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0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42.png" ContentType="image/png"/>
  <Override PartName="/ppt/media/image31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1.png" ContentType="image/png"/>
  <Override PartName="/ppt/media/image43.png" ContentType="image/png"/>
  <Override PartName="/ppt/media/image44.jpeg" ContentType="image/jpe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830CD2-D7A3-4336-8072-5D3F29DCAF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17010000" y="15057000"/>
            <a:ext cx="3120120" cy="2500560"/>
          </a:xfrm>
          <a:prstGeom prst="parallelogram">
            <a:avLst>
              <a:gd name="adj" fmla="val 55860"/>
            </a:avLst>
          </a:pr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10800000">
            <a:off x="17007840" y="12554640"/>
            <a:ext cx="3120120" cy="2500560"/>
          </a:xfrm>
          <a:prstGeom prst="parallelogram">
            <a:avLst>
              <a:gd name="adj" fmla="val 55860"/>
            </a:avLst>
          </a:pr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5760" y="232920"/>
            <a:ext cx="9154080" cy="329472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5760" y="3529440"/>
            <a:ext cx="9154080" cy="135036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440"/>
            <a:ext cx="3120120" cy="250056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-2160" y="2548800"/>
            <a:ext cx="3120120" cy="250056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5400000">
            <a:off x="-1446840" y="1671480"/>
            <a:ext cx="4645800" cy="174528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3776760" cy="5141880"/>
          </a:xfrm>
          <a:prstGeom prst="rect">
            <a:avLst/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6200000">
            <a:off x="185040" y="778680"/>
            <a:ext cx="182520" cy="67320"/>
          </a:xfrm>
          <a:prstGeom prst="rect">
            <a:avLst/>
          </a:prstGeom>
          <a:solidFill>
            <a:srgbClr val="5477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 rot="16200000">
            <a:off x="200880" y="947160"/>
            <a:ext cx="150840" cy="67320"/>
          </a:xfrm>
          <a:prstGeom prst="rect">
            <a:avLst/>
          </a:prstGeom>
          <a:solidFill>
            <a:srgbClr val="4e6e9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 rot="16200000">
            <a:off x="205200" y="445680"/>
            <a:ext cx="142200" cy="67320"/>
          </a:xfrm>
          <a:prstGeom prst="rect">
            <a:avLst/>
          </a:prstGeom>
          <a:solidFill>
            <a:srgbClr val="648d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 rot="16200000">
            <a:off x="192600" y="601920"/>
            <a:ext cx="167040" cy="67320"/>
          </a:xfrm>
          <a:prstGeom prst="rect">
            <a:avLst/>
          </a:prstGeom>
          <a:solidFill>
            <a:srgbClr val="5a7f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47760" y="0"/>
            <a:ext cx="2593080" cy="5141880"/>
          </a:xfrm>
          <a:prstGeom prst="rect">
            <a:avLst/>
          </a:prstGeom>
          <a:solidFill>
            <a:srgbClr val="5477a7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0"/>
            <a:ext cx="2145960" cy="5141880"/>
          </a:xfrm>
          <a:prstGeom prst="rect">
            <a:avLst/>
          </a:pr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7119000" y="0"/>
            <a:ext cx="2023200" cy="5141880"/>
          </a:xfrm>
          <a:prstGeom prst="rect">
            <a:avLst/>
          </a:prstGeom>
          <a:solidFill>
            <a:srgbClr val="648dc6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4742640" y="0"/>
            <a:ext cx="2374560" cy="5141880"/>
          </a:xfrm>
          <a:prstGeom prst="rect">
            <a:avLst/>
          </a:prstGeom>
          <a:solidFill>
            <a:srgbClr val="5a7fb3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 rot="5400000">
            <a:off x="2036880" y="-105480"/>
            <a:ext cx="2391480" cy="6461280"/>
          </a:xfrm>
          <a:prstGeom prst="rect">
            <a:avLst/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 rot="5400000">
            <a:off x="5614200" y="2782800"/>
            <a:ext cx="2382120" cy="6811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532600" y="1515600"/>
            <a:ext cx="642276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36680" y="2436840"/>
            <a:ext cx="5818680" cy="14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9fc5e8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Presenter: Thanh Bui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9fc5e8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Mentor: Tan 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6544080" y="337320"/>
            <a:ext cx="2411280" cy="12506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 rot="10800000">
            <a:off x="9111600" y="4866480"/>
            <a:ext cx="66312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8398080" y="437220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BAC49F4-7B16-4866-8BD2-D354D1ADC67B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(Object – Oriented Programming)</a:t>
            </a:r>
            <a:r>
              <a:rPr b="1" lang="en-US" sz="32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Inheritance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Inheritance can be defined as the process where one class acquires the properties (methods and fields) of another. With the use of inheritance the information is made manageable in a hierarchical order.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Polymorphism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Polymorphism is the ability of an object to take on many forms. The most common use of polymorphism in OOP occurs when a parent class reference is used to refer to a child class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Picture 8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16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>
            <a:off x="8387640" y="14760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4E592DB-EBD9-48E7-8AFB-15E969A275AA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(Object – Oriented Programming)</a:t>
            </a:r>
            <a:r>
              <a:rPr b="1" lang="en-US" sz="2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Encapsulation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Encapsulation in Java is a mechanism of wrapping the data (variables) and code acting on the data (methods) together as a single unit.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Abstraction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Abstract class: is a restricted class that cannot be used to create objects (to access it, it must be inherited from another class).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Picture 6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24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7"/>
          <p:cNvSpPr/>
          <p:nvPr/>
        </p:nvSpPr>
        <p:spPr>
          <a:xfrm>
            <a:off x="8427240" y="14940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64C1B170-07E6-45D6-BA4C-FFF997D7C6A1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(Object – Oriented Programming)</a:t>
            </a:r>
            <a:r>
              <a:rPr b="1" lang="en-US" sz="2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Overriding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Overriding occurs when a class exists, a method defined with the same name and the same number of parameters as the method of the parent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Overloading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Method Overloading is a feature that allows a class to have more than one method having the same name, if their argument lists are different.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Picture 6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7"/>
          <p:cNvSpPr/>
          <p:nvPr/>
        </p:nvSpPr>
        <p:spPr>
          <a:xfrm>
            <a:off x="8427240" y="14940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B6E4853B-3C5F-4ADD-9E43-D2E1DB627DE9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(Object – Oriented Programming)</a:t>
            </a:r>
            <a:r>
              <a:rPr b="1" lang="en-US" sz="2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Equals()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Equals () is a built-in method. It is used to compare two objects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HashCode()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HashCode() is an integer value associated with every object in java, facilitating the hasing in hash tables.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an ordered collection that allows us to add and remove elements as an array.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allows us to store elements in different sets similar to sets in math.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Contains values on the bacsic of key, i.e key and value pair. Each key and value pair is known as an entry.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used when we want to store and access elements in the way First In, First Out.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Picture 6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40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7"/>
          <p:cNvSpPr/>
          <p:nvPr/>
        </p:nvSpPr>
        <p:spPr>
          <a:xfrm>
            <a:off x="8449920" y="1544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822257B-D306-40B9-BB25-BA510FFE3D8D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(Object – Oriented Programming)</a:t>
            </a:r>
            <a:r>
              <a:rPr b="1" lang="en-US" sz="2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Sorting a Collections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202124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Layer Collections in java provide a static method to order collections of elements.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Generic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Generics is a Java feature that allows programmers to specify the type of data they want to work with a class, an interface, or a method.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Wildcards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Wildcards in Java are basically the question mark used in general programming, it basically represents the undefined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7" name="Picture 6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48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7"/>
          <p:cNvSpPr/>
          <p:nvPr/>
        </p:nvSpPr>
        <p:spPr>
          <a:xfrm>
            <a:off x="8441280" y="15372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BC583A3-A453-4010-B7F3-3E5D2B28339F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 rot="16200000">
            <a:off x="1520280" y="1999080"/>
            <a:ext cx="1387800" cy="1936800"/>
          </a:xfrm>
          <a:prstGeom prst="flowChartOffpageConnector">
            <a:avLst/>
          </a:pr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3184560" y="2262240"/>
            <a:ext cx="2251800" cy="1407960"/>
          </a:xfrm>
          <a:custGeom>
            <a:avLst/>
            <a:gdLst/>
            <a:ahLst/>
            <a:rect l="l" t="t" r="r" b="b"/>
            <a:pathLst>
              <a:path w="90142" h="56389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5438160" y="2262240"/>
            <a:ext cx="2251800" cy="1407960"/>
          </a:xfrm>
          <a:custGeom>
            <a:avLst/>
            <a:gdLst/>
            <a:ahLst/>
            <a:rect l="l" t="t" r="r" b="b"/>
            <a:pathLst>
              <a:path w="90142" h="56389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Creation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 rot="16200000">
            <a:off x="1521720" y="1863360"/>
            <a:ext cx="1387800" cy="193680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3267000" y="2138040"/>
            <a:ext cx="2251800" cy="1407960"/>
          </a:xfrm>
          <a:custGeom>
            <a:avLst/>
            <a:gdLst/>
            <a:ahLst/>
            <a:rect l="l" t="t" r="r" b="b"/>
            <a:pathLst>
              <a:path w="90142" h="56389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7"/>
          <p:cNvSpPr/>
          <p:nvPr/>
        </p:nvSpPr>
        <p:spPr>
          <a:xfrm>
            <a:off x="5438160" y="2138040"/>
            <a:ext cx="2251800" cy="1407960"/>
          </a:xfrm>
          <a:custGeom>
            <a:avLst/>
            <a:gdLst/>
            <a:ahLst/>
            <a:rect l="l" t="t" r="r" b="b"/>
            <a:pathLst>
              <a:path w="90142" h="56389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1260720" y="2503800"/>
            <a:ext cx="1730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Singleton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3699720" y="2556360"/>
            <a:ext cx="18180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5904720" y="2561760"/>
            <a:ext cx="165816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Exercies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Picture 35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63" name="CustomShape 12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3"/>
          <p:cNvSpPr/>
          <p:nvPr/>
        </p:nvSpPr>
        <p:spPr>
          <a:xfrm>
            <a:off x="843768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C132B54-1DFF-4854-83FD-EA793750406F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Creation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3241440" y="1355760"/>
            <a:ext cx="27032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Factory Design Pattern is used when we have a superclass with many subclasses and based on input, we need to return one of the subclasses.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6125400" y="1355760"/>
            <a:ext cx="27032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370440" y="1350360"/>
            <a:ext cx="27032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Singleton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Singleton makes sure that only one instance is created and it will give you a way for you to have unique access anytime, anywhere in your program.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9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70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AFAF3B5-A186-4080-8B1C-5DBB12131C54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30840" y="45108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OOD principles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5" name="Picture 4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76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4"/>
          <p:cNvSpPr/>
          <p:nvPr/>
        </p:nvSpPr>
        <p:spPr>
          <a:xfrm>
            <a:off x="843768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B10E389F-CD39-4BD4-AB4C-F898E2399071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 rot="16200000">
            <a:off x="1500480" y="3713400"/>
            <a:ext cx="591480" cy="101772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 rot="16200000">
            <a:off x="1500480" y="3034800"/>
            <a:ext cx="591480" cy="101772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7"/>
          <p:cNvSpPr/>
          <p:nvPr/>
        </p:nvSpPr>
        <p:spPr>
          <a:xfrm rot="16200000">
            <a:off x="1500480" y="2360880"/>
            <a:ext cx="591480" cy="101772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"/>
          <p:cNvSpPr/>
          <p:nvPr/>
        </p:nvSpPr>
        <p:spPr>
          <a:xfrm rot="16200000">
            <a:off x="1500480" y="1716480"/>
            <a:ext cx="591480" cy="101772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9"/>
          <p:cNvSpPr/>
          <p:nvPr/>
        </p:nvSpPr>
        <p:spPr>
          <a:xfrm>
            <a:off x="1287360" y="2038680"/>
            <a:ext cx="8398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0"/>
          <p:cNvSpPr/>
          <p:nvPr/>
        </p:nvSpPr>
        <p:spPr>
          <a:xfrm rot="16200000">
            <a:off x="1500480" y="1065600"/>
            <a:ext cx="591480" cy="101772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1"/>
          <p:cNvSpPr/>
          <p:nvPr/>
        </p:nvSpPr>
        <p:spPr>
          <a:xfrm>
            <a:off x="2139480" y="1287720"/>
            <a:ext cx="5349600" cy="576000"/>
          </a:xfrm>
          <a:prstGeom prst="chevron">
            <a:avLst>
              <a:gd name="adj" fmla="val 34238"/>
            </a:avLst>
          </a:prstGeom>
          <a:solidFill>
            <a:srgbClr val="e7e7e7"/>
          </a:solidFill>
          <a:ln>
            <a:solidFill>
              <a:srgbClr val="c3c3c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Single-Responsibility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2"/>
          <p:cNvSpPr/>
          <p:nvPr/>
        </p:nvSpPr>
        <p:spPr>
          <a:xfrm>
            <a:off x="1287360" y="1419120"/>
            <a:ext cx="8398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3"/>
          <p:cNvSpPr/>
          <p:nvPr/>
        </p:nvSpPr>
        <p:spPr>
          <a:xfrm>
            <a:off x="1287360" y="2666160"/>
            <a:ext cx="8398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4"/>
          <p:cNvSpPr/>
          <p:nvPr/>
        </p:nvSpPr>
        <p:spPr>
          <a:xfrm>
            <a:off x="1287360" y="3301560"/>
            <a:ext cx="8398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5"/>
          <p:cNvSpPr/>
          <p:nvPr/>
        </p:nvSpPr>
        <p:spPr>
          <a:xfrm>
            <a:off x="1287360" y="4025160"/>
            <a:ext cx="8398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6"/>
          <p:cNvSpPr/>
          <p:nvPr/>
        </p:nvSpPr>
        <p:spPr>
          <a:xfrm>
            <a:off x="2139480" y="1938600"/>
            <a:ext cx="5349600" cy="576000"/>
          </a:xfrm>
          <a:prstGeom prst="chevron">
            <a:avLst>
              <a:gd name="adj" fmla="val 34238"/>
            </a:avLst>
          </a:prstGeom>
          <a:solidFill>
            <a:srgbClr val="e7e7e7"/>
          </a:solidFill>
          <a:ln>
            <a:solidFill>
              <a:srgbClr val="c3c3c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Open-Closed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7"/>
          <p:cNvSpPr/>
          <p:nvPr/>
        </p:nvSpPr>
        <p:spPr>
          <a:xfrm>
            <a:off x="2139480" y="2584800"/>
            <a:ext cx="5349600" cy="576000"/>
          </a:xfrm>
          <a:prstGeom prst="chevron">
            <a:avLst>
              <a:gd name="adj" fmla="val 34238"/>
            </a:avLst>
          </a:prstGeom>
          <a:solidFill>
            <a:srgbClr val="e7e7e7"/>
          </a:solidFill>
          <a:ln>
            <a:solidFill>
              <a:srgbClr val="c3c3c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Liskov Substitution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8"/>
          <p:cNvSpPr/>
          <p:nvPr/>
        </p:nvSpPr>
        <p:spPr>
          <a:xfrm>
            <a:off x="2139480" y="3256920"/>
            <a:ext cx="5349600" cy="576000"/>
          </a:xfrm>
          <a:prstGeom prst="chevron">
            <a:avLst>
              <a:gd name="adj" fmla="val 34238"/>
            </a:avLst>
          </a:prstGeom>
          <a:solidFill>
            <a:srgbClr val="e7e7e7"/>
          </a:solidFill>
          <a:ln>
            <a:solidFill>
              <a:srgbClr val="c3c3c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Interface Segregation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9"/>
          <p:cNvSpPr/>
          <p:nvPr/>
        </p:nvSpPr>
        <p:spPr>
          <a:xfrm>
            <a:off x="2139480" y="3933720"/>
            <a:ext cx="5349600" cy="576000"/>
          </a:xfrm>
          <a:prstGeom prst="chevron">
            <a:avLst>
              <a:gd name="adj" fmla="val 34238"/>
            </a:avLst>
          </a:prstGeom>
          <a:solidFill>
            <a:srgbClr val="e7e7e7"/>
          </a:solidFill>
          <a:ln>
            <a:solidFill>
              <a:srgbClr val="c3c3c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Dependency Inversion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Hibernate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4676040" y="1300680"/>
            <a:ext cx="415260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Object-relational mapping in computer science is a programming technique for converting data between incompatible type systems using object-oriented programming languages.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70440" y="1350360"/>
            <a:ext cx="27032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397" name="CustomShape 4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5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6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3791CEF-9306-4412-894D-CABB359DCA9D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370440" y="1350360"/>
            <a:ext cx="4220640" cy="33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Hibernate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 high-performance Object/Relational persistence and query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Hibernate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2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03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EC79CDB-BEB4-4CD4-B8A6-6C3C8925E73F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6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7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9" name="Picture 13" descr=""/>
          <p:cNvPicPr/>
          <p:nvPr/>
        </p:nvPicPr>
        <p:blipFill>
          <a:blip r:embed="rId2"/>
          <a:stretch/>
        </p:blipFill>
        <p:spPr>
          <a:xfrm>
            <a:off x="1486080" y="1537920"/>
            <a:ext cx="6596280" cy="2242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048560" y="101592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 flipH="1">
            <a:off x="4047120" y="11890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 rot="5400000">
            <a:off x="3967560" y="11109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4582440" y="89892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Basic of java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4582440" y="240480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Object-Oriented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582440" y="378036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Creation Patterns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048560" y="246312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8"/>
          <p:cNvSpPr/>
          <p:nvPr/>
        </p:nvSpPr>
        <p:spPr>
          <a:xfrm flipH="1">
            <a:off x="4047120" y="26362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9"/>
          <p:cNvSpPr/>
          <p:nvPr/>
        </p:nvSpPr>
        <p:spPr>
          <a:xfrm rot="5400000">
            <a:off x="3967560" y="25581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"/>
          <p:cNvSpPr/>
          <p:nvPr/>
        </p:nvSpPr>
        <p:spPr>
          <a:xfrm>
            <a:off x="4048560" y="38170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 flipH="1">
            <a:off x="4047120" y="39898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2"/>
          <p:cNvSpPr/>
          <p:nvPr/>
        </p:nvSpPr>
        <p:spPr>
          <a:xfrm rot="5400000">
            <a:off x="3967560" y="39117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385840" y="1526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30876A18-CB75-455C-A143-AF2A750BCD5D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0" y="-1800"/>
            <a:ext cx="3791160" cy="51433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-3960" y="-2520"/>
            <a:ext cx="3791160" cy="3626280"/>
          </a:xfrm>
          <a:prstGeom prst="rect">
            <a:avLst/>
          </a:prstGeom>
          <a:solidFill>
            <a:srgbClr val="4c5c64"/>
          </a:solidFill>
          <a:ln>
            <a:solidFill>
              <a:srgbClr val="4c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-4320" y="3648600"/>
            <a:ext cx="3791160" cy="1493280"/>
          </a:xfrm>
          <a:prstGeom prst="rect">
            <a:avLst/>
          </a:prstGeom>
          <a:solidFill>
            <a:srgbClr val="38444a"/>
          </a:solidFill>
          <a:ln>
            <a:solidFill>
              <a:srgbClr val="3844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" name="Picture 24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190" name="CustomShape 18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9"/>
          <p:cNvSpPr/>
          <p:nvPr/>
        </p:nvSpPr>
        <p:spPr>
          <a:xfrm>
            <a:off x="131760" y="1433160"/>
            <a:ext cx="3586680" cy="24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MAIN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Hibernate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735840" y="1315800"/>
            <a:ext cx="270324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Association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Modeling relationships between 2 tables in the database into attributes in Entity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4431600" y="1355760"/>
            <a:ext cx="3796560" cy="15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Collection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An entity or class has a set of values ​​in a particular Collection variable, then we can map those values ​​using any one of the interface collections available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3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14" name="CustomShape 4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5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6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9ACFA66D-B79E-41F1-9C1B-E368EA7147E7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1889280" y="3122640"/>
            <a:ext cx="270324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used to map all the Address entity fields to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5918040" y="3080880"/>
            <a:ext cx="270324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Inheritance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Can use polymorphic queries for retrieving all the sub-class entities when querying for a super-class.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Hibernate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0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21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7C0B4843-1BF3-4859-A71F-8EE4459CDD1D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4" name="Picture 9" descr=""/>
          <p:cNvPicPr/>
          <p:nvPr/>
        </p:nvPicPr>
        <p:blipFill>
          <a:blip r:embed="rId2"/>
          <a:stretch/>
        </p:blipFill>
        <p:spPr>
          <a:xfrm>
            <a:off x="2088720" y="1091160"/>
            <a:ext cx="5204160" cy="37180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6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27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CEFE83F-8D55-48BD-BD01-A89E35821AB1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0" name="Picture 2" descr=""/>
          <p:cNvPicPr/>
          <p:nvPr/>
        </p:nvPicPr>
        <p:blipFill>
          <a:blip r:embed="rId2"/>
          <a:stretch/>
        </p:blipFill>
        <p:spPr>
          <a:xfrm>
            <a:off x="2060280" y="1211400"/>
            <a:ext cx="5485320" cy="286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2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D5EF1EA-3307-49BD-86DA-0239CA965FA7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6" name="Picture 6" descr=""/>
          <p:cNvPicPr/>
          <p:nvPr/>
        </p:nvPicPr>
        <p:blipFill>
          <a:blip r:embed="rId2"/>
          <a:stretch/>
        </p:blipFill>
        <p:spPr>
          <a:xfrm>
            <a:off x="1486440" y="1017720"/>
            <a:ext cx="6225840" cy="38116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8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AEB3BA2-C675-4090-B23A-59538FB5A08A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2799000" y="881640"/>
            <a:ext cx="3451320" cy="3451320"/>
          </a:xfrm>
          <a:prstGeom prst="blockArc">
            <a:avLst>
              <a:gd name="adj1" fmla="val 13114286"/>
              <a:gd name="adj2" fmla="val 16200000"/>
              <a:gd name="adj3" fmla="val 3905"/>
            </a:avLst>
          </a:prstGeom>
          <a:solidFill>
            <a:srgbClr val="c3c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"/>
          <p:cNvSpPr/>
          <p:nvPr/>
        </p:nvSpPr>
        <p:spPr>
          <a:xfrm>
            <a:off x="2799000" y="881640"/>
            <a:ext cx="3451320" cy="3451320"/>
          </a:xfrm>
          <a:prstGeom prst="blockArc">
            <a:avLst>
              <a:gd name="adj1" fmla="val 10028571"/>
              <a:gd name="adj2" fmla="val 13114286"/>
              <a:gd name="adj3" fmla="val 3905"/>
            </a:avLst>
          </a:prstGeom>
          <a:solidFill>
            <a:srgbClr val="c3c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7"/>
          <p:cNvSpPr/>
          <p:nvPr/>
        </p:nvSpPr>
        <p:spPr>
          <a:xfrm>
            <a:off x="2799720" y="884160"/>
            <a:ext cx="3451320" cy="3451320"/>
          </a:xfrm>
          <a:prstGeom prst="blockArc">
            <a:avLst>
              <a:gd name="adj1" fmla="val 6944090"/>
              <a:gd name="adj2" fmla="val 10033582"/>
              <a:gd name="adj3" fmla="val 3905"/>
            </a:avLst>
          </a:prstGeom>
          <a:solidFill>
            <a:srgbClr val="c3c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8"/>
          <p:cNvSpPr/>
          <p:nvPr/>
        </p:nvSpPr>
        <p:spPr>
          <a:xfrm>
            <a:off x="2796840" y="882720"/>
            <a:ext cx="3451320" cy="3451320"/>
          </a:xfrm>
          <a:prstGeom prst="blockArc">
            <a:avLst>
              <a:gd name="adj1" fmla="val 3852128"/>
              <a:gd name="adj2" fmla="val 6937845"/>
              <a:gd name="adj3" fmla="val 3905"/>
            </a:avLst>
          </a:prstGeom>
          <a:solidFill>
            <a:srgbClr val="c3c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9"/>
          <p:cNvSpPr/>
          <p:nvPr/>
        </p:nvSpPr>
        <p:spPr>
          <a:xfrm>
            <a:off x="2799000" y="881640"/>
            <a:ext cx="3451320" cy="3451320"/>
          </a:xfrm>
          <a:prstGeom prst="blockArc">
            <a:avLst>
              <a:gd name="adj1" fmla="val 771429"/>
              <a:gd name="adj2" fmla="val 3857143"/>
              <a:gd name="adj3" fmla="val 3905"/>
            </a:avLst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0"/>
          <p:cNvSpPr/>
          <p:nvPr/>
        </p:nvSpPr>
        <p:spPr>
          <a:xfrm>
            <a:off x="2799000" y="881640"/>
            <a:ext cx="3451320" cy="3451320"/>
          </a:xfrm>
          <a:prstGeom prst="blockArc">
            <a:avLst>
              <a:gd name="adj1" fmla="val 19285714"/>
              <a:gd name="adj2" fmla="val 771429"/>
              <a:gd name="adj3" fmla="val 3905"/>
            </a:avLst>
          </a:prstGeom>
          <a:solidFill>
            <a:srgbClr val="c3c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1"/>
          <p:cNvSpPr/>
          <p:nvPr/>
        </p:nvSpPr>
        <p:spPr>
          <a:xfrm>
            <a:off x="2799000" y="881640"/>
            <a:ext cx="3451320" cy="3451320"/>
          </a:xfrm>
          <a:prstGeom prst="blockArc">
            <a:avLst>
              <a:gd name="adj1" fmla="val 16200000"/>
              <a:gd name="adj2" fmla="val 19285714"/>
              <a:gd name="adj3" fmla="val 3905"/>
            </a:avLst>
          </a:prstGeom>
          <a:solidFill>
            <a:srgbClr val="c3c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2"/>
          <p:cNvSpPr/>
          <p:nvPr/>
        </p:nvSpPr>
        <p:spPr>
          <a:xfrm>
            <a:off x="3857040" y="1939320"/>
            <a:ext cx="1335960" cy="1335960"/>
          </a:xfrm>
          <a:prstGeom prst="ellipse">
            <a:avLst/>
          </a:prstGeom>
          <a:solidFill>
            <a:schemeClr val="accent5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41760" rIns="41760" tIns="41760" bIns="41760" anchor="ctr"/>
          <a:p>
            <a:pPr algn="ctr">
              <a:lnSpc>
                <a:spcPct val="90000"/>
              </a:lnSpc>
            </a:pPr>
            <a:r>
              <a:rPr b="0" lang="en-US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3"/>
          <p:cNvSpPr/>
          <p:nvPr/>
        </p:nvSpPr>
        <p:spPr>
          <a:xfrm>
            <a:off x="4057560" y="44712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Aspect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4"/>
          <p:cNvSpPr/>
          <p:nvPr/>
        </p:nvSpPr>
        <p:spPr>
          <a:xfrm>
            <a:off x="5380920" y="108468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Join</a:t>
            </a: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5"/>
          <p:cNvSpPr/>
          <p:nvPr/>
        </p:nvSpPr>
        <p:spPr>
          <a:xfrm>
            <a:off x="5707800" y="251676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Advice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6"/>
          <p:cNvSpPr/>
          <p:nvPr/>
        </p:nvSpPr>
        <p:spPr>
          <a:xfrm>
            <a:off x="4791960" y="366516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Pointcut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7"/>
          <p:cNvSpPr/>
          <p:nvPr/>
        </p:nvSpPr>
        <p:spPr>
          <a:xfrm>
            <a:off x="3323160" y="366732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Target</a:t>
            </a: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8"/>
          <p:cNvSpPr/>
          <p:nvPr/>
        </p:nvSpPr>
        <p:spPr>
          <a:xfrm>
            <a:off x="2406960" y="251676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Weaving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9"/>
          <p:cNvSpPr/>
          <p:nvPr/>
        </p:nvSpPr>
        <p:spPr>
          <a:xfrm>
            <a:off x="2733840" y="1084680"/>
            <a:ext cx="934560" cy="934560"/>
          </a:xfrm>
          <a:prstGeom prst="ellipse">
            <a:avLst/>
          </a:prstGeom>
          <a:solidFill>
            <a:schemeClr val="accent3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6560" rIns="16560" tIns="16560" bIns="16560" anchor="ctr"/>
          <a:p>
            <a:pPr algn="ctr">
              <a:lnSpc>
                <a:spcPct val="90000"/>
              </a:lnSpc>
            </a:pPr>
            <a:r>
              <a:rPr b="1" lang="en-US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3657600" y="137160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Functions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 block of code designed to perform a particular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817280" y="318456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an indispensable component in the program structure.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770040" y="1371600"/>
            <a:ext cx="2703240" cy="17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Syntax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Most are borrowed from Java, but JS is also influenced by syntax of other programs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1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62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0E1EBB7-0D20-409E-B6FB-A7ED0772AAC2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6530760" y="130860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Cookies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data, stored in small text files, on your computer.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699800" y="3200400"/>
            <a:ext cx="325404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Debugging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Muli"/>
              </a:rPr>
              <a:t>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Muli"/>
              </a:rPr>
              <a:t>Set any breakpoints, and examine variables while the code is executing.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5875920" y="135576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HTML DOM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Model of the objects in the HTML document.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867680" y="310896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Error Handling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Muli"/>
              </a:rPr>
              <a:t>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Muli"/>
              </a:rPr>
              <a:t>JavaScript catches adddlert as an error , and executed the catch code to handle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2944800" y="1379520"/>
            <a:ext cx="2703240" cy="17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RegExp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 sequence of characters that forms a search pattern.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1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72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7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5D1440B-464C-48FB-862B-54D51B7C58D0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8"/>
          <p:cNvSpPr/>
          <p:nvPr/>
        </p:nvSpPr>
        <p:spPr>
          <a:xfrm>
            <a:off x="5189760" y="318816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Validations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Muli"/>
              </a:rPr>
              <a:t>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Muli"/>
              </a:rPr>
              <a:t>Provides a way to validate form’s data on the client before sending it to the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9"/>
          <p:cNvSpPr/>
          <p:nvPr/>
        </p:nvSpPr>
        <p:spPr>
          <a:xfrm>
            <a:off x="284040" y="1355760"/>
            <a:ext cx="2703240" cy="17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     </a:t>
            </a: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an independent entity, with properties and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Angular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8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79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9442BA1-5891-4B72-B9B9-9C7C4E963D91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2"/>
          <a:stretch/>
        </p:blipFill>
        <p:spPr>
          <a:xfrm>
            <a:off x="1272960" y="1041120"/>
            <a:ext cx="7282440" cy="38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Angular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4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85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496CC28F-C66F-499E-B868-5433ADF1AD3C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8" name="Picture 6" descr=""/>
          <p:cNvPicPr/>
          <p:nvPr/>
        </p:nvPicPr>
        <p:blipFill>
          <a:blip r:embed="rId2"/>
          <a:stretch/>
        </p:blipFill>
        <p:spPr>
          <a:xfrm>
            <a:off x="1515960" y="1292040"/>
            <a:ext cx="6479640" cy="33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Angular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0" name="Picture 10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491" name="CustomShape 2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4"/>
          <p:cNvSpPr/>
          <p:nvPr/>
        </p:nvSpPr>
        <p:spPr>
          <a:xfrm>
            <a:off x="8433720" y="14688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E1EBD34A-52DC-4A63-B16A-BDD3D83BFDAE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4" name="Picture 2" descr=""/>
          <p:cNvPicPr/>
          <p:nvPr/>
        </p:nvPicPr>
        <p:blipFill>
          <a:blip r:embed="rId2"/>
          <a:stretch/>
        </p:blipFill>
        <p:spPr>
          <a:xfrm>
            <a:off x="878760" y="1017720"/>
            <a:ext cx="7441560" cy="37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70800" y="686880"/>
            <a:ext cx="3586680" cy="17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533160" y="3000960"/>
            <a:ext cx="3080880" cy="7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4048560" y="101592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 flipH="1">
            <a:off x="4047120" y="11890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 rot="5400000">
            <a:off x="3967560" y="11109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4582440" y="89892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OOD principles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4582440" y="240480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Hibernate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4582440" y="378036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4048560" y="246312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 flipH="1">
            <a:off x="4047120" y="26362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1"/>
          <p:cNvSpPr/>
          <p:nvPr/>
        </p:nvSpPr>
        <p:spPr>
          <a:xfrm rot="5400000">
            <a:off x="3967560" y="25581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"/>
          <p:cNvSpPr/>
          <p:nvPr/>
        </p:nvSpPr>
        <p:spPr>
          <a:xfrm>
            <a:off x="4048560" y="38170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3"/>
          <p:cNvSpPr/>
          <p:nvPr/>
        </p:nvSpPr>
        <p:spPr>
          <a:xfrm flipH="1">
            <a:off x="4047120" y="39898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4"/>
          <p:cNvSpPr/>
          <p:nvPr/>
        </p:nvSpPr>
        <p:spPr>
          <a:xfrm rot="5400000">
            <a:off x="3967560" y="39117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6"/>
          <p:cNvSpPr/>
          <p:nvPr/>
        </p:nvSpPr>
        <p:spPr>
          <a:xfrm>
            <a:off x="8385840" y="1526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7"/>
          <p:cNvSpPr/>
          <p:nvPr/>
        </p:nvSpPr>
        <p:spPr>
          <a:xfrm>
            <a:off x="0" y="-1800"/>
            <a:ext cx="3791160" cy="51433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8"/>
          <p:cNvSpPr/>
          <p:nvPr/>
        </p:nvSpPr>
        <p:spPr>
          <a:xfrm>
            <a:off x="-3960" y="-2520"/>
            <a:ext cx="3791160" cy="3626280"/>
          </a:xfrm>
          <a:prstGeom prst="rect">
            <a:avLst/>
          </a:prstGeom>
          <a:solidFill>
            <a:srgbClr val="4c5c64"/>
          </a:solidFill>
          <a:ln>
            <a:solidFill>
              <a:srgbClr val="4c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9"/>
          <p:cNvSpPr/>
          <p:nvPr/>
        </p:nvSpPr>
        <p:spPr>
          <a:xfrm>
            <a:off x="-4320" y="3648600"/>
            <a:ext cx="3791160" cy="1493280"/>
          </a:xfrm>
          <a:prstGeom prst="rect">
            <a:avLst/>
          </a:prstGeom>
          <a:solidFill>
            <a:srgbClr val="38444a"/>
          </a:solidFill>
          <a:ln>
            <a:solidFill>
              <a:srgbClr val="3844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Picture 24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12" name="CustomShape 20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1"/>
          <p:cNvSpPr/>
          <p:nvPr/>
        </p:nvSpPr>
        <p:spPr>
          <a:xfrm>
            <a:off x="131760" y="1433160"/>
            <a:ext cx="3586680" cy="24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MAIN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0" y="2748960"/>
            <a:ext cx="6928920" cy="8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3"/>
          <p:cNvSpPr/>
          <p:nvPr/>
        </p:nvSpPr>
        <p:spPr>
          <a:xfrm>
            <a:off x="8427600" y="1526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DF7B881-D38F-495F-86C5-31D1590CAE32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70800" y="686880"/>
            <a:ext cx="3586680" cy="17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533160" y="3000960"/>
            <a:ext cx="3080880" cy="7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4048560" y="13798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 flipH="1">
            <a:off x="4047120" y="155268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 rot="5400000">
            <a:off x="3967560" y="147456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4582440" y="127296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4582440" y="3204720"/>
            <a:ext cx="4559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Angular 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4044600" y="331344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"/>
          <p:cNvSpPr/>
          <p:nvPr/>
        </p:nvSpPr>
        <p:spPr>
          <a:xfrm flipH="1">
            <a:off x="4043160" y="3486600"/>
            <a:ext cx="276480" cy="171000"/>
          </a:xfrm>
          <a:prstGeom prst="parallelogram">
            <a:avLst>
              <a:gd name="adj" fmla="val 55860"/>
            </a:avLst>
          </a:prstGeom>
          <a:solidFill>
            <a:srgbClr val="5e85b9">
              <a:alpha val="9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0"/>
          <p:cNvSpPr/>
          <p:nvPr/>
        </p:nvSpPr>
        <p:spPr>
          <a:xfrm rot="5400000">
            <a:off x="3963600" y="3408480"/>
            <a:ext cx="319320" cy="153720"/>
          </a:xfrm>
          <a:prstGeom prst="triangle">
            <a:avLst>
              <a:gd name="adj" fmla="val 50126"/>
            </a:avLst>
          </a:prstGeom>
          <a:solidFill>
            <a:srgbClr val="38444a">
              <a:alpha val="6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1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2"/>
          <p:cNvSpPr/>
          <p:nvPr/>
        </p:nvSpPr>
        <p:spPr>
          <a:xfrm>
            <a:off x="8385840" y="1526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0" y="-1800"/>
            <a:ext cx="3791160" cy="5143320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-3960" y="-2520"/>
            <a:ext cx="3791160" cy="3626280"/>
          </a:xfrm>
          <a:prstGeom prst="rect">
            <a:avLst/>
          </a:prstGeom>
          <a:solidFill>
            <a:srgbClr val="4c5c64"/>
          </a:solidFill>
          <a:ln>
            <a:solidFill>
              <a:srgbClr val="4c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5"/>
          <p:cNvSpPr/>
          <p:nvPr/>
        </p:nvSpPr>
        <p:spPr>
          <a:xfrm>
            <a:off x="-4320" y="3648600"/>
            <a:ext cx="3791160" cy="1493280"/>
          </a:xfrm>
          <a:prstGeom prst="rect">
            <a:avLst/>
          </a:prstGeom>
          <a:solidFill>
            <a:srgbClr val="38444a"/>
          </a:solidFill>
          <a:ln>
            <a:solidFill>
              <a:srgbClr val="38444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24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30" name="CustomShape 16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7"/>
          <p:cNvSpPr/>
          <p:nvPr/>
        </p:nvSpPr>
        <p:spPr>
          <a:xfrm>
            <a:off x="131760" y="1433160"/>
            <a:ext cx="3586680" cy="24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MAIN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876480" y="1251000"/>
            <a:ext cx="1396080" cy="1800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cubicBezTo>
                  <a:pt x="26909" y="0"/>
                  <a:pt x="0" y="20828"/>
                  <a:pt x="0" y="46442"/>
                </a:cubicBezTo>
                <a:cubicBezTo>
                  <a:pt x="0" y="72056"/>
                  <a:pt x="60000" y="120000"/>
                  <a:pt x="60000" y="120000"/>
                </a:cubicBezTo>
                <a:cubicBezTo>
                  <a:pt x="60000" y="120000"/>
                  <a:pt x="120000" y="72056"/>
                  <a:pt x="120000" y="46442"/>
                </a:cubicBezTo>
                <a:cubicBezTo>
                  <a:pt x="120000" y="20828"/>
                  <a:pt x="93090" y="0"/>
                  <a:pt x="60000" y="0"/>
                </a:cubicBezTo>
                <a:close/>
                <a:moveTo>
                  <a:pt x="60000" y="83596"/>
                </a:moveTo>
                <a:cubicBezTo>
                  <a:pt x="32000" y="83596"/>
                  <a:pt x="9454" y="66051"/>
                  <a:pt x="9454" y="44472"/>
                </a:cubicBezTo>
                <a:cubicBezTo>
                  <a:pt x="9454" y="22799"/>
                  <a:pt x="32000" y="5254"/>
                  <a:pt x="60000" y="5254"/>
                </a:cubicBezTo>
                <a:cubicBezTo>
                  <a:pt x="88000" y="5254"/>
                  <a:pt x="110545" y="22799"/>
                  <a:pt x="110545" y="44472"/>
                </a:cubicBezTo>
                <a:cubicBezTo>
                  <a:pt x="110545" y="66051"/>
                  <a:pt x="88000" y="83596"/>
                  <a:pt x="60000" y="83596"/>
                </a:cubicBezTo>
                <a:close/>
              </a:path>
            </a:pathLst>
          </a:cu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4692240" y="2028600"/>
            <a:ext cx="1835640" cy="1563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12159" y="43459"/>
                </a:moveTo>
                <a:cubicBezTo>
                  <a:pt x="104411" y="15351"/>
                  <a:pt x="78585" y="0"/>
                  <a:pt x="54696" y="9081"/>
                </a:cubicBezTo>
                <a:cubicBezTo>
                  <a:pt x="30714" y="18162"/>
                  <a:pt x="0" y="86270"/>
                  <a:pt x="0" y="86270"/>
                </a:cubicBezTo>
                <a:cubicBezTo>
                  <a:pt x="0" y="86270"/>
                  <a:pt x="58847" y="120000"/>
                  <a:pt x="82828" y="110918"/>
                </a:cubicBezTo>
                <a:cubicBezTo>
                  <a:pt x="106810" y="101621"/>
                  <a:pt x="120000" y="71567"/>
                  <a:pt x="112159" y="43459"/>
                </a:cubicBezTo>
                <a:close/>
                <a:moveTo>
                  <a:pt x="34127" y="73081"/>
                </a:moveTo>
                <a:cubicBezTo>
                  <a:pt x="27671" y="49513"/>
                  <a:pt x="38739" y="24000"/>
                  <a:pt x="58847" y="16324"/>
                </a:cubicBezTo>
                <a:cubicBezTo>
                  <a:pt x="79046" y="8648"/>
                  <a:pt x="100814" y="21621"/>
                  <a:pt x="107363" y="45297"/>
                </a:cubicBezTo>
                <a:cubicBezTo>
                  <a:pt x="113820" y="68972"/>
                  <a:pt x="102751" y="94486"/>
                  <a:pt x="82644" y="102054"/>
                </a:cubicBezTo>
                <a:cubicBezTo>
                  <a:pt x="62444" y="109729"/>
                  <a:pt x="40676" y="96756"/>
                  <a:pt x="34127" y="73081"/>
                </a:cubicBezTo>
                <a:close/>
              </a:path>
            </a:pathLst>
          </a:cu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2614320" y="2010960"/>
            <a:ext cx="1831320" cy="1563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753" y="43537"/>
                </a:moveTo>
                <a:cubicBezTo>
                  <a:pt x="0" y="71696"/>
                  <a:pt x="13107" y="101805"/>
                  <a:pt x="37107" y="110902"/>
                </a:cubicBezTo>
                <a:cubicBezTo>
                  <a:pt x="61107" y="120000"/>
                  <a:pt x="120000" y="86209"/>
                  <a:pt x="120000" y="86209"/>
                </a:cubicBezTo>
                <a:cubicBezTo>
                  <a:pt x="120000" y="86209"/>
                  <a:pt x="89261" y="18194"/>
                  <a:pt x="65261" y="8989"/>
                </a:cubicBezTo>
                <a:cubicBezTo>
                  <a:pt x="41261" y="0"/>
                  <a:pt x="15507" y="15379"/>
                  <a:pt x="7753" y="43537"/>
                </a:cubicBezTo>
                <a:close/>
                <a:moveTo>
                  <a:pt x="85846" y="73212"/>
                </a:moveTo>
                <a:cubicBezTo>
                  <a:pt x="79292" y="96931"/>
                  <a:pt x="57507" y="109927"/>
                  <a:pt x="37292" y="102238"/>
                </a:cubicBezTo>
                <a:cubicBezTo>
                  <a:pt x="17169" y="94657"/>
                  <a:pt x="6092" y="69097"/>
                  <a:pt x="12553" y="45379"/>
                </a:cubicBezTo>
                <a:cubicBezTo>
                  <a:pt x="19107" y="21660"/>
                  <a:pt x="40892" y="8664"/>
                  <a:pt x="61107" y="16353"/>
                </a:cubicBezTo>
                <a:cubicBezTo>
                  <a:pt x="81415" y="24151"/>
                  <a:pt x="92492" y="49602"/>
                  <a:pt x="85846" y="73212"/>
                </a:cubicBezTo>
                <a:close/>
              </a:path>
            </a:pathLst>
          </a:cu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3046680" y="3283560"/>
            <a:ext cx="1577520" cy="1685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8821" y="103919"/>
                </a:moveTo>
                <a:cubicBezTo>
                  <a:pt x="52500" y="120000"/>
                  <a:pt x="85714" y="115175"/>
                  <a:pt x="102857" y="92964"/>
                </a:cubicBezTo>
                <a:cubicBezTo>
                  <a:pt x="120000" y="70753"/>
                  <a:pt x="109392" y="0"/>
                  <a:pt x="109392" y="0"/>
                </a:cubicBezTo>
                <a:cubicBezTo>
                  <a:pt x="109392" y="0"/>
                  <a:pt x="34392" y="12261"/>
                  <a:pt x="17142" y="34572"/>
                </a:cubicBezTo>
                <a:cubicBezTo>
                  <a:pt x="0" y="56783"/>
                  <a:pt x="5142" y="87839"/>
                  <a:pt x="28821" y="103919"/>
                </a:cubicBezTo>
                <a:close/>
                <a:moveTo>
                  <a:pt x="84857" y="31557"/>
                </a:moveTo>
                <a:cubicBezTo>
                  <a:pt x="104785" y="45226"/>
                  <a:pt x="109285" y="71356"/>
                  <a:pt x="94714" y="90150"/>
                </a:cubicBezTo>
                <a:cubicBezTo>
                  <a:pt x="80142" y="108944"/>
                  <a:pt x="52285" y="113065"/>
                  <a:pt x="32250" y="99396"/>
                </a:cubicBezTo>
                <a:cubicBezTo>
                  <a:pt x="12214" y="85728"/>
                  <a:pt x="7821" y="59597"/>
                  <a:pt x="22392" y="40804"/>
                </a:cubicBezTo>
                <a:cubicBezTo>
                  <a:pt x="36964" y="22211"/>
                  <a:pt x="64821" y="18090"/>
                  <a:pt x="84857" y="31557"/>
                </a:cubicBezTo>
                <a:close/>
              </a:path>
            </a:pathLst>
          </a:cu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4496760" y="3294000"/>
            <a:ext cx="1577520" cy="1685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1204" y="103846"/>
                </a:moveTo>
                <a:cubicBezTo>
                  <a:pt x="114861" y="87792"/>
                  <a:pt x="120000" y="56789"/>
                  <a:pt x="102872" y="34515"/>
                </a:cubicBezTo>
                <a:cubicBezTo>
                  <a:pt x="85744" y="12341"/>
                  <a:pt x="10704" y="0"/>
                  <a:pt x="10704" y="0"/>
                </a:cubicBezTo>
                <a:cubicBezTo>
                  <a:pt x="10704" y="0"/>
                  <a:pt x="0" y="70635"/>
                  <a:pt x="17234" y="92909"/>
                </a:cubicBezTo>
                <a:cubicBezTo>
                  <a:pt x="34469" y="115083"/>
                  <a:pt x="67439" y="120000"/>
                  <a:pt x="91204" y="103846"/>
                </a:cubicBezTo>
                <a:close/>
                <a:moveTo>
                  <a:pt x="35218" y="31605"/>
                </a:moveTo>
                <a:cubicBezTo>
                  <a:pt x="55236" y="17959"/>
                  <a:pt x="83068" y="22073"/>
                  <a:pt x="97627" y="40836"/>
                </a:cubicBezTo>
                <a:cubicBezTo>
                  <a:pt x="112185" y="59598"/>
                  <a:pt x="107689" y="85685"/>
                  <a:pt x="87778" y="99331"/>
                </a:cubicBezTo>
                <a:cubicBezTo>
                  <a:pt x="67760" y="112976"/>
                  <a:pt x="39928" y="108762"/>
                  <a:pt x="25370" y="90100"/>
                </a:cubicBezTo>
                <a:cubicBezTo>
                  <a:pt x="10811" y="71337"/>
                  <a:pt x="15200" y="45250"/>
                  <a:pt x="35218" y="31605"/>
                </a:cubicBezTo>
                <a:close/>
              </a:path>
            </a:pathLst>
          </a:custGeom>
          <a:solidFill>
            <a:srgbClr val="4e6e9a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>
            <a:off x="4181400" y="1576080"/>
            <a:ext cx="7858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8444a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388120" y="2522160"/>
            <a:ext cx="7858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8444a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2954160" y="2475720"/>
            <a:ext cx="7858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8444a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3442320" y="3937680"/>
            <a:ext cx="7858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8444a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4929840" y="3906720"/>
            <a:ext cx="7858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8444a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881880" y="1240200"/>
            <a:ext cx="1440000" cy="1856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cubicBezTo>
                  <a:pt x="26909" y="0"/>
                  <a:pt x="0" y="20828"/>
                  <a:pt x="0" y="46442"/>
                </a:cubicBezTo>
                <a:cubicBezTo>
                  <a:pt x="0" y="72056"/>
                  <a:pt x="60000" y="120000"/>
                  <a:pt x="60000" y="120000"/>
                </a:cubicBezTo>
                <a:cubicBezTo>
                  <a:pt x="60000" y="120000"/>
                  <a:pt x="120000" y="72056"/>
                  <a:pt x="120000" y="46442"/>
                </a:cubicBezTo>
                <a:cubicBezTo>
                  <a:pt x="120000" y="20828"/>
                  <a:pt x="93090" y="0"/>
                  <a:pt x="60000" y="0"/>
                </a:cubicBezTo>
                <a:close/>
                <a:moveTo>
                  <a:pt x="60000" y="83596"/>
                </a:moveTo>
                <a:cubicBezTo>
                  <a:pt x="32000" y="83596"/>
                  <a:pt x="9454" y="66051"/>
                  <a:pt x="9454" y="44472"/>
                </a:cubicBezTo>
                <a:cubicBezTo>
                  <a:pt x="9454" y="22799"/>
                  <a:pt x="32000" y="5254"/>
                  <a:pt x="60000" y="5254"/>
                </a:cubicBezTo>
                <a:cubicBezTo>
                  <a:pt x="88000" y="5254"/>
                  <a:pt x="110545" y="22799"/>
                  <a:pt x="110545" y="44472"/>
                </a:cubicBezTo>
                <a:cubicBezTo>
                  <a:pt x="110545" y="66051"/>
                  <a:pt x="88000" y="83596"/>
                  <a:pt x="60000" y="83596"/>
                </a:cubicBez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2"/>
          <p:cNvSpPr/>
          <p:nvPr/>
        </p:nvSpPr>
        <p:spPr>
          <a:xfrm>
            <a:off x="4723200" y="2042280"/>
            <a:ext cx="1893240" cy="1612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12159" y="43459"/>
                </a:moveTo>
                <a:cubicBezTo>
                  <a:pt x="104411" y="15351"/>
                  <a:pt x="78585" y="0"/>
                  <a:pt x="54696" y="9081"/>
                </a:cubicBezTo>
                <a:cubicBezTo>
                  <a:pt x="30714" y="18162"/>
                  <a:pt x="0" y="86270"/>
                  <a:pt x="0" y="86270"/>
                </a:cubicBezTo>
                <a:cubicBezTo>
                  <a:pt x="0" y="86270"/>
                  <a:pt x="58847" y="120000"/>
                  <a:pt x="82828" y="110918"/>
                </a:cubicBezTo>
                <a:cubicBezTo>
                  <a:pt x="106810" y="101621"/>
                  <a:pt x="120000" y="71567"/>
                  <a:pt x="112159" y="43459"/>
                </a:cubicBezTo>
                <a:close/>
                <a:moveTo>
                  <a:pt x="34127" y="73081"/>
                </a:moveTo>
                <a:cubicBezTo>
                  <a:pt x="27671" y="49513"/>
                  <a:pt x="38739" y="24000"/>
                  <a:pt x="58847" y="16324"/>
                </a:cubicBezTo>
                <a:cubicBezTo>
                  <a:pt x="79046" y="8648"/>
                  <a:pt x="100814" y="21621"/>
                  <a:pt x="107363" y="45297"/>
                </a:cubicBezTo>
                <a:cubicBezTo>
                  <a:pt x="113820" y="68972"/>
                  <a:pt x="102751" y="94486"/>
                  <a:pt x="82644" y="102054"/>
                </a:cubicBezTo>
                <a:cubicBezTo>
                  <a:pt x="62444" y="109729"/>
                  <a:pt x="40676" y="96756"/>
                  <a:pt x="34127" y="73081"/>
                </a:cubicBez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3"/>
          <p:cNvSpPr/>
          <p:nvPr/>
        </p:nvSpPr>
        <p:spPr>
          <a:xfrm>
            <a:off x="2580480" y="2024280"/>
            <a:ext cx="1888560" cy="1612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753" y="43537"/>
                </a:moveTo>
                <a:cubicBezTo>
                  <a:pt x="0" y="71696"/>
                  <a:pt x="13107" y="101805"/>
                  <a:pt x="37107" y="110902"/>
                </a:cubicBezTo>
                <a:cubicBezTo>
                  <a:pt x="61107" y="120000"/>
                  <a:pt x="120000" y="86209"/>
                  <a:pt x="120000" y="86209"/>
                </a:cubicBezTo>
                <a:cubicBezTo>
                  <a:pt x="120000" y="86209"/>
                  <a:pt x="89261" y="18194"/>
                  <a:pt x="65261" y="8989"/>
                </a:cubicBezTo>
                <a:cubicBezTo>
                  <a:pt x="41261" y="0"/>
                  <a:pt x="15507" y="15379"/>
                  <a:pt x="7753" y="43537"/>
                </a:cubicBezTo>
                <a:close/>
                <a:moveTo>
                  <a:pt x="85846" y="73212"/>
                </a:moveTo>
                <a:cubicBezTo>
                  <a:pt x="79292" y="96931"/>
                  <a:pt x="57507" y="109927"/>
                  <a:pt x="37292" y="102238"/>
                </a:cubicBezTo>
                <a:cubicBezTo>
                  <a:pt x="17169" y="94657"/>
                  <a:pt x="6092" y="69097"/>
                  <a:pt x="12553" y="45379"/>
                </a:cubicBezTo>
                <a:cubicBezTo>
                  <a:pt x="19107" y="21660"/>
                  <a:pt x="40892" y="8664"/>
                  <a:pt x="61107" y="16353"/>
                </a:cubicBezTo>
                <a:cubicBezTo>
                  <a:pt x="81415" y="24151"/>
                  <a:pt x="92492" y="49602"/>
                  <a:pt x="85846" y="73212"/>
                </a:cubicBez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4"/>
          <p:cNvSpPr/>
          <p:nvPr/>
        </p:nvSpPr>
        <p:spPr>
          <a:xfrm>
            <a:off x="3026160" y="3336480"/>
            <a:ext cx="1626840" cy="1738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8821" y="103919"/>
                </a:moveTo>
                <a:cubicBezTo>
                  <a:pt x="52500" y="120000"/>
                  <a:pt x="85714" y="115175"/>
                  <a:pt x="102857" y="92964"/>
                </a:cubicBezTo>
                <a:cubicBezTo>
                  <a:pt x="120000" y="70753"/>
                  <a:pt x="109392" y="0"/>
                  <a:pt x="109392" y="0"/>
                </a:cubicBezTo>
                <a:cubicBezTo>
                  <a:pt x="109392" y="0"/>
                  <a:pt x="34392" y="12261"/>
                  <a:pt x="17142" y="34572"/>
                </a:cubicBezTo>
                <a:cubicBezTo>
                  <a:pt x="0" y="56783"/>
                  <a:pt x="5142" y="87839"/>
                  <a:pt x="28821" y="103919"/>
                </a:cubicBezTo>
                <a:close/>
                <a:moveTo>
                  <a:pt x="84857" y="31557"/>
                </a:moveTo>
                <a:cubicBezTo>
                  <a:pt x="104785" y="45226"/>
                  <a:pt x="109285" y="71356"/>
                  <a:pt x="94714" y="90150"/>
                </a:cubicBezTo>
                <a:cubicBezTo>
                  <a:pt x="80142" y="108944"/>
                  <a:pt x="52285" y="113065"/>
                  <a:pt x="32250" y="99396"/>
                </a:cubicBezTo>
                <a:cubicBezTo>
                  <a:pt x="12214" y="85728"/>
                  <a:pt x="7821" y="59597"/>
                  <a:pt x="22392" y="40804"/>
                </a:cubicBezTo>
                <a:cubicBezTo>
                  <a:pt x="36964" y="22211"/>
                  <a:pt x="64821" y="18090"/>
                  <a:pt x="84857" y="31557"/>
                </a:cubicBez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5"/>
          <p:cNvSpPr/>
          <p:nvPr/>
        </p:nvSpPr>
        <p:spPr>
          <a:xfrm>
            <a:off x="4521960" y="3347280"/>
            <a:ext cx="1626840" cy="1738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1204" y="103846"/>
                </a:moveTo>
                <a:cubicBezTo>
                  <a:pt x="114861" y="87792"/>
                  <a:pt x="120000" y="56789"/>
                  <a:pt x="102872" y="34515"/>
                </a:cubicBezTo>
                <a:cubicBezTo>
                  <a:pt x="85744" y="12341"/>
                  <a:pt x="10704" y="0"/>
                  <a:pt x="10704" y="0"/>
                </a:cubicBezTo>
                <a:cubicBezTo>
                  <a:pt x="10704" y="0"/>
                  <a:pt x="0" y="70635"/>
                  <a:pt x="17234" y="92909"/>
                </a:cubicBezTo>
                <a:cubicBezTo>
                  <a:pt x="34469" y="115083"/>
                  <a:pt x="67439" y="120000"/>
                  <a:pt x="91204" y="103846"/>
                </a:cubicBezTo>
                <a:close/>
                <a:moveTo>
                  <a:pt x="35218" y="31605"/>
                </a:moveTo>
                <a:cubicBezTo>
                  <a:pt x="55236" y="17959"/>
                  <a:pt x="83068" y="22073"/>
                  <a:pt x="97627" y="40836"/>
                </a:cubicBezTo>
                <a:cubicBezTo>
                  <a:pt x="112185" y="59598"/>
                  <a:pt x="107689" y="85685"/>
                  <a:pt x="87778" y="99331"/>
                </a:cubicBezTo>
                <a:cubicBezTo>
                  <a:pt x="67760" y="112976"/>
                  <a:pt x="39928" y="108762"/>
                  <a:pt x="25370" y="90100"/>
                </a:cubicBezTo>
                <a:cubicBezTo>
                  <a:pt x="10811" y="71337"/>
                  <a:pt x="15200" y="45250"/>
                  <a:pt x="35218" y="31605"/>
                </a:cubicBezTo>
                <a:close/>
              </a:path>
            </a:pathLst>
          </a:cu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49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48" name="CustomShape 16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370440" y="444960"/>
            <a:ext cx="81712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(Basic of Java Programming)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8"/>
          <p:cNvSpPr/>
          <p:nvPr/>
        </p:nvSpPr>
        <p:spPr>
          <a:xfrm>
            <a:off x="1443960" y="1223280"/>
            <a:ext cx="25732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Objects, Object 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9"/>
          <p:cNvSpPr/>
          <p:nvPr/>
        </p:nvSpPr>
        <p:spPr>
          <a:xfrm>
            <a:off x="6423120" y="1903680"/>
            <a:ext cx="20523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Static members and Instance members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0"/>
          <p:cNvSpPr/>
          <p:nvPr/>
        </p:nvSpPr>
        <p:spPr>
          <a:xfrm>
            <a:off x="1262880" y="2570760"/>
            <a:ext cx="1636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1"/>
          <p:cNvSpPr/>
          <p:nvPr/>
        </p:nvSpPr>
        <p:spPr>
          <a:xfrm>
            <a:off x="879840" y="3844440"/>
            <a:ext cx="216504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Primitive Data Types and Wrapper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2"/>
          <p:cNvSpPr/>
          <p:nvPr/>
        </p:nvSpPr>
        <p:spPr>
          <a:xfrm>
            <a:off x="5655240" y="3936240"/>
            <a:ext cx="17470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3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4"/>
          <p:cNvSpPr/>
          <p:nvPr/>
        </p:nvSpPr>
        <p:spPr>
          <a:xfrm>
            <a:off x="8388720" y="127080"/>
            <a:ext cx="546840" cy="4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817D444D-C309-4E8F-A0F0-A6138365217B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(Basic of Java Programming)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70440" y="1350720"/>
            <a:ext cx="388944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An entity that has state and behavior is known as an object e.g., chair, bike, pen, car,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Object 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Is an address that indicates where an object's variables and methods are stored.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Static members and Instance members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Variables and Methods declared using keyword static are called static members of a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Picture 7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6"/>
          <p:cNvSpPr/>
          <p:nvPr/>
        </p:nvSpPr>
        <p:spPr>
          <a:xfrm>
            <a:off x="8385840" y="13860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FCBF6218-340B-4DAE-BA33-ACA16003CF94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(Basic of Java Programming)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Primitive Data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Primitive Data Type is the type data that is provided by Java for us to use. In Java 8 there are the following types of databases: byte, short, int, long, char, boolean, float, and double.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Wrapper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Wrapper class in java provides mechanism to convert primitive data type to object type and from object to primitive data type.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8" name="Picture 6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69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7"/>
          <p:cNvSpPr/>
          <p:nvPr/>
        </p:nvSpPr>
        <p:spPr>
          <a:xfrm>
            <a:off x="8387640" y="14760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AF5382C1-6353-4B0F-8C95-C302C78E4112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(Basic of Java Programming)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7044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Exception is an event that interrupts the normal flow of the program. It is an object thrown at runtime.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70440" y="941400"/>
            <a:ext cx="845820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4581000" y="1348560"/>
            <a:ext cx="388944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>
              <a:lnSpc>
                <a:spcPct val="100000"/>
              </a:lnSpc>
              <a:buClr>
                <a:srgbClr val="595959"/>
              </a:buClr>
              <a:buFont typeface="Muli"/>
              <a:buChar char="●"/>
            </a:pPr>
            <a:r>
              <a:rPr b="1" lang="en-US" sz="18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     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Comments can be used to explain Java code, and to make it more readable.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" name="Picture 6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77" name="CustomShape 5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6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7"/>
          <p:cNvSpPr/>
          <p:nvPr/>
        </p:nvSpPr>
        <p:spPr>
          <a:xfrm>
            <a:off x="8387640" y="15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21AC05C7-1AB1-4E1B-BE37-FF3F0CD4446B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704400" y="2181240"/>
            <a:ext cx="1421640" cy="1402920"/>
          </a:xfrm>
          <a:prstGeom prst="ellipse">
            <a:avLst/>
          </a:pr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370440" y="444960"/>
            <a:ext cx="845820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e6f9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JAVA CORE (Object – Oriented Programming)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 flipH="1" rot="10800000">
            <a:off x="8534160" y="9038880"/>
            <a:ext cx="1014480" cy="117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3053160" y="2325600"/>
            <a:ext cx="1419480" cy="82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 flipH="1">
            <a:off x="4475520" y="1831680"/>
            <a:ext cx="536400" cy="13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Picture 45" descr=""/>
          <p:cNvPicPr/>
          <p:nvPr/>
        </p:nvPicPr>
        <p:blipFill>
          <a:blip r:embed="rId1"/>
          <a:stretch/>
        </p:blipFill>
        <p:spPr>
          <a:xfrm>
            <a:off x="63360" y="4651920"/>
            <a:ext cx="1063800" cy="489960"/>
          </a:xfrm>
          <a:prstGeom prst="rect">
            <a:avLst/>
          </a:prstGeom>
          <a:ln>
            <a:noFill/>
          </a:ln>
        </p:spPr>
      </p:pic>
      <p:sp>
        <p:nvSpPr>
          <p:cNvPr id="286" name="CustomShape 6"/>
          <p:cNvSpPr/>
          <p:nvPr/>
        </p:nvSpPr>
        <p:spPr>
          <a:xfrm>
            <a:off x="1191600" y="4900320"/>
            <a:ext cx="7911360" cy="96120"/>
          </a:xfrm>
          <a:prstGeom prst="rect">
            <a:avLst/>
          </a:prstGeom>
          <a:solidFill>
            <a:srgbClr val="6983d7"/>
          </a:solidFill>
          <a:ln>
            <a:solidFill>
              <a:srgbClr val="6983d7"/>
            </a:solidFill>
            <a:round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7"/>
          <p:cNvSpPr/>
          <p:nvPr/>
        </p:nvSpPr>
        <p:spPr>
          <a:xfrm>
            <a:off x="894600" y="1773000"/>
            <a:ext cx="1636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Encapsulation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6779880" y="1671120"/>
            <a:ext cx="1636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Inheritance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9"/>
          <p:cNvSpPr/>
          <p:nvPr/>
        </p:nvSpPr>
        <p:spPr>
          <a:xfrm>
            <a:off x="5655600" y="1486440"/>
            <a:ext cx="930600" cy="915480"/>
          </a:xfrm>
          <a:prstGeom prst="ellipse">
            <a:avLst/>
          </a:pr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933120" y="3463920"/>
            <a:ext cx="1636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Polymorphism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1"/>
          <p:cNvSpPr/>
          <p:nvPr/>
        </p:nvSpPr>
        <p:spPr>
          <a:xfrm>
            <a:off x="2358720" y="3243960"/>
            <a:ext cx="930600" cy="915480"/>
          </a:xfrm>
          <a:prstGeom prst="ellipse">
            <a:avLst/>
          </a:pr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5821200" y="3160440"/>
            <a:ext cx="930600" cy="915480"/>
          </a:xfrm>
          <a:prstGeom prst="ellipse">
            <a:avLst/>
          </a:pr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13"/>
          <p:cNvSpPr/>
          <p:nvPr/>
        </p:nvSpPr>
        <p:spPr>
          <a:xfrm>
            <a:off x="2911680" y="1904040"/>
            <a:ext cx="1562400" cy="932760"/>
          </a:xfrm>
          <a:prstGeom prst="line">
            <a:avLst/>
          </a:prstGeom>
          <a:ln>
            <a:solidFill>
              <a:srgbClr val="c3c3c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14"/>
          <p:cNvSpPr/>
          <p:nvPr/>
        </p:nvSpPr>
        <p:spPr>
          <a:xfrm>
            <a:off x="4522680" y="2870280"/>
            <a:ext cx="1652400" cy="698760"/>
          </a:xfrm>
          <a:prstGeom prst="line">
            <a:avLst/>
          </a:prstGeom>
          <a:ln>
            <a:solidFill>
              <a:srgbClr val="c3c3c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Line 15"/>
          <p:cNvSpPr/>
          <p:nvPr/>
        </p:nvSpPr>
        <p:spPr>
          <a:xfrm flipH="1">
            <a:off x="3119760" y="2819160"/>
            <a:ext cx="1347120" cy="655920"/>
          </a:xfrm>
          <a:prstGeom prst="line">
            <a:avLst/>
          </a:prstGeom>
          <a:ln>
            <a:solidFill>
              <a:srgbClr val="c3c3c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16"/>
          <p:cNvSpPr/>
          <p:nvPr/>
        </p:nvSpPr>
        <p:spPr>
          <a:xfrm flipH="1">
            <a:off x="4469760" y="1962360"/>
            <a:ext cx="1587960" cy="87444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7"/>
          <p:cNvSpPr/>
          <p:nvPr/>
        </p:nvSpPr>
        <p:spPr>
          <a:xfrm>
            <a:off x="5645520" y="1464840"/>
            <a:ext cx="912600" cy="909720"/>
          </a:xfrm>
          <a:prstGeom prst="ellipse">
            <a:avLst/>
          </a:prstGeom>
          <a:solidFill>
            <a:srgbClr val="415c80"/>
          </a:solidFill>
          <a:ln w="25560">
            <a:solidFill>
              <a:srgbClr val="f0f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8"/>
          <p:cNvSpPr/>
          <p:nvPr/>
        </p:nvSpPr>
        <p:spPr>
          <a:xfrm>
            <a:off x="3724920" y="2173320"/>
            <a:ext cx="1394280" cy="1394280"/>
          </a:xfrm>
          <a:prstGeom prst="ellipse">
            <a:avLst/>
          </a:prstGeom>
          <a:solidFill>
            <a:srgbClr val="415c80"/>
          </a:solidFill>
          <a:ln w="25560">
            <a:solidFill>
              <a:srgbClr val="f0f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9"/>
          <p:cNvSpPr/>
          <p:nvPr/>
        </p:nvSpPr>
        <p:spPr>
          <a:xfrm>
            <a:off x="2392920" y="1506600"/>
            <a:ext cx="930600" cy="915480"/>
          </a:xfrm>
          <a:prstGeom prst="ellipse">
            <a:avLst/>
          </a:prstGeom>
          <a:solidFill>
            <a:srgbClr val="595959">
              <a:alpha val="1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0"/>
          <p:cNvSpPr/>
          <p:nvPr/>
        </p:nvSpPr>
        <p:spPr>
          <a:xfrm>
            <a:off x="2431440" y="1467360"/>
            <a:ext cx="912600" cy="909720"/>
          </a:xfrm>
          <a:prstGeom prst="ellipse">
            <a:avLst/>
          </a:prstGeom>
          <a:solidFill>
            <a:srgbClr val="415c80"/>
          </a:solidFill>
          <a:ln w="25560">
            <a:solidFill>
              <a:srgbClr val="f0f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1"/>
          <p:cNvSpPr/>
          <p:nvPr/>
        </p:nvSpPr>
        <p:spPr>
          <a:xfrm>
            <a:off x="5791320" y="3123360"/>
            <a:ext cx="912600" cy="909720"/>
          </a:xfrm>
          <a:prstGeom prst="ellipse">
            <a:avLst/>
          </a:prstGeom>
          <a:solidFill>
            <a:srgbClr val="415c80"/>
          </a:solidFill>
          <a:ln w="25560">
            <a:solidFill>
              <a:srgbClr val="f0f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2"/>
          <p:cNvSpPr/>
          <p:nvPr/>
        </p:nvSpPr>
        <p:spPr>
          <a:xfrm>
            <a:off x="2396160" y="3206520"/>
            <a:ext cx="912600" cy="909720"/>
          </a:xfrm>
          <a:prstGeom prst="ellipse">
            <a:avLst/>
          </a:prstGeom>
          <a:solidFill>
            <a:srgbClr val="415c80"/>
          </a:solidFill>
          <a:ln w="25560">
            <a:solidFill>
              <a:srgbClr val="f0f0f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3"/>
          <p:cNvSpPr/>
          <p:nvPr/>
        </p:nvSpPr>
        <p:spPr>
          <a:xfrm>
            <a:off x="5856840" y="3301560"/>
            <a:ext cx="7984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4"/>
          <p:cNvSpPr/>
          <p:nvPr/>
        </p:nvSpPr>
        <p:spPr>
          <a:xfrm>
            <a:off x="2446560" y="3389040"/>
            <a:ext cx="7984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5"/>
          <p:cNvSpPr/>
          <p:nvPr/>
        </p:nvSpPr>
        <p:spPr>
          <a:xfrm>
            <a:off x="5736600" y="1632600"/>
            <a:ext cx="7984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6"/>
          <p:cNvSpPr/>
          <p:nvPr/>
        </p:nvSpPr>
        <p:spPr>
          <a:xfrm>
            <a:off x="2500920" y="1632600"/>
            <a:ext cx="7984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7"/>
          <p:cNvSpPr/>
          <p:nvPr/>
        </p:nvSpPr>
        <p:spPr>
          <a:xfrm>
            <a:off x="3755880" y="2610720"/>
            <a:ext cx="131112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uli"/>
                <a:ea typeface="Muli"/>
              </a:rPr>
              <a:t>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8"/>
          <p:cNvSpPr/>
          <p:nvPr/>
        </p:nvSpPr>
        <p:spPr>
          <a:xfrm>
            <a:off x="8477280" y="19080"/>
            <a:ext cx="62568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9"/>
          <p:cNvSpPr/>
          <p:nvPr/>
        </p:nvSpPr>
        <p:spPr>
          <a:xfrm>
            <a:off x="8393400" y="15516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r">
              <a:lnSpc>
                <a:spcPct val="100000"/>
              </a:lnSpc>
            </a:pPr>
            <a:fld id="{5074F72F-706F-497E-90F8-6D8E72E0B11B}" type="slidenum"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0"/>
          <p:cNvSpPr/>
          <p:nvPr/>
        </p:nvSpPr>
        <p:spPr>
          <a:xfrm>
            <a:off x="6838920" y="3327840"/>
            <a:ext cx="16365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Abstraction </a:t>
            </a:r>
            <a:r>
              <a:rPr b="1" lang="en-US" sz="1600" spc="-1" strike="noStrike">
                <a:solidFill>
                  <a:srgbClr val="4e6e9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ul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Application>LibreOffice/5.2.0.4$Windows_X86_64 LibreOffice_project/066b007f5ebcc236395c7d282ba488bca6720265</Application>
  <Words>890</Words>
  <Paragraphs>189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2021-04-13T14:11:20Z</dcterms:modified>
  <cp:revision>115</cp:revision>
  <dc:subject/>
  <dc:title>JAVA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