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6"/>
  </p:notesMasterIdLst>
  <p:sldIdLst>
    <p:sldId id="256" r:id="rId2"/>
    <p:sldId id="258" r:id="rId3"/>
    <p:sldId id="259" r:id="rId4"/>
    <p:sldId id="260" r:id="rId5"/>
    <p:sldId id="338" r:id="rId6"/>
    <p:sldId id="339" r:id="rId7"/>
    <p:sldId id="340" r:id="rId8"/>
    <p:sldId id="341" r:id="rId9"/>
    <p:sldId id="261" r:id="rId10"/>
    <p:sldId id="262" r:id="rId11"/>
    <p:sldId id="263" r:id="rId12"/>
    <p:sldId id="264" r:id="rId13"/>
    <p:sldId id="267" r:id="rId14"/>
    <p:sldId id="265" r:id="rId15"/>
    <p:sldId id="266" r:id="rId16"/>
    <p:sldId id="268" r:id="rId17"/>
    <p:sldId id="342" r:id="rId18"/>
    <p:sldId id="269" r:id="rId19"/>
    <p:sldId id="270" r:id="rId20"/>
    <p:sldId id="271" r:id="rId21"/>
    <p:sldId id="272" r:id="rId22"/>
    <p:sldId id="273" r:id="rId23"/>
    <p:sldId id="274" r:id="rId24"/>
    <p:sldId id="332" r:id="rId25"/>
    <p:sldId id="333" r:id="rId26"/>
    <p:sldId id="334" r:id="rId27"/>
    <p:sldId id="278" r:id="rId28"/>
    <p:sldId id="277" r:id="rId29"/>
    <p:sldId id="275" r:id="rId30"/>
    <p:sldId id="279" r:id="rId31"/>
    <p:sldId id="280" r:id="rId32"/>
    <p:sldId id="330" r:id="rId33"/>
    <p:sldId id="335" r:id="rId34"/>
    <p:sldId id="311"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66"/>
    <p:restoredTop sz="91159" autoAdjust="0"/>
  </p:normalViewPr>
  <p:slideViewPr>
    <p:cSldViewPr>
      <p:cViewPr varScale="1">
        <p:scale>
          <a:sx n="150" d="100"/>
          <a:sy n="150" d="100"/>
        </p:scale>
        <p:origin x="1944" y="1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D529C2-2740-49AF-AD85-11B5D3921039}" type="datetimeFigureOut">
              <a:rPr lang="en-US" smtClean="0"/>
              <a:pPr/>
              <a:t>1/18/21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3765A4-D309-444E-9276-0B2CD25A6C21}" type="slidenum">
              <a:rPr lang="en-US" smtClean="0"/>
              <a:pPr/>
              <a:t>‹#›</a:t>
            </a:fld>
            <a:endParaRPr lang="en-US"/>
          </a:p>
        </p:txBody>
      </p:sp>
    </p:spTree>
    <p:extLst>
      <p:ext uri="{BB962C8B-B14F-4D97-AF65-F5344CB8AC3E}">
        <p14:creationId xmlns:p14="http://schemas.microsoft.com/office/powerpoint/2010/main" val="1720988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3765A4-D309-444E-9276-0B2CD25A6C21}" type="slidenum">
              <a:rPr lang="en-US" smtClean="0"/>
              <a:pPr/>
              <a:t>1</a:t>
            </a:fld>
            <a:endParaRPr lang="en-US"/>
          </a:p>
        </p:txBody>
      </p:sp>
    </p:spTree>
    <p:extLst>
      <p:ext uri="{BB962C8B-B14F-4D97-AF65-F5344CB8AC3E}">
        <p14:creationId xmlns:p14="http://schemas.microsoft.com/office/powerpoint/2010/main" val="34668292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NL" dirty="0"/>
          </a:p>
        </p:txBody>
      </p:sp>
      <p:sp>
        <p:nvSpPr>
          <p:cNvPr id="4" name="Slide Number Placeholder 3"/>
          <p:cNvSpPr>
            <a:spLocks noGrp="1"/>
          </p:cNvSpPr>
          <p:nvPr>
            <p:ph type="sldNum" sz="quarter" idx="10"/>
          </p:nvPr>
        </p:nvSpPr>
        <p:spPr/>
        <p:txBody>
          <a:bodyPr/>
          <a:lstStyle/>
          <a:p>
            <a:pPr>
              <a:defRPr/>
            </a:pPr>
            <a:fld id="{0F0EC890-2984-4A2B-AEF2-48F59D1316B5}" type="slidenum">
              <a:rPr lang="en-US" smtClean="0"/>
              <a:pPr>
                <a:defRPr/>
              </a:pPr>
              <a:t>26</a:t>
            </a:fld>
            <a:endParaRPr lang="en-US" dirty="0"/>
          </a:p>
        </p:txBody>
      </p:sp>
    </p:spTree>
    <p:extLst>
      <p:ext uri="{BB962C8B-B14F-4D97-AF65-F5344CB8AC3E}">
        <p14:creationId xmlns:p14="http://schemas.microsoft.com/office/powerpoint/2010/main" val="38906927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&lt;Section&gt; : define</a:t>
            </a:r>
            <a:r>
              <a:rPr lang="en-US" baseline="0" dirty="0"/>
              <a:t> a section of a page, including heading and content</a:t>
            </a:r>
          </a:p>
          <a:p>
            <a:pPr marL="171450" indent="-171450">
              <a:buFont typeface="Arial" panose="020B0604020202020204" pitchFamily="34" charset="0"/>
              <a:buChar char="•"/>
            </a:pPr>
            <a:r>
              <a:rPr lang="en-US" baseline="0" dirty="0"/>
              <a:t>&lt;header&gt; : define header of the page, used for introductory content</a:t>
            </a:r>
          </a:p>
          <a:p>
            <a:pPr marL="171450" indent="-171450">
              <a:buFont typeface="Arial" panose="020B0604020202020204" pitchFamily="34" charset="0"/>
              <a:buChar char="•"/>
            </a:pPr>
            <a:r>
              <a:rPr lang="en-US" baseline="0" dirty="0"/>
              <a:t>&lt;footer&gt; : define footer of the page, </a:t>
            </a:r>
            <a:r>
              <a:rPr lang="en-US" sz="1200" b="0" i="0" kern="1200" baseline="0" dirty="0">
                <a:solidFill>
                  <a:schemeClr val="tx1"/>
                </a:solidFill>
                <a:effectLst/>
                <a:latin typeface="+mn-lt"/>
                <a:ea typeface="+mn-ea"/>
                <a:cs typeface="+mn-cs"/>
              </a:rPr>
              <a:t>a</a:t>
            </a:r>
            <a:r>
              <a:rPr lang="en-US" sz="1200" b="0" i="0" kern="1200" dirty="0">
                <a:solidFill>
                  <a:schemeClr val="tx1"/>
                </a:solidFill>
                <a:effectLst/>
                <a:latin typeface="+mn-lt"/>
                <a:ea typeface="+mn-ea"/>
                <a:cs typeface="+mn-cs"/>
              </a:rPr>
              <a:t> footer typically contains the author of the document, copyright information, links to terms of use, contact information, etc.</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&lt;nav&gt;:</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element defines a set of navigation links.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&lt;aside&gt;: Sidebar</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&lt;figure&gt;: Visual explaination of image,</a:t>
            </a:r>
            <a:r>
              <a:rPr lang="en-US" sz="1200" b="0" i="0" kern="1200" baseline="0" dirty="0">
                <a:solidFill>
                  <a:schemeClr val="tx1"/>
                </a:solidFill>
                <a:effectLst/>
                <a:latin typeface="+mn-lt"/>
                <a:ea typeface="+mn-ea"/>
                <a:cs typeface="+mn-cs"/>
              </a:rPr>
              <a:t> &lt;figcaption&gt;: Figure caption</a:t>
            </a:r>
          </a:p>
          <a:p>
            <a:pPr marL="171450" indent="-171450">
              <a:buFont typeface="Arial" panose="020B0604020202020204" pitchFamily="34" charset="0"/>
              <a:buChar char="•"/>
            </a:pPr>
            <a:endParaRPr lang="en-US" sz="1200" b="0" i="0" kern="1200" baseline="0" dirty="0">
              <a:solidFill>
                <a:schemeClr val="tx1"/>
              </a:solidFill>
              <a:effectLst/>
              <a:latin typeface="+mn-lt"/>
              <a:ea typeface="+mn-ea"/>
              <a:cs typeface="+mn-cs"/>
            </a:endParaRPr>
          </a:p>
          <a:p>
            <a:pPr marL="0" indent="0">
              <a:buFont typeface="Arial" panose="020B0604020202020204" pitchFamily="34" charset="0"/>
              <a:buNone/>
            </a:pPr>
            <a:r>
              <a:rPr lang="en-US" sz="1200" b="0" i="0" kern="1200" baseline="0" dirty="0">
                <a:solidFill>
                  <a:schemeClr val="tx1"/>
                </a:solidFill>
                <a:effectLst/>
                <a:latin typeface="+mn-lt"/>
                <a:ea typeface="+mn-ea"/>
                <a:cs typeface="+mn-cs"/>
              </a:rPr>
              <a:t>... More at w3schools.com</a:t>
            </a:r>
            <a:endParaRPr lang="en-US" dirty="0"/>
          </a:p>
        </p:txBody>
      </p:sp>
      <p:sp>
        <p:nvSpPr>
          <p:cNvPr id="4" name="Slide Number Placeholder 3"/>
          <p:cNvSpPr>
            <a:spLocks noGrp="1"/>
          </p:cNvSpPr>
          <p:nvPr>
            <p:ph type="sldNum" sz="quarter" idx="10"/>
          </p:nvPr>
        </p:nvSpPr>
        <p:spPr/>
        <p:txBody>
          <a:bodyPr/>
          <a:lstStyle/>
          <a:p>
            <a:fld id="{594FADF7-4B9B-499F-8B7F-A072267F611D}" type="slidenum">
              <a:rPr lang="en-US" smtClean="0"/>
              <a:pPr/>
              <a:t>28</a:t>
            </a:fld>
            <a:endParaRPr lang="en-US"/>
          </a:p>
        </p:txBody>
      </p:sp>
    </p:spTree>
    <p:extLst>
      <p:ext uri="{BB962C8B-B14F-4D97-AF65-F5344CB8AC3E}">
        <p14:creationId xmlns:p14="http://schemas.microsoft.com/office/powerpoint/2010/main" val="1994374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0EC890-2984-4A2B-AEF2-48F59D1316B5}" type="slidenum">
              <a:rPr lang="en-US" smtClean="0"/>
              <a:pPr>
                <a:defRPr/>
              </a:pPr>
              <a:t>30</a:t>
            </a:fld>
            <a:endParaRPr lang="en-US" dirty="0"/>
          </a:p>
        </p:txBody>
      </p:sp>
    </p:spTree>
    <p:extLst>
      <p:ext uri="{BB962C8B-B14F-4D97-AF65-F5344CB8AC3E}">
        <p14:creationId xmlns:p14="http://schemas.microsoft.com/office/powerpoint/2010/main" val="2723901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4FADF7-4B9B-499F-8B7F-A072267F611D}" type="slidenum">
              <a:rPr lang="en-US" smtClean="0"/>
              <a:pPr/>
              <a:t>31</a:t>
            </a:fld>
            <a:endParaRPr lang="en-US"/>
          </a:p>
        </p:txBody>
      </p:sp>
    </p:spTree>
    <p:extLst>
      <p:ext uri="{BB962C8B-B14F-4D97-AF65-F5344CB8AC3E}">
        <p14:creationId xmlns:p14="http://schemas.microsoft.com/office/powerpoint/2010/main" val="3169753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//explanation</a:t>
            </a:r>
          </a:p>
        </p:txBody>
      </p:sp>
      <p:sp>
        <p:nvSpPr>
          <p:cNvPr id="4" name="Slide Number Placeholder 3"/>
          <p:cNvSpPr>
            <a:spLocks noGrp="1"/>
          </p:cNvSpPr>
          <p:nvPr>
            <p:ph type="sldNum" sz="quarter" idx="10"/>
          </p:nvPr>
        </p:nvSpPr>
        <p:spPr/>
        <p:txBody>
          <a:bodyPr/>
          <a:lstStyle/>
          <a:p>
            <a:fld id="{AC3765A4-D309-444E-9276-0B2CD25A6C21}" type="slidenum">
              <a:rPr lang="en-US" smtClean="0"/>
              <a:pPr/>
              <a:t>4</a:t>
            </a:fld>
            <a:endParaRPr lang="en-US"/>
          </a:p>
        </p:txBody>
      </p:sp>
    </p:spTree>
    <p:extLst>
      <p:ext uri="{BB962C8B-B14F-4D97-AF65-F5344CB8AC3E}">
        <p14:creationId xmlns:p14="http://schemas.microsoft.com/office/powerpoint/2010/main" val="1758368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Heading</a:t>
            </a:r>
            <a:r>
              <a:rPr lang="en-US" baseline="0" dirty="0"/>
              <a:t> can include own style, class, id...</a:t>
            </a:r>
            <a:endParaRPr lang="en-US" dirty="0"/>
          </a:p>
        </p:txBody>
      </p:sp>
      <p:sp>
        <p:nvSpPr>
          <p:cNvPr id="4" name="Slide Number Placeholder 3"/>
          <p:cNvSpPr>
            <a:spLocks noGrp="1"/>
          </p:cNvSpPr>
          <p:nvPr>
            <p:ph type="sldNum" sz="quarter" idx="10"/>
          </p:nvPr>
        </p:nvSpPr>
        <p:spPr/>
        <p:txBody>
          <a:bodyPr/>
          <a:lstStyle/>
          <a:p>
            <a:fld id="{805B3AEF-D933-4452-A158-BC77F1488690}" type="slidenum">
              <a:rPr lang="en-US" smtClean="0"/>
              <a:pPr/>
              <a:t>10</a:t>
            </a:fld>
            <a:endParaRPr lang="en-US"/>
          </a:p>
        </p:txBody>
      </p:sp>
    </p:spTree>
    <p:extLst>
      <p:ext uri="{BB962C8B-B14F-4D97-AF65-F5344CB8AC3E}">
        <p14:creationId xmlns:p14="http://schemas.microsoft.com/office/powerpoint/2010/main" val="2881517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Multiple</a:t>
            </a:r>
            <a:r>
              <a:rPr lang="en-US" baseline="0" dirty="0"/>
              <a:t> spaces is ignored when browsing in &lt;p&gt; tag in browser. Eg: </a:t>
            </a:r>
            <a:r>
              <a:rPr lang="en-US" baseline="0" dirty="0">
                <a:latin typeface="Courier New" panose="02070309020205020404" pitchFamily="49" charset="0"/>
                <a:cs typeface="Courier New" panose="02070309020205020404" pitchFamily="49" charset="0"/>
              </a:rPr>
              <a:t>&lt;p&gt;This paragraphcontains      a lot of spaces in the source     code, but the    browser ignores it.&lt;/p&gt; produces:</a:t>
            </a:r>
          </a:p>
          <a:p>
            <a:r>
              <a:rPr lang="en-US" sz="1200" b="0" i="0" kern="1200" dirty="0">
                <a:solidFill>
                  <a:schemeClr val="tx1"/>
                </a:solidFill>
                <a:effectLst/>
                <a:latin typeface="+mn-lt"/>
                <a:ea typeface="+mn-ea"/>
                <a:cs typeface="+mn-cs"/>
                <a:sym typeface="Wingdings" panose="05000000000000000000" pitchFamily="2" charset="2"/>
              </a:rPr>
              <a:t> </a:t>
            </a:r>
            <a:r>
              <a:rPr lang="en-US" sz="1200" b="0" i="0" kern="1200" dirty="0">
                <a:solidFill>
                  <a:schemeClr val="tx1"/>
                </a:solidFill>
                <a:effectLst/>
                <a:latin typeface="+mn-lt"/>
                <a:ea typeface="+mn-ea"/>
                <a:cs typeface="+mn-cs"/>
              </a:rPr>
              <a:t>This paragraph contains a lot of lines in the source code, but the browser ignores it.</a:t>
            </a:r>
          </a:p>
          <a:p>
            <a:endParaRPr lang="en-US" baseline="0" dirty="0">
              <a:latin typeface="Courier New" panose="02070309020205020404" pitchFamily="49" charset="0"/>
              <a:cs typeface="Courier New" panose="020703090202050204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To add more spaces, using &amp;nbsp; inside paragraph. Eg: </a:t>
            </a:r>
            <a:r>
              <a:rPr lang="en-US" baseline="0" dirty="0">
                <a:latin typeface="Courier New" panose="02070309020205020404" pitchFamily="49" charset="0"/>
                <a:cs typeface="Courier New" panose="02070309020205020404" pitchFamily="49" charset="0"/>
              </a:rPr>
              <a:t>&lt;p&gt;This paragraphcontains &amp;nbsp;&amp;nbsp;&amp;nbsp; a lot of spaces in the source code, but the browser ignores it.&lt;/p&gt;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latin typeface="Courier New" panose="02070309020205020404" pitchFamily="49" charset="0"/>
                <a:cs typeface="Courier New" panose="02070309020205020404" pitchFamily="49" charset="0"/>
                <a:sym typeface="Wingdings" panose="05000000000000000000" pitchFamily="2" charset="2"/>
              </a:rPr>
              <a:t> </a:t>
            </a:r>
            <a:r>
              <a:rPr lang="en-US" sz="1200" b="0" i="0" kern="1200" dirty="0">
                <a:solidFill>
                  <a:schemeClr val="tx1"/>
                </a:solidFill>
                <a:effectLst/>
                <a:latin typeface="+mn-lt"/>
                <a:ea typeface="+mn-ea"/>
                <a:cs typeface="+mn-cs"/>
              </a:rPr>
              <a:t>This paragraph contains      a lot of spaces in the source code, but the browser ignores it.</a:t>
            </a:r>
            <a:endParaRPr lang="en-US" baseline="0" dirty="0">
              <a:latin typeface="Courier New" panose="02070309020205020404" pitchFamily="49" charset="0"/>
              <a:cs typeface="Courier New" panose="02070309020205020404" pitchFamily="49" charset="0"/>
            </a:endParaRPr>
          </a:p>
          <a:p>
            <a:endParaRPr lang="en-US" baseline="0" dirty="0"/>
          </a:p>
          <a:p>
            <a:endParaRPr lang="en-US" dirty="0"/>
          </a:p>
        </p:txBody>
      </p:sp>
      <p:sp>
        <p:nvSpPr>
          <p:cNvPr id="4" name="Slide Number Placeholder 3"/>
          <p:cNvSpPr>
            <a:spLocks noGrp="1"/>
          </p:cNvSpPr>
          <p:nvPr>
            <p:ph type="sldNum" sz="quarter" idx="10"/>
          </p:nvPr>
        </p:nvSpPr>
        <p:spPr/>
        <p:txBody>
          <a:bodyPr/>
          <a:lstStyle/>
          <a:p>
            <a:fld id="{805B3AEF-D933-4452-A158-BC77F1488690}" type="slidenum">
              <a:rPr lang="en-US" smtClean="0"/>
              <a:pPr/>
              <a:t>11</a:t>
            </a:fld>
            <a:endParaRPr lang="en-US"/>
          </a:p>
        </p:txBody>
      </p:sp>
    </p:spTree>
    <p:extLst>
      <p:ext uri="{BB962C8B-B14F-4D97-AF65-F5344CB8AC3E}">
        <p14:creationId xmlns:p14="http://schemas.microsoft.com/office/powerpoint/2010/main" val="3962359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 stands</a:t>
            </a:r>
            <a:r>
              <a:rPr lang="en-US" baseline="0" dirty="0"/>
              <a:t> for alternative text, display when image cannot loaded due to</a:t>
            </a:r>
          </a:p>
          <a:p>
            <a:pPr marL="171450" indent="-171450">
              <a:buFont typeface="Arial" panose="020B0604020202020204" pitchFamily="34" charset="0"/>
              <a:buChar char="•"/>
            </a:pPr>
            <a:r>
              <a:rPr lang="en-US" baseline="0" dirty="0"/>
              <a:t>Slow internet connection</a:t>
            </a:r>
          </a:p>
          <a:p>
            <a:pPr marL="171450" indent="-171450">
              <a:buFont typeface="Arial" panose="020B0604020202020204" pitchFamily="34" charset="0"/>
              <a:buChar char="•"/>
            </a:pPr>
            <a:r>
              <a:rPr lang="en-US" baseline="0" dirty="0"/>
              <a:t>Wrong image location src</a:t>
            </a:r>
          </a:p>
          <a:p>
            <a:endParaRPr lang="en-US" dirty="0"/>
          </a:p>
          <a:p>
            <a:r>
              <a:rPr lang="en-US" dirty="0"/>
              <a:t>Fixed size: using width and height attributes in &lt;img&gt;</a:t>
            </a:r>
          </a:p>
        </p:txBody>
      </p:sp>
      <p:sp>
        <p:nvSpPr>
          <p:cNvPr id="4" name="Slide Number Placeholder 3"/>
          <p:cNvSpPr>
            <a:spLocks noGrp="1"/>
          </p:cNvSpPr>
          <p:nvPr>
            <p:ph type="sldNum" sz="quarter" idx="10"/>
          </p:nvPr>
        </p:nvSpPr>
        <p:spPr/>
        <p:txBody>
          <a:bodyPr/>
          <a:lstStyle/>
          <a:p>
            <a:fld id="{805B3AEF-D933-4452-A158-BC77F1488690}" type="slidenum">
              <a:rPr lang="en-US" smtClean="0"/>
              <a:pPr/>
              <a:t>13</a:t>
            </a:fld>
            <a:endParaRPr lang="en-US"/>
          </a:p>
        </p:txBody>
      </p:sp>
    </p:spTree>
    <p:extLst>
      <p:ext uri="{BB962C8B-B14F-4D97-AF65-F5344CB8AC3E}">
        <p14:creationId xmlns:p14="http://schemas.microsoft.com/office/powerpoint/2010/main" val="40637430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t>
            </a:r>
            <a:r>
              <a:rPr lang="en-US" dirty="0" err="1"/>
              <a:t>tr</a:t>
            </a:r>
            <a:r>
              <a:rPr lang="en-US" dirty="0"/>
              <a:t>&gt; : table row</a:t>
            </a:r>
          </a:p>
          <a:p>
            <a:r>
              <a:rPr lang="en-US" dirty="0"/>
              <a:t>&lt;</a:t>
            </a:r>
            <a:r>
              <a:rPr lang="en-US" dirty="0" err="1"/>
              <a:t>th</a:t>
            </a:r>
            <a:r>
              <a:rPr lang="en-US" dirty="0"/>
              <a:t>&gt;:</a:t>
            </a:r>
            <a:r>
              <a:rPr lang="en-US" baseline="0" dirty="0"/>
              <a:t> table heading</a:t>
            </a:r>
          </a:p>
          <a:p>
            <a:r>
              <a:rPr lang="en-US" baseline="0" dirty="0"/>
              <a:t>&lt;td&gt;: table detail (table cell)</a:t>
            </a:r>
          </a:p>
        </p:txBody>
      </p:sp>
      <p:sp>
        <p:nvSpPr>
          <p:cNvPr id="4" name="Slide Number Placeholder 3"/>
          <p:cNvSpPr>
            <a:spLocks noGrp="1"/>
          </p:cNvSpPr>
          <p:nvPr>
            <p:ph type="sldNum" sz="quarter" idx="10"/>
          </p:nvPr>
        </p:nvSpPr>
        <p:spPr/>
        <p:txBody>
          <a:bodyPr/>
          <a:lstStyle/>
          <a:p>
            <a:fld id="{805B3AEF-D933-4452-A158-BC77F1488690}" type="slidenum">
              <a:rPr lang="en-US" smtClean="0"/>
              <a:pPr/>
              <a:t>16</a:t>
            </a:fld>
            <a:endParaRPr lang="en-US"/>
          </a:p>
        </p:txBody>
      </p:sp>
    </p:spTree>
    <p:extLst>
      <p:ext uri="{BB962C8B-B14F-4D97-AF65-F5344CB8AC3E}">
        <p14:creationId xmlns:p14="http://schemas.microsoft.com/office/powerpoint/2010/main" val="15235858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List</a:t>
            </a:r>
            <a:r>
              <a:rPr lang="en-US" baseline="0" dirty="0"/>
              <a:t> can be nested, &lt;ul&gt;(1)&lt;li&gt;&lt;ul&gt;(2)&lt;/ul&gt;&lt;/li&gt;&lt;/ul&gt; </a:t>
            </a:r>
          </a:p>
          <a:p>
            <a:pPr marL="171450" indent="-171450">
              <a:buFont typeface="Wingdings" panose="05000000000000000000" pitchFamily="2" charset="2"/>
              <a:buChar char="è"/>
            </a:pPr>
            <a:r>
              <a:rPr lang="en-US" baseline="0" dirty="0">
                <a:sym typeface="Wingdings" panose="05000000000000000000" pitchFamily="2" charset="2"/>
              </a:rPr>
              <a:t>Useful for creating navigation bar with multiple item</a:t>
            </a:r>
          </a:p>
          <a:p>
            <a:pPr marL="171450" indent="-171450">
              <a:buFont typeface="Wingdings" panose="05000000000000000000" pitchFamily="2" charset="2"/>
              <a:buChar char="è"/>
            </a:pPr>
            <a:r>
              <a:rPr lang="en-US" baseline="0" dirty="0">
                <a:sym typeface="Wingdings" panose="05000000000000000000" pitchFamily="2" charset="2"/>
              </a:rPr>
              <a:t>Sidebar</a:t>
            </a:r>
          </a:p>
          <a:p>
            <a:pPr marL="171450" indent="-171450">
              <a:buFont typeface="Wingdings" panose="05000000000000000000" pitchFamily="2" charset="2"/>
              <a:buChar char="è"/>
            </a:pPr>
            <a:r>
              <a:rPr lang="en-US" baseline="0" dirty="0">
                <a:sym typeface="Wingdings" panose="05000000000000000000" pitchFamily="2" charset="2"/>
              </a:rPr>
              <a:t>Image album</a:t>
            </a:r>
          </a:p>
        </p:txBody>
      </p:sp>
      <p:sp>
        <p:nvSpPr>
          <p:cNvPr id="4" name="Slide Number Placeholder 3"/>
          <p:cNvSpPr>
            <a:spLocks noGrp="1"/>
          </p:cNvSpPr>
          <p:nvPr>
            <p:ph type="sldNum" sz="quarter" idx="10"/>
          </p:nvPr>
        </p:nvSpPr>
        <p:spPr/>
        <p:txBody>
          <a:bodyPr/>
          <a:lstStyle/>
          <a:p>
            <a:fld id="{805B3AEF-D933-4452-A158-BC77F1488690}" type="slidenum">
              <a:rPr lang="en-US" smtClean="0"/>
              <a:pPr/>
              <a:t>18</a:t>
            </a:fld>
            <a:endParaRPr lang="en-US"/>
          </a:p>
        </p:txBody>
      </p:sp>
    </p:spTree>
    <p:extLst>
      <p:ext uri="{BB962C8B-B14F-4D97-AF65-F5344CB8AC3E}">
        <p14:creationId xmlns:p14="http://schemas.microsoft.com/office/powerpoint/2010/main" val="37109488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0EC890-2984-4A2B-AEF2-48F59D1316B5}" type="slidenum">
              <a:rPr lang="en-US" smtClean="0"/>
              <a:pPr>
                <a:defRPr/>
              </a:pPr>
              <a:t>24</a:t>
            </a:fld>
            <a:endParaRPr lang="en-US" dirty="0"/>
          </a:p>
        </p:txBody>
      </p:sp>
    </p:spTree>
    <p:extLst>
      <p:ext uri="{BB962C8B-B14F-4D97-AF65-F5344CB8AC3E}">
        <p14:creationId xmlns:p14="http://schemas.microsoft.com/office/powerpoint/2010/main" val="3811165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0EC890-2984-4A2B-AEF2-48F59D1316B5}" type="slidenum">
              <a:rPr lang="en-US" smtClean="0"/>
              <a:pPr>
                <a:defRPr/>
              </a:pPr>
              <a:t>25</a:t>
            </a:fld>
            <a:endParaRPr lang="en-US" dirty="0"/>
          </a:p>
        </p:txBody>
      </p:sp>
    </p:spTree>
    <p:extLst>
      <p:ext uri="{BB962C8B-B14F-4D97-AF65-F5344CB8AC3E}">
        <p14:creationId xmlns:p14="http://schemas.microsoft.com/office/powerpoint/2010/main" val="1647704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254BE3-F7ED-4F3E-8A95-B55AC90E785B}" type="datetimeFigureOut">
              <a:rPr lang="en-US" smtClean="0"/>
              <a:pPr/>
              <a:t>1/18/21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D2862-91D1-4AD8-B8BA-DEE8FF15728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254BE3-F7ED-4F3E-8A95-B55AC90E785B}" type="datetimeFigureOut">
              <a:rPr lang="en-US" smtClean="0"/>
              <a:pPr/>
              <a:t>1/18/21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D2862-91D1-4AD8-B8BA-DEE8FF15728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254BE3-F7ED-4F3E-8A95-B55AC90E785B}" type="datetimeFigureOut">
              <a:rPr lang="en-US" smtClean="0"/>
              <a:pPr/>
              <a:t>1/18/21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D2862-91D1-4AD8-B8BA-DEE8FF15728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254BE3-F7ED-4F3E-8A95-B55AC90E785B}" type="datetimeFigureOut">
              <a:rPr lang="en-US" smtClean="0"/>
              <a:pPr/>
              <a:t>1/18/21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D2862-91D1-4AD8-B8BA-DEE8FF15728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254BE3-F7ED-4F3E-8A95-B55AC90E785B}" type="datetimeFigureOut">
              <a:rPr lang="en-US" smtClean="0"/>
              <a:pPr/>
              <a:t>1/18/21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D2862-91D1-4AD8-B8BA-DEE8FF15728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254BE3-F7ED-4F3E-8A95-B55AC90E785B}" type="datetimeFigureOut">
              <a:rPr lang="en-US" smtClean="0"/>
              <a:pPr/>
              <a:t>1/18/21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5D2862-91D1-4AD8-B8BA-DEE8FF15728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E254BE3-F7ED-4F3E-8A95-B55AC90E785B}" type="datetimeFigureOut">
              <a:rPr lang="en-US" smtClean="0"/>
              <a:pPr/>
              <a:t>1/18/21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5D2862-91D1-4AD8-B8BA-DEE8FF15728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E254BE3-F7ED-4F3E-8A95-B55AC90E785B}" type="datetimeFigureOut">
              <a:rPr lang="en-US" smtClean="0"/>
              <a:pPr/>
              <a:t>1/18/21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5D2862-91D1-4AD8-B8BA-DEE8FF15728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254BE3-F7ED-4F3E-8A95-B55AC90E785B}" type="datetimeFigureOut">
              <a:rPr lang="en-US" smtClean="0"/>
              <a:pPr/>
              <a:t>1/18/21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5D2862-91D1-4AD8-B8BA-DEE8FF15728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254BE3-F7ED-4F3E-8A95-B55AC90E785B}" type="datetimeFigureOut">
              <a:rPr lang="en-US" smtClean="0"/>
              <a:pPr/>
              <a:t>1/18/21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5D2862-91D1-4AD8-B8BA-DEE8FF15728F}"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8E254BE3-F7ED-4F3E-8A95-B55AC90E785B}" type="datetimeFigureOut">
              <a:rPr lang="en-US" smtClean="0"/>
              <a:pPr/>
              <a:t>1/18/21</a:t>
            </a:fld>
            <a:endParaRPr lang="en-US"/>
          </a:p>
        </p:txBody>
      </p:sp>
      <p:sp>
        <p:nvSpPr>
          <p:cNvPr id="9" name="Slide Number Placeholder 8"/>
          <p:cNvSpPr>
            <a:spLocks noGrp="1"/>
          </p:cNvSpPr>
          <p:nvPr>
            <p:ph type="sldNum" sz="quarter" idx="11"/>
          </p:nvPr>
        </p:nvSpPr>
        <p:spPr/>
        <p:txBody>
          <a:bodyPr/>
          <a:lstStyle/>
          <a:p>
            <a:fld id="{1F5D2862-91D1-4AD8-B8BA-DEE8FF15728F}"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1F5D2862-91D1-4AD8-B8BA-DEE8FF15728F}"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8E254BE3-F7ED-4F3E-8A95-B55AC90E785B}" type="datetimeFigureOut">
              <a:rPr lang="en-US" smtClean="0"/>
              <a:pPr/>
              <a:t>1/18/21</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33600"/>
            <a:ext cx="8458200" cy="2304288"/>
          </a:xfrm>
        </p:spPr>
        <p:txBody>
          <a:bodyPr/>
          <a:lstStyle/>
          <a:p>
            <a:pPr algn="r"/>
            <a:r>
              <a:rPr lang="en-US" sz="5400" dirty="0" err="1">
                <a:solidFill>
                  <a:schemeClr val="accent3">
                    <a:lumMod val="50000"/>
                  </a:schemeClr>
                </a:solidFill>
              </a:rPr>
              <a:t>Khóa</a:t>
            </a:r>
            <a:r>
              <a:rPr lang="en-US" sz="5400" dirty="0">
                <a:solidFill>
                  <a:schemeClr val="accent3">
                    <a:lumMod val="50000"/>
                  </a:schemeClr>
                </a:solidFill>
              </a:rPr>
              <a:t> </a:t>
            </a:r>
            <a:r>
              <a:rPr lang="en-US" sz="5400" dirty="0" err="1">
                <a:solidFill>
                  <a:schemeClr val="accent3">
                    <a:lumMod val="50000"/>
                  </a:schemeClr>
                </a:solidFill>
              </a:rPr>
              <a:t>đào</a:t>
            </a:r>
            <a:r>
              <a:rPr lang="en-US" sz="5400" dirty="0">
                <a:solidFill>
                  <a:schemeClr val="accent3">
                    <a:lumMod val="50000"/>
                  </a:schemeClr>
                </a:solidFill>
              </a:rPr>
              <a:t> </a:t>
            </a:r>
            <a:r>
              <a:rPr lang="en-US" sz="5400" dirty="0" err="1">
                <a:solidFill>
                  <a:schemeClr val="accent3">
                    <a:lumMod val="50000"/>
                  </a:schemeClr>
                </a:solidFill>
              </a:rPr>
              <a:t>tạo</a:t>
            </a:r>
            <a:br>
              <a:rPr lang="en-US" sz="5400" dirty="0"/>
            </a:br>
            <a:r>
              <a:rPr lang="en-US" sz="4800" b="1" dirty="0" err="1"/>
              <a:t>Lập</a:t>
            </a:r>
            <a:r>
              <a:rPr lang="en-US" sz="4800" b="1" dirty="0"/>
              <a:t> </a:t>
            </a:r>
            <a:r>
              <a:rPr lang="en-US" sz="4800" b="1" dirty="0" err="1"/>
              <a:t>trình</a:t>
            </a:r>
            <a:r>
              <a:rPr lang="en-US" sz="4800" b="1" dirty="0"/>
              <a:t> Web </a:t>
            </a:r>
            <a:r>
              <a:rPr lang="en-US" sz="4800" b="1" dirty="0" err="1"/>
              <a:t>sử</a:t>
            </a:r>
            <a:r>
              <a:rPr lang="en-US" sz="4800" b="1" dirty="0"/>
              <a:t> </a:t>
            </a:r>
            <a:r>
              <a:rPr lang="en-US" sz="4800" b="1" dirty="0" err="1"/>
              <a:t>dụng</a:t>
            </a:r>
            <a:r>
              <a:rPr lang="en-US" sz="4800" b="1" dirty="0"/>
              <a:t> PHP</a:t>
            </a:r>
            <a:endParaRPr lang="en-US" sz="3200" b="1" dirty="0"/>
          </a:p>
        </p:txBody>
      </p:sp>
      <p:cxnSp>
        <p:nvCxnSpPr>
          <p:cNvPr id="7" name="Straight Connector 6"/>
          <p:cNvCxnSpPr/>
          <p:nvPr/>
        </p:nvCxnSpPr>
        <p:spPr>
          <a:xfrm>
            <a:off x="0" y="1600200"/>
            <a:ext cx="84582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5739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Heading &lt;h1&gt;-&lt;h6&gt;</a:t>
            </a:r>
          </a:p>
        </p:txBody>
      </p:sp>
      <p:sp>
        <p:nvSpPr>
          <p:cNvPr id="3" name="Content Placeholder 2"/>
          <p:cNvSpPr>
            <a:spLocks noGrp="1"/>
          </p:cNvSpPr>
          <p:nvPr>
            <p:ph idx="1"/>
          </p:nvPr>
        </p:nvSpPr>
        <p:spPr/>
        <p:txBody>
          <a:bodyPr/>
          <a:lstStyle/>
          <a:p>
            <a:r>
              <a:rPr lang="en-US" dirty="0" err="1"/>
              <a:t>Đánh</a:t>
            </a:r>
            <a:r>
              <a:rPr lang="en-US" dirty="0"/>
              <a:t> </a:t>
            </a:r>
            <a:r>
              <a:rPr lang="en-US" dirty="0" err="1"/>
              <a:t>dấu</a:t>
            </a:r>
            <a:r>
              <a:rPr lang="en-US" dirty="0"/>
              <a:t> </a:t>
            </a:r>
            <a:r>
              <a:rPr lang="en-US" dirty="0" err="1"/>
              <a:t>thành</a:t>
            </a:r>
            <a:r>
              <a:rPr lang="en-US" dirty="0"/>
              <a:t> </a:t>
            </a:r>
            <a:r>
              <a:rPr lang="en-US" dirty="0" err="1"/>
              <a:t>phần</a:t>
            </a:r>
            <a:r>
              <a:rPr lang="en-US" dirty="0"/>
              <a:t> heading </a:t>
            </a:r>
            <a:r>
              <a:rPr lang="en-US" dirty="0" err="1"/>
              <a:t>của</a:t>
            </a:r>
            <a:r>
              <a:rPr lang="en-US" dirty="0"/>
              <a:t> </a:t>
            </a:r>
            <a:r>
              <a:rPr lang="en-US" dirty="0" err="1"/>
              <a:t>trang</a:t>
            </a:r>
            <a:endParaRPr lang="en-US" dirty="0"/>
          </a:p>
          <a:p>
            <a:r>
              <a:rPr lang="en-US" dirty="0" err="1"/>
              <a:t>Mức</a:t>
            </a:r>
            <a:r>
              <a:rPr lang="en-US" dirty="0"/>
              <a:t> </a:t>
            </a:r>
            <a:r>
              <a:rPr lang="en-US" dirty="0" err="1"/>
              <a:t>độ</a:t>
            </a:r>
            <a:r>
              <a:rPr lang="en-US" dirty="0"/>
              <a:t> </a:t>
            </a:r>
            <a:r>
              <a:rPr lang="en-US" dirty="0" err="1"/>
              <a:t>quan</a:t>
            </a:r>
            <a:r>
              <a:rPr lang="en-US" dirty="0"/>
              <a:t> </a:t>
            </a:r>
            <a:r>
              <a:rPr lang="en-US" dirty="0" err="1"/>
              <a:t>trọng</a:t>
            </a:r>
            <a:r>
              <a:rPr lang="en-US" dirty="0"/>
              <a:t> h1-h2-h3-h4-h5-h6</a:t>
            </a:r>
          </a:p>
        </p:txBody>
      </p:sp>
      <p:pic>
        <p:nvPicPr>
          <p:cNvPr id="4" name="Picture 3"/>
          <p:cNvPicPr>
            <a:picLocks noChangeAspect="1"/>
          </p:cNvPicPr>
          <p:nvPr/>
        </p:nvPicPr>
        <p:blipFill>
          <a:blip r:embed="rId3"/>
          <a:stretch>
            <a:fillRect/>
          </a:stretch>
        </p:blipFill>
        <p:spPr>
          <a:xfrm>
            <a:off x="609600" y="3033792"/>
            <a:ext cx="4335929" cy="2164556"/>
          </a:xfrm>
          <a:prstGeom prst="rect">
            <a:avLst/>
          </a:prstGeom>
        </p:spPr>
      </p:pic>
      <p:pic>
        <p:nvPicPr>
          <p:cNvPr id="5" name="Picture 4"/>
          <p:cNvPicPr>
            <a:picLocks noChangeAspect="1"/>
          </p:cNvPicPr>
          <p:nvPr/>
        </p:nvPicPr>
        <p:blipFill>
          <a:blip r:embed="rId4"/>
          <a:stretch>
            <a:fillRect/>
          </a:stretch>
        </p:blipFill>
        <p:spPr>
          <a:xfrm>
            <a:off x="5272045" y="2896235"/>
            <a:ext cx="2920739" cy="2439671"/>
          </a:xfrm>
          <a:prstGeom prst="rect">
            <a:avLst/>
          </a:prstGeom>
        </p:spPr>
      </p:pic>
    </p:spTree>
    <p:extLst>
      <p:ext uri="{BB962C8B-B14F-4D97-AF65-F5344CB8AC3E}">
        <p14:creationId xmlns:p14="http://schemas.microsoft.com/office/powerpoint/2010/main" val="3255462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Paragraph &lt;p&gt; line-break &lt;br/&gt;</a:t>
            </a:r>
          </a:p>
        </p:txBody>
      </p:sp>
      <p:pic>
        <p:nvPicPr>
          <p:cNvPr id="6" name="Content Placeholder 5"/>
          <p:cNvPicPr>
            <a:picLocks noGrp="1" noChangeAspect="1"/>
          </p:cNvPicPr>
          <p:nvPr>
            <p:ph idx="1"/>
          </p:nvPr>
        </p:nvPicPr>
        <p:blipFill>
          <a:blip r:embed="rId3"/>
          <a:stretch>
            <a:fillRect/>
          </a:stretch>
        </p:blipFill>
        <p:spPr>
          <a:xfrm>
            <a:off x="252119" y="5086012"/>
            <a:ext cx="4716932" cy="533400"/>
          </a:xfrm>
          <a:prstGeom prst="rect">
            <a:avLst/>
          </a:prstGeom>
        </p:spPr>
      </p:pic>
      <p:pic>
        <p:nvPicPr>
          <p:cNvPr id="4" name="Picture 3"/>
          <p:cNvPicPr>
            <a:picLocks noChangeAspect="1"/>
          </p:cNvPicPr>
          <p:nvPr/>
        </p:nvPicPr>
        <p:blipFill>
          <a:blip r:embed="rId4"/>
          <a:stretch>
            <a:fillRect/>
          </a:stretch>
        </p:blipFill>
        <p:spPr>
          <a:xfrm>
            <a:off x="838200" y="2743200"/>
            <a:ext cx="2777186" cy="1940580"/>
          </a:xfrm>
          <a:prstGeom prst="rect">
            <a:avLst/>
          </a:prstGeom>
        </p:spPr>
      </p:pic>
      <p:pic>
        <p:nvPicPr>
          <p:cNvPr id="5" name="Picture 4"/>
          <p:cNvPicPr>
            <a:picLocks noChangeAspect="1"/>
          </p:cNvPicPr>
          <p:nvPr/>
        </p:nvPicPr>
        <p:blipFill>
          <a:blip r:embed="rId5"/>
          <a:stretch>
            <a:fillRect/>
          </a:stretch>
        </p:blipFill>
        <p:spPr>
          <a:xfrm>
            <a:off x="5410200" y="2792993"/>
            <a:ext cx="2319984" cy="1889875"/>
          </a:xfrm>
          <a:prstGeom prst="rect">
            <a:avLst/>
          </a:prstGeom>
        </p:spPr>
      </p:pic>
      <p:pic>
        <p:nvPicPr>
          <p:cNvPr id="7" name="Picture 6"/>
          <p:cNvPicPr>
            <a:picLocks noChangeAspect="1"/>
          </p:cNvPicPr>
          <p:nvPr/>
        </p:nvPicPr>
        <p:blipFill>
          <a:blip r:embed="rId6"/>
          <a:stretch>
            <a:fillRect/>
          </a:stretch>
        </p:blipFill>
        <p:spPr>
          <a:xfrm>
            <a:off x="5410200" y="4894361"/>
            <a:ext cx="2414533" cy="1092001"/>
          </a:xfrm>
          <a:prstGeom prst="rect">
            <a:avLst/>
          </a:prstGeom>
        </p:spPr>
      </p:pic>
      <p:sp>
        <p:nvSpPr>
          <p:cNvPr id="3" name="TextBox 2">
            <a:extLst>
              <a:ext uri="{FF2B5EF4-FFF2-40B4-BE49-F238E27FC236}">
                <a16:creationId xmlns:a16="http://schemas.microsoft.com/office/drawing/2014/main" id="{C90A8EB3-8576-E542-85EE-20585EC9212B}"/>
              </a:ext>
            </a:extLst>
          </p:cNvPr>
          <p:cNvSpPr txBox="1"/>
          <p:nvPr/>
        </p:nvSpPr>
        <p:spPr>
          <a:xfrm>
            <a:off x="670839" y="1417638"/>
            <a:ext cx="7253961" cy="923330"/>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&lt;p&gt;: </a:t>
            </a:r>
            <a:r>
              <a:rPr lang="en-US" dirty="0" err="1"/>
              <a:t>Dùng</a:t>
            </a:r>
            <a:r>
              <a:rPr lang="en-US" dirty="0"/>
              <a:t> </a:t>
            </a:r>
            <a:r>
              <a:rPr lang="en-US" dirty="0" err="1"/>
              <a:t>để</a:t>
            </a:r>
            <a:r>
              <a:rPr lang="en-US" dirty="0"/>
              <a:t> </a:t>
            </a:r>
            <a:r>
              <a:rPr lang="en-US" dirty="0" err="1"/>
              <a:t>viết</a:t>
            </a:r>
            <a:r>
              <a:rPr lang="en-US" dirty="0"/>
              <a:t> </a:t>
            </a:r>
            <a:r>
              <a:rPr lang="en-US" dirty="0" err="1"/>
              <a:t>nội</a:t>
            </a:r>
            <a:r>
              <a:rPr lang="en-US" dirty="0"/>
              <a:t> dung </a:t>
            </a:r>
            <a:r>
              <a:rPr lang="en-US" dirty="0" err="1"/>
              <a:t>của</a:t>
            </a:r>
            <a:r>
              <a:rPr lang="en-US" dirty="0"/>
              <a:t> </a:t>
            </a:r>
            <a:r>
              <a:rPr lang="en-US" dirty="0" err="1"/>
              <a:t>trang</a:t>
            </a:r>
            <a:endParaRPr lang="en-US" dirty="0"/>
          </a:p>
          <a:p>
            <a:endParaRPr lang="en-US" dirty="0"/>
          </a:p>
          <a:p>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br</a:t>
            </a:r>
            <a:r>
              <a:rPr lang="en-US" dirty="0">
                <a:latin typeface="Courier New" panose="02070309020205020404" pitchFamily="49" charset="0"/>
                <a:cs typeface="Courier New" panose="02070309020205020404" pitchFamily="49" charset="0"/>
              </a:rPr>
              <a:t> /&gt;: </a:t>
            </a:r>
            <a:r>
              <a:rPr lang="en-US" dirty="0" err="1"/>
              <a:t>Ngắt</a:t>
            </a:r>
            <a:r>
              <a:rPr lang="en-US" dirty="0"/>
              <a:t> </a:t>
            </a:r>
            <a:r>
              <a:rPr lang="en-US" dirty="0" err="1"/>
              <a:t>dòng</a:t>
            </a:r>
            <a:endParaRPr lang="en-US" dirty="0"/>
          </a:p>
        </p:txBody>
      </p:sp>
    </p:spTree>
    <p:extLst>
      <p:ext uri="{BB962C8B-B14F-4D97-AF65-F5344CB8AC3E}">
        <p14:creationId xmlns:p14="http://schemas.microsoft.com/office/powerpoint/2010/main" val="547129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 &lt;a&gt;</a:t>
            </a:r>
          </a:p>
        </p:txBody>
      </p:sp>
      <p:pic>
        <p:nvPicPr>
          <p:cNvPr id="4" name="Content Placeholder 3"/>
          <p:cNvPicPr>
            <a:picLocks noGrp="1" noChangeAspect="1"/>
          </p:cNvPicPr>
          <p:nvPr>
            <p:ph idx="1"/>
          </p:nvPr>
        </p:nvPicPr>
        <p:blipFill>
          <a:blip r:embed="rId2"/>
          <a:stretch>
            <a:fillRect/>
          </a:stretch>
        </p:blipFill>
        <p:spPr>
          <a:xfrm>
            <a:off x="1836005" y="1861319"/>
            <a:ext cx="4515659" cy="577081"/>
          </a:xfrm>
          <a:prstGeom prst="rect">
            <a:avLst/>
          </a:prstGeom>
        </p:spPr>
      </p:pic>
      <p:pic>
        <p:nvPicPr>
          <p:cNvPr id="5" name="Picture 4"/>
          <p:cNvPicPr>
            <a:picLocks noChangeAspect="1"/>
          </p:cNvPicPr>
          <p:nvPr/>
        </p:nvPicPr>
        <p:blipFill>
          <a:blip r:embed="rId3"/>
          <a:stretch>
            <a:fillRect/>
          </a:stretch>
        </p:blipFill>
        <p:spPr>
          <a:xfrm>
            <a:off x="1119445" y="2587797"/>
            <a:ext cx="6905109" cy="1731400"/>
          </a:xfrm>
          <a:prstGeom prst="rect">
            <a:avLst/>
          </a:prstGeom>
        </p:spPr>
      </p:pic>
      <p:pic>
        <p:nvPicPr>
          <p:cNvPr id="6" name="Picture 5"/>
          <p:cNvPicPr>
            <a:picLocks noChangeAspect="1"/>
          </p:cNvPicPr>
          <p:nvPr/>
        </p:nvPicPr>
        <p:blipFill>
          <a:blip r:embed="rId4"/>
          <a:stretch>
            <a:fillRect/>
          </a:stretch>
        </p:blipFill>
        <p:spPr>
          <a:xfrm>
            <a:off x="685800" y="5276297"/>
            <a:ext cx="2101395" cy="733821"/>
          </a:xfrm>
          <a:prstGeom prst="rect">
            <a:avLst/>
          </a:prstGeom>
        </p:spPr>
      </p:pic>
      <p:pic>
        <p:nvPicPr>
          <p:cNvPr id="7" name="Picture 6"/>
          <p:cNvPicPr>
            <a:picLocks noChangeAspect="1"/>
          </p:cNvPicPr>
          <p:nvPr/>
        </p:nvPicPr>
        <p:blipFill>
          <a:blip r:embed="rId5"/>
          <a:stretch>
            <a:fillRect/>
          </a:stretch>
        </p:blipFill>
        <p:spPr>
          <a:xfrm>
            <a:off x="2971800" y="5276297"/>
            <a:ext cx="6086574" cy="488074"/>
          </a:xfrm>
          <a:prstGeom prst="rect">
            <a:avLst/>
          </a:prstGeom>
        </p:spPr>
      </p:pic>
      <p:sp>
        <p:nvSpPr>
          <p:cNvPr id="8" name="TextBox 7"/>
          <p:cNvSpPr txBox="1"/>
          <p:nvPr/>
        </p:nvSpPr>
        <p:spPr>
          <a:xfrm>
            <a:off x="685800" y="4591966"/>
            <a:ext cx="2101395" cy="369332"/>
          </a:xfrm>
          <a:prstGeom prst="rect">
            <a:avLst/>
          </a:prstGeom>
          <a:noFill/>
        </p:spPr>
        <p:txBody>
          <a:bodyPr wrap="square" rtlCol="0">
            <a:spAutoFit/>
          </a:bodyPr>
          <a:lstStyle/>
          <a:p>
            <a:r>
              <a:rPr lang="en-US" dirty="0"/>
              <a:t>Output</a:t>
            </a:r>
            <a:r>
              <a:rPr lang="en-US" sz="1350" dirty="0"/>
              <a:t>:</a:t>
            </a:r>
          </a:p>
        </p:txBody>
      </p:sp>
      <p:sp>
        <p:nvSpPr>
          <p:cNvPr id="3" name="TextBox 2"/>
          <p:cNvSpPr txBox="1"/>
          <p:nvPr/>
        </p:nvSpPr>
        <p:spPr>
          <a:xfrm>
            <a:off x="487680" y="1275794"/>
            <a:ext cx="7620000" cy="369332"/>
          </a:xfrm>
          <a:prstGeom prst="rect">
            <a:avLst/>
          </a:prstGeom>
          <a:noFill/>
        </p:spPr>
        <p:txBody>
          <a:bodyPr wrap="square" rtlCol="0">
            <a:spAutoFit/>
          </a:bodyPr>
          <a:lstStyle/>
          <a:p>
            <a:r>
              <a:rPr lang="en-US" dirty="0" err="1"/>
              <a:t>Dùng</a:t>
            </a:r>
            <a:r>
              <a:rPr lang="en-US" dirty="0"/>
              <a:t> </a:t>
            </a:r>
            <a:r>
              <a:rPr lang="en-US" dirty="0" err="1"/>
              <a:t>để</a:t>
            </a:r>
            <a:r>
              <a:rPr lang="en-US" dirty="0"/>
              <a:t> </a:t>
            </a:r>
            <a:r>
              <a:rPr lang="en-US" dirty="0" err="1"/>
              <a:t>tạo</a:t>
            </a:r>
            <a:r>
              <a:rPr lang="en-US" dirty="0"/>
              <a:t> 1 hyperlink </a:t>
            </a:r>
            <a:r>
              <a:rPr lang="en-US" dirty="0" err="1"/>
              <a:t>dẫn</a:t>
            </a:r>
            <a:r>
              <a:rPr lang="en-US" dirty="0"/>
              <a:t> sang </a:t>
            </a:r>
            <a:r>
              <a:rPr lang="en-US" dirty="0" err="1"/>
              <a:t>trang</a:t>
            </a:r>
            <a:r>
              <a:rPr lang="en-US" dirty="0"/>
              <a:t> </a:t>
            </a:r>
            <a:r>
              <a:rPr lang="en-US" dirty="0" err="1"/>
              <a:t>khác</a:t>
            </a:r>
            <a:endParaRPr lang="en-US" dirty="0"/>
          </a:p>
        </p:txBody>
      </p:sp>
    </p:spTree>
    <p:extLst>
      <p:ext uri="{BB962C8B-B14F-4D97-AF65-F5344CB8AC3E}">
        <p14:creationId xmlns:p14="http://schemas.microsoft.com/office/powerpoint/2010/main" val="423479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a:t>
            </a:r>
          </a:p>
        </p:txBody>
      </p:sp>
      <p:sp>
        <p:nvSpPr>
          <p:cNvPr id="3" name="Content Placeholder 2"/>
          <p:cNvSpPr>
            <a:spLocks noGrp="1"/>
          </p:cNvSpPr>
          <p:nvPr>
            <p:ph idx="1"/>
          </p:nvPr>
        </p:nvSpPr>
        <p:spPr/>
        <p:txBody>
          <a:bodyPr/>
          <a:lstStyle/>
          <a:p>
            <a:r>
              <a:rPr lang="en-US" dirty="0" err="1"/>
              <a:t>Dùng</a:t>
            </a:r>
            <a:r>
              <a:rPr lang="en-US" dirty="0"/>
              <a:t> </a:t>
            </a:r>
            <a:r>
              <a:rPr lang="en-US" dirty="0" err="1"/>
              <a:t>để</a:t>
            </a:r>
            <a:r>
              <a:rPr lang="en-US" dirty="0"/>
              <a:t> </a:t>
            </a:r>
            <a:r>
              <a:rPr lang="en-US" dirty="0" err="1"/>
              <a:t>hiển</a:t>
            </a:r>
            <a:r>
              <a:rPr lang="en-US" dirty="0"/>
              <a:t> </a:t>
            </a:r>
            <a:r>
              <a:rPr lang="en-US" dirty="0" err="1"/>
              <a:t>thị</a:t>
            </a:r>
            <a:r>
              <a:rPr lang="en-US" dirty="0"/>
              <a:t> </a:t>
            </a:r>
            <a:r>
              <a:rPr lang="en-US" dirty="0" err="1"/>
              <a:t>ảnh</a:t>
            </a:r>
            <a:endParaRPr lang="en-US" dirty="0"/>
          </a:p>
          <a:p>
            <a:pPr marL="411480" lvl="1" indent="0">
              <a:buNone/>
            </a:pPr>
            <a:endParaRPr lang="en-US" dirty="0"/>
          </a:p>
          <a:p>
            <a:pPr marL="361950" lvl="1" indent="-231775"/>
            <a:r>
              <a:rPr lang="en-US" dirty="0"/>
              <a:t>Alt: </a:t>
            </a:r>
            <a:r>
              <a:rPr lang="en-US" dirty="0" err="1"/>
              <a:t>Nếu</a:t>
            </a:r>
            <a:r>
              <a:rPr lang="en-US" dirty="0"/>
              <a:t> </a:t>
            </a:r>
            <a:r>
              <a:rPr lang="en-US" dirty="0" err="1"/>
              <a:t>ảnh</a:t>
            </a:r>
            <a:r>
              <a:rPr lang="en-US" dirty="0"/>
              <a:t> </a:t>
            </a:r>
            <a:r>
              <a:rPr lang="en-US" dirty="0" err="1"/>
              <a:t>không</a:t>
            </a:r>
            <a:r>
              <a:rPr lang="en-US" dirty="0"/>
              <a:t> </a:t>
            </a:r>
            <a:r>
              <a:rPr lang="en-US" dirty="0" err="1"/>
              <a:t>hiển</a:t>
            </a:r>
            <a:r>
              <a:rPr lang="en-US" dirty="0"/>
              <a:t> </a:t>
            </a:r>
            <a:r>
              <a:rPr lang="en-US" dirty="0" err="1"/>
              <a:t>thị</a:t>
            </a:r>
            <a:r>
              <a:rPr lang="en-US" dirty="0"/>
              <a:t>, </a:t>
            </a:r>
            <a:r>
              <a:rPr lang="en-US" dirty="0" err="1"/>
              <a:t>chữ</a:t>
            </a:r>
            <a:r>
              <a:rPr lang="en-US" dirty="0"/>
              <a:t> </a:t>
            </a:r>
            <a:r>
              <a:rPr lang="en-US" dirty="0" err="1"/>
              <a:t>trong</a:t>
            </a:r>
            <a:r>
              <a:rPr lang="en-US" dirty="0"/>
              <a:t> “alt” </a:t>
            </a:r>
            <a:r>
              <a:rPr lang="en-US" dirty="0" err="1"/>
              <a:t>sẽ</a:t>
            </a:r>
            <a:r>
              <a:rPr lang="en-US" dirty="0"/>
              <a:t> </a:t>
            </a:r>
            <a:r>
              <a:rPr lang="en-US" dirty="0" err="1"/>
              <a:t>hiển</a:t>
            </a:r>
            <a:r>
              <a:rPr lang="en-US" dirty="0"/>
              <a:t> </a:t>
            </a:r>
            <a:r>
              <a:rPr lang="en-US" dirty="0" err="1"/>
              <a:t>thị</a:t>
            </a:r>
            <a:r>
              <a:rPr lang="en-US" dirty="0"/>
              <a:t> </a:t>
            </a:r>
            <a:r>
              <a:rPr lang="en-US" dirty="0" err="1"/>
              <a:t>thay</a:t>
            </a:r>
            <a:r>
              <a:rPr lang="en-US" dirty="0"/>
              <a:t> </a:t>
            </a:r>
            <a:r>
              <a:rPr lang="en-US" dirty="0" err="1"/>
              <a:t>thế</a:t>
            </a:r>
            <a:r>
              <a:rPr lang="en-US" dirty="0"/>
              <a:t>, </a:t>
            </a:r>
            <a:r>
              <a:rPr lang="en-US" dirty="0" err="1"/>
              <a:t>bắt</a:t>
            </a:r>
            <a:r>
              <a:rPr lang="en-US" dirty="0"/>
              <a:t> </a:t>
            </a:r>
            <a:r>
              <a:rPr lang="en-US" dirty="0" err="1"/>
              <a:t>buôc</a:t>
            </a:r>
            <a:r>
              <a:rPr lang="en-US" dirty="0"/>
              <a:t> </a:t>
            </a:r>
            <a:r>
              <a:rPr lang="en-US" dirty="0" err="1"/>
              <a:t>có</a:t>
            </a:r>
            <a:r>
              <a:rPr lang="en-US" dirty="0"/>
              <a:t> </a:t>
            </a:r>
            <a:r>
              <a:rPr lang="en-US" dirty="0" err="1"/>
              <a:t>để</a:t>
            </a:r>
            <a:r>
              <a:rPr lang="en-US" dirty="0"/>
              <a:t> SEO </a:t>
            </a:r>
            <a:r>
              <a:rPr lang="en-US" dirty="0" err="1"/>
              <a:t>trang</a:t>
            </a:r>
            <a:endParaRPr lang="en-US" dirty="0"/>
          </a:p>
          <a:p>
            <a:pPr lvl="1">
              <a:buFont typeface="Arial" panose="020B0604020202020204" pitchFamily="34" charset="0"/>
              <a:buChar char="•"/>
            </a:pPr>
            <a:endParaRPr lang="en-US" dirty="0"/>
          </a:p>
          <a:p>
            <a:pPr lvl="1">
              <a:buFont typeface="Arial" panose="020B0604020202020204" pitchFamily="34" charset="0"/>
              <a:buChar char="•"/>
            </a:pPr>
            <a:endParaRPr lang="en-US" dirty="0"/>
          </a:p>
          <a:p>
            <a:pPr lvl="1">
              <a:buFont typeface="Arial" panose="020B0604020202020204" pitchFamily="34" charset="0"/>
              <a:buChar char="•"/>
            </a:pPr>
            <a:endParaRPr lang="en-US" dirty="0"/>
          </a:p>
          <a:p>
            <a:pPr lvl="1">
              <a:buFont typeface="Arial" panose="020B0604020202020204" pitchFamily="34" charset="0"/>
              <a:buChar char="•"/>
            </a:pPr>
            <a:endParaRPr lang="en-US" dirty="0"/>
          </a:p>
          <a:p>
            <a:pPr lvl="1">
              <a:buFont typeface="Arial" panose="020B0604020202020204" pitchFamily="34" charset="0"/>
              <a:buChar char="•"/>
            </a:pPr>
            <a:endParaRPr lang="en-US" dirty="0"/>
          </a:p>
          <a:p>
            <a:pPr lvl="1">
              <a:buFont typeface="Arial" panose="020B0604020202020204" pitchFamily="34" charset="0"/>
              <a:buChar char="•"/>
            </a:pPr>
            <a:endParaRPr lang="en-US" dirty="0"/>
          </a:p>
          <a:p>
            <a:pPr lvl="1">
              <a:buFont typeface="Arial" panose="020B0604020202020204" pitchFamily="34" charset="0"/>
              <a:buChar char="•"/>
            </a:pPr>
            <a:endParaRPr lang="en-US" dirty="0"/>
          </a:p>
          <a:p>
            <a:pPr marL="150876" lvl="1" indent="0">
              <a:buNone/>
            </a:pPr>
            <a:endParaRPr lang="en-US" dirty="0"/>
          </a:p>
          <a:p>
            <a:endParaRPr lang="en-US" dirty="0"/>
          </a:p>
        </p:txBody>
      </p:sp>
      <p:pic>
        <p:nvPicPr>
          <p:cNvPr id="4" name="Picture 3"/>
          <p:cNvPicPr>
            <a:picLocks noChangeAspect="1"/>
          </p:cNvPicPr>
          <p:nvPr/>
        </p:nvPicPr>
        <p:blipFill>
          <a:blip r:embed="rId3"/>
          <a:stretch>
            <a:fillRect/>
          </a:stretch>
        </p:blipFill>
        <p:spPr>
          <a:xfrm>
            <a:off x="3696131" y="1295400"/>
            <a:ext cx="4515440" cy="813207"/>
          </a:xfrm>
          <a:prstGeom prst="rect">
            <a:avLst/>
          </a:prstGeom>
        </p:spPr>
      </p:pic>
      <p:pic>
        <p:nvPicPr>
          <p:cNvPr id="9" name="Picture 8"/>
          <p:cNvPicPr>
            <a:picLocks noChangeAspect="1"/>
          </p:cNvPicPr>
          <p:nvPr/>
        </p:nvPicPr>
        <p:blipFill>
          <a:blip r:embed="rId4"/>
          <a:stretch>
            <a:fillRect/>
          </a:stretch>
        </p:blipFill>
        <p:spPr>
          <a:xfrm>
            <a:off x="30480" y="3057684"/>
            <a:ext cx="5168282" cy="2164556"/>
          </a:xfrm>
          <a:prstGeom prst="rect">
            <a:avLst/>
          </a:prstGeom>
        </p:spPr>
      </p:pic>
      <p:pic>
        <p:nvPicPr>
          <p:cNvPr id="8" name="Picture 7"/>
          <p:cNvPicPr>
            <a:picLocks noChangeAspect="1"/>
          </p:cNvPicPr>
          <p:nvPr/>
        </p:nvPicPr>
        <p:blipFill>
          <a:blip r:embed="rId5"/>
          <a:stretch>
            <a:fillRect/>
          </a:stretch>
        </p:blipFill>
        <p:spPr>
          <a:xfrm>
            <a:off x="4023360" y="4385556"/>
            <a:ext cx="5069840" cy="2457362"/>
          </a:xfrm>
          <a:prstGeom prst="rect">
            <a:avLst/>
          </a:prstGeom>
        </p:spPr>
      </p:pic>
    </p:spTree>
    <p:extLst>
      <p:ext uri="{BB962C8B-B14F-4D97-AF65-F5344CB8AC3E}">
        <p14:creationId xmlns:p14="http://schemas.microsoft.com/office/powerpoint/2010/main" val="1400068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Image link</a:t>
            </a:r>
          </a:p>
        </p:txBody>
      </p:sp>
      <p:sp>
        <p:nvSpPr>
          <p:cNvPr id="3" name="Content Placeholder 2"/>
          <p:cNvSpPr>
            <a:spLocks noGrp="1"/>
          </p:cNvSpPr>
          <p:nvPr>
            <p:ph idx="1"/>
          </p:nvPr>
        </p:nvSpPr>
        <p:spPr/>
        <p:txBody>
          <a:bodyPr/>
          <a:lstStyle/>
          <a:p>
            <a:r>
              <a:rPr lang="en-US" dirty="0" err="1"/>
              <a:t>Ảnh</a:t>
            </a:r>
            <a:r>
              <a:rPr lang="en-US" dirty="0"/>
              <a:t> </a:t>
            </a:r>
            <a:r>
              <a:rPr lang="en-US" dirty="0" err="1"/>
              <a:t>là</a:t>
            </a:r>
            <a:r>
              <a:rPr lang="en-US" dirty="0"/>
              <a:t> link: Click </a:t>
            </a:r>
            <a:r>
              <a:rPr lang="en-US" dirty="0" err="1"/>
              <a:t>vào</a:t>
            </a:r>
            <a:r>
              <a:rPr lang="en-US" dirty="0"/>
              <a:t> </a:t>
            </a:r>
            <a:r>
              <a:rPr lang="en-US" dirty="0" err="1"/>
              <a:t>ảnh</a:t>
            </a:r>
            <a:r>
              <a:rPr lang="en-US" dirty="0"/>
              <a:t> </a:t>
            </a:r>
            <a:r>
              <a:rPr lang="en-US" dirty="0" err="1"/>
              <a:t>thì</a:t>
            </a:r>
            <a:r>
              <a:rPr lang="en-US" dirty="0"/>
              <a:t> ra 1 </a:t>
            </a:r>
            <a:r>
              <a:rPr lang="en-US" dirty="0" err="1"/>
              <a:t>trang</a:t>
            </a:r>
            <a:r>
              <a:rPr lang="en-US" dirty="0"/>
              <a:t> </a:t>
            </a:r>
            <a:r>
              <a:rPr lang="en-US" dirty="0" err="1"/>
              <a:t>mới</a:t>
            </a:r>
            <a:endParaRPr lang="en-US" dirty="0"/>
          </a:p>
          <a:p>
            <a:endParaRPr lang="en-US" dirty="0"/>
          </a:p>
          <a:p>
            <a:r>
              <a:rPr lang="en-US" dirty="0" err="1"/>
              <a:t>Cú</a:t>
            </a:r>
            <a:r>
              <a:rPr lang="en-US" dirty="0"/>
              <a:t> </a:t>
            </a:r>
            <a:r>
              <a:rPr lang="en-US" dirty="0" err="1"/>
              <a:t>pháp</a:t>
            </a:r>
            <a:r>
              <a:rPr lang="en-US" dirty="0"/>
              <a:t>: </a:t>
            </a:r>
          </a:p>
          <a:p>
            <a:pPr marL="114300" indent="0" algn="ctr">
              <a:buNone/>
            </a:pPr>
            <a:endParaRPr lang="en-US" sz="2400" dirty="0">
              <a:latin typeface="Courier New" panose="02070309020205020404" pitchFamily="49" charset="0"/>
              <a:cs typeface="Courier New" panose="02070309020205020404" pitchFamily="49" charset="0"/>
            </a:endParaRPr>
          </a:p>
          <a:p>
            <a:pPr marL="114300" indent="0" algn="ctr">
              <a:buNone/>
            </a:pPr>
            <a:r>
              <a:rPr lang="en-US" sz="2400" dirty="0">
                <a:latin typeface="Courier New" panose="02070309020205020404" pitchFamily="49" charset="0"/>
                <a:cs typeface="Courier New" panose="02070309020205020404" pitchFamily="49" charset="0"/>
              </a:rPr>
              <a:t>&lt;a&gt;&lt;</a:t>
            </a:r>
            <a:r>
              <a:rPr lang="en-US" sz="2400" dirty="0" err="1">
                <a:latin typeface="Courier New" panose="02070309020205020404" pitchFamily="49" charset="0"/>
                <a:cs typeface="Courier New" panose="02070309020205020404" pitchFamily="49" charset="0"/>
              </a:rPr>
              <a:t>img</a:t>
            </a:r>
            <a:r>
              <a:rPr lang="en-US" sz="2400" dirty="0">
                <a:latin typeface="Courier New" panose="02070309020205020404" pitchFamily="49" charset="0"/>
                <a:cs typeface="Courier New" panose="02070309020205020404" pitchFamily="49" charset="0"/>
              </a:rPr>
              <a:t>&gt;&lt;/</a:t>
            </a:r>
            <a:r>
              <a:rPr lang="en-US" sz="2400" dirty="0" err="1">
                <a:latin typeface="Courier New" panose="02070309020205020404" pitchFamily="49" charset="0"/>
                <a:cs typeface="Courier New" panose="02070309020205020404" pitchFamily="49" charset="0"/>
              </a:rPr>
              <a:t>img</a:t>
            </a:r>
            <a:r>
              <a:rPr lang="en-US" sz="2400" dirty="0">
                <a:latin typeface="Courier New" panose="02070309020205020404" pitchFamily="49" charset="0"/>
                <a:cs typeface="Courier New" panose="02070309020205020404" pitchFamily="49" charset="0"/>
              </a:rPr>
              <a:t>&gt;&lt;/a&gt;</a:t>
            </a:r>
          </a:p>
          <a:p>
            <a:endParaRPr lang="en-US" sz="2400" dirty="0">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98D30938-3509-D740-BE4B-06AA7A1987EA}"/>
              </a:ext>
            </a:extLst>
          </p:cNvPr>
          <p:cNvSpPr txBox="1"/>
          <p:nvPr/>
        </p:nvSpPr>
        <p:spPr>
          <a:xfrm>
            <a:off x="685800" y="4114800"/>
            <a:ext cx="7391400" cy="646331"/>
          </a:xfrm>
          <a:prstGeom prst="rect">
            <a:avLst/>
          </a:prstGeom>
          <a:solidFill>
            <a:schemeClr val="accent1"/>
          </a:solidFill>
        </p:spPr>
        <p:txBody>
          <a:bodyPr wrap="square" rtlCol="0">
            <a:spAutoFit/>
          </a:bodyPr>
          <a:lstStyle/>
          <a:p>
            <a:r>
              <a:rPr lang="en-US" dirty="0">
                <a:solidFill>
                  <a:schemeClr val="bg1"/>
                </a:solidFill>
              </a:rPr>
              <a:t>&lt;a </a:t>
            </a:r>
            <a:r>
              <a:rPr lang="en-US" dirty="0" err="1">
                <a:solidFill>
                  <a:schemeClr val="bg1"/>
                </a:solidFill>
              </a:rPr>
              <a:t>href</a:t>
            </a:r>
            <a:r>
              <a:rPr lang="en-US" dirty="0">
                <a:solidFill>
                  <a:schemeClr val="bg1"/>
                </a:solidFill>
              </a:rPr>
              <a:t>="../html-</a:t>
            </a:r>
            <a:r>
              <a:rPr lang="en-US" dirty="0" err="1">
                <a:solidFill>
                  <a:schemeClr val="bg1"/>
                </a:solidFill>
              </a:rPr>
              <a:t>link.htm</a:t>
            </a:r>
            <a:r>
              <a:rPr lang="en-US" dirty="0">
                <a:solidFill>
                  <a:schemeClr val="bg1"/>
                </a:solidFill>
              </a:rPr>
              <a:t>"&gt;&lt;</a:t>
            </a:r>
            <a:r>
              <a:rPr lang="en-US" dirty="0" err="1">
                <a:solidFill>
                  <a:schemeClr val="bg1"/>
                </a:solidFill>
              </a:rPr>
              <a:t>img</a:t>
            </a:r>
            <a:r>
              <a:rPr lang="en-US" dirty="0">
                <a:solidFill>
                  <a:schemeClr val="bg1"/>
                </a:solidFill>
              </a:rPr>
              <a:t> </a:t>
            </a:r>
            <a:r>
              <a:rPr lang="en-US" dirty="0" err="1">
                <a:solidFill>
                  <a:schemeClr val="bg1"/>
                </a:solidFill>
              </a:rPr>
              <a:t>src</a:t>
            </a:r>
            <a:r>
              <a:rPr lang="en-US" dirty="0">
                <a:solidFill>
                  <a:schemeClr val="bg1"/>
                </a:solidFill>
              </a:rPr>
              <a:t>="</a:t>
            </a:r>
            <a:r>
              <a:rPr lang="en-US" dirty="0" err="1">
                <a:solidFill>
                  <a:schemeClr val="bg1"/>
                </a:solidFill>
              </a:rPr>
              <a:t>flower.jpg</a:t>
            </a:r>
            <a:r>
              <a:rPr lang="en-US" dirty="0">
                <a:solidFill>
                  <a:schemeClr val="bg1"/>
                </a:solidFill>
              </a:rPr>
              <a:t>" width="82" height="86" title="White flower" alt="Flower"&gt;&lt;/a&gt;</a:t>
            </a:r>
          </a:p>
        </p:txBody>
      </p:sp>
    </p:spTree>
    <p:extLst>
      <p:ext uri="{BB962C8B-B14F-4D97-AF65-F5344CB8AC3E}">
        <p14:creationId xmlns:p14="http://schemas.microsoft.com/office/powerpoint/2010/main" val="2305867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 bookmark &lt;a href=“#__”&gt;</a:t>
            </a:r>
          </a:p>
        </p:txBody>
      </p:sp>
      <p:sp>
        <p:nvSpPr>
          <p:cNvPr id="3" name="Content Placeholder 2"/>
          <p:cNvSpPr>
            <a:spLocks noGrp="1"/>
          </p:cNvSpPr>
          <p:nvPr>
            <p:ph idx="1"/>
          </p:nvPr>
        </p:nvSpPr>
        <p:spPr/>
        <p:txBody>
          <a:bodyPr/>
          <a:lstStyle/>
          <a:p>
            <a:r>
              <a:rPr lang="en-US" dirty="0" err="1"/>
              <a:t>Ấn</a:t>
            </a:r>
            <a:r>
              <a:rPr lang="en-US" dirty="0"/>
              <a:t> </a:t>
            </a:r>
            <a:r>
              <a:rPr lang="en-US" dirty="0" err="1"/>
              <a:t>vào</a:t>
            </a:r>
            <a:r>
              <a:rPr lang="en-US" dirty="0"/>
              <a:t> link </a:t>
            </a:r>
            <a:r>
              <a:rPr lang="en-US" dirty="0" err="1"/>
              <a:t>để</a:t>
            </a:r>
            <a:r>
              <a:rPr lang="en-US" dirty="0"/>
              <a:t> </a:t>
            </a:r>
            <a:r>
              <a:rPr lang="en-US" dirty="0" err="1"/>
              <a:t>đi</a:t>
            </a:r>
            <a:r>
              <a:rPr lang="en-US" dirty="0"/>
              <a:t> </a:t>
            </a:r>
            <a:r>
              <a:rPr lang="en-US" dirty="0" err="1"/>
              <a:t>đến</a:t>
            </a:r>
            <a:r>
              <a:rPr lang="en-US" dirty="0"/>
              <a:t> </a:t>
            </a:r>
            <a:r>
              <a:rPr lang="en-US" dirty="0" err="1"/>
              <a:t>phần</a:t>
            </a:r>
            <a:r>
              <a:rPr lang="en-US" dirty="0"/>
              <a:t> </a:t>
            </a:r>
            <a:r>
              <a:rPr lang="en-US" dirty="0" err="1"/>
              <a:t>mong</a:t>
            </a:r>
            <a:r>
              <a:rPr lang="en-US" dirty="0"/>
              <a:t> </a:t>
            </a:r>
            <a:r>
              <a:rPr lang="en-US" dirty="0" err="1"/>
              <a:t>muốn</a:t>
            </a:r>
            <a:r>
              <a:rPr lang="en-US" dirty="0"/>
              <a:t>, </a:t>
            </a:r>
            <a:r>
              <a:rPr lang="en-US" dirty="0" err="1"/>
              <a:t>sử</a:t>
            </a:r>
            <a:r>
              <a:rPr lang="en-US" dirty="0"/>
              <a:t> </a:t>
            </a:r>
            <a:r>
              <a:rPr lang="en-US" dirty="0" err="1"/>
              <a:t>dụng</a:t>
            </a:r>
            <a:r>
              <a:rPr lang="en-US" dirty="0"/>
              <a:t> </a:t>
            </a:r>
            <a:r>
              <a:rPr lang="en-US" dirty="0">
                <a:latin typeface="Courier New" panose="02070309020205020404" pitchFamily="49" charset="0"/>
                <a:cs typeface="Courier New" panose="02070309020205020404" pitchFamily="49" charset="0"/>
              </a:rPr>
              <a:t>id</a:t>
            </a:r>
            <a:r>
              <a:rPr lang="en-US" dirty="0"/>
              <a:t> </a:t>
            </a:r>
            <a:r>
              <a:rPr lang="en-US" dirty="0" err="1"/>
              <a:t>là</a:t>
            </a:r>
            <a:r>
              <a:rPr lang="en-US" dirty="0"/>
              <a:t> </a:t>
            </a:r>
            <a:r>
              <a:rPr lang="en-US" dirty="0" err="1"/>
              <a:t>href</a:t>
            </a:r>
            <a:endParaRPr lang="en-US" dirty="0"/>
          </a:p>
        </p:txBody>
      </p:sp>
      <p:pic>
        <p:nvPicPr>
          <p:cNvPr id="5" name="Picture 4"/>
          <p:cNvPicPr>
            <a:picLocks noChangeAspect="1"/>
          </p:cNvPicPr>
          <p:nvPr/>
        </p:nvPicPr>
        <p:blipFill>
          <a:blip r:embed="rId2"/>
          <a:stretch>
            <a:fillRect/>
          </a:stretch>
        </p:blipFill>
        <p:spPr>
          <a:xfrm>
            <a:off x="685800" y="2178263"/>
            <a:ext cx="2850356" cy="2357438"/>
          </a:xfrm>
          <a:prstGeom prst="rect">
            <a:avLst/>
          </a:prstGeom>
        </p:spPr>
      </p:pic>
      <p:pic>
        <p:nvPicPr>
          <p:cNvPr id="6" name="Picture 5"/>
          <p:cNvPicPr>
            <a:picLocks noChangeAspect="1"/>
          </p:cNvPicPr>
          <p:nvPr/>
        </p:nvPicPr>
        <p:blipFill>
          <a:blip r:embed="rId3"/>
          <a:stretch>
            <a:fillRect/>
          </a:stretch>
        </p:blipFill>
        <p:spPr>
          <a:xfrm>
            <a:off x="5777784" y="2225968"/>
            <a:ext cx="2715976" cy="2471988"/>
          </a:xfrm>
          <a:prstGeom prst="rect">
            <a:avLst/>
          </a:prstGeom>
        </p:spPr>
      </p:pic>
      <p:pic>
        <p:nvPicPr>
          <p:cNvPr id="4" name="Picture 3">
            <a:extLst>
              <a:ext uri="{FF2B5EF4-FFF2-40B4-BE49-F238E27FC236}">
                <a16:creationId xmlns:a16="http://schemas.microsoft.com/office/drawing/2014/main" id="{7F4704AC-CE8C-3347-BCA7-8B244E72B65D}"/>
              </a:ext>
            </a:extLst>
          </p:cNvPr>
          <p:cNvPicPr>
            <a:picLocks noChangeAspect="1"/>
          </p:cNvPicPr>
          <p:nvPr/>
        </p:nvPicPr>
        <p:blipFill>
          <a:blip r:embed="rId4"/>
          <a:stretch>
            <a:fillRect/>
          </a:stretch>
        </p:blipFill>
        <p:spPr>
          <a:xfrm>
            <a:off x="1714500" y="4876800"/>
            <a:ext cx="5105400" cy="1819379"/>
          </a:xfrm>
          <a:prstGeom prst="rect">
            <a:avLst/>
          </a:prstGeom>
        </p:spPr>
      </p:pic>
    </p:spTree>
    <p:extLst>
      <p:ext uri="{BB962C8B-B14F-4D97-AF65-F5344CB8AC3E}">
        <p14:creationId xmlns:p14="http://schemas.microsoft.com/office/powerpoint/2010/main" val="2548153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Bảng</a:t>
            </a:r>
            <a:r>
              <a:rPr lang="en-US" dirty="0"/>
              <a:t> &lt;table&gt;</a:t>
            </a:r>
          </a:p>
        </p:txBody>
      </p:sp>
      <p:sp>
        <p:nvSpPr>
          <p:cNvPr id="3" name="Content Placeholder 2"/>
          <p:cNvSpPr>
            <a:spLocks noGrp="1"/>
          </p:cNvSpPr>
          <p:nvPr>
            <p:ph idx="1"/>
          </p:nvPr>
        </p:nvSpPr>
        <p:spPr/>
        <p:txBody>
          <a:bodyPr/>
          <a:lstStyle/>
          <a:p>
            <a:r>
              <a:rPr lang="en-US" dirty="0" err="1"/>
              <a:t>Dùng</a:t>
            </a:r>
            <a:r>
              <a:rPr lang="en-US" dirty="0"/>
              <a:t> </a:t>
            </a:r>
            <a:r>
              <a:rPr lang="en-US" dirty="0" err="1"/>
              <a:t>để</a:t>
            </a:r>
            <a:r>
              <a:rPr lang="en-US" dirty="0"/>
              <a:t> </a:t>
            </a:r>
            <a:r>
              <a:rPr lang="en-US" dirty="0" err="1"/>
              <a:t>kẻ</a:t>
            </a:r>
            <a:r>
              <a:rPr lang="en-US" dirty="0"/>
              <a:t> </a:t>
            </a:r>
            <a:r>
              <a:rPr lang="en-US" dirty="0" err="1"/>
              <a:t>bảng</a:t>
            </a:r>
            <a:endParaRPr lang="en-US" dirty="0"/>
          </a:p>
          <a:p>
            <a:endParaRPr lang="en-US" dirty="0"/>
          </a:p>
        </p:txBody>
      </p:sp>
      <p:pic>
        <p:nvPicPr>
          <p:cNvPr id="8" name="Picture 7"/>
          <p:cNvPicPr>
            <a:picLocks noChangeAspect="1"/>
          </p:cNvPicPr>
          <p:nvPr/>
        </p:nvPicPr>
        <p:blipFill>
          <a:blip r:embed="rId3"/>
          <a:stretch>
            <a:fillRect/>
          </a:stretch>
        </p:blipFill>
        <p:spPr>
          <a:xfrm>
            <a:off x="3986840" y="1600200"/>
            <a:ext cx="3187733" cy="4666487"/>
          </a:xfrm>
          <a:prstGeom prst="rect">
            <a:avLst/>
          </a:prstGeom>
        </p:spPr>
      </p:pic>
      <p:sp>
        <p:nvSpPr>
          <p:cNvPr id="7" name="Rectangular Callout 6"/>
          <p:cNvSpPr/>
          <p:nvPr/>
        </p:nvSpPr>
        <p:spPr>
          <a:xfrm>
            <a:off x="6648450" y="2216310"/>
            <a:ext cx="1740380" cy="568052"/>
          </a:xfrm>
          <a:prstGeom prst="wedgeRectCallout">
            <a:avLst>
              <a:gd name="adj1" fmla="val -147300"/>
              <a:gd name="adj2" fmla="val 3837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Table cell</a:t>
            </a:r>
          </a:p>
        </p:txBody>
      </p:sp>
      <p:sp>
        <p:nvSpPr>
          <p:cNvPr id="6" name="Rectangular Callout 5"/>
          <p:cNvSpPr/>
          <p:nvPr/>
        </p:nvSpPr>
        <p:spPr>
          <a:xfrm>
            <a:off x="6648450" y="3939058"/>
            <a:ext cx="1727440" cy="586466"/>
          </a:xfrm>
          <a:prstGeom prst="wedgeRectCallout">
            <a:avLst>
              <a:gd name="adj1" fmla="val -172158"/>
              <a:gd name="adj2" fmla="val 1021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t>T</a:t>
            </a:r>
            <a:r>
              <a:rPr lang="en-US" sz="1350" dirty="0"/>
              <a:t>able </a:t>
            </a:r>
            <a:r>
              <a:rPr lang="en-US" sz="1350" b="1" dirty="0"/>
              <a:t>r</a:t>
            </a:r>
            <a:r>
              <a:rPr lang="en-US" sz="1350" dirty="0"/>
              <a:t>ow</a:t>
            </a:r>
          </a:p>
        </p:txBody>
      </p:sp>
      <p:sp>
        <p:nvSpPr>
          <p:cNvPr id="10" name="TextBox 9"/>
          <p:cNvSpPr txBox="1"/>
          <p:nvPr/>
        </p:nvSpPr>
        <p:spPr>
          <a:xfrm>
            <a:off x="611037" y="2370321"/>
            <a:ext cx="3187733" cy="1446550"/>
          </a:xfrm>
          <a:prstGeom prst="rect">
            <a:avLst/>
          </a:prstGeom>
          <a:noFill/>
        </p:spPr>
        <p:txBody>
          <a:bodyPr wrap="square" rtlCol="0">
            <a:spAutoFit/>
          </a:bodyPr>
          <a:lstStyle/>
          <a:p>
            <a:r>
              <a:rPr lang="en-US" sz="2200" dirty="0" err="1"/>
              <a:t>Sử</a:t>
            </a:r>
            <a:r>
              <a:rPr lang="en-US" sz="2200" dirty="0"/>
              <a:t> </a:t>
            </a:r>
            <a:r>
              <a:rPr lang="en-US" sz="2200" dirty="0" err="1"/>
              <a:t>dụng</a:t>
            </a:r>
            <a:r>
              <a:rPr lang="en-US" sz="2200" dirty="0"/>
              <a:t> </a:t>
            </a:r>
            <a:r>
              <a:rPr lang="en-US" sz="2200" dirty="0">
                <a:latin typeface="Courier New" panose="02070309020205020404" pitchFamily="49" charset="0"/>
                <a:cs typeface="Courier New" panose="02070309020205020404" pitchFamily="49" charset="0"/>
              </a:rPr>
              <a:t>&lt;thead&gt; &amp; &lt;tbody&gt;</a:t>
            </a:r>
            <a:r>
              <a:rPr lang="en-US" sz="2200" dirty="0"/>
              <a:t> dung </a:t>
            </a:r>
            <a:r>
              <a:rPr lang="en-US" sz="2200" dirty="0" err="1"/>
              <a:t>để</a:t>
            </a:r>
            <a:r>
              <a:rPr lang="en-US" sz="2200" dirty="0"/>
              <a:t> chia </a:t>
            </a:r>
            <a:r>
              <a:rPr lang="en-US" sz="2200" dirty="0" err="1"/>
              <a:t>nội</a:t>
            </a:r>
            <a:r>
              <a:rPr lang="en-US" sz="2200" dirty="0"/>
              <a:t> dung </a:t>
            </a:r>
            <a:r>
              <a:rPr lang="en-US" sz="2200" dirty="0" err="1"/>
              <a:t>giữa</a:t>
            </a:r>
            <a:r>
              <a:rPr lang="en-US" sz="2200" dirty="0"/>
              <a:t> header </a:t>
            </a:r>
            <a:r>
              <a:rPr lang="en-US" sz="2200" dirty="0" err="1"/>
              <a:t>và</a:t>
            </a:r>
            <a:r>
              <a:rPr lang="en-US" sz="2200" dirty="0"/>
              <a:t> content</a:t>
            </a:r>
          </a:p>
        </p:txBody>
      </p:sp>
    </p:spTree>
    <p:extLst>
      <p:ext uri="{BB962C8B-B14F-4D97-AF65-F5344CB8AC3E}">
        <p14:creationId xmlns:p14="http://schemas.microsoft.com/office/powerpoint/2010/main" val="2690633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131467C-0898-5943-8C07-49E6A5C83070}"/>
              </a:ext>
            </a:extLst>
          </p:cNvPr>
          <p:cNvPicPr>
            <a:picLocks noChangeAspect="1"/>
          </p:cNvPicPr>
          <p:nvPr/>
        </p:nvPicPr>
        <p:blipFill>
          <a:blip r:embed="rId2"/>
          <a:stretch>
            <a:fillRect/>
          </a:stretch>
        </p:blipFill>
        <p:spPr>
          <a:xfrm>
            <a:off x="228600" y="2776050"/>
            <a:ext cx="8308402" cy="1305900"/>
          </a:xfrm>
          <a:prstGeom prst="rect">
            <a:avLst/>
          </a:prstGeom>
        </p:spPr>
      </p:pic>
      <p:sp>
        <p:nvSpPr>
          <p:cNvPr id="5" name="Title 4">
            <a:extLst>
              <a:ext uri="{FF2B5EF4-FFF2-40B4-BE49-F238E27FC236}">
                <a16:creationId xmlns:a16="http://schemas.microsoft.com/office/drawing/2014/main" id="{002729C9-461F-404E-8841-D6D75BBC1FF4}"/>
              </a:ext>
            </a:extLst>
          </p:cNvPr>
          <p:cNvSpPr>
            <a:spLocks noGrp="1"/>
          </p:cNvSpPr>
          <p:nvPr>
            <p:ph type="title"/>
          </p:nvPr>
        </p:nvSpPr>
        <p:spPr/>
        <p:txBody>
          <a:bodyPr/>
          <a:lstStyle/>
          <a:p>
            <a:r>
              <a:rPr lang="en-US" dirty="0"/>
              <a:t>Table</a:t>
            </a:r>
          </a:p>
        </p:txBody>
      </p:sp>
    </p:spTree>
    <p:extLst>
      <p:ext uri="{BB962C8B-B14F-4D97-AF65-F5344CB8AC3E}">
        <p14:creationId xmlns:p14="http://schemas.microsoft.com/office/powerpoint/2010/main" val="1592881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3229C1F9-AC07-1A4F-8B09-998E22051792}"/>
              </a:ext>
            </a:extLst>
          </p:cNvPr>
          <p:cNvSpPr>
            <a:spLocks noGrp="1"/>
          </p:cNvSpPr>
          <p:nvPr>
            <p:ph idx="1"/>
          </p:nvPr>
        </p:nvSpPr>
        <p:spPr/>
        <p:txBody>
          <a:bodyPr/>
          <a:lstStyle/>
          <a:p>
            <a:r>
              <a:rPr lang="en-US" dirty="0" err="1"/>
              <a:t>Dùng</a:t>
            </a:r>
            <a:r>
              <a:rPr lang="en-US" dirty="0"/>
              <a:t> </a:t>
            </a:r>
            <a:r>
              <a:rPr lang="en-US" dirty="0" err="1"/>
              <a:t>để</a:t>
            </a:r>
            <a:r>
              <a:rPr lang="en-US" dirty="0"/>
              <a:t> </a:t>
            </a:r>
            <a:r>
              <a:rPr lang="en-US" dirty="0" err="1"/>
              <a:t>hiển</a:t>
            </a:r>
            <a:r>
              <a:rPr lang="en-US" dirty="0"/>
              <a:t> </a:t>
            </a:r>
            <a:r>
              <a:rPr lang="en-US" dirty="0" err="1"/>
              <a:t>thị</a:t>
            </a:r>
            <a:r>
              <a:rPr lang="en-US" dirty="0"/>
              <a:t> </a:t>
            </a:r>
            <a:r>
              <a:rPr lang="en-US" dirty="0" err="1"/>
              <a:t>danh</a:t>
            </a:r>
            <a:r>
              <a:rPr lang="en-US" dirty="0"/>
              <a:t> </a:t>
            </a:r>
            <a:r>
              <a:rPr lang="en-US" dirty="0" err="1"/>
              <a:t>sách</a:t>
            </a:r>
            <a:r>
              <a:rPr lang="en-US" dirty="0"/>
              <a:t> </a:t>
            </a:r>
            <a:r>
              <a:rPr lang="en-US" dirty="0" err="1"/>
              <a:t>các</a:t>
            </a:r>
            <a:r>
              <a:rPr lang="en-US" dirty="0"/>
              <a:t> item </a:t>
            </a:r>
            <a:r>
              <a:rPr lang="en-US" dirty="0" err="1"/>
              <a:t>trên</a:t>
            </a:r>
            <a:r>
              <a:rPr lang="en-US" dirty="0"/>
              <a:t> </a:t>
            </a:r>
            <a:r>
              <a:rPr lang="en-US" dirty="0" err="1"/>
              <a:t>trang</a:t>
            </a:r>
            <a:endParaRPr lang="en-US" dirty="0"/>
          </a:p>
          <a:p>
            <a:r>
              <a:rPr lang="en-US" dirty="0" err="1"/>
              <a:t>Có</a:t>
            </a:r>
            <a:r>
              <a:rPr lang="en-US" dirty="0"/>
              <a:t> 2 </a:t>
            </a:r>
            <a:r>
              <a:rPr lang="en-US" dirty="0" err="1"/>
              <a:t>dạng</a:t>
            </a:r>
            <a:r>
              <a:rPr lang="en-US" dirty="0"/>
              <a:t>: unordered list </a:t>
            </a:r>
            <a:r>
              <a:rPr lang="en-US" dirty="0" err="1"/>
              <a:t>và</a:t>
            </a:r>
            <a:r>
              <a:rPr lang="en-US" dirty="0"/>
              <a:t> ordered list.</a:t>
            </a:r>
          </a:p>
          <a:p>
            <a:r>
              <a:rPr lang="en-US" dirty="0" err="1"/>
              <a:t>Đươc</a:t>
            </a:r>
            <a:r>
              <a:rPr lang="en-US" dirty="0"/>
              <a:t> dung </a:t>
            </a:r>
            <a:r>
              <a:rPr lang="en-US" dirty="0" err="1"/>
              <a:t>nhiều</a:t>
            </a:r>
            <a:r>
              <a:rPr lang="en-US" dirty="0"/>
              <a:t> </a:t>
            </a:r>
            <a:r>
              <a:rPr lang="en-US" dirty="0" err="1"/>
              <a:t>trong</a:t>
            </a:r>
            <a:r>
              <a:rPr lang="en-US" dirty="0"/>
              <a:t> </a:t>
            </a:r>
            <a:r>
              <a:rPr lang="en-US" dirty="0" err="1"/>
              <a:t>ứng</a:t>
            </a:r>
            <a:r>
              <a:rPr lang="en-US" dirty="0"/>
              <a:t> dung </a:t>
            </a:r>
            <a:r>
              <a:rPr lang="en-US" dirty="0" err="1"/>
              <a:t>tạo</a:t>
            </a:r>
            <a:r>
              <a:rPr lang="en-US" dirty="0"/>
              <a:t> navbar</a:t>
            </a:r>
          </a:p>
        </p:txBody>
      </p:sp>
      <p:sp>
        <p:nvSpPr>
          <p:cNvPr id="2" name="Title 1"/>
          <p:cNvSpPr>
            <a:spLocks noGrp="1"/>
          </p:cNvSpPr>
          <p:nvPr>
            <p:ph type="title"/>
          </p:nvPr>
        </p:nvSpPr>
        <p:spPr/>
        <p:txBody>
          <a:bodyPr/>
          <a:lstStyle/>
          <a:p>
            <a:r>
              <a:rPr lang="en-US" dirty="0"/>
              <a:t>List</a:t>
            </a:r>
          </a:p>
        </p:txBody>
      </p:sp>
      <p:pic>
        <p:nvPicPr>
          <p:cNvPr id="4" name="Picture 3"/>
          <p:cNvPicPr>
            <a:picLocks noChangeAspect="1"/>
          </p:cNvPicPr>
          <p:nvPr/>
        </p:nvPicPr>
        <p:blipFill>
          <a:blip r:embed="rId3"/>
          <a:stretch>
            <a:fillRect/>
          </a:stretch>
        </p:blipFill>
        <p:spPr>
          <a:xfrm>
            <a:off x="937745" y="4962828"/>
            <a:ext cx="6658909" cy="1895172"/>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1745558197"/>
              </p:ext>
            </p:extLst>
          </p:nvPr>
        </p:nvGraphicFramePr>
        <p:xfrm>
          <a:off x="830094" y="2955235"/>
          <a:ext cx="7172960" cy="1830111"/>
        </p:xfrm>
        <a:graphic>
          <a:graphicData uri="http://schemas.openxmlformats.org/drawingml/2006/table">
            <a:tbl>
              <a:tblPr firstRow="1" bandRow="1">
                <a:tableStyleId>{5C22544A-7EE6-4342-B048-85BDC9FD1C3A}</a:tableStyleId>
              </a:tblPr>
              <a:tblGrid>
                <a:gridCol w="3586480">
                  <a:extLst>
                    <a:ext uri="{9D8B030D-6E8A-4147-A177-3AD203B41FA5}">
                      <a16:colId xmlns:a16="http://schemas.microsoft.com/office/drawing/2014/main" val="20000"/>
                    </a:ext>
                  </a:extLst>
                </a:gridCol>
                <a:gridCol w="3586480">
                  <a:extLst>
                    <a:ext uri="{9D8B030D-6E8A-4147-A177-3AD203B41FA5}">
                      <a16:colId xmlns:a16="http://schemas.microsoft.com/office/drawing/2014/main" val="20001"/>
                    </a:ext>
                  </a:extLst>
                </a:gridCol>
              </a:tblGrid>
              <a:tr h="1830111">
                <a:tc>
                  <a:txBody>
                    <a:bodyPr/>
                    <a:lstStyle/>
                    <a:p>
                      <a:r>
                        <a:rPr lang="en-US" sz="1800" dirty="0"/>
                        <a:t>&lt;ul&gt;</a:t>
                      </a:r>
                    </a:p>
                    <a:p>
                      <a:r>
                        <a:rPr lang="en-US" sz="1800" dirty="0"/>
                        <a:t>     &lt;li&gt; Item</a:t>
                      </a:r>
                      <a:r>
                        <a:rPr lang="en-US" sz="1800" baseline="0" dirty="0"/>
                        <a:t> &lt;/li&gt;</a:t>
                      </a:r>
                    </a:p>
                    <a:p>
                      <a:r>
                        <a:rPr lang="en-US" sz="1800" dirty="0"/>
                        <a:t>     &lt;li&gt; Item</a:t>
                      </a:r>
                      <a:r>
                        <a:rPr lang="en-US" sz="1800" baseline="0" dirty="0"/>
                        <a:t> &lt;/li&gt;</a:t>
                      </a:r>
                    </a:p>
                    <a:p>
                      <a:r>
                        <a:rPr lang="en-US" sz="1800" dirty="0"/>
                        <a:t>     &lt;li&gt; Item</a:t>
                      </a:r>
                      <a:r>
                        <a:rPr lang="en-US" sz="1800" baseline="0" dirty="0"/>
                        <a:t> &lt;/li&gt;</a:t>
                      </a:r>
                    </a:p>
                    <a:p>
                      <a:r>
                        <a:rPr lang="en-US" sz="1800" dirty="0"/>
                        <a:t>     &lt;li&gt; Item</a:t>
                      </a:r>
                      <a:r>
                        <a:rPr lang="en-US" sz="1800" baseline="0" dirty="0"/>
                        <a:t> &lt;/li&gt;</a:t>
                      </a:r>
                    </a:p>
                    <a:p>
                      <a:r>
                        <a:rPr lang="en-US" sz="1800" baseline="0" dirty="0"/>
                        <a:t>&lt;/ul&gt;</a:t>
                      </a:r>
                      <a:endParaRPr lang="en-US" sz="1800" dirty="0"/>
                    </a:p>
                  </a:txBody>
                  <a:tcPr marL="68580" marR="68580" marT="34290" marB="34290"/>
                </a:tc>
                <a:tc>
                  <a:txBody>
                    <a:bodyPr/>
                    <a:lstStyle/>
                    <a:p>
                      <a:r>
                        <a:rPr lang="en-US" sz="1800" dirty="0"/>
                        <a:t>&lt;ol&gt;</a:t>
                      </a:r>
                    </a:p>
                    <a:p>
                      <a:r>
                        <a:rPr lang="en-US" sz="1800" dirty="0"/>
                        <a:t>     &lt;li&gt;First item&lt;/li&gt;</a:t>
                      </a:r>
                    </a:p>
                    <a:p>
                      <a:r>
                        <a:rPr lang="en-US" sz="1800" dirty="0"/>
                        <a:t>     &lt;li&gt;Second item</a:t>
                      </a:r>
                      <a:r>
                        <a:rPr lang="en-US" sz="1800" baseline="0" dirty="0"/>
                        <a:t> &lt;/li&gt;</a:t>
                      </a:r>
                    </a:p>
                    <a:p>
                      <a:r>
                        <a:rPr lang="en-US" sz="1800" baseline="0" dirty="0"/>
                        <a:t>     &lt;li&gt; Third item &lt;/li&gt;</a:t>
                      </a:r>
                    </a:p>
                    <a:p>
                      <a:r>
                        <a:rPr lang="en-US" sz="1800" baseline="0" dirty="0"/>
                        <a:t>     &lt;li&gt; Fourth item &lt;/li&gt;</a:t>
                      </a:r>
                    </a:p>
                    <a:p>
                      <a:r>
                        <a:rPr lang="en-US" sz="1800" baseline="0" dirty="0"/>
                        <a:t>&lt;/ol&gt;</a:t>
                      </a:r>
                      <a:endParaRPr lang="en-US" sz="1800" dirty="0"/>
                    </a:p>
                  </a:txBody>
                  <a:tcPr marL="68580" marR="68580" marT="34290" marB="3429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974562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 &lt;div&gt;</a:t>
            </a:r>
          </a:p>
        </p:txBody>
      </p:sp>
      <p:sp>
        <p:nvSpPr>
          <p:cNvPr id="3" name="Content Placeholder 2"/>
          <p:cNvSpPr>
            <a:spLocks noGrp="1"/>
          </p:cNvSpPr>
          <p:nvPr>
            <p:ph idx="1"/>
          </p:nvPr>
        </p:nvSpPr>
        <p:spPr/>
        <p:txBody>
          <a:bodyPr/>
          <a:lstStyle/>
          <a:p>
            <a:r>
              <a:rPr lang="en-US" dirty="0" err="1"/>
              <a:t>Thường</a:t>
            </a:r>
            <a:r>
              <a:rPr lang="en-US" dirty="0"/>
              <a:t> </a:t>
            </a:r>
            <a:r>
              <a:rPr lang="en-US" dirty="0" err="1"/>
              <a:t>dùng</a:t>
            </a:r>
            <a:r>
              <a:rPr lang="en-US" dirty="0"/>
              <a:t> </a:t>
            </a:r>
            <a:r>
              <a:rPr lang="en-US" dirty="0" err="1"/>
              <a:t>như</a:t>
            </a:r>
            <a:r>
              <a:rPr lang="en-US" dirty="0"/>
              <a:t> </a:t>
            </a:r>
            <a:r>
              <a:rPr lang="en-US" dirty="0" err="1"/>
              <a:t>là</a:t>
            </a:r>
            <a:r>
              <a:rPr lang="en-US" dirty="0"/>
              <a:t> “container” </a:t>
            </a:r>
            <a:r>
              <a:rPr lang="en-US" dirty="0" err="1"/>
              <a:t>của</a:t>
            </a:r>
            <a:r>
              <a:rPr lang="en-US" dirty="0"/>
              <a:t> HTML elements, bao </a:t>
            </a:r>
            <a:r>
              <a:rPr lang="en-US" dirty="0" err="1"/>
              <a:t>gồm</a:t>
            </a:r>
            <a:r>
              <a:rPr lang="en-US" dirty="0"/>
              <a:t> </a:t>
            </a:r>
            <a:r>
              <a:rPr lang="en-US" dirty="0">
                <a:latin typeface="Courier New" panose="02070309020205020404" pitchFamily="49" charset="0"/>
                <a:cs typeface="Courier New" panose="02070309020205020404" pitchFamily="49" charset="0"/>
              </a:rPr>
              <a:t>id</a:t>
            </a:r>
            <a:r>
              <a:rPr lang="en-US" dirty="0"/>
              <a:t> </a:t>
            </a:r>
            <a:r>
              <a:rPr lang="en-US" dirty="0" err="1"/>
              <a:t>và</a:t>
            </a:r>
            <a:r>
              <a:rPr lang="en-US" dirty="0"/>
              <a:t> </a:t>
            </a:r>
            <a:r>
              <a:rPr lang="en-US" dirty="0">
                <a:latin typeface="Courier New" panose="02070309020205020404" pitchFamily="49" charset="0"/>
                <a:cs typeface="Courier New" panose="02070309020205020404" pitchFamily="49" charset="0"/>
              </a:rPr>
              <a:t>class</a:t>
            </a:r>
          </a:p>
          <a:p>
            <a:endParaRPr lang="en-US" dirty="0">
              <a:latin typeface="+mj-lt"/>
              <a:cs typeface="Courier New" panose="02070309020205020404" pitchFamily="49" charset="0"/>
            </a:endParaRPr>
          </a:p>
          <a:p>
            <a:endParaRPr lang="en-US" dirty="0">
              <a:latin typeface="+mj-lt"/>
              <a:cs typeface="Courier New" panose="02070309020205020404" pitchFamily="49"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32209261"/>
              </p:ext>
            </p:extLst>
          </p:nvPr>
        </p:nvGraphicFramePr>
        <p:xfrm>
          <a:off x="609744" y="2438400"/>
          <a:ext cx="7467456" cy="4316288"/>
        </p:xfrm>
        <a:graphic>
          <a:graphicData uri="http://schemas.openxmlformats.org/drawingml/2006/table">
            <a:tbl>
              <a:tblPr firstRow="1" bandRow="1">
                <a:tableStyleId>{5C22544A-7EE6-4342-B048-85BDC9FD1C3A}</a:tableStyleId>
              </a:tblPr>
              <a:tblGrid>
                <a:gridCol w="3940115">
                  <a:extLst>
                    <a:ext uri="{9D8B030D-6E8A-4147-A177-3AD203B41FA5}">
                      <a16:colId xmlns:a16="http://schemas.microsoft.com/office/drawing/2014/main" val="20000"/>
                    </a:ext>
                  </a:extLst>
                </a:gridCol>
                <a:gridCol w="3527341">
                  <a:extLst>
                    <a:ext uri="{9D8B030D-6E8A-4147-A177-3AD203B41FA5}">
                      <a16:colId xmlns:a16="http://schemas.microsoft.com/office/drawing/2014/main" val="20001"/>
                    </a:ext>
                  </a:extLst>
                </a:gridCol>
              </a:tblGrid>
              <a:tr h="518186">
                <a:tc>
                  <a:txBody>
                    <a:bodyPr/>
                    <a:lstStyle/>
                    <a:p>
                      <a:pPr algn="ctr"/>
                      <a:r>
                        <a:rPr lang="en-US" sz="1900" dirty="0"/>
                        <a:t>Class</a:t>
                      </a:r>
                    </a:p>
                  </a:txBody>
                  <a:tcPr marL="68580" marR="68580" marT="34290" marB="34290"/>
                </a:tc>
                <a:tc>
                  <a:txBody>
                    <a:bodyPr/>
                    <a:lstStyle/>
                    <a:p>
                      <a:pPr algn="ctr"/>
                      <a:r>
                        <a:rPr lang="en-US" sz="1900" dirty="0"/>
                        <a:t>Id</a:t>
                      </a:r>
                    </a:p>
                  </a:txBody>
                  <a:tcPr marL="68580" marR="68580" marT="34290" marB="34290"/>
                </a:tc>
                <a:extLst>
                  <a:ext uri="{0D108BD9-81ED-4DB2-BD59-A6C34878D82A}">
                    <a16:rowId xmlns:a16="http://schemas.microsoft.com/office/drawing/2014/main" val="10000"/>
                  </a:ext>
                </a:extLst>
              </a:tr>
              <a:tr h="894403">
                <a:tc>
                  <a:txBody>
                    <a:bodyPr/>
                    <a:lstStyle/>
                    <a:p>
                      <a:r>
                        <a:rPr lang="en-US" sz="1900" dirty="0" err="1"/>
                        <a:t>Có</a:t>
                      </a:r>
                      <a:r>
                        <a:rPr lang="en-US" sz="1900" baseline="0" dirty="0"/>
                        <a:t> </a:t>
                      </a:r>
                      <a:r>
                        <a:rPr lang="en-US" sz="1900" baseline="0" dirty="0" err="1"/>
                        <a:t>thể</a:t>
                      </a:r>
                      <a:r>
                        <a:rPr lang="en-US" sz="1900" baseline="0" dirty="0"/>
                        <a:t> </a:t>
                      </a:r>
                      <a:r>
                        <a:rPr lang="en-US" sz="1900" baseline="0" dirty="0" err="1"/>
                        <a:t>lặp</a:t>
                      </a:r>
                      <a:r>
                        <a:rPr lang="en-US" sz="1900" dirty="0"/>
                        <a:t>, i.e: same class name for multiple</a:t>
                      </a:r>
                      <a:r>
                        <a:rPr lang="en-US" sz="1900" baseline="0" dirty="0"/>
                        <a:t> </a:t>
                      </a:r>
                      <a:r>
                        <a:rPr lang="en-US" sz="1900" dirty="0">
                          <a:latin typeface="Courier New" panose="02070309020205020404" pitchFamily="49" charset="0"/>
                          <a:cs typeface="Courier New" panose="02070309020205020404" pitchFamily="49" charset="0"/>
                        </a:rPr>
                        <a:t>&lt;div&gt; </a:t>
                      </a:r>
                      <a:r>
                        <a:rPr lang="en-US" sz="1900" dirty="0"/>
                        <a:t>elements</a:t>
                      </a:r>
                    </a:p>
                  </a:txBody>
                  <a:tcPr marL="68580" marR="68580" marT="34290" marB="34290"/>
                </a:tc>
                <a:tc>
                  <a:txBody>
                    <a:bodyPr/>
                    <a:lstStyle/>
                    <a:p>
                      <a:r>
                        <a:rPr lang="en-US" sz="1900" dirty="0" err="1"/>
                        <a:t>Duy</a:t>
                      </a:r>
                      <a:r>
                        <a:rPr lang="en-US" sz="1900" dirty="0"/>
                        <a:t> </a:t>
                      </a:r>
                      <a:r>
                        <a:rPr lang="en-US" sz="1900" dirty="0" err="1"/>
                        <a:t>nhất</a:t>
                      </a:r>
                      <a:r>
                        <a:rPr lang="en-US" sz="1900" dirty="0"/>
                        <a:t>,</a:t>
                      </a:r>
                      <a:r>
                        <a:rPr lang="en-US" sz="1900" baseline="0" dirty="0"/>
                        <a:t> i.e: We dont have 2 divs with same </a:t>
                      </a:r>
                      <a:r>
                        <a:rPr lang="en-US" sz="1900" baseline="0" dirty="0">
                          <a:latin typeface="Courier New" panose="02070309020205020404" pitchFamily="49" charset="0"/>
                          <a:cs typeface="Courier New" panose="02070309020205020404" pitchFamily="49" charset="0"/>
                        </a:rPr>
                        <a:t>id</a:t>
                      </a:r>
                      <a:endParaRPr lang="en-US" sz="1900" dirty="0">
                        <a:latin typeface="Courier New" panose="02070309020205020404" pitchFamily="49" charset="0"/>
                        <a:cs typeface="Courier New" panose="02070309020205020404" pitchFamily="49" charset="0"/>
                      </a:endParaRPr>
                    </a:p>
                  </a:txBody>
                  <a:tcPr marL="68580" marR="68580" marT="34290" marB="34290"/>
                </a:tc>
                <a:extLst>
                  <a:ext uri="{0D108BD9-81ED-4DB2-BD59-A6C34878D82A}">
                    <a16:rowId xmlns:a16="http://schemas.microsoft.com/office/drawing/2014/main" val="10001"/>
                  </a:ext>
                </a:extLst>
              </a:tr>
              <a:tr h="1387319">
                <a:tc>
                  <a:txBody>
                    <a:bodyPr/>
                    <a:lstStyle/>
                    <a:p>
                      <a:r>
                        <a:rPr lang="en-US" sz="1900" dirty="0" err="1"/>
                        <a:t>Dùng</a:t>
                      </a:r>
                      <a:r>
                        <a:rPr lang="en-US" sz="1900" dirty="0"/>
                        <a:t> </a:t>
                      </a:r>
                      <a:r>
                        <a:rPr lang="en-US" sz="1900" dirty="0" err="1"/>
                        <a:t>để</a:t>
                      </a:r>
                      <a:r>
                        <a:rPr lang="en-US" sz="1900" dirty="0"/>
                        <a:t> format </a:t>
                      </a:r>
                      <a:r>
                        <a:rPr lang="en-US" sz="1900" dirty="0" err="1"/>
                        <a:t>nhiều</a:t>
                      </a:r>
                      <a:r>
                        <a:rPr lang="en-US" sz="1900" dirty="0"/>
                        <a:t> element </a:t>
                      </a:r>
                      <a:r>
                        <a:rPr lang="en-US" sz="1900" dirty="0" err="1"/>
                        <a:t>cùng</a:t>
                      </a:r>
                      <a:r>
                        <a:rPr lang="en-US" sz="1900" dirty="0"/>
                        <a:t> </a:t>
                      </a:r>
                      <a:r>
                        <a:rPr lang="en-US" sz="1900" dirty="0" err="1"/>
                        <a:t>sử</a:t>
                      </a:r>
                      <a:r>
                        <a:rPr lang="en-US" sz="1900" dirty="0"/>
                        <a:t> dung </a:t>
                      </a:r>
                      <a:r>
                        <a:rPr lang="en-US" sz="1900" dirty="0" err="1"/>
                        <a:t>chung</a:t>
                      </a:r>
                      <a:r>
                        <a:rPr lang="en-US" sz="1900" dirty="0"/>
                        <a:t> style</a:t>
                      </a:r>
                    </a:p>
                  </a:txBody>
                  <a:tcPr marL="68580" marR="68580" marT="34290" marB="34290"/>
                </a:tc>
                <a:tc>
                  <a:txBody>
                    <a:bodyPr/>
                    <a:lstStyle/>
                    <a:p>
                      <a:r>
                        <a:rPr lang="en-US" sz="1900" dirty="0" err="1"/>
                        <a:t>Đặt</a:t>
                      </a:r>
                      <a:r>
                        <a:rPr lang="en-US" sz="1900" dirty="0"/>
                        <a:t> </a:t>
                      </a:r>
                      <a:r>
                        <a:rPr lang="en-US" sz="1900" dirty="0" err="1"/>
                        <a:t>các</a:t>
                      </a:r>
                      <a:r>
                        <a:rPr lang="en-US" sz="1900" dirty="0"/>
                        <a:t> </a:t>
                      </a:r>
                      <a:r>
                        <a:rPr lang="en-US" sz="1900" dirty="0" err="1"/>
                        <a:t>phần</a:t>
                      </a:r>
                      <a:r>
                        <a:rPr lang="en-US" sz="1900" dirty="0"/>
                        <a:t> </a:t>
                      </a:r>
                      <a:r>
                        <a:rPr lang="en-US" sz="1900" dirty="0" err="1"/>
                        <a:t>lớn</a:t>
                      </a:r>
                      <a:r>
                        <a:rPr lang="en-US" sz="1900" dirty="0"/>
                        <a:t> </a:t>
                      </a:r>
                      <a:r>
                        <a:rPr lang="en-US" sz="1900" dirty="0" err="1"/>
                        <a:t>trong</a:t>
                      </a:r>
                      <a:r>
                        <a:rPr lang="en-US" sz="1900" dirty="0"/>
                        <a:t> </a:t>
                      </a:r>
                      <a:r>
                        <a:rPr lang="en-US" sz="1900" dirty="0" err="1"/>
                        <a:t>trang</a:t>
                      </a:r>
                      <a:r>
                        <a:rPr lang="en-US" sz="1900" dirty="0"/>
                        <a:t> </a:t>
                      </a:r>
                      <a:r>
                        <a:rPr lang="en-US" sz="1900" dirty="0" err="1"/>
                        <a:t>như</a:t>
                      </a:r>
                      <a:r>
                        <a:rPr lang="en-US" sz="1900" dirty="0"/>
                        <a:t> header, sidebar</a:t>
                      </a:r>
                      <a:endParaRPr lang="en-US" sz="1900" baseline="0" dirty="0"/>
                    </a:p>
                    <a:p>
                      <a:r>
                        <a:rPr lang="en-US" sz="1900" baseline="0" dirty="0">
                          <a:latin typeface="Courier New" panose="02070309020205020404" pitchFamily="49" charset="0"/>
                          <a:cs typeface="Courier New" panose="02070309020205020404" pitchFamily="49" charset="0"/>
                        </a:rPr>
                        <a:t>&lt;div id=“header”&gt;, </a:t>
                      </a:r>
                    </a:p>
                    <a:p>
                      <a:r>
                        <a:rPr lang="en-US" sz="1900" baseline="0" dirty="0">
                          <a:latin typeface="Courier New" panose="02070309020205020404" pitchFamily="49" charset="0"/>
                          <a:cs typeface="Courier New" panose="02070309020205020404" pitchFamily="49" charset="0"/>
                        </a:rPr>
                        <a:t>&lt;div id=“sidebar”&gt;</a:t>
                      </a:r>
                      <a:endParaRPr lang="en-US" sz="1900" dirty="0">
                        <a:latin typeface="Courier New" panose="02070309020205020404" pitchFamily="49" charset="0"/>
                        <a:cs typeface="Courier New" panose="02070309020205020404" pitchFamily="49" charset="0"/>
                      </a:endParaRPr>
                    </a:p>
                  </a:txBody>
                  <a:tcPr marL="68580" marR="68580" marT="34290" marB="34290"/>
                </a:tc>
                <a:extLst>
                  <a:ext uri="{0D108BD9-81ED-4DB2-BD59-A6C34878D82A}">
                    <a16:rowId xmlns:a16="http://schemas.microsoft.com/office/drawing/2014/main" val="10002"/>
                  </a:ext>
                </a:extLst>
              </a:tr>
              <a:tr h="1489915">
                <a:tc gridSpan="2">
                  <a:txBody>
                    <a:bodyPr/>
                    <a:lstStyle/>
                    <a:p>
                      <a:r>
                        <a:rPr lang="en-US" sz="1900" dirty="0"/>
                        <a:t>A</a:t>
                      </a:r>
                      <a:r>
                        <a:rPr lang="en-US" sz="1900" baseline="0" dirty="0"/>
                        <a:t> </a:t>
                      </a:r>
                      <a:r>
                        <a:rPr lang="en-US" sz="1900" baseline="0" dirty="0">
                          <a:latin typeface="Courier New" panose="02070309020205020404" pitchFamily="49" charset="0"/>
                          <a:cs typeface="Courier New" panose="02070309020205020404" pitchFamily="49" charset="0"/>
                        </a:rPr>
                        <a:t>&lt;div&gt; </a:t>
                      </a:r>
                      <a:r>
                        <a:rPr lang="en-US" sz="1900" baseline="0" dirty="0" err="1"/>
                        <a:t>có</a:t>
                      </a:r>
                      <a:r>
                        <a:rPr lang="en-US" sz="1900" baseline="0" dirty="0"/>
                        <a:t> </a:t>
                      </a:r>
                      <a:r>
                        <a:rPr lang="en-US" sz="1900" baseline="0" dirty="0" err="1"/>
                        <a:t>thể</a:t>
                      </a:r>
                      <a:r>
                        <a:rPr lang="en-US" sz="1900" baseline="0" dirty="0"/>
                        <a:t> bao </a:t>
                      </a:r>
                      <a:r>
                        <a:rPr lang="en-US" sz="1900" baseline="0" dirty="0" err="1"/>
                        <a:t>gồm</a:t>
                      </a:r>
                      <a:r>
                        <a:rPr lang="en-US" sz="1900" baseline="0" dirty="0"/>
                        <a:t> </a:t>
                      </a:r>
                      <a:r>
                        <a:rPr lang="en-US" sz="1900" baseline="0" dirty="0" err="1"/>
                        <a:t>nhiều</a:t>
                      </a:r>
                      <a:r>
                        <a:rPr lang="en-US" sz="1900" baseline="0" dirty="0"/>
                        <a:t> class </a:t>
                      </a:r>
                      <a:r>
                        <a:rPr lang="en-US" sz="1900" baseline="0" dirty="0" err="1"/>
                        <a:t>vd</a:t>
                      </a:r>
                      <a:r>
                        <a:rPr lang="en-US" sz="1900" baseline="0" dirty="0"/>
                        <a:t> </a:t>
                      </a:r>
                      <a:r>
                        <a:rPr lang="en-US" sz="1900" baseline="0" dirty="0" err="1"/>
                        <a:t>như</a:t>
                      </a:r>
                      <a:endParaRPr lang="en-US" sz="1900" baseline="0" dirty="0"/>
                    </a:p>
                    <a:p>
                      <a:pPr algn="ctr"/>
                      <a:r>
                        <a:rPr lang="en-US" sz="1900" baseline="0" dirty="0">
                          <a:latin typeface="Courier New" panose="02070309020205020404" pitchFamily="49" charset="0"/>
                          <a:cs typeface="Courier New" panose="02070309020205020404" pitchFamily="49" charset="0"/>
                        </a:rPr>
                        <a:t>&lt;div class=“btn btn-warning active”&gt;...&lt;/div&gt;</a:t>
                      </a:r>
                    </a:p>
                    <a:p>
                      <a:pPr algn="ctr"/>
                      <a:endParaRPr lang="en-US" sz="1900" baseline="0" dirty="0">
                        <a:latin typeface="Courier New" panose="02070309020205020404" pitchFamily="49" charset="0"/>
                        <a:cs typeface="Courier New" panose="02070309020205020404" pitchFamily="49" charset="0"/>
                      </a:endParaRPr>
                    </a:p>
                    <a:p>
                      <a:r>
                        <a:rPr lang="en-US" sz="1900" baseline="0" dirty="0">
                          <a:latin typeface="Calibri "/>
                          <a:cs typeface="Courier New" panose="02070309020205020404" pitchFamily="49" charset="0"/>
                        </a:rPr>
                        <a:t>A </a:t>
                      </a:r>
                      <a:r>
                        <a:rPr lang="en-US" sz="1900" baseline="0" dirty="0">
                          <a:latin typeface="Courier New" panose="02070309020205020404" pitchFamily="49" charset="0"/>
                          <a:cs typeface="Courier New" panose="02070309020205020404" pitchFamily="49" charset="0"/>
                        </a:rPr>
                        <a:t>&lt;div&gt; </a:t>
                      </a:r>
                      <a:r>
                        <a:rPr lang="en-US" sz="1900" baseline="0" dirty="0" err="1">
                          <a:latin typeface="Calibri "/>
                          <a:cs typeface="Courier New" panose="02070309020205020404" pitchFamily="49" charset="0"/>
                        </a:rPr>
                        <a:t>có</a:t>
                      </a:r>
                      <a:r>
                        <a:rPr lang="en-US" sz="1900" baseline="0" dirty="0">
                          <a:latin typeface="Calibri "/>
                          <a:cs typeface="Courier New" panose="02070309020205020404" pitchFamily="49" charset="0"/>
                        </a:rPr>
                        <a:t> </a:t>
                      </a:r>
                      <a:r>
                        <a:rPr lang="en-US" sz="1900" baseline="0" dirty="0" err="1">
                          <a:latin typeface="Calibri "/>
                          <a:cs typeface="Courier New" panose="02070309020205020404" pitchFamily="49" charset="0"/>
                        </a:rPr>
                        <a:t>thể</a:t>
                      </a:r>
                      <a:r>
                        <a:rPr lang="en-US" sz="1900" baseline="0" dirty="0">
                          <a:latin typeface="Calibri "/>
                          <a:cs typeface="Courier New" panose="02070309020205020404" pitchFamily="49" charset="0"/>
                        </a:rPr>
                        <a:t> </a:t>
                      </a:r>
                      <a:r>
                        <a:rPr lang="en-US" sz="1900" baseline="0" dirty="0" err="1">
                          <a:latin typeface="Calibri "/>
                          <a:cs typeface="Courier New" panose="02070309020205020404" pitchFamily="49" charset="0"/>
                        </a:rPr>
                        <a:t>có</a:t>
                      </a:r>
                      <a:r>
                        <a:rPr lang="en-US" sz="1900" baseline="0" dirty="0">
                          <a:latin typeface="Calibri "/>
                          <a:cs typeface="Courier New" panose="02070309020205020404" pitchFamily="49" charset="0"/>
                        </a:rPr>
                        <a:t> </a:t>
                      </a:r>
                      <a:r>
                        <a:rPr lang="en-US" sz="1900" baseline="0" dirty="0" err="1">
                          <a:latin typeface="Calibri "/>
                          <a:cs typeface="Courier New" panose="02070309020205020404" pitchFamily="49" charset="0"/>
                        </a:rPr>
                        <a:t>cả</a:t>
                      </a:r>
                      <a:r>
                        <a:rPr lang="en-US" sz="1900" baseline="0" dirty="0">
                          <a:latin typeface="Calibri "/>
                          <a:cs typeface="Courier New" panose="02070309020205020404" pitchFamily="49" charset="0"/>
                        </a:rPr>
                        <a:t> id </a:t>
                      </a:r>
                      <a:r>
                        <a:rPr lang="en-US" sz="1900" baseline="0" dirty="0" err="1">
                          <a:latin typeface="Calibri "/>
                          <a:cs typeface="Courier New" panose="02070309020205020404" pitchFamily="49" charset="0"/>
                        </a:rPr>
                        <a:t>và</a:t>
                      </a:r>
                      <a:r>
                        <a:rPr lang="en-US" sz="1900" baseline="0" dirty="0">
                          <a:latin typeface="Calibri "/>
                          <a:cs typeface="Courier New" panose="02070309020205020404" pitchFamily="49" charset="0"/>
                        </a:rPr>
                        <a:t> class</a:t>
                      </a:r>
                      <a:endParaRPr lang="en-US" sz="1900" baseline="0" dirty="0">
                        <a:latin typeface="Courier New" panose="02070309020205020404" pitchFamily="49" charset="0"/>
                        <a:cs typeface="Courier New" panose="02070309020205020404" pitchFamily="49" charset="0"/>
                      </a:endParaRPr>
                    </a:p>
                    <a:p>
                      <a:pPr algn="ctr"/>
                      <a:r>
                        <a:rPr lang="en-US" sz="1900" baseline="0" dirty="0">
                          <a:latin typeface="Courier New" panose="02070309020205020404" pitchFamily="49" charset="0"/>
                          <a:cs typeface="Courier New" panose="02070309020205020404" pitchFamily="49" charset="0"/>
                        </a:rPr>
                        <a:t>&lt;div id=“sidebar” class=“item”&gt;...&lt;/div&gt;</a:t>
                      </a:r>
                    </a:p>
                  </a:txBody>
                  <a:tcPr marL="68580" marR="68580" marT="34290" marB="34290"/>
                </a:tc>
                <a:tc hMerge="1">
                  <a:txBody>
                    <a:bodyPr/>
                    <a:lstStyle/>
                    <a:p>
                      <a:endParaRPr 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036645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Nội</a:t>
            </a:r>
            <a:r>
              <a:rPr lang="en-US" dirty="0"/>
              <a:t> dung</a:t>
            </a:r>
          </a:p>
        </p:txBody>
      </p:sp>
      <p:sp>
        <p:nvSpPr>
          <p:cNvPr id="3" name="Content Placeholder 2"/>
          <p:cNvSpPr>
            <a:spLocks noGrp="1"/>
          </p:cNvSpPr>
          <p:nvPr>
            <p:ph idx="1"/>
          </p:nvPr>
        </p:nvSpPr>
        <p:spPr/>
        <p:txBody>
          <a:bodyPr/>
          <a:lstStyle/>
          <a:p>
            <a:pPr marL="571500" indent="-457200">
              <a:buFont typeface="+mj-lt"/>
              <a:buAutoNum type="arabicPeriod"/>
            </a:pPr>
            <a:r>
              <a:rPr lang="en-US" dirty="0"/>
              <a:t>HTML</a:t>
            </a:r>
          </a:p>
          <a:p>
            <a:pPr marL="571500" indent="-457200">
              <a:buFont typeface="+mj-lt"/>
              <a:buAutoNum type="arabicPeriod"/>
            </a:pPr>
            <a:r>
              <a:rPr lang="en-US" dirty="0"/>
              <a:t>HTML5</a:t>
            </a:r>
          </a:p>
        </p:txBody>
      </p:sp>
    </p:spTree>
    <p:extLst>
      <p:ext uri="{BB962C8B-B14F-4D97-AF65-F5344CB8AC3E}">
        <p14:creationId xmlns:p14="http://schemas.microsoft.com/office/powerpoint/2010/main" val="34805980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&lt;div class = “___” &gt;&lt;/div&gt;</a:t>
            </a:r>
          </a:p>
        </p:txBody>
      </p:sp>
      <p:pic>
        <p:nvPicPr>
          <p:cNvPr id="6" name="Picture 5">
            <a:extLst>
              <a:ext uri="{FF2B5EF4-FFF2-40B4-BE49-F238E27FC236}">
                <a16:creationId xmlns:a16="http://schemas.microsoft.com/office/drawing/2014/main" id="{E8BD0E22-FEE9-5643-A546-3D5A6C333F83}"/>
              </a:ext>
            </a:extLst>
          </p:cNvPr>
          <p:cNvPicPr>
            <a:picLocks noChangeAspect="1"/>
          </p:cNvPicPr>
          <p:nvPr/>
        </p:nvPicPr>
        <p:blipFill>
          <a:blip r:embed="rId2"/>
          <a:stretch>
            <a:fillRect/>
          </a:stretch>
        </p:blipFill>
        <p:spPr>
          <a:xfrm>
            <a:off x="152400" y="1828800"/>
            <a:ext cx="4873122" cy="5029200"/>
          </a:xfrm>
          <a:prstGeom prst="rect">
            <a:avLst/>
          </a:prstGeom>
        </p:spPr>
      </p:pic>
      <p:pic>
        <p:nvPicPr>
          <p:cNvPr id="7" name="Picture 6">
            <a:extLst>
              <a:ext uri="{FF2B5EF4-FFF2-40B4-BE49-F238E27FC236}">
                <a16:creationId xmlns:a16="http://schemas.microsoft.com/office/drawing/2014/main" id="{677C3F7F-7E70-074C-B335-ED2A24C6C93F}"/>
              </a:ext>
            </a:extLst>
          </p:cNvPr>
          <p:cNvPicPr>
            <a:picLocks noChangeAspect="1"/>
          </p:cNvPicPr>
          <p:nvPr/>
        </p:nvPicPr>
        <p:blipFill>
          <a:blip r:embed="rId3"/>
          <a:stretch>
            <a:fillRect/>
          </a:stretch>
        </p:blipFill>
        <p:spPr>
          <a:xfrm>
            <a:off x="3349483" y="2286000"/>
            <a:ext cx="5662437" cy="3705933"/>
          </a:xfrm>
          <a:prstGeom prst="rect">
            <a:avLst/>
          </a:prstGeom>
        </p:spPr>
      </p:pic>
    </p:spTree>
    <p:extLst>
      <p:ext uri="{BB962C8B-B14F-4D97-AF65-F5344CB8AC3E}">
        <p14:creationId xmlns:p14="http://schemas.microsoft.com/office/powerpoint/2010/main" val="88067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form</a:t>
            </a:r>
          </a:p>
        </p:txBody>
      </p:sp>
      <p:sp>
        <p:nvSpPr>
          <p:cNvPr id="3" name="Content Placeholder 2"/>
          <p:cNvSpPr>
            <a:spLocks noGrp="1"/>
          </p:cNvSpPr>
          <p:nvPr>
            <p:ph idx="1"/>
          </p:nvPr>
        </p:nvSpPr>
        <p:spPr/>
        <p:txBody>
          <a:bodyPr>
            <a:normAutofit fontScale="62500" lnSpcReduction="20000"/>
          </a:bodyPr>
          <a:lstStyle/>
          <a:p>
            <a:pPr>
              <a:lnSpc>
                <a:spcPct val="170000"/>
              </a:lnSpc>
            </a:pPr>
            <a:r>
              <a:rPr lang="en-US" sz="2800" dirty="0" err="1"/>
              <a:t>Dùng</a:t>
            </a:r>
            <a:r>
              <a:rPr lang="en-US" sz="2800" dirty="0"/>
              <a:t> </a:t>
            </a:r>
            <a:r>
              <a:rPr lang="en-US" sz="2800" dirty="0" err="1"/>
              <a:t>để</a:t>
            </a:r>
            <a:r>
              <a:rPr lang="en-US" sz="2800" dirty="0"/>
              <a:t> </a:t>
            </a:r>
            <a:r>
              <a:rPr lang="en-US" sz="2800" dirty="0" err="1"/>
              <a:t>bắt</a:t>
            </a:r>
            <a:r>
              <a:rPr lang="en-US" sz="2800" dirty="0"/>
              <a:t> </a:t>
            </a:r>
            <a:r>
              <a:rPr lang="en-US" sz="2800" dirty="0" err="1"/>
              <a:t>dữ</a:t>
            </a:r>
            <a:r>
              <a:rPr lang="en-US" sz="2800" dirty="0"/>
              <a:t> </a:t>
            </a:r>
            <a:r>
              <a:rPr lang="en-US" sz="2800" dirty="0" err="1"/>
              <a:t>liêu</a:t>
            </a:r>
            <a:r>
              <a:rPr lang="en-US" sz="2800" dirty="0"/>
              <a:t> </a:t>
            </a:r>
            <a:r>
              <a:rPr lang="en-US" sz="2800" dirty="0" err="1"/>
              <a:t>nhập</a:t>
            </a:r>
            <a:r>
              <a:rPr lang="en-US" sz="2800" dirty="0"/>
              <a:t> </a:t>
            </a:r>
            <a:r>
              <a:rPr lang="en-US" sz="2800" dirty="0" err="1"/>
              <a:t>vào</a:t>
            </a:r>
            <a:r>
              <a:rPr lang="en-US" sz="2800" dirty="0"/>
              <a:t> </a:t>
            </a:r>
            <a:r>
              <a:rPr lang="en-US" sz="2800" dirty="0" err="1"/>
              <a:t>của</a:t>
            </a:r>
            <a:r>
              <a:rPr lang="en-US" sz="2800" dirty="0"/>
              <a:t> </a:t>
            </a:r>
            <a:r>
              <a:rPr lang="en-US" sz="2800" dirty="0" err="1"/>
              <a:t>người</a:t>
            </a:r>
            <a:r>
              <a:rPr lang="en-US" sz="2800" dirty="0"/>
              <a:t> </a:t>
            </a:r>
            <a:r>
              <a:rPr lang="en-US" sz="2800" dirty="0" err="1"/>
              <a:t>dùng</a:t>
            </a:r>
            <a:endParaRPr lang="en-US" sz="2800" dirty="0"/>
          </a:p>
          <a:p>
            <a:pPr>
              <a:lnSpc>
                <a:spcPct val="170000"/>
              </a:lnSpc>
            </a:pPr>
            <a:endParaRPr lang="en-US" sz="2800" dirty="0"/>
          </a:p>
          <a:p>
            <a:pPr>
              <a:lnSpc>
                <a:spcPct val="170000"/>
              </a:lnSpc>
            </a:pPr>
            <a:r>
              <a:rPr lang="en-US" sz="2800" dirty="0" err="1"/>
              <a:t>Bắt</a:t>
            </a:r>
            <a:r>
              <a:rPr lang="en-US" sz="2800" dirty="0"/>
              <a:t> </a:t>
            </a:r>
            <a:r>
              <a:rPr lang="en-US" sz="2800" dirty="0" err="1"/>
              <a:t>đầu</a:t>
            </a:r>
            <a:r>
              <a:rPr lang="en-US" sz="2800" dirty="0"/>
              <a:t> </a:t>
            </a:r>
            <a:r>
              <a:rPr lang="en-US" sz="2800" dirty="0" err="1"/>
              <a:t>bằng</a:t>
            </a:r>
            <a:r>
              <a:rPr lang="en-US" sz="2800" dirty="0"/>
              <a:t> </a:t>
            </a:r>
            <a:r>
              <a:rPr lang="en-US" sz="2800" dirty="0" err="1"/>
              <a:t>thẻ</a:t>
            </a:r>
            <a:r>
              <a:rPr lang="en-US" sz="2800" dirty="0"/>
              <a:t> </a:t>
            </a:r>
            <a:r>
              <a:rPr lang="en-US" sz="2800" dirty="0">
                <a:latin typeface="Courier New" panose="02070309020205020404" pitchFamily="49" charset="0"/>
                <a:cs typeface="Courier New" panose="02070309020205020404" pitchFamily="49" charset="0"/>
              </a:rPr>
              <a:t>&lt;form&gt;</a:t>
            </a:r>
          </a:p>
          <a:p>
            <a:pPr>
              <a:lnSpc>
                <a:spcPct val="170000"/>
              </a:lnSpc>
            </a:pPr>
            <a:endParaRPr lang="en-US" sz="2800" dirty="0"/>
          </a:p>
          <a:p>
            <a:pPr>
              <a:lnSpc>
                <a:spcPct val="170000"/>
              </a:lnSpc>
            </a:pPr>
            <a:r>
              <a:rPr lang="en-US" sz="2800" dirty="0" err="1"/>
              <a:t>Thẻ</a:t>
            </a:r>
            <a:r>
              <a:rPr lang="en-US" sz="2800" dirty="0"/>
              <a:t> </a:t>
            </a:r>
            <a:r>
              <a:rPr lang="en-US" sz="2800" dirty="0">
                <a:latin typeface="Courier New" panose="02070309020205020404" pitchFamily="49" charset="0"/>
                <a:cs typeface="Courier New" panose="02070309020205020404" pitchFamily="49" charset="0"/>
              </a:rPr>
              <a:t>&lt;form&gt;</a:t>
            </a:r>
            <a:r>
              <a:rPr lang="en-US" sz="2800" dirty="0"/>
              <a:t> </a:t>
            </a:r>
            <a:r>
              <a:rPr lang="en-US" sz="2800" dirty="0" err="1"/>
              <a:t>luôn</a:t>
            </a:r>
            <a:r>
              <a:rPr lang="en-US" sz="2800" dirty="0"/>
              <a:t> </a:t>
            </a:r>
            <a:r>
              <a:rPr lang="en-US" sz="2800" dirty="0" err="1"/>
              <a:t>được</a:t>
            </a:r>
            <a:r>
              <a:rPr lang="en-US" sz="2800" dirty="0"/>
              <a:t> </a:t>
            </a:r>
            <a:r>
              <a:rPr lang="en-US" sz="2800" dirty="0" err="1"/>
              <a:t>đi</a:t>
            </a:r>
            <a:r>
              <a:rPr lang="en-US" sz="2800" dirty="0"/>
              <a:t> </a:t>
            </a:r>
            <a:r>
              <a:rPr lang="en-US" sz="2800" dirty="0" err="1"/>
              <a:t>kèm</a:t>
            </a:r>
            <a:r>
              <a:rPr lang="en-US" sz="2800" dirty="0"/>
              <a:t> </a:t>
            </a:r>
            <a:r>
              <a:rPr lang="en-US" sz="2800" dirty="0" err="1"/>
              <a:t>với</a:t>
            </a:r>
            <a:r>
              <a:rPr lang="en-US" sz="2800" dirty="0"/>
              <a:t> </a:t>
            </a:r>
            <a:r>
              <a:rPr lang="en-US" sz="2800" dirty="0" err="1"/>
              <a:t>các</a:t>
            </a:r>
            <a:r>
              <a:rPr lang="en-US" sz="2800" dirty="0"/>
              <a:t> </a:t>
            </a:r>
            <a:r>
              <a:rPr lang="en-US" sz="2800" dirty="0" err="1"/>
              <a:t>thẻ</a:t>
            </a:r>
            <a:r>
              <a:rPr lang="en-US" sz="2800" dirty="0"/>
              <a:t> </a:t>
            </a:r>
            <a:r>
              <a:rPr lang="en-US" sz="2800" dirty="0" err="1"/>
              <a:t>khác</a:t>
            </a:r>
            <a:r>
              <a:rPr lang="en-US" sz="2800" dirty="0"/>
              <a:t> </a:t>
            </a:r>
            <a:r>
              <a:rPr lang="en-US" sz="2800" dirty="0" err="1"/>
              <a:t>như</a:t>
            </a:r>
            <a:r>
              <a:rPr lang="en-US" sz="2800" dirty="0"/>
              <a:t> </a:t>
            </a:r>
            <a:r>
              <a:rPr lang="en-US" sz="2800" dirty="0">
                <a:latin typeface="Courier New" panose="02070309020205020404" pitchFamily="49" charset="0"/>
                <a:cs typeface="Courier New" panose="02070309020205020404" pitchFamily="49" charset="0"/>
              </a:rPr>
              <a:t>&lt;input&gt;, &lt;select&gt;, </a:t>
            </a:r>
            <a:r>
              <a:rPr lang="en-US" sz="2800" dirty="0"/>
              <a:t>v.v.</a:t>
            </a:r>
          </a:p>
          <a:p>
            <a:endParaRPr lang="en-US" dirty="0"/>
          </a:p>
          <a:p>
            <a:endParaRPr lang="en-US" dirty="0"/>
          </a:p>
          <a:p>
            <a:endParaRPr lang="en-US" dirty="0"/>
          </a:p>
          <a:p>
            <a:pPr marL="114300" indent="0">
              <a:buNone/>
            </a:pPr>
            <a:endParaRPr lang="en-US" dirty="0"/>
          </a:p>
          <a:p>
            <a:endParaRPr lang="en-US" dirty="0"/>
          </a:p>
          <a:p>
            <a:endParaRPr lang="en-US" dirty="0"/>
          </a:p>
          <a:p>
            <a:endParaRPr lang="en-US" dirty="0"/>
          </a:p>
          <a:p>
            <a:endParaRPr lang="en-US" dirty="0"/>
          </a:p>
          <a:p>
            <a:pPr marL="0" indent="0">
              <a:buNone/>
            </a:pPr>
            <a:r>
              <a:rPr lang="en-US" dirty="0"/>
              <a:t>						</a:t>
            </a:r>
          </a:p>
          <a:p>
            <a:pPr lvl="1">
              <a:buFont typeface="Arial" panose="020B0604020202020204" pitchFamily="34" charset="0"/>
              <a:buChar char="•"/>
            </a:pPr>
            <a:endParaRPr lang="en-US" dirty="0"/>
          </a:p>
          <a:p>
            <a:pPr lvl="1">
              <a:buFont typeface="Arial" panose="020B0604020202020204" pitchFamily="34" charset="0"/>
              <a:buChar char="•"/>
            </a:pPr>
            <a:endParaRPr lang="en-US" dirty="0"/>
          </a:p>
          <a:p>
            <a:endParaRPr lang="en-US" dirty="0"/>
          </a:p>
        </p:txBody>
      </p:sp>
      <p:pic>
        <p:nvPicPr>
          <p:cNvPr id="9" name="Picture 8">
            <a:extLst>
              <a:ext uri="{FF2B5EF4-FFF2-40B4-BE49-F238E27FC236}">
                <a16:creationId xmlns:a16="http://schemas.microsoft.com/office/drawing/2014/main" id="{59364115-C6FC-6A4D-9A3F-249C0CC0D468}"/>
              </a:ext>
            </a:extLst>
          </p:cNvPr>
          <p:cNvPicPr>
            <a:picLocks noChangeAspect="1"/>
          </p:cNvPicPr>
          <p:nvPr/>
        </p:nvPicPr>
        <p:blipFill>
          <a:blip r:embed="rId2"/>
          <a:stretch>
            <a:fillRect/>
          </a:stretch>
        </p:blipFill>
        <p:spPr>
          <a:xfrm>
            <a:off x="2628900" y="4419600"/>
            <a:ext cx="3886200" cy="2295569"/>
          </a:xfrm>
          <a:prstGeom prst="rect">
            <a:avLst/>
          </a:prstGeom>
        </p:spPr>
      </p:pic>
    </p:spTree>
    <p:extLst>
      <p:ext uri="{BB962C8B-B14F-4D97-AF65-F5344CB8AC3E}">
        <p14:creationId xmlns:p14="http://schemas.microsoft.com/office/powerpoint/2010/main" val="11902513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090016781"/>
              </p:ext>
            </p:extLst>
          </p:nvPr>
        </p:nvGraphicFramePr>
        <p:xfrm>
          <a:off x="533400" y="327658"/>
          <a:ext cx="7543800" cy="6377943"/>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20000"/>
                    </a:ext>
                  </a:extLst>
                </a:gridCol>
                <a:gridCol w="2514600">
                  <a:extLst>
                    <a:ext uri="{9D8B030D-6E8A-4147-A177-3AD203B41FA5}">
                      <a16:colId xmlns:a16="http://schemas.microsoft.com/office/drawing/2014/main" val="20001"/>
                    </a:ext>
                  </a:extLst>
                </a:gridCol>
                <a:gridCol w="2514600">
                  <a:extLst>
                    <a:ext uri="{9D8B030D-6E8A-4147-A177-3AD203B41FA5}">
                      <a16:colId xmlns:a16="http://schemas.microsoft.com/office/drawing/2014/main" val="20002"/>
                    </a:ext>
                  </a:extLst>
                </a:gridCol>
              </a:tblGrid>
              <a:tr h="316332">
                <a:tc>
                  <a:txBody>
                    <a:bodyPr/>
                    <a:lstStyle/>
                    <a:p>
                      <a:pPr algn="ctr"/>
                      <a:r>
                        <a:rPr lang="en-US" sz="1400" i="0" dirty="0"/>
                        <a:t>Input</a:t>
                      </a:r>
                    </a:p>
                  </a:txBody>
                  <a:tcPr marL="68580" marR="68580" marT="34290" marB="34290"/>
                </a:tc>
                <a:tc>
                  <a:txBody>
                    <a:bodyPr/>
                    <a:lstStyle/>
                    <a:p>
                      <a:pPr algn="ctr"/>
                      <a:r>
                        <a:rPr lang="en-US" sz="1400" dirty="0"/>
                        <a:t>Code</a:t>
                      </a:r>
                    </a:p>
                  </a:txBody>
                  <a:tcPr marL="68580" marR="68580" marT="34290" marB="34290"/>
                </a:tc>
                <a:tc>
                  <a:txBody>
                    <a:bodyPr/>
                    <a:lstStyle/>
                    <a:p>
                      <a:pPr algn="ctr"/>
                      <a:r>
                        <a:rPr lang="en-US" sz="1400" dirty="0"/>
                        <a:t>Presentation</a:t>
                      </a:r>
                    </a:p>
                  </a:txBody>
                  <a:tcPr marL="68580" marR="68580" marT="34290" marB="34290"/>
                </a:tc>
                <a:extLst>
                  <a:ext uri="{0D108BD9-81ED-4DB2-BD59-A6C34878D82A}">
                    <a16:rowId xmlns:a16="http://schemas.microsoft.com/office/drawing/2014/main" val="10000"/>
                  </a:ext>
                </a:extLst>
              </a:tr>
              <a:tr h="658313">
                <a:tc>
                  <a:txBody>
                    <a:bodyPr/>
                    <a:lstStyle/>
                    <a:p>
                      <a:pPr algn="ctr"/>
                      <a:r>
                        <a:rPr lang="en-US" sz="1700" dirty="0"/>
                        <a:t>Text</a:t>
                      </a:r>
                    </a:p>
                  </a:txBody>
                  <a:tcPr marL="68580" marR="68580" marT="34290" marB="34290"/>
                </a:tc>
                <a:tc>
                  <a:txBody>
                    <a:bodyPr/>
                    <a:lstStyle/>
                    <a:p>
                      <a:pPr algn="l"/>
                      <a:r>
                        <a:rPr lang="en-US" sz="1700" dirty="0">
                          <a:latin typeface="Courier New" panose="02070309020205020404" pitchFamily="49" charset="0"/>
                          <a:cs typeface="Courier New" panose="02070309020205020404" pitchFamily="49" charset="0"/>
                        </a:rPr>
                        <a:t>&lt;input type=“text” /&gt;</a:t>
                      </a:r>
                    </a:p>
                  </a:txBody>
                  <a:tcPr marL="68580" marR="68580" marT="34290" marB="34290"/>
                </a:tc>
                <a:tc>
                  <a:txBody>
                    <a:bodyPr/>
                    <a:lstStyle/>
                    <a:p>
                      <a:endParaRPr lang="en-US" sz="1400" dirty="0"/>
                    </a:p>
                  </a:txBody>
                  <a:tcPr marL="68580" marR="68580" marT="34290" marB="34290"/>
                </a:tc>
                <a:extLst>
                  <a:ext uri="{0D108BD9-81ED-4DB2-BD59-A6C34878D82A}">
                    <a16:rowId xmlns:a16="http://schemas.microsoft.com/office/drawing/2014/main" val="10001"/>
                  </a:ext>
                </a:extLst>
              </a:tr>
              <a:tr h="658313">
                <a:tc>
                  <a:txBody>
                    <a:bodyPr/>
                    <a:lstStyle/>
                    <a:p>
                      <a:pPr algn="ctr"/>
                      <a:r>
                        <a:rPr lang="en-US" sz="1700" dirty="0"/>
                        <a:t>Password</a:t>
                      </a:r>
                    </a:p>
                  </a:txBody>
                  <a:tcPr marL="68580" marR="68580" marT="34290" marB="34290"/>
                </a:tc>
                <a:tc>
                  <a:txBody>
                    <a:bodyPr/>
                    <a:lstStyle/>
                    <a:p>
                      <a:pPr algn="l"/>
                      <a:r>
                        <a:rPr lang="en-US" sz="1700" dirty="0">
                          <a:latin typeface="Courier New" panose="02070309020205020404" pitchFamily="49" charset="0"/>
                          <a:cs typeface="Courier New" panose="02070309020205020404" pitchFamily="49" charset="0"/>
                        </a:rPr>
                        <a:t>&lt;input type=“password” /&gt;</a:t>
                      </a:r>
                    </a:p>
                  </a:txBody>
                  <a:tcPr marL="68580" marR="68580" marT="34290" marB="34290"/>
                </a:tc>
                <a:tc>
                  <a:txBody>
                    <a:bodyPr/>
                    <a:lstStyle/>
                    <a:p>
                      <a:endParaRPr lang="en-US" sz="1400" dirty="0"/>
                    </a:p>
                  </a:txBody>
                  <a:tcPr marL="68580" marR="68580" marT="34290" marB="34290"/>
                </a:tc>
                <a:extLst>
                  <a:ext uri="{0D108BD9-81ED-4DB2-BD59-A6C34878D82A}">
                    <a16:rowId xmlns:a16="http://schemas.microsoft.com/office/drawing/2014/main" val="10002"/>
                  </a:ext>
                </a:extLst>
              </a:tr>
              <a:tr h="658313">
                <a:tc>
                  <a:txBody>
                    <a:bodyPr/>
                    <a:lstStyle/>
                    <a:p>
                      <a:pPr algn="ctr"/>
                      <a:r>
                        <a:rPr lang="en-US" sz="1700" dirty="0"/>
                        <a:t>Submit button (</a:t>
                      </a:r>
                      <a:r>
                        <a:rPr lang="en-US" sz="1700" dirty="0" err="1"/>
                        <a:t>ấn</a:t>
                      </a:r>
                      <a:r>
                        <a:rPr lang="en-US" sz="1700" dirty="0"/>
                        <a:t> Enter </a:t>
                      </a:r>
                      <a:r>
                        <a:rPr lang="en-US" sz="1700" dirty="0" err="1"/>
                        <a:t>để</a:t>
                      </a:r>
                      <a:r>
                        <a:rPr lang="en-US" sz="1700" dirty="0"/>
                        <a:t> </a:t>
                      </a:r>
                      <a:r>
                        <a:rPr lang="en-US" sz="1700" dirty="0" err="1"/>
                        <a:t>gửi</a:t>
                      </a:r>
                      <a:r>
                        <a:rPr lang="en-US" sz="1700" dirty="0"/>
                        <a:t> form</a:t>
                      </a:r>
                      <a:r>
                        <a:rPr lang="en-US" sz="1700" baseline="0" dirty="0"/>
                        <a:t>)</a:t>
                      </a:r>
                      <a:endParaRPr lang="en-US" sz="1700" dirty="0"/>
                    </a:p>
                  </a:txBody>
                  <a:tcPr marL="68580" marR="68580" marT="34290" marB="34290"/>
                </a:tc>
                <a:tc>
                  <a:txBody>
                    <a:bodyPr/>
                    <a:lstStyle/>
                    <a:p>
                      <a:pPr algn="l"/>
                      <a:r>
                        <a:rPr lang="en-US" sz="1700" dirty="0">
                          <a:latin typeface="Courier New" panose="02070309020205020404" pitchFamily="49" charset="0"/>
                          <a:cs typeface="Courier New" panose="02070309020205020404" pitchFamily="49" charset="0"/>
                        </a:rPr>
                        <a:t>&lt;input type=“submit” /&gt;</a:t>
                      </a:r>
                    </a:p>
                  </a:txBody>
                  <a:tcPr marL="68580" marR="68580" marT="34290" marB="34290"/>
                </a:tc>
                <a:tc>
                  <a:txBody>
                    <a:bodyPr/>
                    <a:lstStyle/>
                    <a:p>
                      <a:endParaRPr lang="en-US" sz="1400"/>
                    </a:p>
                  </a:txBody>
                  <a:tcPr marL="68580" marR="68580" marT="34290" marB="34290"/>
                </a:tc>
                <a:extLst>
                  <a:ext uri="{0D108BD9-81ED-4DB2-BD59-A6C34878D82A}">
                    <a16:rowId xmlns:a16="http://schemas.microsoft.com/office/drawing/2014/main" val="10003"/>
                  </a:ext>
                </a:extLst>
              </a:tr>
              <a:tr h="948997">
                <a:tc>
                  <a:txBody>
                    <a:bodyPr/>
                    <a:lstStyle/>
                    <a:p>
                      <a:pPr algn="ctr"/>
                      <a:r>
                        <a:rPr lang="en-US" sz="1700" dirty="0"/>
                        <a:t>Radio ( </a:t>
                      </a:r>
                      <a:r>
                        <a:rPr lang="en-US" sz="1700" dirty="0" err="1"/>
                        <a:t>Chọn</a:t>
                      </a:r>
                      <a:r>
                        <a:rPr lang="en-US" sz="1700" dirty="0"/>
                        <a:t> 1, </a:t>
                      </a:r>
                      <a:r>
                        <a:rPr lang="en-US" sz="1700" dirty="0" err="1"/>
                        <a:t>cần</a:t>
                      </a:r>
                      <a:r>
                        <a:rPr lang="en-US" sz="1700" dirty="0"/>
                        <a:t> </a:t>
                      </a:r>
                      <a:r>
                        <a:rPr lang="en-US" sz="1700" dirty="0" err="1"/>
                        <a:t>có</a:t>
                      </a:r>
                      <a:r>
                        <a:rPr lang="en-US" sz="1700" dirty="0"/>
                        <a:t> </a:t>
                      </a:r>
                      <a:r>
                        <a:rPr lang="en-US" sz="1700" dirty="0" err="1"/>
                        <a:t>cùng</a:t>
                      </a:r>
                      <a:r>
                        <a:rPr lang="en-US" sz="1700" dirty="0"/>
                        <a:t> </a:t>
                      </a:r>
                      <a:r>
                        <a:rPr lang="en-US" sz="1700" dirty="0" err="1"/>
                        <a:t>giá</a:t>
                      </a:r>
                      <a:r>
                        <a:rPr lang="en-US" sz="1700" dirty="0"/>
                        <a:t> </a:t>
                      </a:r>
                      <a:r>
                        <a:rPr lang="en-US" sz="1700" dirty="0" err="1"/>
                        <a:t>trị</a:t>
                      </a:r>
                      <a:r>
                        <a:rPr lang="en-US" sz="1700" dirty="0"/>
                        <a:t> </a:t>
                      </a:r>
                      <a:r>
                        <a:rPr lang="en-US" sz="1700" dirty="0">
                          <a:latin typeface="Courier New" panose="02070309020205020404" pitchFamily="49" charset="0"/>
                          <a:cs typeface="Courier New" panose="02070309020205020404" pitchFamily="49" charset="0"/>
                        </a:rPr>
                        <a:t>name</a:t>
                      </a:r>
                      <a:r>
                        <a:rPr lang="en-US" sz="1700" baseline="0" dirty="0">
                          <a:latin typeface="Courier New" panose="02070309020205020404" pitchFamily="49" charset="0"/>
                          <a:cs typeface="Courier New" panose="02070309020205020404" pitchFamily="49" charset="0"/>
                        </a:rPr>
                        <a:t>)</a:t>
                      </a:r>
                      <a:endParaRPr lang="en-US" sz="1700" dirty="0">
                        <a:latin typeface="Courier New" panose="02070309020205020404" pitchFamily="49" charset="0"/>
                        <a:cs typeface="Courier New" panose="02070309020205020404" pitchFamily="49" charset="0"/>
                      </a:endParaRPr>
                    </a:p>
                  </a:txBody>
                  <a:tcPr marL="68580" marR="68580" marT="34290" marB="34290"/>
                </a:tc>
                <a:tc>
                  <a:txBody>
                    <a:bodyPr/>
                    <a:lstStyle/>
                    <a:p>
                      <a:pPr algn="l"/>
                      <a:r>
                        <a:rPr lang="en-US" sz="1700" dirty="0">
                          <a:latin typeface="Courier New" panose="02070309020205020404" pitchFamily="49" charset="0"/>
                          <a:cs typeface="Courier New" panose="02070309020205020404" pitchFamily="49" charset="0"/>
                        </a:rPr>
                        <a:t>&lt;input type=“radio” name=“__”/&gt;</a:t>
                      </a:r>
                    </a:p>
                  </a:txBody>
                  <a:tcPr marL="68580" marR="68580" marT="34290" marB="34290"/>
                </a:tc>
                <a:tc>
                  <a:txBody>
                    <a:bodyPr/>
                    <a:lstStyle/>
                    <a:p>
                      <a:endParaRPr lang="en-US" sz="1400"/>
                    </a:p>
                  </a:txBody>
                  <a:tcPr marL="68580" marR="68580" marT="34290" marB="34290"/>
                </a:tc>
                <a:extLst>
                  <a:ext uri="{0D108BD9-81ED-4DB2-BD59-A6C34878D82A}">
                    <a16:rowId xmlns:a16="http://schemas.microsoft.com/office/drawing/2014/main" val="10004"/>
                  </a:ext>
                </a:extLst>
              </a:tr>
              <a:tr h="948997">
                <a:tc>
                  <a:txBody>
                    <a:bodyPr/>
                    <a:lstStyle/>
                    <a:p>
                      <a:pPr algn="ctr"/>
                      <a:r>
                        <a:rPr lang="en-US" sz="1700" dirty="0"/>
                        <a:t>Checkbox (</a:t>
                      </a:r>
                      <a:r>
                        <a:rPr lang="en-US" sz="1700" dirty="0" err="1"/>
                        <a:t>Có</a:t>
                      </a:r>
                      <a:r>
                        <a:rPr lang="en-US" sz="1700" dirty="0"/>
                        <a:t> </a:t>
                      </a:r>
                      <a:r>
                        <a:rPr lang="en-US" sz="1700" dirty="0" err="1"/>
                        <a:t>thể</a:t>
                      </a:r>
                      <a:r>
                        <a:rPr lang="en-US" sz="1700" dirty="0"/>
                        <a:t> </a:t>
                      </a:r>
                      <a:r>
                        <a:rPr lang="en-US" sz="1700" dirty="0" err="1"/>
                        <a:t>chọn</a:t>
                      </a:r>
                      <a:r>
                        <a:rPr lang="en-US" sz="1700" dirty="0"/>
                        <a:t> </a:t>
                      </a:r>
                      <a:r>
                        <a:rPr lang="en-US" sz="1700" dirty="0" err="1"/>
                        <a:t>nhiều</a:t>
                      </a:r>
                      <a:r>
                        <a:rPr lang="en-US" sz="1700" dirty="0"/>
                        <a:t>, </a:t>
                      </a:r>
                      <a:r>
                        <a:rPr lang="en-US" sz="1700" dirty="0" err="1"/>
                        <a:t>cần</a:t>
                      </a:r>
                      <a:r>
                        <a:rPr lang="en-US" sz="1700" dirty="0"/>
                        <a:t> </a:t>
                      </a:r>
                      <a:r>
                        <a:rPr lang="en-US" sz="1700" dirty="0" err="1"/>
                        <a:t>có</a:t>
                      </a:r>
                      <a:r>
                        <a:rPr lang="en-US" sz="1700" dirty="0"/>
                        <a:t> </a:t>
                      </a:r>
                      <a:r>
                        <a:rPr lang="en-US" sz="1700" dirty="0" err="1"/>
                        <a:t>cùng</a:t>
                      </a:r>
                      <a:r>
                        <a:rPr lang="en-US" sz="1700" dirty="0"/>
                        <a:t> </a:t>
                      </a:r>
                      <a:r>
                        <a:rPr lang="en-US" sz="1700" dirty="0" err="1"/>
                        <a:t>giá</a:t>
                      </a:r>
                      <a:r>
                        <a:rPr lang="en-US" sz="1700" dirty="0"/>
                        <a:t> </a:t>
                      </a:r>
                      <a:r>
                        <a:rPr lang="en-US" sz="1700" dirty="0" err="1"/>
                        <a:t>trị</a:t>
                      </a:r>
                      <a:r>
                        <a:rPr lang="en-US" sz="1700" dirty="0"/>
                        <a:t> </a:t>
                      </a:r>
                      <a:r>
                        <a:rPr lang="en-US" sz="1700" dirty="0">
                          <a:latin typeface="Courier New" panose="02070309020205020404" pitchFamily="49" charset="0"/>
                          <a:cs typeface="Courier New" panose="02070309020205020404" pitchFamily="49" charset="0"/>
                        </a:rPr>
                        <a:t>name</a:t>
                      </a:r>
                      <a:r>
                        <a:rPr lang="en-US" sz="1700" dirty="0"/>
                        <a:t>)</a:t>
                      </a:r>
                    </a:p>
                  </a:txBody>
                  <a:tcPr marL="68580" marR="68580" marT="34290" marB="34290"/>
                </a:tc>
                <a:tc>
                  <a:txBody>
                    <a:bodyPr/>
                    <a:lstStyle/>
                    <a:p>
                      <a:pPr algn="l"/>
                      <a:r>
                        <a:rPr lang="en-US" sz="1700" dirty="0">
                          <a:latin typeface="Courier New" panose="02070309020205020404" pitchFamily="49" charset="0"/>
                          <a:cs typeface="Courier New" panose="02070309020205020404" pitchFamily="49" charset="0"/>
                        </a:rPr>
                        <a:t>&lt;input type=“checkbox” name=“___” /&gt;</a:t>
                      </a:r>
                    </a:p>
                  </a:txBody>
                  <a:tcPr marL="68580" marR="68580" marT="34290" marB="34290"/>
                </a:tc>
                <a:tc>
                  <a:txBody>
                    <a:bodyPr/>
                    <a:lstStyle/>
                    <a:p>
                      <a:endParaRPr lang="en-US" sz="1400"/>
                    </a:p>
                  </a:txBody>
                  <a:tcPr marL="68580" marR="68580" marT="34290" marB="34290"/>
                </a:tc>
                <a:extLst>
                  <a:ext uri="{0D108BD9-81ED-4DB2-BD59-A6C34878D82A}">
                    <a16:rowId xmlns:a16="http://schemas.microsoft.com/office/drawing/2014/main" val="10005"/>
                  </a:ext>
                </a:extLst>
              </a:tr>
              <a:tr h="948997">
                <a:tc>
                  <a:txBody>
                    <a:bodyPr/>
                    <a:lstStyle/>
                    <a:p>
                      <a:pPr algn="ctr"/>
                      <a:r>
                        <a:rPr lang="en-US" sz="1700" dirty="0"/>
                        <a:t>Button</a:t>
                      </a:r>
                      <a:r>
                        <a:rPr lang="en-US" sz="1700" baseline="0" dirty="0"/>
                        <a:t> (</a:t>
                      </a:r>
                      <a:r>
                        <a:rPr lang="en-US" sz="1700" baseline="0" dirty="0" err="1"/>
                        <a:t>dùng</a:t>
                      </a:r>
                      <a:r>
                        <a:rPr lang="en-US" sz="1700" baseline="0" dirty="0"/>
                        <a:t> </a:t>
                      </a:r>
                      <a:r>
                        <a:rPr lang="en-US" sz="1700" baseline="0" dirty="0" err="1"/>
                        <a:t>để</a:t>
                      </a:r>
                      <a:r>
                        <a:rPr lang="en-US" sz="1700" baseline="0" dirty="0"/>
                        <a:t> </a:t>
                      </a:r>
                      <a:r>
                        <a:rPr lang="en-US" sz="1700" baseline="0" dirty="0" err="1"/>
                        <a:t>xử</a:t>
                      </a:r>
                      <a:r>
                        <a:rPr lang="en-US" sz="1700" baseline="0" dirty="0"/>
                        <a:t> </a:t>
                      </a:r>
                      <a:r>
                        <a:rPr lang="en-US" sz="1700" baseline="0" dirty="0" err="1"/>
                        <a:t>lí</a:t>
                      </a:r>
                      <a:r>
                        <a:rPr lang="en-US" sz="1700" baseline="0" dirty="0"/>
                        <a:t> </a:t>
                      </a:r>
                      <a:r>
                        <a:rPr lang="en-US" sz="1700" baseline="0" dirty="0" err="1"/>
                        <a:t>với</a:t>
                      </a:r>
                      <a:r>
                        <a:rPr lang="en-US" sz="1700" baseline="0" dirty="0"/>
                        <a:t> code JS, </a:t>
                      </a:r>
                      <a:r>
                        <a:rPr lang="en-US" sz="1700" baseline="0" dirty="0" err="1"/>
                        <a:t>ấn</a:t>
                      </a:r>
                      <a:r>
                        <a:rPr lang="en-US" sz="1700" baseline="0" dirty="0"/>
                        <a:t> Enter </a:t>
                      </a:r>
                      <a:r>
                        <a:rPr lang="en-US" sz="1700" baseline="0" dirty="0" err="1"/>
                        <a:t>không</a:t>
                      </a:r>
                      <a:r>
                        <a:rPr lang="en-US" sz="1700" baseline="0" dirty="0"/>
                        <a:t> </a:t>
                      </a:r>
                      <a:r>
                        <a:rPr lang="en-US" sz="1700" baseline="0" dirty="0" err="1"/>
                        <a:t>gửi</a:t>
                      </a:r>
                      <a:r>
                        <a:rPr lang="en-US" sz="1700" baseline="0" dirty="0"/>
                        <a:t> form)</a:t>
                      </a:r>
                      <a:endParaRPr lang="en-US" sz="1700" dirty="0"/>
                    </a:p>
                  </a:txBody>
                  <a:tcPr marL="68580" marR="68580" marT="34290" marB="34290"/>
                </a:tc>
                <a:tc>
                  <a:txBody>
                    <a:bodyPr/>
                    <a:lstStyle/>
                    <a:p>
                      <a:pPr algn="l"/>
                      <a:r>
                        <a:rPr lang="en-US" sz="1700" dirty="0">
                          <a:latin typeface="Courier New" panose="02070309020205020404" pitchFamily="49" charset="0"/>
                          <a:cs typeface="Courier New" panose="02070309020205020404" pitchFamily="49" charset="0"/>
                        </a:rPr>
                        <a:t>&lt;input type=“button”</a:t>
                      </a:r>
                      <a:r>
                        <a:rPr lang="en-US" sz="1700" baseline="0" dirty="0">
                          <a:latin typeface="Courier New" panose="02070309020205020404" pitchFamily="49" charset="0"/>
                          <a:cs typeface="Courier New" panose="02070309020205020404" pitchFamily="49" charset="0"/>
                        </a:rPr>
                        <a:t> /&gt;</a:t>
                      </a:r>
                      <a:endParaRPr lang="en-US" sz="1700" dirty="0">
                        <a:latin typeface="Courier New" panose="02070309020205020404" pitchFamily="49" charset="0"/>
                        <a:cs typeface="Courier New" panose="02070309020205020404" pitchFamily="49" charset="0"/>
                      </a:endParaRPr>
                    </a:p>
                  </a:txBody>
                  <a:tcPr marL="68580" marR="68580" marT="34290" marB="34290"/>
                </a:tc>
                <a:tc>
                  <a:txBody>
                    <a:bodyPr/>
                    <a:lstStyle/>
                    <a:p>
                      <a:endParaRPr lang="en-US" sz="1400"/>
                    </a:p>
                  </a:txBody>
                  <a:tcPr marL="68580" marR="68580" marT="34290" marB="34290"/>
                </a:tc>
                <a:extLst>
                  <a:ext uri="{0D108BD9-81ED-4DB2-BD59-A6C34878D82A}">
                    <a16:rowId xmlns:a16="http://schemas.microsoft.com/office/drawing/2014/main" val="10006"/>
                  </a:ext>
                </a:extLst>
              </a:tr>
              <a:tr h="1239681">
                <a:tc>
                  <a:txBody>
                    <a:bodyPr/>
                    <a:lstStyle/>
                    <a:p>
                      <a:pPr algn="ctr"/>
                      <a:r>
                        <a:rPr lang="en-US" sz="1700" dirty="0"/>
                        <a:t>Dropdown list</a:t>
                      </a:r>
                    </a:p>
                  </a:txBody>
                  <a:tcPr marL="68580" marR="68580" marT="34290" marB="34290"/>
                </a:tc>
                <a:tc>
                  <a:txBody>
                    <a:bodyPr/>
                    <a:lstStyle/>
                    <a:p>
                      <a:pPr algn="l"/>
                      <a:r>
                        <a:rPr lang="en-US" sz="1700" dirty="0">
                          <a:latin typeface="Courier New" panose="02070309020205020404" pitchFamily="49" charset="0"/>
                          <a:cs typeface="Courier New" panose="02070309020205020404" pitchFamily="49" charset="0"/>
                        </a:rPr>
                        <a:t>&lt;select</a:t>
                      </a:r>
                      <a:r>
                        <a:rPr lang="en-US" sz="1700" baseline="0" dirty="0">
                          <a:latin typeface="Courier New" panose="02070309020205020404" pitchFamily="49" charset="0"/>
                          <a:cs typeface="Courier New" panose="02070309020205020404" pitchFamily="49" charset="0"/>
                        </a:rPr>
                        <a:t>&gt; &lt;option&gt;&lt;/option&gt;</a:t>
                      </a:r>
                    </a:p>
                    <a:p>
                      <a:pPr algn="l"/>
                      <a:r>
                        <a:rPr lang="en-US" sz="1700" baseline="0" dirty="0">
                          <a:latin typeface="Courier New" panose="02070309020205020404" pitchFamily="49" charset="0"/>
                          <a:cs typeface="Courier New" panose="02070309020205020404" pitchFamily="49" charset="0"/>
                        </a:rPr>
                        <a:t>&lt;/select&gt;</a:t>
                      </a:r>
                    </a:p>
                    <a:p>
                      <a:endParaRPr lang="en-US" sz="1700" dirty="0">
                        <a:latin typeface="Courier New" panose="02070309020205020404" pitchFamily="49" charset="0"/>
                        <a:cs typeface="Courier New" panose="02070309020205020404" pitchFamily="49" charset="0"/>
                      </a:endParaRPr>
                    </a:p>
                  </a:txBody>
                  <a:tcPr marL="68580" marR="68580" marT="34290" marB="34290"/>
                </a:tc>
                <a:tc>
                  <a:txBody>
                    <a:bodyPr/>
                    <a:lstStyle/>
                    <a:p>
                      <a:endParaRPr lang="en-US" sz="1400" dirty="0"/>
                    </a:p>
                  </a:txBody>
                  <a:tcPr marL="68580" marR="68580" marT="34290" marB="34290"/>
                </a:tc>
                <a:extLst>
                  <a:ext uri="{0D108BD9-81ED-4DB2-BD59-A6C34878D82A}">
                    <a16:rowId xmlns:a16="http://schemas.microsoft.com/office/drawing/2014/main" val="10007"/>
                  </a:ext>
                </a:extLst>
              </a:tr>
            </a:tbl>
          </a:graphicData>
        </a:graphic>
      </p:graphicFrame>
      <p:pic>
        <p:nvPicPr>
          <p:cNvPr id="6" name="Picture 5"/>
          <p:cNvPicPr>
            <a:picLocks noChangeAspect="1"/>
          </p:cNvPicPr>
          <p:nvPr/>
        </p:nvPicPr>
        <p:blipFill>
          <a:blip r:embed="rId2"/>
          <a:stretch>
            <a:fillRect/>
          </a:stretch>
        </p:blipFill>
        <p:spPr>
          <a:xfrm>
            <a:off x="6019800" y="791204"/>
            <a:ext cx="1760963" cy="469590"/>
          </a:xfrm>
          <a:prstGeom prst="rect">
            <a:avLst/>
          </a:prstGeom>
        </p:spPr>
      </p:pic>
      <p:pic>
        <p:nvPicPr>
          <p:cNvPr id="7" name="Picture 6"/>
          <p:cNvPicPr>
            <a:picLocks noChangeAspect="1"/>
          </p:cNvPicPr>
          <p:nvPr/>
        </p:nvPicPr>
        <p:blipFill>
          <a:blip r:embed="rId3"/>
          <a:stretch>
            <a:fillRect/>
          </a:stretch>
        </p:blipFill>
        <p:spPr>
          <a:xfrm>
            <a:off x="5818119" y="1457824"/>
            <a:ext cx="2158684" cy="336022"/>
          </a:xfrm>
          <a:prstGeom prst="rect">
            <a:avLst/>
          </a:prstGeom>
        </p:spPr>
      </p:pic>
      <p:pic>
        <p:nvPicPr>
          <p:cNvPr id="8" name="Picture 7"/>
          <p:cNvPicPr>
            <a:picLocks noChangeAspect="1"/>
          </p:cNvPicPr>
          <p:nvPr/>
        </p:nvPicPr>
        <p:blipFill>
          <a:blip r:embed="rId4"/>
          <a:stretch>
            <a:fillRect/>
          </a:stretch>
        </p:blipFill>
        <p:spPr>
          <a:xfrm>
            <a:off x="6302129" y="2722924"/>
            <a:ext cx="1132644" cy="755095"/>
          </a:xfrm>
          <a:prstGeom prst="rect">
            <a:avLst/>
          </a:prstGeom>
        </p:spPr>
      </p:pic>
      <p:pic>
        <p:nvPicPr>
          <p:cNvPr id="9" name="Picture 8"/>
          <p:cNvPicPr>
            <a:picLocks noChangeAspect="1"/>
          </p:cNvPicPr>
          <p:nvPr/>
        </p:nvPicPr>
        <p:blipFill>
          <a:blip r:embed="rId5"/>
          <a:stretch>
            <a:fillRect/>
          </a:stretch>
        </p:blipFill>
        <p:spPr>
          <a:xfrm>
            <a:off x="6498439" y="5544348"/>
            <a:ext cx="817293" cy="964223"/>
          </a:xfrm>
          <a:prstGeom prst="rect">
            <a:avLst/>
          </a:prstGeom>
        </p:spPr>
      </p:pic>
      <p:pic>
        <p:nvPicPr>
          <p:cNvPr id="10" name="Picture 9"/>
          <p:cNvPicPr>
            <a:picLocks noChangeAspect="1"/>
          </p:cNvPicPr>
          <p:nvPr/>
        </p:nvPicPr>
        <p:blipFill>
          <a:blip r:embed="rId6"/>
          <a:stretch>
            <a:fillRect/>
          </a:stretch>
        </p:blipFill>
        <p:spPr>
          <a:xfrm>
            <a:off x="6420361" y="2106326"/>
            <a:ext cx="775503" cy="347241"/>
          </a:xfrm>
          <a:prstGeom prst="rect">
            <a:avLst/>
          </a:prstGeom>
        </p:spPr>
      </p:pic>
      <p:pic>
        <p:nvPicPr>
          <p:cNvPr id="11" name="Picture 10"/>
          <p:cNvPicPr>
            <a:picLocks noChangeAspect="1"/>
          </p:cNvPicPr>
          <p:nvPr/>
        </p:nvPicPr>
        <p:blipFill>
          <a:blip r:embed="rId7"/>
          <a:stretch>
            <a:fillRect/>
          </a:stretch>
        </p:blipFill>
        <p:spPr>
          <a:xfrm>
            <a:off x="6302128" y="4714972"/>
            <a:ext cx="1401863" cy="483977"/>
          </a:xfrm>
          <a:prstGeom prst="rect">
            <a:avLst/>
          </a:prstGeom>
        </p:spPr>
      </p:pic>
      <p:pic>
        <p:nvPicPr>
          <p:cNvPr id="12" name="Picture 11"/>
          <p:cNvPicPr>
            <a:picLocks noChangeAspect="1"/>
          </p:cNvPicPr>
          <p:nvPr/>
        </p:nvPicPr>
        <p:blipFill>
          <a:blip r:embed="rId8"/>
          <a:stretch>
            <a:fillRect/>
          </a:stretch>
        </p:blipFill>
        <p:spPr>
          <a:xfrm>
            <a:off x="6156992" y="3823418"/>
            <a:ext cx="1416517" cy="483977"/>
          </a:xfrm>
          <a:prstGeom prst="rect">
            <a:avLst/>
          </a:prstGeom>
        </p:spPr>
      </p:pic>
    </p:spTree>
    <p:extLst>
      <p:ext uri="{BB962C8B-B14F-4D97-AF65-F5344CB8AC3E}">
        <p14:creationId xmlns:p14="http://schemas.microsoft.com/office/powerpoint/2010/main" val="11942514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 new elements</a:t>
            </a:r>
          </a:p>
        </p:txBody>
      </p:sp>
      <p:sp>
        <p:nvSpPr>
          <p:cNvPr id="3" name="Content Placeholder 2"/>
          <p:cNvSpPr>
            <a:spLocks noGrp="1"/>
          </p:cNvSpPr>
          <p:nvPr>
            <p:ph idx="1"/>
          </p:nvPr>
        </p:nvSpPr>
        <p:spPr/>
        <p:txBody>
          <a:bodyPr/>
          <a:lstStyle/>
          <a:p>
            <a:r>
              <a:rPr lang="en-US" dirty="0"/>
              <a:t>&lt;!DOCTYPE&gt;</a:t>
            </a:r>
          </a:p>
          <a:p>
            <a:r>
              <a:rPr lang="en-US" dirty="0" err="1"/>
              <a:t>Javascript</a:t>
            </a:r>
            <a:r>
              <a:rPr lang="en-US" dirty="0"/>
              <a:t> validation attributes</a:t>
            </a:r>
          </a:p>
          <a:p>
            <a:r>
              <a:rPr lang="en-US" dirty="0" err="1"/>
              <a:t>Những</a:t>
            </a:r>
            <a:r>
              <a:rPr lang="en-US" dirty="0"/>
              <a:t> tag </a:t>
            </a:r>
            <a:r>
              <a:rPr lang="en-US" dirty="0" err="1"/>
              <a:t>mới</a:t>
            </a:r>
            <a:endParaRPr lang="en-US" dirty="0"/>
          </a:p>
        </p:txBody>
      </p:sp>
    </p:spTree>
    <p:extLst>
      <p:ext uri="{BB962C8B-B14F-4D97-AF65-F5344CB8AC3E}">
        <p14:creationId xmlns:p14="http://schemas.microsoft.com/office/powerpoint/2010/main" val="7749673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a:t>
            </a:r>
            <a:r>
              <a:rPr lang="en-US" dirty="0" err="1"/>
              <a:t>sánh</a:t>
            </a:r>
            <a:r>
              <a:rPr lang="en-US" dirty="0"/>
              <a:t> HTML5 </a:t>
            </a:r>
            <a:r>
              <a:rPr lang="en-US" dirty="0" err="1"/>
              <a:t>và</a:t>
            </a:r>
            <a:r>
              <a:rPr lang="en-US" dirty="0"/>
              <a:t> HTML 4.01</a:t>
            </a:r>
          </a:p>
        </p:txBody>
      </p:sp>
      <p:sp>
        <p:nvSpPr>
          <p:cNvPr id="5" name="Title 1"/>
          <p:cNvSpPr txBox="1">
            <a:spLocks/>
          </p:cNvSpPr>
          <p:nvPr/>
        </p:nvSpPr>
        <p:spPr bwMode="auto">
          <a:xfrm>
            <a:off x="1314450" y="3471863"/>
            <a:ext cx="6572250" cy="1143000"/>
          </a:xfrm>
          <a:prstGeom prst="rect">
            <a:avLst/>
          </a:prstGeom>
          <a:noFill/>
          <a:ln w="38100">
            <a:solidFill>
              <a:schemeClr val="accent6"/>
            </a:solidFill>
            <a:miter lim="800000"/>
            <a:headEnd/>
            <a:tailEnd/>
          </a:ln>
        </p:spPr>
        <p:txBody>
          <a:bodyPr vert="horz" wrap="square" lIns="0" tIns="34290" rIns="0" bIns="0" numCol="1" anchor="ctr" anchorCtr="0" compatLnSpc="1">
            <a:prstTxWarp prst="textNoShape">
              <a:avLst/>
            </a:prstTxWarp>
          </a:bodyPr>
          <a:lstStyle/>
          <a:p>
            <a:pPr marL="257175" indent="-257175">
              <a:spcBef>
                <a:spcPct val="20000"/>
              </a:spcBef>
              <a:buClr>
                <a:srgbClr val="FF6600"/>
              </a:buClr>
            </a:pPr>
            <a:r>
              <a:rPr lang="en-US" sz="2100" b="1" kern="0" dirty="0">
                <a:solidFill>
                  <a:srgbClr val="313031"/>
                </a:solidFill>
                <a:latin typeface="Courier New" pitchFamily="49" charset="0"/>
                <a:cs typeface="Courier New" pitchFamily="49" charset="0"/>
              </a:rPr>
              <a:t>  &lt;!DOCTYPE HTML PUBLIC "-//W3C//DTD HTML 4.01 Transitional//EN" </a:t>
            </a:r>
            <a:br>
              <a:rPr lang="en-US" sz="2100" b="1" kern="0" dirty="0">
                <a:solidFill>
                  <a:srgbClr val="313031"/>
                </a:solidFill>
                <a:latin typeface="Courier New" pitchFamily="49" charset="0"/>
                <a:cs typeface="Courier New" pitchFamily="49" charset="0"/>
              </a:rPr>
            </a:br>
            <a:r>
              <a:rPr lang="en-US" sz="2100" b="1" kern="0" dirty="0">
                <a:solidFill>
                  <a:srgbClr val="313031"/>
                </a:solidFill>
                <a:latin typeface="Courier New" pitchFamily="49" charset="0"/>
                <a:cs typeface="Courier New" pitchFamily="49" charset="0"/>
              </a:rPr>
              <a:t>"http://www.w3.org/TR/html4/loose.dtd"&gt;</a:t>
            </a:r>
          </a:p>
        </p:txBody>
      </p:sp>
      <p:sp>
        <p:nvSpPr>
          <p:cNvPr id="6" name="Title 1"/>
          <p:cNvSpPr txBox="1">
            <a:spLocks/>
          </p:cNvSpPr>
          <p:nvPr/>
        </p:nvSpPr>
        <p:spPr bwMode="auto">
          <a:xfrm>
            <a:off x="4837020" y="5143500"/>
            <a:ext cx="2971800" cy="685800"/>
          </a:xfrm>
          <a:prstGeom prst="rect">
            <a:avLst/>
          </a:prstGeom>
          <a:noFill/>
          <a:ln w="38100">
            <a:solidFill>
              <a:schemeClr val="accent6"/>
            </a:solidFill>
            <a:miter lim="800000"/>
            <a:headEnd/>
            <a:tailEnd/>
          </a:ln>
        </p:spPr>
        <p:txBody>
          <a:bodyPr vert="horz" wrap="square" lIns="0" tIns="34290" rIns="0" bIns="0" numCol="1" anchor="ctr" anchorCtr="0" compatLnSpc="1">
            <a:prstTxWarp prst="textNoShape">
              <a:avLst/>
            </a:prstTxWarp>
          </a:bodyPr>
          <a:lstStyle/>
          <a:p>
            <a:pPr marL="257175" indent="-257175" algn="ctr">
              <a:spcBef>
                <a:spcPct val="20000"/>
              </a:spcBef>
              <a:buClr>
                <a:srgbClr val="FF6600"/>
              </a:buClr>
            </a:pPr>
            <a:r>
              <a:rPr lang="en-US" sz="1200" b="1" kern="0" dirty="0">
                <a:solidFill>
                  <a:schemeClr val="accent6"/>
                </a:solidFill>
                <a:cs typeface="Courier New" pitchFamily="49" charset="0"/>
              </a:rPr>
              <a:t>HTML5</a:t>
            </a:r>
          </a:p>
          <a:p>
            <a:pPr marL="257175" indent="-257175" algn="ctr">
              <a:spcBef>
                <a:spcPct val="20000"/>
              </a:spcBef>
              <a:buClr>
                <a:srgbClr val="FF6600"/>
              </a:buClr>
            </a:pPr>
            <a:r>
              <a:rPr lang="en-US" sz="2100" b="1" kern="0" dirty="0">
                <a:solidFill>
                  <a:srgbClr val="313031"/>
                </a:solidFill>
                <a:latin typeface="Courier New" pitchFamily="49" charset="0"/>
                <a:cs typeface="Courier New" pitchFamily="49" charset="0"/>
              </a:rPr>
              <a:t>&lt;!DOCTYPE html&gt;</a:t>
            </a:r>
          </a:p>
        </p:txBody>
      </p:sp>
      <p:sp>
        <p:nvSpPr>
          <p:cNvPr id="7" name="Down Arrow 6"/>
          <p:cNvSpPr/>
          <p:nvPr/>
        </p:nvSpPr>
        <p:spPr bwMode="auto">
          <a:xfrm>
            <a:off x="6915150" y="4549392"/>
            <a:ext cx="628650" cy="822708"/>
          </a:xfrm>
          <a:prstGeom prst="downArrow">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lang="en-US" sz="1200" dirty="0">
              <a:solidFill>
                <a:srgbClr val="313031"/>
              </a:solidFill>
              <a:latin typeface="Arial" pitchFamily="24" charset="0"/>
              <a:ea typeface="ＭＳ Ｐゴシック" pitchFamily="1" charset="-128"/>
              <a:cs typeface="ＭＳ Ｐゴシック" pitchFamily="1" charset="-128"/>
            </a:endParaRPr>
          </a:p>
        </p:txBody>
      </p:sp>
      <p:sp>
        <p:nvSpPr>
          <p:cNvPr id="8" name="Content Placeholder 2"/>
          <p:cNvSpPr txBox="1">
            <a:spLocks/>
          </p:cNvSpPr>
          <p:nvPr/>
        </p:nvSpPr>
        <p:spPr bwMode="auto">
          <a:xfrm>
            <a:off x="1314450" y="1543050"/>
            <a:ext cx="1943100" cy="1600200"/>
          </a:xfrm>
          <a:prstGeom prst="rect">
            <a:avLst/>
          </a:prstGeom>
          <a:noFill/>
          <a:ln w="38100">
            <a:solidFill>
              <a:schemeClr val="accent6"/>
            </a:solidFill>
            <a:miter lim="800000"/>
            <a:headEnd/>
            <a:tailEnd/>
          </a:ln>
        </p:spPr>
        <p:txBody>
          <a:bodyPr vert="horz" wrap="square" lIns="68580" tIns="34290" rIns="68580" bIns="34290" numCol="1" anchor="t" anchorCtr="0" compatLnSpc="1">
            <a:prstTxWarp prst="textNoShape">
              <a:avLst/>
            </a:prstTxWarp>
          </a:bodyPr>
          <a:lstStyle/>
          <a:p>
            <a:pPr marL="257175" indent="-257175" algn="ctr" fontAlgn="base">
              <a:spcBef>
                <a:spcPct val="20000"/>
              </a:spcBef>
              <a:spcAft>
                <a:spcPct val="0"/>
              </a:spcAft>
              <a:buClr>
                <a:schemeClr val="accent6"/>
              </a:buClr>
              <a:defRPr/>
            </a:pPr>
            <a:r>
              <a:rPr lang="en-US" sz="1200" b="1" kern="0" dirty="0">
                <a:solidFill>
                  <a:schemeClr val="accent6"/>
                </a:solidFill>
                <a:cs typeface="Courier New" pitchFamily="49" charset="0"/>
              </a:rPr>
              <a:t>HTML4/XHTML</a:t>
            </a:r>
          </a:p>
          <a:p>
            <a:pPr marL="257175" indent="-257175" fontAlgn="base">
              <a:spcBef>
                <a:spcPct val="20000"/>
              </a:spcBef>
              <a:spcAft>
                <a:spcPct val="0"/>
              </a:spcAft>
              <a:buClr>
                <a:schemeClr val="accent6"/>
              </a:buClr>
              <a:buFont typeface="Arial" pitchFamily="34" charset="0"/>
              <a:buChar char="•"/>
              <a:defRPr/>
            </a:pPr>
            <a:r>
              <a:rPr lang="en-US" sz="1050" kern="0" dirty="0">
                <a:solidFill>
                  <a:srgbClr val="313031"/>
                </a:solidFill>
                <a:cs typeface="Courier New" pitchFamily="49" charset="0"/>
              </a:rPr>
              <a:t>HTML 4.01 Strict</a:t>
            </a:r>
          </a:p>
          <a:p>
            <a:pPr marL="257175" indent="-257175" fontAlgn="base">
              <a:spcBef>
                <a:spcPct val="20000"/>
              </a:spcBef>
              <a:spcAft>
                <a:spcPct val="0"/>
              </a:spcAft>
              <a:buClr>
                <a:schemeClr val="accent6"/>
              </a:buClr>
              <a:buFont typeface="Arial" pitchFamily="34" charset="0"/>
              <a:buChar char="•"/>
              <a:defRPr/>
            </a:pPr>
            <a:r>
              <a:rPr lang="en-US" sz="1050" kern="0" dirty="0">
                <a:solidFill>
                  <a:srgbClr val="313031"/>
                </a:solidFill>
                <a:cs typeface="Courier New" pitchFamily="49" charset="0"/>
              </a:rPr>
              <a:t>HTML 4.01 Transitional</a:t>
            </a:r>
          </a:p>
          <a:p>
            <a:pPr marL="257175" indent="-257175" fontAlgn="base">
              <a:spcBef>
                <a:spcPct val="20000"/>
              </a:spcBef>
              <a:spcAft>
                <a:spcPct val="0"/>
              </a:spcAft>
              <a:buClr>
                <a:schemeClr val="accent6"/>
              </a:buClr>
              <a:buFont typeface="Arial" pitchFamily="34" charset="0"/>
              <a:buChar char="•"/>
              <a:defRPr/>
            </a:pPr>
            <a:r>
              <a:rPr lang="en-US" sz="1050" kern="0" dirty="0">
                <a:solidFill>
                  <a:srgbClr val="313031"/>
                </a:solidFill>
                <a:cs typeface="Courier New" pitchFamily="49" charset="0"/>
              </a:rPr>
              <a:t>HTML 4.01 Frameset</a:t>
            </a:r>
          </a:p>
          <a:p>
            <a:pPr marL="257175" indent="-257175" fontAlgn="base">
              <a:spcBef>
                <a:spcPct val="20000"/>
              </a:spcBef>
              <a:spcAft>
                <a:spcPct val="0"/>
              </a:spcAft>
              <a:buClr>
                <a:schemeClr val="accent6"/>
              </a:buClr>
              <a:buFont typeface="Arial" pitchFamily="34" charset="0"/>
              <a:buChar char="•"/>
              <a:defRPr/>
            </a:pPr>
            <a:r>
              <a:rPr lang="en-US" sz="1050" kern="0" dirty="0">
                <a:solidFill>
                  <a:srgbClr val="313031"/>
                </a:solidFill>
                <a:cs typeface="Courier New" pitchFamily="49" charset="0"/>
              </a:rPr>
              <a:t>XHTML 1.0 Strict</a:t>
            </a:r>
          </a:p>
          <a:p>
            <a:pPr marL="257175" indent="-257175" fontAlgn="base">
              <a:spcBef>
                <a:spcPct val="20000"/>
              </a:spcBef>
              <a:spcAft>
                <a:spcPct val="0"/>
              </a:spcAft>
              <a:buClr>
                <a:schemeClr val="accent6"/>
              </a:buClr>
              <a:buFont typeface="Arial" pitchFamily="34" charset="0"/>
              <a:buChar char="•"/>
              <a:defRPr/>
            </a:pPr>
            <a:r>
              <a:rPr lang="en-US" sz="1050" kern="0" dirty="0">
                <a:solidFill>
                  <a:srgbClr val="313031"/>
                </a:solidFill>
                <a:cs typeface="Courier New" pitchFamily="49" charset="0"/>
              </a:rPr>
              <a:t>XHTML 1.0 Transitional</a:t>
            </a:r>
          </a:p>
          <a:p>
            <a:pPr marL="257175" indent="-257175" fontAlgn="base">
              <a:spcBef>
                <a:spcPct val="20000"/>
              </a:spcBef>
              <a:spcAft>
                <a:spcPct val="0"/>
              </a:spcAft>
              <a:buClr>
                <a:schemeClr val="accent6"/>
              </a:buClr>
              <a:buFont typeface="Arial" pitchFamily="34" charset="0"/>
              <a:buChar char="•"/>
              <a:defRPr/>
            </a:pPr>
            <a:r>
              <a:rPr lang="en-US" sz="1050" kern="0" dirty="0">
                <a:solidFill>
                  <a:srgbClr val="313031"/>
                </a:solidFill>
                <a:cs typeface="Courier New" pitchFamily="49" charset="0"/>
              </a:rPr>
              <a:t>XHTML 1.0 Frameset</a:t>
            </a:r>
          </a:p>
          <a:p>
            <a:pPr marL="257175" indent="-257175" fontAlgn="base">
              <a:spcBef>
                <a:spcPct val="20000"/>
              </a:spcBef>
              <a:spcAft>
                <a:spcPct val="0"/>
              </a:spcAft>
              <a:buClr>
                <a:schemeClr val="accent6"/>
              </a:buClr>
              <a:buFont typeface="Arial" pitchFamily="34" charset="0"/>
              <a:buChar char="•"/>
              <a:defRPr/>
            </a:pPr>
            <a:r>
              <a:rPr lang="en-US" sz="1050" kern="0" dirty="0">
                <a:solidFill>
                  <a:srgbClr val="313031"/>
                </a:solidFill>
                <a:cs typeface="Courier New" pitchFamily="49" charset="0"/>
              </a:rPr>
              <a:t>XHTML 1.1</a:t>
            </a:r>
          </a:p>
        </p:txBody>
      </p:sp>
      <p:sp>
        <p:nvSpPr>
          <p:cNvPr id="9" name="Down Arrow 8"/>
          <p:cNvSpPr/>
          <p:nvPr/>
        </p:nvSpPr>
        <p:spPr bwMode="auto">
          <a:xfrm>
            <a:off x="2628900" y="2914650"/>
            <a:ext cx="628650" cy="571500"/>
          </a:xfrm>
          <a:prstGeom prst="downArrow">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lang="en-US" sz="1200" dirty="0">
              <a:solidFill>
                <a:srgbClr val="313031"/>
              </a:solidFill>
              <a:latin typeface="Arial" pitchFamily="24"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38277680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B351856-1703-D644-9C85-A457135B3969}"/>
              </a:ext>
            </a:extLst>
          </p:cNvPr>
          <p:cNvSpPr>
            <a:spLocks noGrp="1"/>
          </p:cNvSpPr>
          <p:nvPr>
            <p:ph type="title"/>
          </p:nvPr>
        </p:nvSpPr>
        <p:spPr/>
        <p:txBody>
          <a:bodyPr/>
          <a:lstStyle/>
          <a:p>
            <a:r>
              <a:rPr lang="en-US" dirty="0"/>
              <a:t>Character sets </a:t>
            </a:r>
            <a:r>
              <a:rPr lang="en-US" dirty="0" err="1"/>
              <a:t>trong</a:t>
            </a:r>
            <a:r>
              <a:rPr lang="en-US" dirty="0"/>
              <a:t> HTML5</a:t>
            </a:r>
          </a:p>
        </p:txBody>
      </p:sp>
      <p:sp>
        <p:nvSpPr>
          <p:cNvPr id="5" name="Title 1"/>
          <p:cNvSpPr txBox="1">
            <a:spLocks/>
          </p:cNvSpPr>
          <p:nvPr/>
        </p:nvSpPr>
        <p:spPr bwMode="auto">
          <a:xfrm>
            <a:off x="1257300" y="2171700"/>
            <a:ext cx="6115050" cy="1257300"/>
          </a:xfrm>
          <a:prstGeom prst="rect">
            <a:avLst/>
          </a:prstGeom>
          <a:noFill/>
          <a:ln w="38100">
            <a:solidFill>
              <a:schemeClr val="accent6"/>
            </a:solidFill>
            <a:miter lim="800000"/>
            <a:headEnd/>
            <a:tailEnd/>
          </a:ln>
        </p:spPr>
        <p:txBody>
          <a:bodyPr vert="horz" wrap="square" lIns="0" tIns="34290" rIns="0" bIns="0" numCol="1" anchor="ctr" anchorCtr="0" compatLnSpc="1">
            <a:prstTxWarp prst="textNoShape">
              <a:avLst/>
            </a:prstTxWarp>
          </a:bodyPr>
          <a:lstStyle/>
          <a:p>
            <a:pPr marL="257175" indent="-257175" algn="ctr">
              <a:spcBef>
                <a:spcPct val="20000"/>
              </a:spcBef>
              <a:buClr>
                <a:srgbClr val="FF6600"/>
              </a:buClr>
            </a:pPr>
            <a:r>
              <a:rPr lang="en-US" sz="1200" b="1" kern="0" dirty="0">
                <a:solidFill>
                  <a:schemeClr val="accent6"/>
                </a:solidFill>
                <a:cs typeface="Courier New" pitchFamily="49" charset="0"/>
              </a:rPr>
              <a:t>HTML4</a:t>
            </a:r>
          </a:p>
          <a:p>
            <a:pPr marL="257175" indent="-257175" algn="ctr">
              <a:spcBef>
                <a:spcPct val="20000"/>
              </a:spcBef>
              <a:buClr>
                <a:srgbClr val="FF6600"/>
              </a:buClr>
            </a:pPr>
            <a:r>
              <a:rPr lang="en-US" sz="2100" b="1" kern="0" dirty="0">
                <a:solidFill>
                  <a:srgbClr val="313031"/>
                </a:solidFill>
                <a:latin typeface="Courier New" pitchFamily="49" charset="0"/>
                <a:cs typeface="Courier New" pitchFamily="49" charset="0"/>
              </a:rPr>
              <a:t> &lt;meta http-equiv="Content-Type" content="text/html; charset=utf-8"&gt;</a:t>
            </a:r>
          </a:p>
        </p:txBody>
      </p:sp>
      <p:sp>
        <p:nvSpPr>
          <p:cNvPr id="6" name="Title 1"/>
          <p:cNvSpPr txBox="1">
            <a:spLocks/>
          </p:cNvSpPr>
          <p:nvPr/>
        </p:nvSpPr>
        <p:spPr bwMode="auto">
          <a:xfrm>
            <a:off x="3849248" y="4256106"/>
            <a:ext cx="3923153" cy="708408"/>
          </a:xfrm>
          <a:prstGeom prst="rect">
            <a:avLst/>
          </a:prstGeom>
          <a:noFill/>
          <a:ln w="38100">
            <a:solidFill>
              <a:schemeClr val="accent6"/>
            </a:solidFill>
            <a:miter lim="800000"/>
            <a:headEnd/>
            <a:tailEnd/>
          </a:ln>
        </p:spPr>
        <p:txBody>
          <a:bodyPr vert="horz" wrap="square" lIns="0" tIns="34290" rIns="0" bIns="0" numCol="1" anchor="ctr" anchorCtr="0" compatLnSpc="1">
            <a:prstTxWarp prst="textNoShape">
              <a:avLst/>
            </a:prstTxWarp>
          </a:bodyPr>
          <a:lstStyle/>
          <a:p>
            <a:pPr marL="257175" indent="-257175" algn="ctr">
              <a:spcBef>
                <a:spcPct val="20000"/>
              </a:spcBef>
              <a:buClr>
                <a:srgbClr val="FF6600"/>
              </a:buClr>
            </a:pPr>
            <a:r>
              <a:rPr lang="en-US" sz="1200" b="1" kern="0" dirty="0">
                <a:solidFill>
                  <a:srgbClr val="FF6600"/>
                </a:solidFill>
                <a:latin typeface="Arial"/>
                <a:cs typeface="Courier New" pitchFamily="49" charset="0"/>
              </a:rPr>
              <a:t>HTML5</a:t>
            </a:r>
            <a:endParaRPr lang="en-US" sz="2100" b="1" kern="0" dirty="0">
              <a:solidFill>
                <a:srgbClr val="313031"/>
              </a:solidFill>
              <a:latin typeface="Courier New" pitchFamily="49" charset="0"/>
              <a:cs typeface="Courier New" pitchFamily="49" charset="0"/>
            </a:endParaRPr>
          </a:p>
          <a:p>
            <a:pPr marL="257175" indent="-257175" algn="ctr">
              <a:spcBef>
                <a:spcPct val="20000"/>
              </a:spcBef>
              <a:buClr>
                <a:srgbClr val="FF6600"/>
              </a:buClr>
            </a:pPr>
            <a:r>
              <a:rPr lang="en-US" sz="2100" b="1" dirty="0">
                <a:latin typeface="Courier New"/>
                <a:cs typeface="Courier New"/>
              </a:rPr>
              <a:t>&lt;meta charset=utf-8&gt;</a:t>
            </a:r>
            <a:endParaRPr lang="en-US" sz="2100" b="1" kern="0" dirty="0">
              <a:solidFill>
                <a:srgbClr val="313031"/>
              </a:solidFill>
              <a:latin typeface="Courier New"/>
              <a:cs typeface="Courier New"/>
            </a:endParaRPr>
          </a:p>
        </p:txBody>
      </p:sp>
      <p:sp>
        <p:nvSpPr>
          <p:cNvPr id="7" name="Down Arrow 6"/>
          <p:cNvSpPr/>
          <p:nvPr/>
        </p:nvSpPr>
        <p:spPr bwMode="auto">
          <a:xfrm>
            <a:off x="5494663" y="3314700"/>
            <a:ext cx="628650" cy="971550"/>
          </a:xfrm>
          <a:prstGeom prst="downArrow">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lang="en-US" sz="1200" dirty="0">
              <a:solidFill>
                <a:srgbClr val="313031"/>
              </a:solidFill>
              <a:latin typeface="Arial" pitchFamily="24"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619906733"/>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t>So</a:t>
            </a:r>
            <a:r>
              <a:rPr lang="nl-NL" dirty="0"/>
              <a:t> </a:t>
            </a:r>
            <a:r>
              <a:rPr lang="nl-NL" dirty="0" err="1"/>
              <a:t>sánh</a:t>
            </a:r>
            <a:r>
              <a:rPr lang="nl-NL" dirty="0"/>
              <a:t> </a:t>
            </a:r>
            <a:r>
              <a:rPr lang="nl-NL" dirty="0" err="1"/>
              <a:t>markup</a:t>
            </a:r>
            <a:r>
              <a:rPr lang="nl-NL" dirty="0"/>
              <a:t> HTML5</a:t>
            </a:r>
          </a:p>
        </p:txBody>
      </p:sp>
      <p:sp>
        <p:nvSpPr>
          <p:cNvPr id="7" name="Title 1"/>
          <p:cNvSpPr txBox="1">
            <a:spLocks/>
          </p:cNvSpPr>
          <p:nvPr/>
        </p:nvSpPr>
        <p:spPr bwMode="auto">
          <a:xfrm>
            <a:off x="1213476" y="2609990"/>
            <a:ext cx="3371850" cy="2457450"/>
          </a:xfrm>
          <a:prstGeom prst="rect">
            <a:avLst/>
          </a:prstGeom>
          <a:noFill/>
          <a:ln w="38100">
            <a:solidFill>
              <a:schemeClr val="accent6"/>
            </a:solidFill>
            <a:miter lim="800000"/>
            <a:headEnd/>
            <a:tailEnd/>
          </a:ln>
        </p:spPr>
        <p:txBody>
          <a:bodyPr vert="horz" wrap="square" lIns="0" tIns="34290" rIns="0" bIns="0" numCol="1" anchor="ctr" anchorCtr="0" compatLnSpc="1">
            <a:prstTxWarp prst="textNoShape">
              <a:avLst/>
            </a:prstTxWarp>
          </a:bodyPr>
          <a:lstStyle/>
          <a:p>
            <a:pPr marL="257175" indent="-257175" algn="ctr">
              <a:spcBef>
                <a:spcPct val="20000"/>
              </a:spcBef>
              <a:buClr>
                <a:srgbClr val="FF6600"/>
              </a:buClr>
            </a:pPr>
            <a:r>
              <a:rPr lang="en-US" sz="1200" b="1" kern="0" dirty="0">
                <a:solidFill>
                  <a:srgbClr val="FF6600"/>
                </a:solidFill>
                <a:latin typeface="Arial"/>
                <a:cs typeface="Courier New" pitchFamily="49" charset="0"/>
              </a:rPr>
              <a:t>HTML5</a:t>
            </a:r>
            <a:endParaRPr lang="en-US" sz="2100" b="1" kern="0" dirty="0">
              <a:solidFill>
                <a:srgbClr val="313031"/>
              </a:solidFill>
              <a:latin typeface="Courier New" pitchFamily="49" charset="0"/>
              <a:cs typeface="Courier New" pitchFamily="49" charset="0"/>
            </a:endParaRPr>
          </a:p>
          <a:p>
            <a:pPr marL="257175" indent="-257175">
              <a:spcBef>
                <a:spcPct val="20000"/>
              </a:spcBef>
              <a:buClr>
                <a:srgbClr val="FF6600"/>
              </a:buClr>
            </a:pPr>
            <a:r>
              <a:rPr lang="en-US" b="1" dirty="0">
                <a:latin typeface="Courier New"/>
                <a:cs typeface="Courier New"/>
              </a:rPr>
              <a:t> &lt;!DOCTYPE html&gt;</a:t>
            </a:r>
          </a:p>
          <a:p>
            <a:pPr marL="257175" indent="-257175">
              <a:spcBef>
                <a:spcPct val="20000"/>
              </a:spcBef>
              <a:buClr>
                <a:srgbClr val="FF6600"/>
              </a:buClr>
            </a:pPr>
            <a:r>
              <a:rPr lang="en-US" b="1" dirty="0">
                <a:latin typeface="Courier New"/>
                <a:cs typeface="Courier New"/>
              </a:rPr>
              <a:t> &lt;meta charset=utf-8&gt;</a:t>
            </a:r>
          </a:p>
          <a:p>
            <a:pPr marL="257175" indent="-257175">
              <a:spcBef>
                <a:spcPct val="20000"/>
              </a:spcBef>
              <a:buClr>
                <a:srgbClr val="FF6600"/>
              </a:buClr>
            </a:pPr>
            <a:r>
              <a:rPr lang="en-US" b="1" dirty="0">
                <a:latin typeface="Courier New"/>
                <a:cs typeface="Courier New"/>
              </a:rPr>
              <a:t> &lt;title&gt;HTML5&lt;/title&gt;</a:t>
            </a:r>
          </a:p>
          <a:p>
            <a:pPr marL="257175" indent="-257175">
              <a:spcBef>
                <a:spcPct val="20000"/>
              </a:spcBef>
              <a:buClr>
                <a:srgbClr val="FF6600"/>
              </a:buClr>
            </a:pPr>
            <a:r>
              <a:rPr lang="en-US" b="1" dirty="0">
                <a:latin typeface="Courier New"/>
                <a:cs typeface="Courier New"/>
              </a:rPr>
              <a:t> &lt;h1&gt;HTML5!&lt;/h1&gt;</a:t>
            </a:r>
          </a:p>
        </p:txBody>
      </p:sp>
      <p:sp>
        <p:nvSpPr>
          <p:cNvPr id="10" name="Rectangle 9"/>
          <p:cNvSpPr/>
          <p:nvPr/>
        </p:nvSpPr>
        <p:spPr>
          <a:xfrm>
            <a:off x="6286501" y="2800350"/>
            <a:ext cx="588623" cy="300082"/>
          </a:xfrm>
          <a:prstGeom prst="rect">
            <a:avLst/>
          </a:prstGeom>
        </p:spPr>
        <p:txBody>
          <a:bodyPr wrap="none">
            <a:spAutoFit/>
          </a:bodyPr>
          <a:lstStyle/>
          <a:p>
            <a:r>
              <a:rPr lang="en-US" sz="1350" b="1" kern="0" dirty="0">
                <a:solidFill>
                  <a:srgbClr val="FF6600"/>
                </a:solidFill>
                <a:latin typeface="Arial"/>
                <a:cs typeface="Courier New" pitchFamily="49" charset="0"/>
              </a:rPr>
              <a:t>DOM</a:t>
            </a:r>
            <a:endParaRPr lang="nl-NL" sz="1350" dirty="0"/>
          </a:p>
        </p:txBody>
      </p:sp>
      <p:sp>
        <p:nvSpPr>
          <p:cNvPr id="9" name="TextBox 8"/>
          <p:cNvSpPr txBox="1"/>
          <p:nvPr/>
        </p:nvSpPr>
        <p:spPr>
          <a:xfrm rot="1567847">
            <a:off x="798179" y="4739860"/>
            <a:ext cx="1678530" cy="300082"/>
          </a:xfrm>
          <a:prstGeom prst="rect">
            <a:avLst/>
          </a:prstGeom>
          <a:solidFill>
            <a:schemeClr val="bg1"/>
          </a:solidFill>
          <a:ln w="28575">
            <a:solidFill>
              <a:schemeClr val="accent6"/>
            </a:solidFill>
          </a:ln>
        </p:spPr>
        <p:txBody>
          <a:bodyPr wrap="square" rtlCol="0">
            <a:spAutoFit/>
          </a:bodyPr>
          <a:lstStyle/>
          <a:p>
            <a:r>
              <a:rPr lang="nl-NL" sz="1350" dirty="0"/>
              <a:t> 70 characters!</a:t>
            </a:r>
          </a:p>
        </p:txBody>
      </p:sp>
      <p:pic>
        <p:nvPicPr>
          <p:cNvPr id="12" name="Picture 11" descr="Screen shot 2011-08-30 at 10.14.58 PM.png"/>
          <p:cNvPicPr>
            <a:picLocks noChangeAspect="1"/>
          </p:cNvPicPr>
          <p:nvPr/>
        </p:nvPicPr>
        <p:blipFill>
          <a:blip r:embed="rId3"/>
          <a:stretch>
            <a:fillRect/>
          </a:stretch>
        </p:blipFill>
        <p:spPr>
          <a:xfrm>
            <a:off x="5715000" y="3429000"/>
            <a:ext cx="1924050" cy="1609725"/>
          </a:xfrm>
          <a:prstGeom prst="rect">
            <a:avLst/>
          </a:prstGeom>
          <a:noFill/>
          <a:ln w="38100">
            <a:solidFill>
              <a:schemeClr val="accent6"/>
            </a:solidFill>
            <a:miter lim="800000"/>
            <a:headEnd/>
            <a:tailEnd/>
          </a:ln>
        </p:spPr>
      </p:pic>
      <p:sp>
        <p:nvSpPr>
          <p:cNvPr id="8" name="Down Arrow 7"/>
          <p:cNvSpPr/>
          <p:nvPr/>
        </p:nvSpPr>
        <p:spPr bwMode="auto">
          <a:xfrm rot="16200000">
            <a:off x="4886325" y="3457576"/>
            <a:ext cx="628650" cy="1371600"/>
          </a:xfrm>
          <a:prstGeom prst="downArrow">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lang="en-US" sz="1200" dirty="0">
              <a:solidFill>
                <a:srgbClr val="313031"/>
              </a:solidFill>
              <a:latin typeface="Arial" pitchFamily="24"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1618049860"/>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Từ</a:t>
            </a:r>
            <a:r>
              <a:rPr lang="en-US" dirty="0"/>
              <a:t> HTML 4 sang 5</a:t>
            </a:r>
          </a:p>
        </p:txBody>
      </p:sp>
      <p:sp>
        <p:nvSpPr>
          <p:cNvPr id="3" name="Content Placeholder 2"/>
          <p:cNvSpPr>
            <a:spLocks noGrp="1"/>
          </p:cNvSpPr>
          <p:nvPr>
            <p:ph idx="1"/>
          </p:nvPr>
        </p:nvSpPr>
        <p:spPr/>
        <p:txBody>
          <a:bodyPr/>
          <a:lstStyle/>
          <a:p>
            <a:r>
              <a:rPr lang="en-US" dirty="0"/>
              <a:t>HTML5 </a:t>
            </a:r>
            <a:r>
              <a:rPr lang="en-US" dirty="0" err="1"/>
              <a:t>thêm</a:t>
            </a:r>
            <a:r>
              <a:rPr lang="en-US" dirty="0"/>
              <a:t> </a:t>
            </a:r>
            <a:r>
              <a:rPr lang="en-US" dirty="0" err="1"/>
              <a:t>một</a:t>
            </a:r>
            <a:r>
              <a:rPr lang="en-US" dirty="0"/>
              <a:t> </a:t>
            </a:r>
            <a:r>
              <a:rPr lang="en-US" dirty="0" err="1"/>
              <a:t>số</a:t>
            </a:r>
            <a:r>
              <a:rPr lang="en-US" dirty="0"/>
              <a:t> </a:t>
            </a:r>
            <a:r>
              <a:rPr lang="en-US" dirty="0" err="1"/>
              <a:t>các</a:t>
            </a:r>
            <a:r>
              <a:rPr lang="en-US" dirty="0"/>
              <a:t> tags semantic, than </a:t>
            </a:r>
            <a:r>
              <a:rPr lang="en-US" dirty="0" err="1"/>
              <a:t>thiện</a:t>
            </a:r>
            <a:r>
              <a:rPr lang="en-US" dirty="0"/>
              <a:t> </a:t>
            </a:r>
            <a:r>
              <a:rPr lang="en-US" dirty="0" err="1"/>
              <a:t>với</a:t>
            </a:r>
            <a:r>
              <a:rPr lang="en-US" dirty="0"/>
              <a:t> browser </a:t>
            </a:r>
            <a:r>
              <a:rPr lang="en-US" dirty="0" err="1"/>
              <a:t>hơn</a:t>
            </a:r>
            <a:endParaRPr lang="en-US" dirty="0"/>
          </a:p>
        </p:txBody>
      </p:sp>
      <p:pic>
        <p:nvPicPr>
          <p:cNvPr id="4" name="Picture 3"/>
          <p:cNvPicPr>
            <a:picLocks noChangeAspect="1"/>
          </p:cNvPicPr>
          <p:nvPr/>
        </p:nvPicPr>
        <p:blipFill>
          <a:blip r:embed="rId2"/>
          <a:stretch>
            <a:fillRect/>
          </a:stretch>
        </p:blipFill>
        <p:spPr>
          <a:xfrm>
            <a:off x="76199" y="2971800"/>
            <a:ext cx="9005207" cy="2514600"/>
          </a:xfrm>
          <a:prstGeom prst="rect">
            <a:avLst/>
          </a:prstGeom>
        </p:spPr>
      </p:pic>
    </p:spTree>
    <p:extLst>
      <p:ext uri="{BB962C8B-B14F-4D97-AF65-F5344CB8AC3E}">
        <p14:creationId xmlns:p14="http://schemas.microsoft.com/office/powerpoint/2010/main" val="21960414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 semantic</a:t>
            </a:r>
          </a:p>
        </p:txBody>
      </p:sp>
      <p:pic>
        <p:nvPicPr>
          <p:cNvPr id="4" name="Picture 3"/>
          <p:cNvPicPr>
            <a:picLocks noChangeAspect="1"/>
          </p:cNvPicPr>
          <p:nvPr/>
        </p:nvPicPr>
        <p:blipFill>
          <a:blip r:embed="rId3"/>
          <a:stretch>
            <a:fillRect/>
          </a:stretch>
        </p:blipFill>
        <p:spPr>
          <a:xfrm>
            <a:off x="921327" y="1981200"/>
            <a:ext cx="6691746" cy="3505200"/>
          </a:xfrm>
          <a:prstGeom prst="rect">
            <a:avLst/>
          </a:prstGeom>
        </p:spPr>
      </p:pic>
    </p:spTree>
    <p:extLst>
      <p:ext uri="{BB962C8B-B14F-4D97-AF65-F5344CB8AC3E}">
        <p14:creationId xmlns:p14="http://schemas.microsoft.com/office/powerpoint/2010/main" val="1083039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Các</a:t>
            </a:r>
            <a:r>
              <a:rPr lang="en-US" dirty="0"/>
              <a:t> </a:t>
            </a:r>
            <a:r>
              <a:rPr lang="en-US" dirty="0" err="1"/>
              <a:t>thẻ</a:t>
            </a:r>
            <a:r>
              <a:rPr lang="en-US" dirty="0"/>
              <a:t> </a:t>
            </a:r>
            <a:r>
              <a:rPr lang="en-US" dirty="0" err="1"/>
              <a:t>mới</a:t>
            </a:r>
            <a:endParaRPr lang="en-US" dirty="0"/>
          </a:p>
        </p:txBody>
      </p:sp>
      <p:pic>
        <p:nvPicPr>
          <p:cNvPr id="4" name="Content Placeholder 3"/>
          <p:cNvPicPr>
            <a:picLocks noGrp="1" noChangeAspect="1"/>
          </p:cNvPicPr>
          <p:nvPr>
            <p:ph idx="1"/>
          </p:nvPr>
        </p:nvPicPr>
        <p:blipFill>
          <a:blip r:embed="rId2"/>
          <a:stretch>
            <a:fillRect/>
          </a:stretch>
        </p:blipFill>
        <p:spPr>
          <a:xfrm>
            <a:off x="457200" y="1524000"/>
            <a:ext cx="7620000" cy="4346180"/>
          </a:xfrm>
          <a:prstGeom prst="rect">
            <a:avLst/>
          </a:prstGeom>
        </p:spPr>
      </p:pic>
    </p:spTree>
    <p:extLst>
      <p:ext uri="{BB962C8B-B14F-4D97-AF65-F5344CB8AC3E}">
        <p14:creationId xmlns:p14="http://schemas.microsoft.com/office/powerpoint/2010/main" val="943250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HTML</a:t>
            </a:r>
          </a:p>
        </p:txBody>
      </p:sp>
      <p:sp>
        <p:nvSpPr>
          <p:cNvPr id="3" name="Content Placeholder 2"/>
          <p:cNvSpPr>
            <a:spLocks noGrp="1"/>
          </p:cNvSpPr>
          <p:nvPr>
            <p:ph idx="1"/>
          </p:nvPr>
        </p:nvSpPr>
        <p:spPr/>
        <p:txBody>
          <a:bodyPr/>
          <a:lstStyle/>
          <a:p>
            <a:r>
              <a:rPr lang="en-US" dirty="0"/>
              <a:t>HTML: Hypertext markup Language</a:t>
            </a:r>
          </a:p>
          <a:p>
            <a:pPr marL="411480" lvl="1" indent="0">
              <a:buNone/>
            </a:pPr>
            <a:endParaRPr lang="en-US" dirty="0"/>
          </a:p>
          <a:p>
            <a:pPr marL="341313" lvl="1"/>
            <a:r>
              <a:rPr lang="en-US" dirty="0"/>
              <a:t>Including</a:t>
            </a:r>
          </a:p>
          <a:p>
            <a:pPr marL="201168" lvl="1" indent="0">
              <a:buNone/>
            </a:pPr>
            <a:r>
              <a:rPr lang="en-US" dirty="0">
                <a:latin typeface="Courier New" panose="02070309020205020404" pitchFamily="49" charset="0"/>
                <a:cs typeface="Courier New" panose="02070309020205020404" pitchFamily="49" charset="0"/>
              </a:rPr>
              <a:t>&lt;html&gt;&lt;/html&gt; </a:t>
            </a:r>
            <a:r>
              <a:rPr lang="en-US" dirty="0"/>
              <a:t>: </a:t>
            </a:r>
            <a:r>
              <a:rPr lang="en-US" dirty="0" err="1"/>
              <a:t>Mô</a:t>
            </a:r>
            <a:r>
              <a:rPr lang="en-US" dirty="0"/>
              <a:t> </a:t>
            </a:r>
            <a:r>
              <a:rPr lang="en-US" dirty="0" err="1"/>
              <a:t>tả</a:t>
            </a:r>
            <a:r>
              <a:rPr lang="en-US" dirty="0"/>
              <a:t> </a:t>
            </a:r>
            <a:r>
              <a:rPr lang="en-US" dirty="0" err="1"/>
              <a:t>thẻ</a:t>
            </a:r>
            <a:r>
              <a:rPr lang="en-US" dirty="0"/>
              <a:t> HTML</a:t>
            </a:r>
          </a:p>
          <a:p>
            <a:pPr marL="201168" lvl="1" indent="0">
              <a:buNone/>
            </a:pPr>
            <a:r>
              <a:rPr lang="en-US" dirty="0">
                <a:latin typeface="Courier New" panose="02070309020205020404" pitchFamily="49" charset="0"/>
                <a:cs typeface="Courier New" panose="02070309020205020404" pitchFamily="49" charset="0"/>
              </a:rPr>
              <a:t>&lt;head&gt;&lt;/head&gt;: </a:t>
            </a:r>
            <a:r>
              <a:rPr lang="en-US" dirty="0" err="1"/>
              <a:t>Thông</a:t>
            </a:r>
            <a:r>
              <a:rPr lang="en-US" dirty="0"/>
              <a:t> tin HTML (title, meta)</a:t>
            </a:r>
          </a:p>
          <a:p>
            <a:pPr marL="201168" lvl="1" indent="0">
              <a:buNone/>
            </a:pPr>
            <a:r>
              <a:rPr lang="en-US" dirty="0" err="1"/>
              <a:t>Bên</a:t>
            </a:r>
            <a:r>
              <a:rPr lang="en-US" dirty="0"/>
              <a:t> </a:t>
            </a:r>
            <a:r>
              <a:rPr lang="en-US" dirty="0" err="1"/>
              <a:t>trong</a:t>
            </a:r>
            <a:r>
              <a:rPr lang="en-US" dirty="0"/>
              <a:t> </a:t>
            </a:r>
            <a:r>
              <a:rPr lang="en-US" dirty="0">
                <a:latin typeface="Courier New" panose="02070309020205020404" pitchFamily="49" charset="0"/>
                <a:cs typeface="Courier New" panose="02070309020205020404" pitchFamily="49" charset="0"/>
              </a:rPr>
              <a:t>&lt;head&gt;</a:t>
            </a:r>
            <a:r>
              <a:rPr lang="en-US" dirty="0"/>
              <a:t> : CSS markup, metadata information</a:t>
            </a:r>
          </a:p>
          <a:p>
            <a:pPr marL="201168" lvl="1" indent="0">
              <a:buNone/>
            </a:pPr>
            <a:r>
              <a:rPr lang="en-US" dirty="0">
                <a:latin typeface="Courier New" panose="02070309020205020404" pitchFamily="49" charset="0"/>
                <a:cs typeface="Courier New" panose="02070309020205020404" pitchFamily="49" charset="0"/>
              </a:rPr>
              <a:t>&lt;title&gt;&lt;/title&gt;: </a:t>
            </a:r>
            <a:r>
              <a:rPr lang="en-US" dirty="0"/>
              <a:t>Title for HTML document</a:t>
            </a:r>
          </a:p>
          <a:p>
            <a:pPr marL="201168" lvl="1" indent="0">
              <a:buNone/>
            </a:pPr>
            <a:r>
              <a:rPr lang="en-US" dirty="0">
                <a:latin typeface="Courier New" panose="02070309020205020404" pitchFamily="49" charset="0"/>
                <a:cs typeface="Courier New" panose="02070309020205020404" pitchFamily="49" charset="0"/>
              </a:rPr>
              <a:t>&lt;body&gt;&lt;/body</a:t>
            </a:r>
            <a:r>
              <a:rPr lang="en-US" dirty="0"/>
              <a:t>&gt;: </a:t>
            </a:r>
            <a:r>
              <a:rPr lang="en-US" dirty="0" err="1"/>
              <a:t>Nội</a:t>
            </a:r>
            <a:r>
              <a:rPr lang="en-US" dirty="0"/>
              <a:t> dung</a:t>
            </a:r>
          </a:p>
          <a:p>
            <a:pPr marL="201168" lvl="1" indent="0">
              <a:buNone/>
            </a:pPr>
            <a:endParaRPr lang="en-US" dirty="0"/>
          </a:p>
          <a:p>
            <a:pPr marL="201168" lvl="1" indent="0">
              <a:buNone/>
            </a:pPr>
            <a:r>
              <a:rPr lang="en-US" dirty="0" err="1"/>
              <a:t>Trước</a:t>
            </a:r>
            <a:r>
              <a:rPr lang="en-US" dirty="0"/>
              <a:t> </a:t>
            </a:r>
            <a:r>
              <a:rPr lang="en-US" dirty="0">
                <a:latin typeface="Courier New" panose="02070309020205020404" pitchFamily="49" charset="0"/>
                <a:cs typeface="Courier New" panose="02070309020205020404" pitchFamily="49" charset="0"/>
              </a:rPr>
              <a:t>&lt;/body&gt;</a:t>
            </a:r>
            <a:r>
              <a:rPr lang="en-US" dirty="0"/>
              <a:t>: </a:t>
            </a:r>
            <a:r>
              <a:rPr lang="en-US" dirty="0" err="1"/>
              <a:t>Thêm</a:t>
            </a:r>
            <a:r>
              <a:rPr lang="en-US" dirty="0"/>
              <a:t> </a:t>
            </a:r>
            <a:r>
              <a:rPr lang="en-US" dirty="0" err="1"/>
              <a:t>javascript</a:t>
            </a:r>
            <a:r>
              <a:rPr lang="en-US" dirty="0"/>
              <a:t>/</a:t>
            </a:r>
            <a:r>
              <a:rPr lang="en-US" dirty="0" err="1"/>
              <a:t>Jquery</a:t>
            </a:r>
            <a:r>
              <a:rPr lang="en-US" dirty="0"/>
              <a:t> </a:t>
            </a:r>
            <a:r>
              <a:rPr lang="en-US" dirty="0" err="1"/>
              <a:t>thay</a:t>
            </a:r>
            <a:r>
              <a:rPr lang="en-US" dirty="0"/>
              <a:t> </a:t>
            </a:r>
            <a:r>
              <a:rPr lang="en-US" dirty="0" err="1"/>
              <a:t>vì</a:t>
            </a:r>
            <a:r>
              <a:rPr lang="en-US" dirty="0"/>
              <a:t> ở </a:t>
            </a:r>
            <a:r>
              <a:rPr lang="en-US" dirty="0">
                <a:latin typeface="Courier New" panose="02070309020205020404" pitchFamily="49" charset="0"/>
                <a:cs typeface="Courier New" panose="02070309020205020404" pitchFamily="49" charset="0"/>
              </a:rPr>
              <a:t>&lt;head&gt; </a:t>
            </a:r>
            <a:r>
              <a:rPr lang="en-US" dirty="0" err="1"/>
              <a:t>sẽ</a:t>
            </a:r>
            <a:r>
              <a:rPr lang="en-US" dirty="0"/>
              <a:t> </a:t>
            </a:r>
            <a:r>
              <a:rPr lang="en-US" dirty="0" err="1"/>
              <a:t>làm</a:t>
            </a:r>
            <a:r>
              <a:rPr lang="en-US" dirty="0"/>
              <a:t> code </a:t>
            </a:r>
            <a:r>
              <a:rPr lang="en-US" dirty="0" err="1"/>
              <a:t>chạy</a:t>
            </a:r>
            <a:r>
              <a:rPr lang="en-US" dirty="0"/>
              <a:t> </a:t>
            </a:r>
            <a:r>
              <a:rPr lang="en-US" dirty="0" err="1"/>
              <a:t>nhanh</a:t>
            </a:r>
            <a:r>
              <a:rPr lang="en-US" dirty="0"/>
              <a:t> </a:t>
            </a:r>
            <a:r>
              <a:rPr lang="en-US" dirty="0" err="1"/>
              <a:t>hơn</a:t>
            </a:r>
            <a:r>
              <a:rPr lang="en-US" dirty="0"/>
              <a:t>.</a:t>
            </a:r>
          </a:p>
          <a:p>
            <a:endParaRPr lang="en-US" dirty="0"/>
          </a:p>
        </p:txBody>
      </p:sp>
    </p:spTree>
    <p:extLst>
      <p:ext uri="{BB962C8B-B14F-4D97-AF65-F5344CB8AC3E}">
        <p14:creationId xmlns:p14="http://schemas.microsoft.com/office/powerpoint/2010/main" val="12186660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HTML5 Forms</a:t>
            </a:r>
          </a:p>
        </p:txBody>
      </p:sp>
      <p:sp>
        <p:nvSpPr>
          <p:cNvPr id="3" name="Content Placeholder 2"/>
          <p:cNvSpPr>
            <a:spLocks noGrp="1"/>
          </p:cNvSpPr>
          <p:nvPr>
            <p:ph idx="1"/>
          </p:nvPr>
        </p:nvSpPr>
        <p:spPr/>
        <p:txBody>
          <a:bodyPr>
            <a:normAutofit/>
          </a:bodyPr>
          <a:lstStyle/>
          <a:p>
            <a:pPr>
              <a:buFont typeface="Arial"/>
              <a:buChar char="•"/>
            </a:pPr>
            <a:r>
              <a:rPr lang="en-US" dirty="0" err="1"/>
              <a:t>Những</a:t>
            </a:r>
            <a:r>
              <a:rPr lang="en-US" dirty="0"/>
              <a:t> </a:t>
            </a:r>
            <a:r>
              <a:rPr lang="en-US" dirty="0" err="1"/>
              <a:t>chức</a:t>
            </a:r>
            <a:r>
              <a:rPr lang="en-US" dirty="0"/>
              <a:t> </a:t>
            </a:r>
            <a:r>
              <a:rPr lang="en-US" dirty="0" err="1"/>
              <a:t>năng</a:t>
            </a:r>
            <a:r>
              <a:rPr lang="en-US" dirty="0"/>
              <a:t> </a:t>
            </a:r>
            <a:r>
              <a:rPr lang="en-US" dirty="0" err="1"/>
              <a:t>mới</a:t>
            </a:r>
            <a:r>
              <a:rPr lang="en-US" dirty="0"/>
              <a:t>:</a:t>
            </a:r>
          </a:p>
          <a:p>
            <a:pPr lvl="1">
              <a:buFont typeface="Arial"/>
              <a:buChar char="•"/>
            </a:pPr>
            <a:r>
              <a:rPr lang="en-US" dirty="0" err="1"/>
              <a:t>Một</a:t>
            </a:r>
            <a:r>
              <a:rPr lang="en-US" dirty="0"/>
              <a:t> </a:t>
            </a:r>
            <a:r>
              <a:rPr lang="en-US" dirty="0" err="1"/>
              <a:t>số</a:t>
            </a:r>
            <a:r>
              <a:rPr lang="en-US" dirty="0"/>
              <a:t> validation </a:t>
            </a:r>
            <a:r>
              <a:rPr lang="en-US" dirty="0" err="1"/>
              <a:t>cơ</a:t>
            </a:r>
            <a:r>
              <a:rPr lang="en-US" dirty="0"/>
              <a:t> </a:t>
            </a:r>
            <a:r>
              <a:rPr lang="en-US" dirty="0" err="1"/>
              <a:t>bản</a:t>
            </a:r>
            <a:r>
              <a:rPr lang="en-US" dirty="0"/>
              <a:t> </a:t>
            </a:r>
            <a:r>
              <a:rPr lang="en-US" dirty="0" err="1"/>
              <a:t>không</a:t>
            </a:r>
            <a:r>
              <a:rPr lang="en-US" dirty="0"/>
              <a:t> </a:t>
            </a:r>
            <a:r>
              <a:rPr lang="en-US" dirty="0" err="1"/>
              <a:t>cần</a:t>
            </a:r>
            <a:r>
              <a:rPr lang="en-US" dirty="0"/>
              <a:t> </a:t>
            </a:r>
            <a:r>
              <a:rPr lang="en-US" dirty="0" err="1"/>
              <a:t>Javascript</a:t>
            </a:r>
            <a:endParaRPr lang="en-US" dirty="0"/>
          </a:p>
          <a:p>
            <a:pPr lvl="1">
              <a:buFont typeface="Arial"/>
              <a:buChar char="•"/>
            </a:pPr>
            <a:r>
              <a:rPr lang="en-US" dirty="0" err="1"/>
              <a:t>Thêm</a:t>
            </a:r>
            <a:r>
              <a:rPr lang="en-US" dirty="0"/>
              <a:t> Date </a:t>
            </a:r>
            <a:r>
              <a:rPr lang="en-US" dirty="0" err="1"/>
              <a:t>và</a:t>
            </a:r>
            <a:r>
              <a:rPr lang="en-US" dirty="0"/>
              <a:t> color picker</a:t>
            </a:r>
          </a:p>
          <a:p>
            <a:pPr lvl="1">
              <a:buFont typeface="Arial"/>
              <a:buChar char="•"/>
            </a:pPr>
            <a:r>
              <a:rPr lang="en-US" dirty="0" err="1"/>
              <a:t>Tìm</a:t>
            </a:r>
            <a:r>
              <a:rPr lang="en-US" dirty="0"/>
              <a:t> </a:t>
            </a:r>
            <a:r>
              <a:rPr lang="en-US" dirty="0" err="1"/>
              <a:t>kiếm</a:t>
            </a:r>
            <a:r>
              <a:rPr lang="en-US" dirty="0"/>
              <a:t>, email, web</a:t>
            </a:r>
          </a:p>
        </p:txBody>
      </p:sp>
      <p:pic>
        <p:nvPicPr>
          <p:cNvPr id="5" name="Picture 2" descr="C:\Documents and Settings\Peter Lubbers\Desktop\iStock_000008282727XSmall.jpg"/>
          <p:cNvPicPr>
            <a:picLocks noChangeAspect="1" noChangeArrowheads="1"/>
          </p:cNvPicPr>
          <p:nvPr/>
        </p:nvPicPr>
        <p:blipFill>
          <a:blip r:embed="rId3" cstate="print"/>
          <a:srcRect/>
          <a:stretch>
            <a:fillRect/>
          </a:stretch>
        </p:blipFill>
        <p:spPr bwMode="auto">
          <a:xfrm>
            <a:off x="2286000" y="3657600"/>
            <a:ext cx="4143983" cy="2743200"/>
          </a:xfrm>
          <a:prstGeom prst="rect">
            <a:avLst/>
          </a:prstGeom>
          <a:noFill/>
        </p:spPr>
      </p:pic>
    </p:spTree>
    <p:extLst>
      <p:ext uri="{BB962C8B-B14F-4D97-AF65-F5344CB8AC3E}">
        <p14:creationId xmlns:p14="http://schemas.microsoft.com/office/powerpoint/2010/main" val="3994445983"/>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726" y="383063"/>
            <a:ext cx="8458200" cy="1143000"/>
          </a:xfrm>
        </p:spPr>
        <p:txBody>
          <a:bodyPr/>
          <a:lstStyle/>
          <a:p>
            <a:r>
              <a:rPr lang="en-US" dirty="0" err="1"/>
              <a:t>Một</a:t>
            </a:r>
            <a:r>
              <a:rPr lang="en-US" dirty="0"/>
              <a:t> </a:t>
            </a:r>
            <a:r>
              <a:rPr lang="en-US" dirty="0" err="1"/>
              <a:t>số</a:t>
            </a:r>
            <a:r>
              <a:rPr lang="en-US" dirty="0"/>
              <a:t> </a:t>
            </a:r>
            <a:r>
              <a:rPr lang="en-US" dirty="0" err="1"/>
              <a:t>thẻ</a:t>
            </a:r>
            <a:r>
              <a:rPr lang="en-US" dirty="0"/>
              <a:t> input </a:t>
            </a:r>
            <a:r>
              <a:rPr lang="en-US" dirty="0" err="1"/>
              <a:t>mới</a:t>
            </a:r>
            <a:r>
              <a:rPr lang="en-US" dirty="0"/>
              <a:t> </a:t>
            </a:r>
            <a:r>
              <a:rPr lang="en-US" dirty="0" err="1"/>
              <a:t>trong</a:t>
            </a:r>
            <a:r>
              <a:rPr lang="en-US" dirty="0"/>
              <a:t> HTML5</a:t>
            </a:r>
          </a:p>
        </p:txBody>
      </p:sp>
      <p:pic>
        <p:nvPicPr>
          <p:cNvPr id="4" name="Picture 3"/>
          <p:cNvPicPr>
            <a:picLocks noChangeAspect="1"/>
          </p:cNvPicPr>
          <p:nvPr/>
        </p:nvPicPr>
        <p:blipFill>
          <a:blip r:embed="rId3"/>
          <a:stretch>
            <a:fillRect/>
          </a:stretch>
        </p:blipFill>
        <p:spPr>
          <a:xfrm>
            <a:off x="152573" y="2133600"/>
            <a:ext cx="8838854" cy="3505200"/>
          </a:xfrm>
          <a:prstGeom prst="rect">
            <a:avLst/>
          </a:prstGeom>
        </p:spPr>
      </p:pic>
    </p:spTree>
    <p:extLst>
      <p:ext uri="{BB962C8B-B14F-4D97-AF65-F5344CB8AC3E}">
        <p14:creationId xmlns:p14="http://schemas.microsoft.com/office/powerpoint/2010/main" val="26042080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CAFCFE-0F43-2146-95F2-9819284A0F9E}"/>
              </a:ext>
            </a:extLst>
          </p:cNvPr>
          <p:cNvSpPr>
            <a:spLocks noGrp="1"/>
          </p:cNvSpPr>
          <p:nvPr>
            <p:ph idx="1"/>
          </p:nvPr>
        </p:nvSpPr>
        <p:spPr/>
        <p:txBody>
          <a:bodyPr/>
          <a:lstStyle/>
          <a:p>
            <a:r>
              <a:rPr lang="en-US" dirty="0"/>
              <a:t>HTML5 </a:t>
            </a:r>
            <a:r>
              <a:rPr lang="en-US" dirty="0" err="1"/>
              <a:t>có</a:t>
            </a:r>
            <a:r>
              <a:rPr lang="en-US" dirty="0"/>
              <a:t> </a:t>
            </a:r>
            <a:r>
              <a:rPr lang="en-US" dirty="0" err="1"/>
              <a:t>sử</a:t>
            </a:r>
            <a:r>
              <a:rPr lang="en-US" dirty="0"/>
              <a:t> dung </a:t>
            </a:r>
            <a:r>
              <a:rPr lang="en-US" dirty="0" err="1"/>
              <a:t>thêm</a:t>
            </a:r>
            <a:r>
              <a:rPr lang="en-US" dirty="0"/>
              <a:t> &lt;input type=“date” /&gt;, </a:t>
            </a:r>
            <a:r>
              <a:rPr lang="en-US" dirty="0" err="1"/>
              <a:t>giúp</a:t>
            </a:r>
            <a:r>
              <a:rPr lang="en-US" dirty="0"/>
              <a:t> </a:t>
            </a:r>
            <a:r>
              <a:rPr lang="en-US" dirty="0" err="1"/>
              <a:t>người</a:t>
            </a:r>
            <a:r>
              <a:rPr lang="en-US" dirty="0"/>
              <a:t> dung </a:t>
            </a:r>
            <a:r>
              <a:rPr lang="en-US" dirty="0" err="1"/>
              <a:t>chọn</a:t>
            </a:r>
            <a:r>
              <a:rPr lang="en-US" dirty="0"/>
              <a:t> </a:t>
            </a:r>
            <a:r>
              <a:rPr lang="en-US" dirty="0" err="1"/>
              <a:t>ngày</a:t>
            </a:r>
            <a:r>
              <a:rPr lang="en-US" dirty="0"/>
              <a:t> </a:t>
            </a:r>
            <a:r>
              <a:rPr lang="en-US" dirty="0" err="1"/>
              <a:t>một</a:t>
            </a:r>
            <a:r>
              <a:rPr lang="en-US" dirty="0"/>
              <a:t> </a:t>
            </a:r>
            <a:r>
              <a:rPr lang="en-US" dirty="0" err="1"/>
              <a:t>cách</a:t>
            </a:r>
            <a:r>
              <a:rPr lang="en-US" dirty="0"/>
              <a:t> </a:t>
            </a:r>
            <a:r>
              <a:rPr lang="en-US" dirty="0" err="1"/>
              <a:t>nhanh</a:t>
            </a:r>
            <a:r>
              <a:rPr lang="en-US" dirty="0"/>
              <a:t> </a:t>
            </a:r>
            <a:r>
              <a:rPr lang="en-US" dirty="0" err="1"/>
              <a:t>chóng</a:t>
            </a:r>
            <a:endParaRPr lang="en-US" dirty="0"/>
          </a:p>
        </p:txBody>
      </p:sp>
      <p:pic>
        <p:nvPicPr>
          <p:cNvPr id="4" name="Picture 3"/>
          <p:cNvPicPr>
            <a:picLocks noChangeAspect="1"/>
          </p:cNvPicPr>
          <p:nvPr/>
        </p:nvPicPr>
        <p:blipFill>
          <a:blip r:embed="rId2"/>
          <a:stretch>
            <a:fillRect/>
          </a:stretch>
        </p:blipFill>
        <p:spPr>
          <a:xfrm>
            <a:off x="1381760" y="2819400"/>
            <a:ext cx="6705600" cy="3891499"/>
          </a:xfrm>
          <a:prstGeom prst="rect">
            <a:avLst/>
          </a:prstGeom>
        </p:spPr>
      </p:pic>
      <p:sp>
        <p:nvSpPr>
          <p:cNvPr id="2" name="Title 1">
            <a:extLst>
              <a:ext uri="{FF2B5EF4-FFF2-40B4-BE49-F238E27FC236}">
                <a16:creationId xmlns:a16="http://schemas.microsoft.com/office/drawing/2014/main" id="{D883A1A1-DCED-A64A-B707-100FC19CF0C2}"/>
              </a:ext>
            </a:extLst>
          </p:cNvPr>
          <p:cNvSpPr>
            <a:spLocks noGrp="1"/>
          </p:cNvSpPr>
          <p:nvPr>
            <p:ph type="title"/>
          </p:nvPr>
        </p:nvSpPr>
        <p:spPr/>
        <p:txBody>
          <a:bodyPr/>
          <a:lstStyle/>
          <a:p>
            <a:r>
              <a:rPr lang="en-US" dirty="0"/>
              <a:t>Date </a:t>
            </a:r>
            <a:r>
              <a:rPr lang="en-US" dirty="0" err="1"/>
              <a:t>và</a:t>
            </a:r>
            <a:r>
              <a:rPr lang="en-US" dirty="0"/>
              <a:t> </a:t>
            </a:r>
            <a:r>
              <a:rPr lang="en-US" dirty="0" err="1"/>
              <a:t>datepicker</a:t>
            </a:r>
            <a:r>
              <a:rPr lang="en-US" dirty="0"/>
              <a:t> HTML5</a:t>
            </a:r>
          </a:p>
        </p:txBody>
      </p:sp>
    </p:spTree>
    <p:extLst>
      <p:ext uri="{BB962C8B-B14F-4D97-AF65-F5344CB8AC3E}">
        <p14:creationId xmlns:p14="http://schemas.microsoft.com/office/powerpoint/2010/main" val="17508846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1314450" y="1475292"/>
            <a:ext cx="6115050" cy="1257300"/>
          </a:xfrm>
          <a:prstGeom prst="rect">
            <a:avLst/>
          </a:prstGeom>
          <a:noFill/>
          <a:ln w="38100">
            <a:solidFill>
              <a:schemeClr val="accent6"/>
            </a:solidFill>
            <a:miter lim="800000"/>
            <a:headEnd/>
            <a:tailEnd/>
          </a:ln>
        </p:spPr>
        <p:txBody>
          <a:bodyPr vert="horz" wrap="square" lIns="0" tIns="34290" rIns="0" bIns="0" numCol="1" anchor="ctr" anchorCtr="0" compatLnSpc="1">
            <a:prstTxWarp prst="textNoShape">
              <a:avLst/>
            </a:prstTxWarp>
          </a:bodyPr>
          <a:lstStyle/>
          <a:p>
            <a:pPr marL="257175" indent="-257175" algn="ctr">
              <a:spcBef>
                <a:spcPct val="20000"/>
              </a:spcBef>
              <a:buClr>
                <a:srgbClr val="FF6600"/>
              </a:buClr>
            </a:pPr>
            <a:r>
              <a:rPr lang="en-US" sz="1200" b="1" kern="0" dirty="0">
                <a:solidFill>
                  <a:schemeClr val="accent6"/>
                </a:solidFill>
                <a:cs typeface="Courier New" pitchFamily="49" charset="0"/>
              </a:rPr>
              <a:t>HTML4</a:t>
            </a:r>
          </a:p>
          <a:p>
            <a:pPr marL="257175" indent="-257175">
              <a:spcBef>
                <a:spcPct val="20000"/>
              </a:spcBef>
              <a:buClr>
                <a:srgbClr val="FF6600"/>
              </a:buClr>
            </a:pPr>
            <a:r>
              <a:rPr lang="en-US" sz="2100" b="1" kern="0" dirty="0">
                <a:solidFill>
                  <a:srgbClr val="313031"/>
                </a:solidFill>
                <a:latin typeface="Courier New" pitchFamily="49" charset="0"/>
                <a:cs typeface="Courier New" pitchFamily="49" charset="0"/>
              </a:rPr>
              <a:t> &lt;form&gt;</a:t>
            </a:r>
          </a:p>
          <a:p>
            <a:pPr marL="257175" indent="-257175">
              <a:spcBef>
                <a:spcPct val="20000"/>
              </a:spcBef>
              <a:buClr>
                <a:srgbClr val="FF6600"/>
              </a:buClr>
            </a:pPr>
            <a:r>
              <a:rPr lang="en-US" sz="2100" b="1" kern="0" dirty="0">
                <a:solidFill>
                  <a:srgbClr val="313031"/>
                </a:solidFill>
                <a:latin typeface="Courier New" pitchFamily="49" charset="0"/>
                <a:cs typeface="Courier New" pitchFamily="49" charset="0"/>
              </a:rPr>
              <a:t> &lt;input name="email" type="text"&gt;</a:t>
            </a:r>
          </a:p>
        </p:txBody>
      </p:sp>
      <p:sp>
        <p:nvSpPr>
          <p:cNvPr id="5" name="Title 1"/>
          <p:cNvSpPr txBox="1">
            <a:spLocks/>
          </p:cNvSpPr>
          <p:nvPr/>
        </p:nvSpPr>
        <p:spPr bwMode="auto">
          <a:xfrm>
            <a:off x="3371850" y="5739737"/>
            <a:ext cx="4629150" cy="708408"/>
          </a:xfrm>
          <a:prstGeom prst="rect">
            <a:avLst/>
          </a:prstGeom>
          <a:noFill/>
          <a:ln w="38100">
            <a:solidFill>
              <a:schemeClr val="accent6"/>
            </a:solidFill>
            <a:miter lim="800000"/>
            <a:headEnd/>
            <a:tailEnd/>
          </a:ln>
        </p:spPr>
        <p:txBody>
          <a:bodyPr vert="horz" wrap="square" lIns="0" tIns="34290" rIns="0" bIns="0" numCol="1" anchor="ctr" anchorCtr="0" compatLnSpc="1">
            <a:prstTxWarp prst="textNoShape">
              <a:avLst/>
            </a:prstTxWarp>
          </a:bodyPr>
          <a:lstStyle/>
          <a:p>
            <a:pPr marL="257175" indent="-257175" algn="ctr">
              <a:spcBef>
                <a:spcPct val="20000"/>
              </a:spcBef>
              <a:buClr>
                <a:srgbClr val="FF6600"/>
              </a:buClr>
            </a:pPr>
            <a:r>
              <a:rPr lang="en-US" sz="1200" b="1" kern="0" dirty="0">
                <a:solidFill>
                  <a:srgbClr val="FF6600"/>
                </a:solidFill>
                <a:latin typeface="Arial"/>
                <a:cs typeface="Courier New" pitchFamily="49" charset="0"/>
              </a:rPr>
              <a:t>HTML5</a:t>
            </a:r>
            <a:endParaRPr lang="en-US" sz="2100" b="1" kern="0" dirty="0">
              <a:solidFill>
                <a:srgbClr val="313031"/>
              </a:solidFill>
              <a:latin typeface="Courier New" pitchFamily="49" charset="0"/>
              <a:cs typeface="Courier New" pitchFamily="49" charset="0"/>
            </a:endParaRPr>
          </a:p>
          <a:p>
            <a:pPr marL="257175" indent="-257175" algn="ctr">
              <a:spcBef>
                <a:spcPct val="20000"/>
              </a:spcBef>
              <a:buClr>
                <a:srgbClr val="FF6600"/>
              </a:buClr>
            </a:pPr>
            <a:r>
              <a:rPr lang="en-US" sz="2100" b="1" dirty="0">
                <a:latin typeface="Courier New"/>
                <a:cs typeface="Courier New"/>
              </a:rPr>
              <a:t>&lt;input </a:t>
            </a:r>
            <a:r>
              <a:rPr lang="en-US" sz="2100" b="1" kern="0" dirty="0">
                <a:solidFill>
                  <a:srgbClr val="313031"/>
                </a:solidFill>
                <a:latin typeface="Courier New" pitchFamily="49" charset="0"/>
                <a:cs typeface="Courier New" pitchFamily="49" charset="0"/>
              </a:rPr>
              <a:t>type=email required</a:t>
            </a:r>
            <a:r>
              <a:rPr lang="en-US" sz="2100" b="1" dirty="0">
                <a:latin typeface="Courier New"/>
                <a:cs typeface="Courier New"/>
              </a:rPr>
              <a:t>&gt;</a:t>
            </a:r>
            <a:endParaRPr lang="en-US" sz="2100" b="1" kern="0" dirty="0">
              <a:solidFill>
                <a:srgbClr val="313031"/>
              </a:solidFill>
              <a:latin typeface="Courier New"/>
              <a:cs typeface="Courier New"/>
            </a:endParaRPr>
          </a:p>
        </p:txBody>
      </p:sp>
      <p:sp>
        <p:nvSpPr>
          <p:cNvPr id="8" name="Title 1"/>
          <p:cNvSpPr txBox="1">
            <a:spLocks/>
          </p:cNvSpPr>
          <p:nvPr/>
        </p:nvSpPr>
        <p:spPr bwMode="auto">
          <a:xfrm>
            <a:off x="1314450" y="3508842"/>
            <a:ext cx="6686550" cy="1543050"/>
          </a:xfrm>
          <a:prstGeom prst="rect">
            <a:avLst/>
          </a:prstGeom>
          <a:noFill/>
          <a:ln w="38100">
            <a:solidFill>
              <a:schemeClr val="accent6"/>
            </a:solidFill>
            <a:miter lim="800000"/>
            <a:headEnd/>
            <a:tailEnd/>
          </a:ln>
        </p:spPr>
        <p:txBody>
          <a:bodyPr vert="horz" wrap="square" lIns="0" tIns="34290" rIns="0" bIns="0" numCol="1" anchor="ctr" anchorCtr="0" compatLnSpc="1">
            <a:prstTxWarp prst="textNoShape">
              <a:avLst/>
            </a:prstTxWarp>
          </a:bodyPr>
          <a:lstStyle/>
          <a:p>
            <a:pPr marL="257175" indent="-257175">
              <a:spcBef>
                <a:spcPct val="20000"/>
              </a:spcBef>
              <a:buClr>
                <a:srgbClr val="FF6600"/>
              </a:buClr>
            </a:pPr>
            <a:r>
              <a:rPr lang="en-US" sz="2100" b="1" kern="0" dirty="0">
                <a:solidFill>
                  <a:srgbClr val="313031"/>
                </a:solidFill>
                <a:latin typeface="Courier New" pitchFamily="49" charset="0"/>
                <a:cs typeface="Courier New" pitchFamily="49" charset="0"/>
              </a:rPr>
              <a:t> js validation</a:t>
            </a:r>
          </a:p>
        </p:txBody>
      </p:sp>
      <p:sp>
        <p:nvSpPr>
          <p:cNvPr id="9" name="Plus 8"/>
          <p:cNvSpPr/>
          <p:nvPr/>
        </p:nvSpPr>
        <p:spPr bwMode="auto">
          <a:xfrm>
            <a:off x="4296410" y="2842587"/>
            <a:ext cx="571500" cy="514350"/>
          </a:xfrm>
          <a:prstGeom prst="mathPlus">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lang="en-US" sz="1200" dirty="0">
              <a:solidFill>
                <a:schemeClr val="accent6"/>
              </a:solidFill>
              <a:latin typeface="Arial" pitchFamily="24" charset="0"/>
              <a:ea typeface="ＭＳ Ｐゴシック" pitchFamily="1" charset="-128"/>
              <a:cs typeface="ＭＳ Ｐゴシック" pitchFamily="1" charset="-128"/>
            </a:endParaRPr>
          </a:p>
        </p:txBody>
      </p:sp>
      <p:sp>
        <p:nvSpPr>
          <p:cNvPr id="10" name="Rounded Rectangle 9"/>
          <p:cNvSpPr/>
          <p:nvPr/>
        </p:nvSpPr>
        <p:spPr>
          <a:xfrm>
            <a:off x="4229100" y="3429000"/>
            <a:ext cx="3657600" cy="1257300"/>
          </a:xfrm>
          <a:prstGeom prst="roundRect">
            <a:avLst/>
          </a:prstGeom>
          <a:solidFill>
            <a:schemeClr val="bg1"/>
          </a:solidFill>
          <a:ln w="38100">
            <a:solidFill>
              <a:schemeClr val="accent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25" dirty="0">
                <a:solidFill>
                  <a:schemeClr val="tx1"/>
                </a:solidFill>
                <a:latin typeface="Courier New" pitchFamily="49" charset="0"/>
                <a:cs typeface="Courier New" pitchFamily="49" charset="0"/>
              </a:rPr>
              <a:t>(?:[a-z0-9!#$%&amp;'*+/=?^_`{|}~-]+(?:\.[a-z0-9!#$%&amp;'*+/=?^_`{|}~-]+)*|"(?:[\x01-\x08\x0b\x0c\x0e-\x1f\x21\x23-\x5b\x5d-\x7f]|\\[\x01-\x09\x0b\x0c\x0e-\x7f])*")@(?:(?:[a-z0-9](?:[a-z0-9-]*[a-z0-9])?\.)+[a-z0-9](?:[a-z0-9-]*[a-z0-9])?|\[(?:(?:25[0-5]|2[0-4][0-9]|[01]?[0-9][0-9]?)\.){3}(?:25[0-5]|2[0-4][0-9]|[01]?[0-9][0-9]?|[a-z0-9-]*[a-z0-9]:(?:[\x01-\x08\x0b\x0c\x0e-\x1f\x21-\x5a\x53-\x7f]|\\[\x01-\x09\x0b\x0c\x0e-\x7f])+)\])</a:t>
            </a:r>
          </a:p>
        </p:txBody>
      </p:sp>
      <p:sp>
        <p:nvSpPr>
          <p:cNvPr id="6" name="Down Arrow 5"/>
          <p:cNvSpPr/>
          <p:nvPr/>
        </p:nvSpPr>
        <p:spPr bwMode="auto">
          <a:xfrm>
            <a:off x="5494663" y="4572000"/>
            <a:ext cx="628650" cy="750486"/>
          </a:xfrm>
          <a:prstGeom prst="downArrow">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lang="en-US" sz="1200" dirty="0">
              <a:solidFill>
                <a:srgbClr val="313031"/>
              </a:solidFill>
              <a:latin typeface="Arial" pitchFamily="24" charset="0"/>
              <a:ea typeface="ＭＳ Ｐゴシック" pitchFamily="1" charset="-128"/>
              <a:cs typeface="ＭＳ Ｐゴシック" pitchFamily="1" charset="-128"/>
            </a:endParaRPr>
          </a:p>
        </p:txBody>
      </p:sp>
      <p:sp>
        <p:nvSpPr>
          <p:cNvPr id="2" name="Title 1">
            <a:extLst>
              <a:ext uri="{FF2B5EF4-FFF2-40B4-BE49-F238E27FC236}">
                <a16:creationId xmlns:a16="http://schemas.microsoft.com/office/drawing/2014/main" id="{6D549F9E-D877-254A-9073-2D7A827E8B49}"/>
              </a:ext>
            </a:extLst>
          </p:cNvPr>
          <p:cNvSpPr>
            <a:spLocks noGrp="1"/>
          </p:cNvSpPr>
          <p:nvPr>
            <p:ph type="title"/>
          </p:nvPr>
        </p:nvSpPr>
        <p:spPr>
          <a:xfrm>
            <a:off x="190500" y="311972"/>
            <a:ext cx="8153400" cy="1143000"/>
          </a:xfrm>
        </p:spPr>
        <p:txBody>
          <a:bodyPr/>
          <a:lstStyle/>
          <a:p>
            <a:r>
              <a:rPr lang="en-US" dirty="0"/>
              <a:t>Validation required </a:t>
            </a:r>
            <a:r>
              <a:rPr lang="en-US" dirty="0" err="1"/>
              <a:t>trong</a:t>
            </a:r>
            <a:r>
              <a:rPr lang="en-US" dirty="0"/>
              <a:t> HTML5</a:t>
            </a:r>
          </a:p>
        </p:txBody>
      </p:sp>
    </p:spTree>
    <p:extLst>
      <p:ext uri="{BB962C8B-B14F-4D97-AF65-F5344CB8AC3E}">
        <p14:creationId xmlns:p14="http://schemas.microsoft.com/office/powerpoint/2010/main" val="219612050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Video </a:t>
            </a:r>
            <a:r>
              <a:rPr lang="en-US" dirty="0" err="1"/>
              <a:t>và</a:t>
            </a:r>
            <a:r>
              <a:rPr lang="en-US" dirty="0"/>
              <a:t> audio</a:t>
            </a:r>
          </a:p>
        </p:txBody>
      </p:sp>
      <p:pic>
        <p:nvPicPr>
          <p:cNvPr id="6" name="Content Placeholder 5"/>
          <p:cNvPicPr>
            <a:picLocks noGrp="1" noChangeAspect="1"/>
          </p:cNvPicPr>
          <p:nvPr>
            <p:ph idx="1"/>
          </p:nvPr>
        </p:nvPicPr>
        <p:blipFill>
          <a:blip r:embed="rId2"/>
          <a:stretch>
            <a:fillRect/>
          </a:stretch>
        </p:blipFill>
        <p:spPr>
          <a:xfrm>
            <a:off x="473054" y="4938188"/>
            <a:ext cx="4046361" cy="1004347"/>
          </a:xfrm>
          <a:prstGeom prst="rect">
            <a:avLst/>
          </a:prstGeom>
        </p:spPr>
      </p:pic>
      <p:pic>
        <p:nvPicPr>
          <p:cNvPr id="4" name="Picture 3"/>
          <p:cNvPicPr>
            <a:picLocks noChangeAspect="1"/>
          </p:cNvPicPr>
          <p:nvPr/>
        </p:nvPicPr>
        <p:blipFill>
          <a:blip r:embed="rId3"/>
          <a:stretch>
            <a:fillRect/>
          </a:stretch>
        </p:blipFill>
        <p:spPr>
          <a:xfrm>
            <a:off x="473054" y="2338196"/>
            <a:ext cx="4056018" cy="2491555"/>
          </a:xfrm>
          <a:prstGeom prst="rect">
            <a:avLst/>
          </a:prstGeom>
        </p:spPr>
      </p:pic>
      <p:pic>
        <p:nvPicPr>
          <p:cNvPr id="5" name="Picture 4"/>
          <p:cNvPicPr>
            <a:picLocks noChangeAspect="1"/>
          </p:cNvPicPr>
          <p:nvPr/>
        </p:nvPicPr>
        <p:blipFill>
          <a:blip r:embed="rId4"/>
          <a:stretch>
            <a:fillRect/>
          </a:stretch>
        </p:blipFill>
        <p:spPr>
          <a:xfrm>
            <a:off x="4763728" y="2289910"/>
            <a:ext cx="3694472" cy="2768223"/>
          </a:xfrm>
          <a:prstGeom prst="rect">
            <a:avLst/>
          </a:prstGeom>
        </p:spPr>
      </p:pic>
      <p:pic>
        <p:nvPicPr>
          <p:cNvPr id="7" name="Picture 6"/>
          <p:cNvPicPr>
            <a:picLocks noChangeAspect="1"/>
          </p:cNvPicPr>
          <p:nvPr/>
        </p:nvPicPr>
        <p:blipFill>
          <a:blip r:embed="rId5"/>
          <a:stretch>
            <a:fillRect/>
          </a:stretch>
        </p:blipFill>
        <p:spPr>
          <a:xfrm>
            <a:off x="5014815" y="5440361"/>
            <a:ext cx="2887498" cy="309030"/>
          </a:xfrm>
          <a:prstGeom prst="rect">
            <a:avLst/>
          </a:prstGeom>
        </p:spPr>
      </p:pic>
      <p:sp>
        <p:nvSpPr>
          <p:cNvPr id="3" name="TextBox 2">
            <a:extLst>
              <a:ext uri="{FF2B5EF4-FFF2-40B4-BE49-F238E27FC236}">
                <a16:creationId xmlns:a16="http://schemas.microsoft.com/office/drawing/2014/main" id="{61D17CA1-7209-B647-B31C-A96E6D8800A6}"/>
              </a:ext>
            </a:extLst>
          </p:cNvPr>
          <p:cNvSpPr txBox="1"/>
          <p:nvPr/>
        </p:nvSpPr>
        <p:spPr>
          <a:xfrm>
            <a:off x="457200" y="1417638"/>
            <a:ext cx="7696200" cy="646331"/>
          </a:xfrm>
          <a:prstGeom prst="rect">
            <a:avLst/>
          </a:prstGeom>
          <a:noFill/>
        </p:spPr>
        <p:txBody>
          <a:bodyPr wrap="square" rtlCol="0">
            <a:spAutoFit/>
          </a:bodyPr>
          <a:lstStyle/>
          <a:p>
            <a:r>
              <a:rPr lang="en-US" dirty="0"/>
              <a:t>HTML5 </a:t>
            </a:r>
            <a:r>
              <a:rPr lang="en-US" dirty="0" err="1"/>
              <a:t>còn</a:t>
            </a:r>
            <a:r>
              <a:rPr lang="en-US" dirty="0"/>
              <a:t> </a:t>
            </a:r>
            <a:r>
              <a:rPr lang="en-US" dirty="0" err="1"/>
              <a:t>hỗ</a:t>
            </a:r>
            <a:r>
              <a:rPr lang="en-US" dirty="0"/>
              <a:t> </a:t>
            </a:r>
            <a:r>
              <a:rPr lang="en-US" dirty="0" err="1"/>
              <a:t>trợ</a:t>
            </a:r>
            <a:r>
              <a:rPr lang="en-US" dirty="0"/>
              <a:t> </a:t>
            </a:r>
            <a:r>
              <a:rPr lang="en-US" dirty="0" err="1"/>
              <a:t>thêm</a:t>
            </a:r>
            <a:r>
              <a:rPr lang="en-US" dirty="0"/>
              <a:t> 2 </a:t>
            </a:r>
            <a:r>
              <a:rPr lang="en-US" dirty="0" err="1"/>
              <a:t>thẻ</a:t>
            </a:r>
            <a:r>
              <a:rPr lang="en-US" dirty="0"/>
              <a:t> </a:t>
            </a:r>
            <a:r>
              <a:rPr lang="en-US" dirty="0" err="1"/>
              <a:t>được</a:t>
            </a:r>
            <a:r>
              <a:rPr lang="en-US" dirty="0"/>
              <a:t> </a:t>
            </a:r>
            <a:r>
              <a:rPr lang="en-US" dirty="0" err="1"/>
              <a:t>sử</a:t>
            </a:r>
            <a:r>
              <a:rPr lang="en-US" dirty="0"/>
              <a:t> dung </a:t>
            </a:r>
            <a:r>
              <a:rPr lang="en-US" dirty="0" err="1"/>
              <a:t>nhiều</a:t>
            </a:r>
            <a:r>
              <a:rPr lang="en-US" dirty="0"/>
              <a:t>, </a:t>
            </a:r>
            <a:r>
              <a:rPr lang="en-US" dirty="0" err="1"/>
              <a:t>đó</a:t>
            </a:r>
            <a:r>
              <a:rPr lang="en-US" dirty="0"/>
              <a:t> </a:t>
            </a:r>
            <a:r>
              <a:rPr lang="en-US" dirty="0" err="1"/>
              <a:t>là</a:t>
            </a:r>
            <a:r>
              <a:rPr lang="en-US" dirty="0"/>
              <a:t> audio </a:t>
            </a:r>
            <a:r>
              <a:rPr lang="en-US" dirty="0" err="1"/>
              <a:t>và</a:t>
            </a:r>
            <a:r>
              <a:rPr lang="en-US" dirty="0"/>
              <a:t> video, </a:t>
            </a:r>
            <a:r>
              <a:rPr lang="en-US" dirty="0" err="1"/>
              <a:t>giúp</a:t>
            </a:r>
            <a:r>
              <a:rPr lang="en-US" dirty="0"/>
              <a:t> </a:t>
            </a:r>
            <a:r>
              <a:rPr lang="en-US" dirty="0" err="1"/>
              <a:t>bật</a:t>
            </a:r>
            <a:r>
              <a:rPr lang="en-US" dirty="0"/>
              <a:t> file mp4 / mp3 </a:t>
            </a:r>
            <a:r>
              <a:rPr lang="en-US" dirty="0" err="1"/>
              <a:t>trực</a:t>
            </a:r>
            <a:r>
              <a:rPr lang="en-US" dirty="0"/>
              <a:t> </a:t>
            </a:r>
            <a:r>
              <a:rPr lang="en-US" dirty="0" err="1"/>
              <a:t>tiếp</a:t>
            </a:r>
            <a:r>
              <a:rPr lang="en-US" dirty="0"/>
              <a:t> </a:t>
            </a:r>
            <a:r>
              <a:rPr lang="en-US" dirty="0" err="1"/>
              <a:t>trên</a:t>
            </a:r>
            <a:r>
              <a:rPr lang="en-US" dirty="0"/>
              <a:t> </a:t>
            </a:r>
            <a:r>
              <a:rPr lang="en-US" dirty="0" err="1"/>
              <a:t>trình</a:t>
            </a:r>
            <a:r>
              <a:rPr lang="en-US" dirty="0"/>
              <a:t> </a:t>
            </a:r>
            <a:r>
              <a:rPr lang="en-US" dirty="0" err="1"/>
              <a:t>duyệt</a:t>
            </a:r>
            <a:r>
              <a:rPr lang="en-US" dirty="0"/>
              <a:t> </a:t>
            </a:r>
            <a:r>
              <a:rPr lang="en-US" dirty="0" err="1"/>
              <a:t>mà</a:t>
            </a:r>
            <a:r>
              <a:rPr lang="en-US" dirty="0"/>
              <a:t> </a:t>
            </a:r>
            <a:r>
              <a:rPr lang="en-US" dirty="0" err="1"/>
              <a:t>không</a:t>
            </a:r>
            <a:r>
              <a:rPr lang="en-US" dirty="0"/>
              <a:t> </a:t>
            </a:r>
            <a:r>
              <a:rPr lang="en-US" dirty="0" err="1"/>
              <a:t>cần</a:t>
            </a:r>
            <a:r>
              <a:rPr lang="en-US" dirty="0"/>
              <a:t> </a:t>
            </a:r>
            <a:r>
              <a:rPr lang="en-US" dirty="0" err="1"/>
              <a:t>phải</a:t>
            </a:r>
            <a:r>
              <a:rPr lang="en-US" dirty="0"/>
              <a:t> </a:t>
            </a:r>
            <a:r>
              <a:rPr lang="en-US" dirty="0" err="1"/>
              <a:t>cài</a:t>
            </a:r>
            <a:r>
              <a:rPr lang="en-US" dirty="0"/>
              <a:t> </a:t>
            </a:r>
            <a:r>
              <a:rPr lang="en-US" dirty="0" err="1"/>
              <a:t>đặt</a:t>
            </a:r>
            <a:endParaRPr lang="en-US" dirty="0"/>
          </a:p>
        </p:txBody>
      </p:sp>
    </p:spTree>
    <p:extLst>
      <p:ext uri="{BB962C8B-B14F-4D97-AF65-F5344CB8AC3E}">
        <p14:creationId xmlns:p14="http://schemas.microsoft.com/office/powerpoint/2010/main" val="2715171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Cấu</a:t>
            </a:r>
            <a:r>
              <a:rPr lang="en-US" dirty="0"/>
              <a:t> </a:t>
            </a:r>
            <a:r>
              <a:rPr lang="en-US" dirty="0" err="1"/>
              <a:t>trúc</a:t>
            </a:r>
            <a:r>
              <a:rPr lang="en-US" dirty="0"/>
              <a:t> </a:t>
            </a:r>
            <a:r>
              <a:rPr lang="en-US" dirty="0" err="1"/>
              <a:t>tiêu</a:t>
            </a:r>
            <a:r>
              <a:rPr lang="en-US" dirty="0"/>
              <a:t> </a:t>
            </a:r>
            <a:r>
              <a:rPr lang="en-US" dirty="0" err="1"/>
              <a:t>chuẩn</a:t>
            </a:r>
            <a:endParaRPr lang="en-US" dirty="0"/>
          </a:p>
        </p:txBody>
      </p:sp>
      <p:pic>
        <p:nvPicPr>
          <p:cNvPr id="3" name="Picture 2"/>
          <p:cNvPicPr>
            <a:picLocks noChangeAspect="1"/>
          </p:cNvPicPr>
          <p:nvPr/>
        </p:nvPicPr>
        <p:blipFill>
          <a:blip r:embed="rId3"/>
          <a:stretch>
            <a:fillRect/>
          </a:stretch>
        </p:blipFill>
        <p:spPr>
          <a:xfrm>
            <a:off x="1542082" y="1676400"/>
            <a:ext cx="5450236" cy="4248150"/>
          </a:xfrm>
          <a:prstGeom prst="rect">
            <a:avLst/>
          </a:prstGeom>
        </p:spPr>
      </p:pic>
    </p:spTree>
    <p:extLst>
      <p:ext uri="{BB962C8B-B14F-4D97-AF65-F5344CB8AC3E}">
        <p14:creationId xmlns:p14="http://schemas.microsoft.com/office/powerpoint/2010/main" val="2871236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D6747-A606-C148-991D-E0B9625A3D8F}"/>
              </a:ext>
            </a:extLst>
          </p:cNvPr>
          <p:cNvSpPr>
            <a:spLocks noGrp="1"/>
          </p:cNvSpPr>
          <p:nvPr>
            <p:ph type="title"/>
          </p:nvPr>
        </p:nvSpPr>
        <p:spPr/>
        <p:txBody>
          <a:bodyPr/>
          <a:lstStyle/>
          <a:p>
            <a:r>
              <a:rPr lang="en-US" dirty="0"/>
              <a:t>Block element</a:t>
            </a:r>
          </a:p>
        </p:txBody>
      </p:sp>
      <p:sp>
        <p:nvSpPr>
          <p:cNvPr id="3" name="Content Placeholder 2">
            <a:extLst>
              <a:ext uri="{FF2B5EF4-FFF2-40B4-BE49-F238E27FC236}">
                <a16:creationId xmlns:a16="http://schemas.microsoft.com/office/drawing/2014/main" id="{D95176D9-621A-1D42-BADD-3651AA3413F1}"/>
              </a:ext>
            </a:extLst>
          </p:cNvPr>
          <p:cNvSpPr>
            <a:spLocks noGrp="1"/>
          </p:cNvSpPr>
          <p:nvPr>
            <p:ph idx="1"/>
          </p:nvPr>
        </p:nvSpPr>
        <p:spPr/>
        <p:txBody>
          <a:bodyPr/>
          <a:lstStyle/>
          <a:p>
            <a:r>
              <a:rPr lang="vi-VN" dirty="0">
                <a:latin typeface="Calibri" panose="020F0502020204030204" pitchFamily="34" charset="0"/>
                <a:cs typeface="Calibri" panose="020F0502020204030204" pitchFamily="34" charset="0"/>
              </a:rPr>
              <a:t>Các </a:t>
            </a:r>
            <a:r>
              <a:rPr lang="vi-VN" b="1" dirty="0">
                <a:latin typeface="Calibri" panose="020F0502020204030204" pitchFamily="34" charset="0"/>
                <a:cs typeface="Calibri" panose="020F0502020204030204" pitchFamily="34" charset="0"/>
              </a:rPr>
              <a:t>Block-level element</a:t>
            </a:r>
            <a:r>
              <a:rPr lang="vi-VN" dirty="0">
                <a:latin typeface="Calibri" panose="020F0502020204030204" pitchFamily="34" charset="0"/>
                <a:cs typeface="Calibri" panose="020F0502020204030204" pitchFamily="34" charset="0"/>
              </a:rPr>
              <a:t> (phần tử khối) khi hiển thị trên trình duyệt chúng sẽ tự động thêm các ngắt dòng (line break) vào phía trước và phía sau nó.</a:t>
            </a:r>
            <a:endParaRPr lang="en-US"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62C0DED3-4252-D347-94CB-8E9706A8D3F3}"/>
              </a:ext>
            </a:extLst>
          </p:cNvPr>
          <p:cNvPicPr>
            <a:picLocks noChangeAspect="1"/>
          </p:cNvPicPr>
          <p:nvPr/>
        </p:nvPicPr>
        <p:blipFill>
          <a:blip r:embed="rId2"/>
          <a:stretch>
            <a:fillRect/>
          </a:stretch>
        </p:blipFill>
        <p:spPr>
          <a:xfrm>
            <a:off x="1961217" y="2787513"/>
            <a:ext cx="5221566" cy="3831409"/>
          </a:xfrm>
          <a:prstGeom prst="rect">
            <a:avLst/>
          </a:prstGeom>
        </p:spPr>
      </p:pic>
    </p:spTree>
    <p:extLst>
      <p:ext uri="{BB962C8B-B14F-4D97-AF65-F5344CB8AC3E}">
        <p14:creationId xmlns:p14="http://schemas.microsoft.com/office/powerpoint/2010/main" val="463736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EC5CC-5268-AE43-B37B-CACCEF8D7B4E}"/>
              </a:ext>
            </a:extLst>
          </p:cNvPr>
          <p:cNvSpPr>
            <a:spLocks noGrp="1"/>
          </p:cNvSpPr>
          <p:nvPr>
            <p:ph type="title"/>
          </p:nvPr>
        </p:nvSpPr>
        <p:spPr/>
        <p:txBody>
          <a:bodyPr/>
          <a:lstStyle/>
          <a:p>
            <a:r>
              <a:rPr lang="en-US" dirty="0" err="1"/>
              <a:t>Một</a:t>
            </a:r>
            <a:r>
              <a:rPr lang="en-US" dirty="0"/>
              <a:t> </a:t>
            </a:r>
            <a:r>
              <a:rPr lang="en-US" dirty="0" err="1"/>
              <a:t>số</a:t>
            </a:r>
            <a:r>
              <a:rPr lang="en-US" dirty="0"/>
              <a:t> </a:t>
            </a:r>
            <a:r>
              <a:rPr lang="en-US" dirty="0" err="1"/>
              <a:t>các</a:t>
            </a:r>
            <a:r>
              <a:rPr lang="en-US" dirty="0"/>
              <a:t> block-element </a:t>
            </a:r>
            <a:r>
              <a:rPr lang="en-US" dirty="0" err="1"/>
              <a:t>thông</a:t>
            </a:r>
            <a:r>
              <a:rPr lang="en-US" dirty="0"/>
              <a:t> </a:t>
            </a:r>
            <a:r>
              <a:rPr lang="en-US" dirty="0" err="1"/>
              <a:t>dụng</a:t>
            </a:r>
            <a:endParaRPr lang="en-US" dirty="0"/>
          </a:p>
        </p:txBody>
      </p:sp>
      <p:pic>
        <p:nvPicPr>
          <p:cNvPr id="4" name="Content Placeholder 3">
            <a:extLst>
              <a:ext uri="{FF2B5EF4-FFF2-40B4-BE49-F238E27FC236}">
                <a16:creationId xmlns:a16="http://schemas.microsoft.com/office/drawing/2014/main" id="{87F9AD52-EC03-0E48-A0CC-B1FB6804568A}"/>
              </a:ext>
            </a:extLst>
          </p:cNvPr>
          <p:cNvPicPr>
            <a:picLocks noGrp="1" noChangeAspect="1"/>
          </p:cNvPicPr>
          <p:nvPr>
            <p:ph idx="1"/>
          </p:nvPr>
        </p:nvPicPr>
        <p:blipFill>
          <a:blip r:embed="rId2"/>
          <a:stretch>
            <a:fillRect/>
          </a:stretch>
        </p:blipFill>
        <p:spPr>
          <a:xfrm>
            <a:off x="429224" y="2286000"/>
            <a:ext cx="8285551" cy="2609766"/>
          </a:xfrm>
          <a:prstGeom prst="rect">
            <a:avLst/>
          </a:prstGeom>
        </p:spPr>
      </p:pic>
    </p:spTree>
    <p:extLst>
      <p:ext uri="{BB962C8B-B14F-4D97-AF65-F5344CB8AC3E}">
        <p14:creationId xmlns:p14="http://schemas.microsoft.com/office/powerpoint/2010/main" val="3320166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AF369-B7CD-6447-9E01-E8BCEE64EB53}"/>
              </a:ext>
            </a:extLst>
          </p:cNvPr>
          <p:cNvSpPr>
            <a:spLocks noGrp="1"/>
          </p:cNvSpPr>
          <p:nvPr>
            <p:ph type="title"/>
          </p:nvPr>
        </p:nvSpPr>
        <p:spPr/>
        <p:txBody>
          <a:bodyPr/>
          <a:lstStyle/>
          <a:p>
            <a:r>
              <a:rPr lang="en-US" dirty="0"/>
              <a:t>Inline element</a:t>
            </a:r>
          </a:p>
        </p:txBody>
      </p:sp>
      <p:sp>
        <p:nvSpPr>
          <p:cNvPr id="3" name="Content Placeholder 2">
            <a:extLst>
              <a:ext uri="{FF2B5EF4-FFF2-40B4-BE49-F238E27FC236}">
                <a16:creationId xmlns:a16="http://schemas.microsoft.com/office/drawing/2014/main" id="{7A20D0DF-57CA-DC4D-983F-33CBC93C147A}"/>
              </a:ext>
            </a:extLst>
          </p:cNvPr>
          <p:cNvSpPr>
            <a:spLocks noGrp="1"/>
          </p:cNvSpPr>
          <p:nvPr>
            <p:ph idx="1"/>
          </p:nvPr>
        </p:nvSpPr>
        <p:spPr/>
        <p:txBody>
          <a:bodyPr/>
          <a:lstStyle/>
          <a:p>
            <a:r>
              <a:rPr lang="vi-VN" dirty="0">
                <a:latin typeface="Calibri" panose="020F0502020204030204" pitchFamily="34" charset="0"/>
                <a:cs typeface="Calibri" panose="020F0502020204030204" pitchFamily="34" charset="0"/>
              </a:rPr>
              <a:t>Các </a:t>
            </a:r>
            <a:r>
              <a:rPr lang="vi-VN" b="1" dirty="0">
                <a:latin typeface="Calibri" panose="020F0502020204030204" pitchFamily="34" charset="0"/>
                <a:cs typeface="Calibri" panose="020F0502020204030204" pitchFamily="34" charset="0"/>
              </a:rPr>
              <a:t>Inline element</a:t>
            </a:r>
            <a:r>
              <a:rPr lang="vi-VN" dirty="0">
                <a:latin typeface="Calibri" panose="020F0502020204030204" pitchFamily="34" charset="0"/>
                <a:cs typeface="Calibri" panose="020F0502020204030204" pitchFamily="34" charset="0"/>
              </a:rPr>
              <a:t> (phần tử nội tuyến) thường xuất hiện trong một đoạn văn (sentence), khi hiển thị trên trình duyệt nó không tự động thêm các ngắt dòng (line break) vào phía trước và phía sau của nó.</a:t>
            </a:r>
          </a:p>
          <a:p>
            <a:pPr marL="114300" indent="0">
              <a:buNone/>
            </a:pPr>
            <a:br>
              <a:rPr lang="vi-VN" dirty="0"/>
            </a:br>
            <a:endParaRPr lang="en-US" dirty="0"/>
          </a:p>
        </p:txBody>
      </p:sp>
      <p:pic>
        <p:nvPicPr>
          <p:cNvPr id="4" name="Picture 3">
            <a:extLst>
              <a:ext uri="{FF2B5EF4-FFF2-40B4-BE49-F238E27FC236}">
                <a16:creationId xmlns:a16="http://schemas.microsoft.com/office/drawing/2014/main" id="{92CAD716-71C1-5640-BCA4-1712F90457A2}"/>
              </a:ext>
            </a:extLst>
          </p:cNvPr>
          <p:cNvPicPr>
            <a:picLocks noChangeAspect="1"/>
          </p:cNvPicPr>
          <p:nvPr/>
        </p:nvPicPr>
        <p:blipFill>
          <a:blip r:embed="rId2"/>
          <a:stretch>
            <a:fillRect/>
          </a:stretch>
        </p:blipFill>
        <p:spPr>
          <a:xfrm>
            <a:off x="1844308" y="3200400"/>
            <a:ext cx="5455384" cy="3479556"/>
          </a:xfrm>
          <a:prstGeom prst="rect">
            <a:avLst/>
          </a:prstGeom>
        </p:spPr>
      </p:pic>
    </p:spTree>
    <p:extLst>
      <p:ext uri="{BB962C8B-B14F-4D97-AF65-F5344CB8AC3E}">
        <p14:creationId xmlns:p14="http://schemas.microsoft.com/office/powerpoint/2010/main" val="393046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1FC80-2C88-8942-858D-BBAFB035D51A}"/>
              </a:ext>
            </a:extLst>
          </p:cNvPr>
          <p:cNvSpPr>
            <a:spLocks noGrp="1"/>
          </p:cNvSpPr>
          <p:nvPr>
            <p:ph type="title"/>
          </p:nvPr>
        </p:nvSpPr>
        <p:spPr/>
        <p:txBody>
          <a:bodyPr/>
          <a:lstStyle/>
          <a:p>
            <a:r>
              <a:rPr lang="en-US" dirty="0" err="1"/>
              <a:t>Ví</a:t>
            </a:r>
            <a:r>
              <a:rPr lang="en-US" dirty="0"/>
              <a:t> </a:t>
            </a:r>
            <a:r>
              <a:rPr lang="en-US" dirty="0" err="1"/>
              <a:t>dụ</a:t>
            </a:r>
            <a:endParaRPr lang="en-US" dirty="0"/>
          </a:p>
        </p:txBody>
      </p:sp>
      <p:pic>
        <p:nvPicPr>
          <p:cNvPr id="4" name="Content Placeholder 3">
            <a:extLst>
              <a:ext uri="{FF2B5EF4-FFF2-40B4-BE49-F238E27FC236}">
                <a16:creationId xmlns:a16="http://schemas.microsoft.com/office/drawing/2014/main" id="{70F0223C-6305-C94B-B71C-3134B788ADEC}"/>
              </a:ext>
            </a:extLst>
          </p:cNvPr>
          <p:cNvPicPr>
            <a:picLocks noGrp="1" noChangeAspect="1"/>
          </p:cNvPicPr>
          <p:nvPr>
            <p:ph idx="1"/>
          </p:nvPr>
        </p:nvPicPr>
        <p:blipFill>
          <a:blip r:embed="rId2"/>
          <a:stretch>
            <a:fillRect/>
          </a:stretch>
        </p:blipFill>
        <p:spPr>
          <a:xfrm>
            <a:off x="485693" y="1600200"/>
            <a:ext cx="7563014" cy="4800600"/>
          </a:xfrm>
          <a:prstGeom prst="rect">
            <a:avLst/>
          </a:prstGeom>
        </p:spPr>
      </p:pic>
    </p:spTree>
    <p:extLst>
      <p:ext uri="{BB962C8B-B14F-4D97-AF65-F5344CB8AC3E}">
        <p14:creationId xmlns:p14="http://schemas.microsoft.com/office/powerpoint/2010/main" val="1644505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Một</a:t>
            </a:r>
            <a:r>
              <a:rPr lang="en-US" dirty="0"/>
              <a:t> </a:t>
            </a:r>
            <a:r>
              <a:rPr lang="en-US" dirty="0" err="1"/>
              <a:t>số</a:t>
            </a:r>
            <a:r>
              <a:rPr lang="en-US" dirty="0"/>
              <a:t> tag </a:t>
            </a:r>
            <a:r>
              <a:rPr lang="en-US" dirty="0" err="1"/>
              <a:t>thông</a:t>
            </a:r>
            <a:r>
              <a:rPr lang="en-US" dirty="0"/>
              <a:t> </a:t>
            </a:r>
            <a:r>
              <a:rPr lang="en-US"/>
              <a:t>dụng</a:t>
            </a:r>
          </a:p>
        </p:txBody>
      </p:sp>
      <p:sp>
        <p:nvSpPr>
          <p:cNvPr id="3" name="Content Placeholder 2"/>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&lt;h1&gt; - &lt;h6&gt;</a:t>
            </a:r>
          </a:p>
          <a:p>
            <a:r>
              <a:rPr lang="en-US" dirty="0">
                <a:latin typeface="Courier New" panose="02070309020205020404" pitchFamily="49" charset="0"/>
                <a:cs typeface="Courier New" panose="02070309020205020404" pitchFamily="49" charset="0"/>
              </a:rPr>
              <a:t>&lt;p&gt;, &lt;</a:t>
            </a:r>
            <a:r>
              <a:rPr lang="en-US" dirty="0" err="1">
                <a:latin typeface="Courier New" panose="02070309020205020404" pitchFamily="49" charset="0"/>
                <a:cs typeface="Courier New" panose="02070309020205020404" pitchFamily="49" charset="0"/>
              </a:rPr>
              <a:t>br</a:t>
            </a:r>
            <a:r>
              <a:rPr lang="en-US" dirty="0">
                <a:latin typeface="Courier New" panose="02070309020205020404" pitchFamily="49" charset="0"/>
                <a:cs typeface="Courier New" panose="02070309020205020404" pitchFamily="49" charset="0"/>
              </a:rPr>
              <a:t>/&gt;</a:t>
            </a:r>
          </a:p>
          <a:p>
            <a:r>
              <a:rPr lang="en-US" dirty="0">
                <a:latin typeface="Courier New" panose="02070309020205020404" pitchFamily="49" charset="0"/>
                <a:cs typeface="Courier New" panose="02070309020205020404" pitchFamily="49" charset="0"/>
              </a:rPr>
              <a:t>&lt;a&gt;</a:t>
            </a:r>
          </a:p>
          <a:p>
            <a:r>
              <a:rPr lang="en-US" dirty="0">
                <a:latin typeface="Courier New" panose="02070309020205020404" pitchFamily="49" charset="0"/>
                <a:cs typeface="Courier New" panose="02070309020205020404" pitchFamily="49" charset="0"/>
              </a:rPr>
              <a:t>&lt;div&gt;</a:t>
            </a:r>
          </a:p>
        </p:txBody>
      </p:sp>
    </p:spTree>
    <p:extLst>
      <p:ext uri="{BB962C8B-B14F-4D97-AF65-F5344CB8AC3E}">
        <p14:creationId xmlns:p14="http://schemas.microsoft.com/office/powerpoint/2010/main" val="34063309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Adjacency</Template>
  <TotalTime>4148</TotalTime>
  <Words>1437</Words>
  <Application>Microsoft Macintosh PowerPoint</Application>
  <PresentationFormat>On-screen Show (4:3)</PresentationFormat>
  <Paragraphs>221</Paragraphs>
  <Slides>34</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Calibri </vt:lpstr>
      <vt:lpstr>Arial</vt:lpstr>
      <vt:lpstr>Calibri</vt:lpstr>
      <vt:lpstr>Cambria</vt:lpstr>
      <vt:lpstr>Courier New</vt:lpstr>
      <vt:lpstr>Wingdings</vt:lpstr>
      <vt:lpstr>Adjacency</vt:lpstr>
      <vt:lpstr>Khóa đào tạo Lập trình Web sử dụng PHP</vt:lpstr>
      <vt:lpstr>Nội dung</vt:lpstr>
      <vt:lpstr>1. HTML</vt:lpstr>
      <vt:lpstr>Cấu trúc tiêu chuẩn</vt:lpstr>
      <vt:lpstr>Block element</vt:lpstr>
      <vt:lpstr>Một số các block-element thông dụng</vt:lpstr>
      <vt:lpstr>Inline element</vt:lpstr>
      <vt:lpstr>Ví dụ</vt:lpstr>
      <vt:lpstr>Một số tag thông dụng</vt:lpstr>
      <vt:lpstr>Heading &lt;h1&gt;-&lt;h6&gt;</vt:lpstr>
      <vt:lpstr>Paragraph &lt;p&gt; line-break &lt;br/&gt;</vt:lpstr>
      <vt:lpstr>Link &lt;a&gt;</vt:lpstr>
      <vt:lpstr>Image </vt:lpstr>
      <vt:lpstr>Image link</vt:lpstr>
      <vt:lpstr>Link bookmark &lt;a href=“#__”&gt;</vt:lpstr>
      <vt:lpstr>Bảng &lt;table&gt;</vt:lpstr>
      <vt:lpstr>Table</vt:lpstr>
      <vt:lpstr>List</vt:lpstr>
      <vt:lpstr>Container &lt;div&gt;</vt:lpstr>
      <vt:lpstr>&lt;div class = “___” &gt;&lt;/div&gt;</vt:lpstr>
      <vt:lpstr>HTML form</vt:lpstr>
      <vt:lpstr>PowerPoint Presentation</vt:lpstr>
      <vt:lpstr>HTML5 new elements</vt:lpstr>
      <vt:lpstr>So sánh HTML5 và HTML 4.01</vt:lpstr>
      <vt:lpstr>Character sets trong HTML5</vt:lpstr>
      <vt:lpstr>So sánh markup HTML5</vt:lpstr>
      <vt:lpstr>Từ HTML 4 sang 5</vt:lpstr>
      <vt:lpstr>Tag semantic</vt:lpstr>
      <vt:lpstr>Các thẻ mới</vt:lpstr>
      <vt:lpstr>HTML5 Forms</vt:lpstr>
      <vt:lpstr>Một số thẻ input mới trong HTML5</vt:lpstr>
      <vt:lpstr>Date và datepicker HTML5</vt:lpstr>
      <vt:lpstr>Validation required trong HTML5</vt:lpstr>
      <vt:lpstr>Video và audio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Khóa đào tạo lập trình web sử dụng php</dc:title>
  <dc:creator>ngoctb</dc:creator>
  <cp:lastModifiedBy>nguyen_huu cam</cp:lastModifiedBy>
  <cp:revision>1030</cp:revision>
  <dcterms:created xsi:type="dcterms:W3CDTF">2014-12-22T07:12:12Z</dcterms:created>
  <dcterms:modified xsi:type="dcterms:W3CDTF">2021-01-18T08:56:03Z</dcterms:modified>
</cp:coreProperties>
</file>