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258" r:id="rId3"/>
    <p:sldId id="259" r:id="rId4"/>
    <p:sldId id="260" r:id="rId5"/>
    <p:sldId id="338" r:id="rId6"/>
    <p:sldId id="339" r:id="rId7"/>
    <p:sldId id="340" r:id="rId8"/>
    <p:sldId id="341" r:id="rId9"/>
    <p:sldId id="261" r:id="rId10"/>
    <p:sldId id="262" r:id="rId11"/>
    <p:sldId id="263" r:id="rId12"/>
    <p:sldId id="264" r:id="rId13"/>
    <p:sldId id="265" r:id="rId14"/>
    <p:sldId id="266" r:id="rId15"/>
    <p:sldId id="267" r:id="rId16"/>
    <p:sldId id="268" r:id="rId17"/>
    <p:sldId id="269" r:id="rId18"/>
    <p:sldId id="342" r:id="rId19"/>
    <p:sldId id="270" r:id="rId20"/>
    <p:sldId id="271" r:id="rId21"/>
    <p:sldId id="272" r:id="rId22"/>
    <p:sldId id="273" r:id="rId23"/>
    <p:sldId id="274" r:id="rId24"/>
    <p:sldId id="332" r:id="rId25"/>
    <p:sldId id="333" r:id="rId26"/>
    <p:sldId id="334" r:id="rId27"/>
    <p:sldId id="278" r:id="rId28"/>
    <p:sldId id="277" r:id="rId29"/>
    <p:sldId id="275" r:id="rId30"/>
    <p:sldId id="279" r:id="rId31"/>
    <p:sldId id="280" r:id="rId32"/>
    <p:sldId id="330" r:id="rId33"/>
    <p:sldId id="335" r:id="rId34"/>
    <p:sldId id="31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84021" autoAdjust="0"/>
  </p:normalViewPr>
  <p:slideViewPr>
    <p:cSldViewPr>
      <p:cViewPr varScale="1">
        <p:scale>
          <a:sx n="105" d="100"/>
          <a:sy n="105" d="100"/>
        </p:scale>
        <p:origin x="233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529C2-2740-49AF-AD85-11B5D3921039}" type="datetimeFigureOut">
              <a:rPr lang="en-US" smtClean="0"/>
              <a:pPr/>
              <a:t>3/8/21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765A4-D309-444E-9276-0B2CD25A6C21}" type="slidenum">
              <a:rPr lang="en-US" smtClean="0"/>
              <a:pPr/>
              <a:t>‹#›</a:t>
            </a:fld>
            <a:endParaRPr lang="en-US"/>
          </a:p>
        </p:txBody>
      </p:sp>
    </p:spTree>
    <p:extLst>
      <p:ext uri="{BB962C8B-B14F-4D97-AF65-F5344CB8AC3E}">
        <p14:creationId xmlns:p14="http://schemas.microsoft.com/office/powerpoint/2010/main" val="172098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3765A4-D309-444E-9276-0B2CD25A6C21}" type="slidenum">
              <a:rPr lang="en-US" smtClean="0"/>
              <a:pPr/>
              <a:t>1</a:t>
            </a:fld>
            <a:endParaRPr lang="en-US"/>
          </a:p>
        </p:txBody>
      </p:sp>
    </p:spTree>
    <p:extLst>
      <p:ext uri="{BB962C8B-B14F-4D97-AF65-F5344CB8AC3E}">
        <p14:creationId xmlns:p14="http://schemas.microsoft.com/office/powerpoint/2010/main" val="3466829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26</a:t>
            </a:fld>
            <a:endParaRPr lang="en-US" dirty="0"/>
          </a:p>
        </p:txBody>
      </p:sp>
    </p:spTree>
    <p:extLst>
      <p:ext uri="{BB962C8B-B14F-4D97-AF65-F5344CB8AC3E}">
        <p14:creationId xmlns:p14="http://schemas.microsoft.com/office/powerpoint/2010/main" val="3890692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&lt;Section&gt; : define</a:t>
            </a:r>
            <a:r>
              <a:rPr lang="en-US" baseline="0" dirty="0"/>
              <a:t> a section of a page, including heading and content</a:t>
            </a:r>
          </a:p>
          <a:p>
            <a:pPr marL="171450" indent="-171450">
              <a:buFont typeface="Arial" panose="020B0604020202020204" pitchFamily="34" charset="0"/>
              <a:buChar char="•"/>
            </a:pPr>
            <a:r>
              <a:rPr lang="en-US" baseline="0" dirty="0"/>
              <a:t>&lt;header&gt; : define header of the page, used for introductory content</a:t>
            </a:r>
          </a:p>
          <a:p>
            <a:pPr marL="171450" indent="-171450">
              <a:buFont typeface="Arial" panose="020B0604020202020204" pitchFamily="34" charset="0"/>
              <a:buChar char="•"/>
            </a:pPr>
            <a:r>
              <a:rPr lang="en-US" baseline="0" dirty="0"/>
              <a:t>&lt;footer&gt; : define footer of the page, </a:t>
            </a:r>
            <a:r>
              <a:rPr lang="en-US" sz="1200" b="0" i="0" kern="1200" baseline="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footer typically contains the author of the document, copyright information, links to terms of use, contact information, etc.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&lt;nav&gt;: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element defines a set of navigation links.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&lt;aside&gt;: Sidebar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&lt;figure&gt;: Visual explaination of image,</a:t>
            </a:r>
            <a:r>
              <a:rPr lang="en-US" sz="1200" b="0" i="0" kern="1200" baseline="0" dirty="0">
                <a:solidFill>
                  <a:schemeClr val="tx1"/>
                </a:solidFill>
                <a:effectLst/>
                <a:latin typeface="+mn-lt"/>
                <a:ea typeface="+mn-ea"/>
                <a:cs typeface="+mn-cs"/>
              </a:rPr>
              <a:t> &lt;figcaption&gt;: Figure caption</a:t>
            </a:r>
          </a:p>
          <a:p>
            <a:pPr marL="17145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 More at w3schools.com</a:t>
            </a:r>
            <a:endParaRPr lang="en-US" dirty="0"/>
          </a:p>
        </p:txBody>
      </p:sp>
      <p:sp>
        <p:nvSpPr>
          <p:cNvPr id="4" name="Slide Number Placeholder 3"/>
          <p:cNvSpPr>
            <a:spLocks noGrp="1"/>
          </p:cNvSpPr>
          <p:nvPr>
            <p:ph type="sldNum" sz="quarter" idx="10"/>
          </p:nvPr>
        </p:nvSpPr>
        <p:spPr/>
        <p:txBody>
          <a:bodyPr/>
          <a:lstStyle/>
          <a:p>
            <a:fld id="{594FADF7-4B9B-499F-8B7F-A072267F611D}" type="slidenum">
              <a:rPr lang="en-US" smtClean="0"/>
              <a:pPr/>
              <a:t>28</a:t>
            </a:fld>
            <a:endParaRPr lang="en-US"/>
          </a:p>
        </p:txBody>
      </p:sp>
    </p:spTree>
    <p:extLst>
      <p:ext uri="{BB962C8B-B14F-4D97-AF65-F5344CB8AC3E}">
        <p14:creationId xmlns:p14="http://schemas.microsoft.com/office/powerpoint/2010/main" val="199437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30</a:t>
            </a:fld>
            <a:endParaRPr lang="en-US" dirty="0"/>
          </a:p>
        </p:txBody>
      </p:sp>
    </p:spTree>
    <p:extLst>
      <p:ext uri="{BB962C8B-B14F-4D97-AF65-F5344CB8AC3E}">
        <p14:creationId xmlns:p14="http://schemas.microsoft.com/office/powerpoint/2010/main" val="2723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4FADF7-4B9B-499F-8B7F-A072267F611D}" type="slidenum">
              <a:rPr lang="en-US" smtClean="0"/>
              <a:pPr/>
              <a:t>31</a:t>
            </a:fld>
            <a:endParaRPr lang="en-US"/>
          </a:p>
        </p:txBody>
      </p:sp>
    </p:spTree>
    <p:extLst>
      <p:ext uri="{BB962C8B-B14F-4D97-AF65-F5344CB8AC3E}">
        <p14:creationId xmlns:p14="http://schemas.microsoft.com/office/powerpoint/2010/main" val="316975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a:t>
            </a:r>
          </a:p>
        </p:txBody>
      </p:sp>
      <p:sp>
        <p:nvSpPr>
          <p:cNvPr id="4" name="Slide Number Placeholder 3"/>
          <p:cNvSpPr>
            <a:spLocks noGrp="1"/>
          </p:cNvSpPr>
          <p:nvPr>
            <p:ph type="sldNum" sz="quarter" idx="10"/>
          </p:nvPr>
        </p:nvSpPr>
        <p:spPr/>
        <p:txBody>
          <a:bodyPr/>
          <a:lstStyle/>
          <a:p>
            <a:fld id="{AC3765A4-D309-444E-9276-0B2CD25A6C21}" type="slidenum">
              <a:rPr lang="en-US" smtClean="0"/>
              <a:pPr/>
              <a:t>4</a:t>
            </a:fld>
            <a:endParaRPr lang="en-US"/>
          </a:p>
        </p:txBody>
      </p:sp>
    </p:spTree>
    <p:extLst>
      <p:ext uri="{BB962C8B-B14F-4D97-AF65-F5344CB8AC3E}">
        <p14:creationId xmlns:p14="http://schemas.microsoft.com/office/powerpoint/2010/main" val="175836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Heading</a:t>
            </a:r>
            <a:r>
              <a:rPr lang="en-US" baseline="0" dirty="0"/>
              <a:t> can include own style, class, id...</a:t>
            </a:r>
            <a:endParaRPr lang="en-US" dirty="0"/>
          </a:p>
        </p:txBody>
      </p:sp>
      <p:sp>
        <p:nvSpPr>
          <p:cNvPr id="4" name="Slide Number Placeholder 3"/>
          <p:cNvSpPr>
            <a:spLocks noGrp="1"/>
          </p:cNvSpPr>
          <p:nvPr>
            <p:ph type="sldNum" sz="quarter" idx="10"/>
          </p:nvPr>
        </p:nvSpPr>
        <p:spPr/>
        <p:txBody>
          <a:bodyPr/>
          <a:lstStyle/>
          <a:p>
            <a:fld id="{805B3AEF-D933-4452-A158-BC77F1488690}" type="slidenum">
              <a:rPr lang="en-US" smtClean="0"/>
              <a:pPr/>
              <a:t>10</a:t>
            </a:fld>
            <a:endParaRPr lang="en-US"/>
          </a:p>
        </p:txBody>
      </p:sp>
    </p:spTree>
    <p:extLst>
      <p:ext uri="{BB962C8B-B14F-4D97-AF65-F5344CB8AC3E}">
        <p14:creationId xmlns:p14="http://schemas.microsoft.com/office/powerpoint/2010/main" val="288151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a:t>
            </a:r>
            <a:r>
              <a:rPr lang="en-US" baseline="0" dirty="0"/>
              <a:t> spaces is ignored when browsing in &lt;p&gt; tag in browser. Eg: </a:t>
            </a:r>
            <a:r>
              <a:rPr lang="en-US" baseline="0" dirty="0">
                <a:latin typeface="Courier New" panose="02070309020205020404" pitchFamily="49" charset="0"/>
                <a:cs typeface="Courier New" panose="02070309020205020404" pitchFamily="49" charset="0"/>
              </a:rPr>
              <a:t>&lt;p&gt;This paragraphcontains      a lot of spaces in the source     code, but the    browser ignores it.&lt;/p&gt; produces:</a:t>
            </a:r>
          </a:p>
          <a:p>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This paragraph contains a lot of lines in the source code, but the browser ignores it.</a:t>
            </a:r>
          </a:p>
          <a:p>
            <a:endParaRPr lang="en-US"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add more spaces, using &amp;nbsp; inside paragraph. Eg: </a:t>
            </a:r>
            <a:r>
              <a:rPr lang="en-US" baseline="0" dirty="0">
                <a:latin typeface="Courier New" panose="02070309020205020404" pitchFamily="49" charset="0"/>
                <a:cs typeface="Courier New" panose="02070309020205020404" pitchFamily="49" charset="0"/>
              </a:rPr>
              <a:t>&lt;p&gt;This paragraphcontains &amp;nbsp;&amp;nbsp;&amp;nbsp; a lot of spaces in the source code, but the browser ignores it.&lt;/p&gt;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Courier New" panose="02070309020205020404" pitchFamily="49" charset="0"/>
                <a:cs typeface="Courier New" panose="02070309020205020404" pitchFamily="49" charset="0"/>
                <a:sym typeface="Wingdings" panose="05000000000000000000" pitchFamily="2" charset="2"/>
              </a:rPr>
              <a:t> </a:t>
            </a:r>
            <a:r>
              <a:rPr lang="en-US" sz="1200" b="0" i="0" kern="1200" dirty="0">
                <a:solidFill>
                  <a:schemeClr val="tx1"/>
                </a:solidFill>
                <a:effectLst/>
                <a:latin typeface="+mn-lt"/>
                <a:ea typeface="+mn-ea"/>
                <a:cs typeface="+mn-cs"/>
              </a:rPr>
              <a:t>This paragraph contains      a lot of spaces in the source code, but the browser ignores it.</a:t>
            </a:r>
            <a:endParaRPr lang="en-US" baseline="0" dirty="0">
              <a:latin typeface="Courier New" panose="02070309020205020404" pitchFamily="49" charset="0"/>
              <a:cs typeface="Courier New" panose="02070309020205020404" pitchFamily="49" charset="0"/>
            </a:endParaRPr>
          </a:p>
          <a:p>
            <a:endParaRPr lang="en-US" baseline="0" dirty="0"/>
          </a:p>
          <a:p>
            <a:endParaRPr lang="en-US" dirty="0"/>
          </a:p>
        </p:txBody>
      </p:sp>
      <p:sp>
        <p:nvSpPr>
          <p:cNvPr id="4" name="Slide Number Placeholder 3"/>
          <p:cNvSpPr>
            <a:spLocks noGrp="1"/>
          </p:cNvSpPr>
          <p:nvPr>
            <p:ph type="sldNum" sz="quarter" idx="10"/>
          </p:nvPr>
        </p:nvSpPr>
        <p:spPr/>
        <p:txBody>
          <a:bodyPr/>
          <a:lstStyle/>
          <a:p>
            <a:fld id="{805B3AEF-D933-4452-A158-BC77F1488690}" type="slidenum">
              <a:rPr lang="en-US" smtClean="0"/>
              <a:pPr/>
              <a:t>11</a:t>
            </a:fld>
            <a:endParaRPr lang="en-US"/>
          </a:p>
        </p:txBody>
      </p:sp>
    </p:spTree>
    <p:extLst>
      <p:ext uri="{BB962C8B-B14F-4D97-AF65-F5344CB8AC3E}">
        <p14:creationId xmlns:p14="http://schemas.microsoft.com/office/powerpoint/2010/main" val="3962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stands</a:t>
            </a:r>
            <a:r>
              <a:rPr lang="en-US" baseline="0" dirty="0"/>
              <a:t> for alternative text, display when image cannot loaded due to</a:t>
            </a:r>
          </a:p>
          <a:p>
            <a:pPr marL="171450" indent="-171450">
              <a:buFont typeface="Arial" panose="020B0604020202020204" pitchFamily="34" charset="0"/>
              <a:buChar char="•"/>
            </a:pPr>
            <a:r>
              <a:rPr lang="en-US" baseline="0" dirty="0"/>
              <a:t>Slow internet connection</a:t>
            </a:r>
          </a:p>
          <a:p>
            <a:pPr marL="171450" indent="-171450">
              <a:buFont typeface="Arial" panose="020B0604020202020204" pitchFamily="34" charset="0"/>
              <a:buChar char="•"/>
            </a:pPr>
            <a:r>
              <a:rPr lang="en-US" baseline="0" dirty="0"/>
              <a:t>Wrong image location src</a:t>
            </a:r>
          </a:p>
          <a:p>
            <a:endParaRPr lang="en-US" dirty="0"/>
          </a:p>
          <a:p>
            <a:r>
              <a:rPr lang="en-US" dirty="0"/>
              <a:t>Fixed size: using width and height attributes in &lt;img&gt;</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15</a:t>
            </a:fld>
            <a:endParaRPr lang="en-US"/>
          </a:p>
        </p:txBody>
      </p:sp>
    </p:spTree>
    <p:extLst>
      <p:ext uri="{BB962C8B-B14F-4D97-AF65-F5344CB8AC3E}">
        <p14:creationId xmlns:p14="http://schemas.microsoft.com/office/powerpoint/2010/main" val="406374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tr</a:t>
            </a:r>
            <a:r>
              <a:rPr lang="en-US" dirty="0"/>
              <a:t>&gt; : table row</a:t>
            </a:r>
          </a:p>
          <a:p>
            <a:r>
              <a:rPr lang="en-US" dirty="0"/>
              <a:t>&lt;</a:t>
            </a:r>
            <a:r>
              <a:rPr lang="en-US" dirty="0" err="1"/>
              <a:t>th</a:t>
            </a:r>
            <a:r>
              <a:rPr lang="en-US" dirty="0"/>
              <a:t>&gt;:</a:t>
            </a:r>
            <a:r>
              <a:rPr lang="en-US" baseline="0" dirty="0"/>
              <a:t> table heading</a:t>
            </a:r>
          </a:p>
          <a:p>
            <a:r>
              <a:rPr lang="en-US" baseline="0" dirty="0"/>
              <a:t>&lt;td&gt;: table detail (table cell)</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16</a:t>
            </a:fld>
            <a:endParaRPr lang="en-US"/>
          </a:p>
        </p:txBody>
      </p:sp>
    </p:spTree>
    <p:extLst>
      <p:ext uri="{BB962C8B-B14F-4D97-AF65-F5344CB8AC3E}">
        <p14:creationId xmlns:p14="http://schemas.microsoft.com/office/powerpoint/2010/main" val="152358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a:t>
            </a:r>
            <a:r>
              <a:rPr lang="en-US" baseline="0" dirty="0"/>
              <a:t> can be nested, &lt;ul&gt;(1)&lt;li&gt;&lt;ul&gt;(2)&lt;/ul&gt;&lt;/li&gt;&lt;/ul&gt; </a:t>
            </a:r>
          </a:p>
          <a:p>
            <a:pPr marL="171450" indent="-171450">
              <a:buFont typeface="Wingdings" panose="05000000000000000000" pitchFamily="2" charset="2"/>
              <a:buChar char="è"/>
            </a:pPr>
            <a:r>
              <a:rPr lang="en-US" baseline="0" dirty="0">
                <a:sym typeface="Wingdings" panose="05000000000000000000" pitchFamily="2" charset="2"/>
              </a:rPr>
              <a:t>Useful for creating navigation bar with multiple item</a:t>
            </a:r>
          </a:p>
          <a:p>
            <a:pPr marL="171450" indent="-171450">
              <a:buFont typeface="Wingdings" panose="05000000000000000000" pitchFamily="2" charset="2"/>
              <a:buChar char="è"/>
            </a:pPr>
            <a:r>
              <a:rPr lang="en-US" baseline="0" dirty="0">
                <a:sym typeface="Wingdings" panose="05000000000000000000" pitchFamily="2" charset="2"/>
              </a:rPr>
              <a:t>Sidebar</a:t>
            </a:r>
          </a:p>
          <a:p>
            <a:pPr marL="171450" indent="-171450">
              <a:buFont typeface="Wingdings" panose="05000000000000000000" pitchFamily="2" charset="2"/>
              <a:buChar char="è"/>
            </a:pPr>
            <a:r>
              <a:rPr lang="en-US" baseline="0" dirty="0">
                <a:sym typeface="Wingdings" panose="05000000000000000000" pitchFamily="2" charset="2"/>
              </a:rPr>
              <a:t>Image album</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17</a:t>
            </a:fld>
            <a:endParaRPr lang="en-US"/>
          </a:p>
        </p:txBody>
      </p:sp>
    </p:spTree>
    <p:extLst>
      <p:ext uri="{BB962C8B-B14F-4D97-AF65-F5344CB8AC3E}">
        <p14:creationId xmlns:p14="http://schemas.microsoft.com/office/powerpoint/2010/main" val="37109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24</a:t>
            </a:fld>
            <a:endParaRPr lang="en-US" dirty="0"/>
          </a:p>
        </p:txBody>
      </p:sp>
    </p:spTree>
    <p:extLst>
      <p:ext uri="{BB962C8B-B14F-4D97-AF65-F5344CB8AC3E}">
        <p14:creationId xmlns:p14="http://schemas.microsoft.com/office/powerpoint/2010/main" val="381116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25</a:t>
            </a:fld>
            <a:endParaRPr lang="en-US" dirty="0"/>
          </a:p>
        </p:txBody>
      </p:sp>
    </p:spTree>
    <p:extLst>
      <p:ext uri="{BB962C8B-B14F-4D97-AF65-F5344CB8AC3E}">
        <p14:creationId xmlns:p14="http://schemas.microsoft.com/office/powerpoint/2010/main" val="164770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54BE3-F7ED-4F3E-8A95-B55AC90E785B}"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54BE3-F7ED-4F3E-8A95-B55AC90E785B}"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54BE3-F7ED-4F3E-8A95-B55AC90E785B}" type="datetimeFigureOut">
              <a:rPr lang="en-US" smtClean="0"/>
              <a:pPr/>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54BE3-F7ED-4F3E-8A95-B55AC90E785B}" type="datetimeFigureOut">
              <a:rPr lang="en-US" smtClean="0"/>
              <a:pPr/>
              <a:t>3/8/21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254BE3-F7ED-4F3E-8A95-B55AC90E785B}" type="datetimeFigureOut">
              <a:rPr lang="en-US" smtClean="0"/>
              <a:pPr/>
              <a:t>3/8/21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4BE3-F7ED-4F3E-8A95-B55AC90E785B}" type="datetimeFigureOut">
              <a:rPr lang="en-US" smtClean="0"/>
              <a:pPr/>
              <a:t>3/8/21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4BE3-F7ED-4F3E-8A95-B55AC90E785B}" type="datetimeFigureOut">
              <a:rPr lang="en-US" smtClean="0"/>
              <a:pPr/>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254BE3-F7ED-4F3E-8A95-B55AC90E785B}" type="datetimeFigureOut">
              <a:rPr lang="en-US" smtClean="0"/>
              <a:pPr/>
              <a:t>3/8/21</a:t>
            </a:fld>
            <a:endParaRPr lang="en-US"/>
          </a:p>
        </p:txBody>
      </p:sp>
      <p:sp>
        <p:nvSpPr>
          <p:cNvPr id="9" name="Slide Number Placeholder 8"/>
          <p:cNvSpPr>
            <a:spLocks noGrp="1"/>
          </p:cNvSpPr>
          <p:nvPr>
            <p:ph type="sldNum" sz="quarter" idx="11"/>
          </p:nvPr>
        </p:nvSpPr>
        <p:spPr/>
        <p:txBody>
          <a:bodyPr/>
          <a:lstStyle/>
          <a:p>
            <a:fld id="{1F5D2862-91D1-4AD8-B8BA-DEE8FF15728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D2862-91D1-4AD8-B8BA-DEE8FF15728F}"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254BE3-F7ED-4F3E-8A95-B55AC90E785B}" type="datetimeFigureOut">
              <a:rPr lang="en-US" smtClean="0"/>
              <a:pPr/>
              <a:t>3/8/21</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8458200" cy="2304288"/>
          </a:xfrm>
        </p:spPr>
        <p:txBody>
          <a:bodyPr/>
          <a:lstStyle/>
          <a:p>
            <a:pPr algn="r"/>
            <a:r>
              <a:rPr lang="en-US" sz="5400" dirty="0" err="1">
                <a:solidFill>
                  <a:schemeClr val="accent3">
                    <a:lumMod val="50000"/>
                  </a:schemeClr>
                </a:solidFill>
              </a:rPr>
              <a:t>Khóa</a:t>
            </a:r>
            <a:r>
              <a:rPr lang="en-US" sz="5400" dirty="0">
                <a:solidFill>
                  <a:schemeClr val="accent3">
                    <a:lumMod val="50000"/>
                  </a:schemeClr>
                </a:solidFill>
              </a:rPr>
              <a:t> </a:t>
            </a:r>
            <a:r>
              <a:rPr lang="en-US" sz="5400" dirty="0" err="1">
                <a:solidFill>
                  <a:schemeClr val="accent3">
                    <a:lumMod val="50000"/>
                  </a:schemeClr>
                </a:solidFill>
              </a:rPr>
              <a:t>đào</a:t>
            </a:r>
            <a:r>
              <a:rPr lang="en-US" sz="5400" dirty="0">
                <a:solidFill>
                  <a:schemeClr val="accent3">
                    <a:lumMod val="50000"/>
                  </a:schemeClr>
                </a:solidFill>
              </a:rPr>
              <a:t> </a:t>
            </a:r>
            <a:r>
              <a:rPr lang="en-US" sz="5400" dirty="0" err="1">
                <a:solidFill>
                  <a:schemeClr val="accent3">
                    <a:lumMod val="50000"/>
                  </a:schemeClr>
                </a:solidFill>
              </a:rPr>
              <a:t>tạo</a:t>
            </a:r>
            <a:br>
              <a:rPr lang="en-US" sz="5400" dirty="0"/>
            </a:br>
            <a:r>
              <a:rPr lang="en-US" sz="4800" b="1" dirty="0" err="1"/>
              <a:t>Lập</a:t>
            </a:r>
            <a:r>
              <a:rPr lang="en-US" sz="4800" b="1" dirty="0"/>
              <a:t> </a:t>
            </a:r>
            <a:r>
              <a:rPr lang="en-US" sz="4800" b="1" dirty="0" err="1"/>
              <a:t>trình</a:t>
            </a:r>
            <a:r>
              <a:rPr lang="en-US" sz="4800" b="1" dirty="0"/>
              <a:t> Web </a:t>
            </a:r>
            <a:r>
              <a:rPr lang="en-US" sz="4800" b="1" dirty="0" err="1"/>
              <a:t>sử</a:t>
            </a:r>
            <a:r>
              <a:rPr lang="en-US" sz="4800" b="1" dirty="0"/>
              <a:t> </a:t>
            </a:r>
            <a:r>
              <a:rPr lang="en-US" sz="4800" b="1" dirty="0" err="1"/>
              <a:t>dụng</a:t>
            </a:r>
            <a:r>
              <a:rPr lang="en-US" sz="4800" b="1" dirty="0"/>
              <a:t> PHP</a:t>
            </a:r>
            <a:endParaRPr lang="en-US" sz="3200" b="1" dirty="0"/>
          </a:p>
        </p:txBody>
      </p:sp>
    </p:spTree>
    <p:extLst>
      <p:ext uri="{BB962C8B-B14F-4D97-AF65-F5344CB8AC3E}">
        <p14:creationId xmlns:p14="http://schemas.microsoft.com/office/powerpoint/2010/main" val="85573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 &lt;h1&gt;-&lt;h6&gt;</a:t>
            </a:r>
          </a:p>
        </p:txBody>
      </p:sp>
      <p:sp>
        <p:nvSpPr>
          <p:cNvPr id="3" name="Content Placeholder 2"/>
          <p:cNvSpPr>
            <a:spLocks noGrp="1"/>
          </p:cNvSpPr>
          <p:nvPr>
            <p:ph idx="1"/>
          </p:nvPr>
        </p:nvSpPr>
        <p:spPr/>
        <p:txBody>
          <a:bodyPr/>
          <a:lstStyle/>
          <a:p>
            <a:r>
              <a:rPr lang="en-US" dirty="0" err="1"/>
              <a:t>Đánh</a:t>
            </a:r>
            <a:r>
              <a:rPr lang="en-US" dirty="0"/>
              <a:t> </a:t>
            </a:r>
            <a:r>
              <a:rPr lang="en-US" dirty="0" err="1"/>
              <a:t>dấu</a:t>
            </a:r>
            <a:r>
              <a:rPr lang="en-US" dirty="0"/>
              <a:t> </a:t>
            </a:r>
            <a:r>
              <a:rPr lang="en-US" dirty="0" err="1"/>
              <a:t>thành</a:t>
            </a:r>
            <a:r>
              <a:rPr lang="en-US" dirty="0"/>
              <a:t> </a:t>
            </a:r>
            <a:r>
              <a:rPr lang="en-US" dirty="0" err="1"/>
              <a:t>phần</a:t>
            </a:r>
            <a:r>
              <a:rPr lang="en-US" dirty="0"/>
              <a:t> heading </a:t>
            </a:r>
            <a:r>
              <a:rPr lang="en-US" dirty="0" err="1"/>
              <a:t>của</a:t>
            </a:r>
            <a:r>
              <a:rPr lang="en-US" dirty="0"/>
              <a:t> </a:t>
            </a:r>
            <a:r>
              <a:rPr lang="en-US" dirty="0" err="1"/>
              <a:t>trang</a:t>
            </a:r>
            <a:endParaRPr lang="en-US" dirty="0"/>
          </a:p>
          <a:p>
            <a:r>
              <a:rPr lang="en-US" dirty="0" err="1"/>
              <a:t>Mức</a:t>
            </a:r>
            <a:r>
              <a:rPr lang="en-US" dirty="0"/>
              <a:t> </a:t>
            </a:r>
            <a:r>
              <a:rPr lang="en-US" dirty="0" err="1"/>
              <a:t>độ</a:t>
            </a:r>
            <a:r>
              <a:rPr lang="en-US" dirty="0"/>
              <a:t> </a:t>
            </a:r>
            <a:r>
              <a:rPr lang="en-US" dirty="0" err="1"/>
              <a:t>quan</a:t>
            </a:r>
            <a:r>
              <a:rPr lang="en-US" dirty="0"/>
              <a:t> </a:t>
            </a:r>
            <a:r>
              <a:rPr lang="en-US" dirty="0" err="1"/>
              <a:t>trọng</a:t>
            </a:r>
            <a:r>
              <a:rPr lang="en-US" dirty="0"/>
              <a:t> h1-h2-h3-h4-h5-h6</a:t>
            </a:r>
          </a:p>
        </p:txBody>
      </p:sp>
      <p:pic>
        <p:nvPicPr>
          <p:cNvPr id="4" name="Picture 3"/>
          <p:cNvPicPr>
            <a:picLocks noChangeAspect="1"/>
          </p:cNvPicPr>
          <p:nvPr/>
        </p:nvPicPr>
        <p:blipFill>
          <a:blip r:embed="rId3"/>
          <a:stretch>
            <a:fillRect/>
          </a:stretch>
        </p:blipFill>
        <p:spPr>
          <a:xfrm>
            <a:off x="609600" y="3033792"/>
            <a:ext cx="4335929" cy="2164556"/>
          </a:xfrm>
          <a:prstGeom prst="rect">
            <a:avLst/>
          </a:prstGeom>
        </p:spPr>
      </p:pic>
      <p:pic>
        <p:nvPicPr>
          <p:cNvPr id="5" name="Picture 4"/>
          <p:cNvPicPr>
            <a:picLocks noChangeAspect="1"/>
          </p:cNvPicPr>
          <p:nvPr/>
        </p:nvPicPr>
        <p:blipFill>
          <a:blip r:embed="rId4"/>
          <a:stretch>
            <a:fillRect/>
          </a:stretch>
        </p:blipFill>
        <p:spPr>
          <a:xfrm>
            <a:off x="5272045" y="2896235"/>
            <a:ext cx="2920739" cy="2439671"/>
          </a:xfrm>
          <a:prstGeom prst="rect">
            <a:avLst/>
          </a:prstGeom>
        </p:spPr>
      </p:pic>
    </p:spTree>
    <p:extLst>
      <p:ext uri="{BB962C8B-B14F-4D97-AF65-F5344CB8AC3E}">
        <p14:creationId xmlns:p14="http://schemas.microsoft.com/office/powerpoint/2010/main" val="325546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Paragraph &lt;p&gt; line-break &lt;br/&gt;</a:t>
            </a:r>
          </a:p>
        </p:txBody>
      </p:sp>
      <p:pic>
        <p:nvPicPr>
          <p:cNvPr id="6" name="Content Placeholder 5"/>
          <p:cNvPicPr>
            <a:picLocks noGrp="1" noChangeAspect="1"/>
          </p:cNvPicPr>
          <p:nvPr>
            <p:ph idx="1"/>
          </p:nvPr>
        </p:nvPicPr>
        <p:blipFill>
          <a:blip r:embed="rId3"/>
          <a:stretch>
            <a:fillRect/>
          </a:stretch>
        </p:blipFill>
        <p:spPr>
          <a:xfrm>
            <a:off x="252119" y="5086012"/>
            <a:ext cx="4716932" cy="533400"/>
          </a:xfrm>
          <a:prstGeom prst="rect">
            <a:avLst/>
          </a:prstGeom>
        </p:spPr>
      </p:pic>
      <p:pic>
        <p:nvPicPr>
          <p:cNvPr id="4" name="Picture 3"/>
          <p:cNvPicPr>
            <a:picLocks noChangeAspect="1"/>
          </p:cNvPicPr>
          <p:nvPr/>
        </p:nvPicPr>
        <p:blipFill>
          <a:blip r:embed="rId4"/>
          <a:stretch>
            <a:fillRect/>
          </a:stretch>
        </p:blipFill>
        <p:spPr>
          <a:xfrm>
            <a:off x="838200" y="2743200"/>
            <a:ext cx="2777186" cy="1940580"/>
          </a:xfrm>
          <a:prstGeom prst="rect">
            <a:avLst/>
          </a:prstGeom>
        </p:spPr>
      </p:pic>
      <p:pic>
        <p:nvPicPr>
          <p:cNvPr id="5" name="Picture 4"/>
          <p:cNvPicPr>
            <a:picLocks noChangeAspect="1"/>
          </p:cNvPicPr>
          <p:nvPr/>
        </p:nvPicPr>
        <p:blipFill>
          <a:blip r:embed="rId5"/>
          <a:stretch>
            <a:fillRect/>
          </a:stretch>
        </p:blipFill>
        <p:spPr>
          <a:xfrm>
            <a:off x="5410200" y="2792993"/>
            <a:ext cx="2319984" cy="1889875"/>
          </a:xfrm>
          <a:prstGeom prst="rect">
            <a:avLst/>
          </a:prstGeom>
        </p:spPr>
      </p:pic>
      <p:pic>
        <p:nvPicPr>
          <p:cNvPr id="7" name="Picture 6"/>
          <p:cNvPicPr>
            <a:picLocks noChangeAspect="1"/>
          </p:cNvPicPr>
          <p:nvPr/>
        </p:nvPicPr>
        <p:blipFill>
          <a:blip r:embed="rId6"/>
          <a:stretch>
            <a:fillRect/>
          </a:stretch>
        </p:blipFill>
        <p:spPr>
          <a:xfrm>
            <a:off x="5410200" y="4894361"/>
            <a:ext cx="2414533" cy="1092001"/>
          </a:xfrm>
          <a:prstGeom prst="rect">
            <a:avLst/>
          </a:prstGeom>
        </p:spPr>
      </p:pic>
      <p:sp>
        <p:nvSpPr>
          <p:cNvPr id="3" name="TextBox 2">
            <a:extLst>
              <a:ext uri="{FF2B5EF4-FFF2-40B4-BE49-F238E27FC236}">
                <a16:creationId xmlns:a16="http://schemas.microsoft.com/office/drawing/2014/main" id="{C90A8EB3-8576-E542-85EE-20585EC9212B}"/>
              </a:ext>
            </a:extLst>
          </p:cNvPr>
          <p:cNvSpPr txBox="1"/>
          <p:nvPr/>
        </p:nvSpPr>
        <p:spPr>
          <a:xfrm>
            <a:off x="670839" y="1417638"/>
            <a:ext cx="7253961"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&lt;p&gt;: </a:t>
            </a:r>
            <a:r>
              <a:rPr lang="en-US" dirty="0" err="1"/>
              <a:t>Dùng</a:t>
            </a:r>
            <a:r>
              <a:rPr lang="en-US" dirty="0"/>
              <a:t> </a:t>
            </a:r>
            <a:r>
              <a:rPr lang="en-US" dirty="0" err="1"/>
              <a:t>để</a:t>
            </a:r>
            <a:r>
              <a:rPr lang="en-US" dirty="0"/>
              <a:t> </a:t>
            </a:r>
            <a:r>
              <a:rPr lang="en-US" dirty="0" err="1"/>
              <a:t>viết</a:t>
            </a:r>
            <a:r>
              <a:rPr lang="en-US" dirty="0"/>
              <a:t> </a:t>
            </a:r>
            <a:r>
              <a:rPr lang="en-US" dirty="0" err="1"/>
              <a:t>nội</a:t>
            </a:r>
            <a:r>
              <a:rPr lang="en-US" dirty="0"/>
              <a:t> dung </a:t>
            </a:r>
            <a:r>
              <a:rPr lang="en-US" dirty="0" err="1"/>
              <a:t>của</a:t>
            </a:r>
            <a:r>
              <a:rPr lang="en-US" dirty="0"/>
              <a:t> </a:t>
            </a:r>
            <a:r>
              <a:rPr lang="en-US" dirty="0" err="1"/>
              <a:t>trang</a:t>
            </a:r>
            <a:endParaRPr lang="en-US" dirty="0"/>
          </a:p>
          <a:p>
            <a:endParaRPr lang="en-US" dirty="0"/>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 /&gt;: </a:t>
            </a:r>
            <a:r>
              <a:rPr lang="en-US" dirty="0" err="1"/>
              <a:t>Ngắt</a:t>
            </a:r>
            <a:r>
              <a:rPr lang="en-US" dirty="0"/>
              <a:t> </a:t>
            </a:r>
            <a:r>
              <a:rPr lang="en-US" dirty="0" err="1"/>
              <a:t>dòng</a:t>
            </a:r>
            <a:endParaRPr lang="en-US" dirty="0"/>
          </a:p>
        </p:txBody>
      </p:sp>
    </p:spTree>
    <p:extLst>
      <p:ext uri="{BB962C8B-B14F-4D97-AF65-F5344CB8AC3E}">
        <p14:creationId xmlns:p14="http://schemas.microsoft.com/office/powerpoint/2010/main" val="54712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&lt;a&gt;</a:t>
            </a:r>
          </a:p>
        </p:txBody>
      </p:sp>
      <p:pic>
        <p:nvPicPr>
          <p:cNvPr id="4" name="Content Placeholder 3"/>
          <p:cNvPicPr>
            <a:picLocks noGrp="1" noChangeAspect="1"/>
          </p:cNvPicPr>
          <p:nvPr>
            <p:ph idx="1"/>
          </p:nvPr>
        </p:nvPicPr>
        <p:blipFill>
          <a:blip r:embed="rId2"/>
          <a:stretch>
            <a:fillRect/>
          </a:stretch>
        </p:blipFill>
        <p:spPr>
          <a:xfrm>
            <a:off x="1836005" y="1827299"/>
            <a:ext cx="4515659" cy="577081"/>
          </a:xfrm>
          <a:prstGeom prst="rect">
            <a:avLst/>
          </a:prstGeom>
        </p:spPr>
      </p:pic>
      <p:pic>
        <p:nvPicPr>
          <p:cNvPr id="5" name="Picture 4"/>
          <p:cNvPicPr>
            <a:picLocks noChangeAspect="1"/>
          </p:cNvPicPr>
          <p:nvPr/>
        </p:nvPicPr>
        <p:blipFill>
          <a:blip r:embed="rId3"/>
          <a:stretch>
            <a:fillRect/>
          </a:stretch>
        </p:blipFill>
        <p:spPr>
          <a:xfrm>
            <a:off x="1119445" y="2587797"/>
            <a:ext cx="6905109" cy="1731400"/>
          </a:xfrm>
          <a:prstGeom prst="rect">
            <a:avLst/>
          </a:prstGeom>
        </p:spPr>
      </p:pic>
      <p:pic>
        <p:nvPicPr>
          <p:cNvPr id="6" name="Picture 5"/>
          <p:cNvPicPr>
            <a:picLocks noChangeAspect="1"/>
          </p:cNvPicPr>
          <p:nvPr/>
        </p:nvPicPr>
        <p:blipFill>
          <a:blip r:embed="rId4"/>
          <a:stretch>
            <a:fillRect/>
          </a:stretch>
        </p:blipFill>
        <p:spPr>
          <a:xfrm>
            <a:off x="685800" y="5276297"/>
            <a:ext cx="2101395" cy="733821"/>
          </a:xfrm>
          <a:prstGeom prst="rect">
            <a:avLst/>
          </a:prstGeom>
        </p:spPr>
      </p:pic>
      <p:pic>
        <p:nvPicPr>
          <p:cNvPr id="7" name="Picture 6"/>
          <p:cNvPicPr>
            <a:picLocks noChangeAspect="1"/>
          </p:cNvPicPr>
          <p:nvPr/>
        </p:nvPicPr>
        <p:blipFill>
          <a:blip r:embed="rId5"/>
          <a:stretch>
            <a:fillRect/>
          </a:stretch>
        </p:blipFill>
        <p:spPr>
          <a:xfrm>
            <a:off x="2971800" y="5276297"/>
            <a:ext cx="6086574" cy="488074"/>
          </a:xfrm>
          <a:prstGeom prst="rect">
            <a:avLst/>
          </a:prstGeom>
        </p:spPr>
      </p:pic>
      <p:sp>
        <p:nvSpPr>
          <p:cNvPr id="8" name="TextBox 7"/>
          <p:cNvSpPr txBox="1"/>
          <p:nvPr/>
        </p:nvSpPr>
        <p:spPr>
          <a:xfrm>
            <a:off x="685800" y="4591966"/>
            <a:ext cx="2101395" cy="369332"/>
          </a:xfrm>
          <a:prstGeom prst="rect">
            <a:avLst/>
          </a:prstGeom>
          <a:noFill/>
        </p:spPr>
        <p:txBody>
          <a:bodyPr wrap="square" rtlCol="0">
            <a:spAutoFit/>
          </a:bodyPr>
          <a:lstStyle/>
          <a:p>
            <a:r>
              <a:rPr lang="en-US" dirty="0"/>
              <a:t>Output</a:t>
            </a:r>
            <a:r>
              <a:rPr lang="en-US" sz="1350" dirty="0"/>
              <a:t>:</a:t>
            </a:r>
          </a:p>
        </p:txBody>
      </p:sp>
      <p:sp>
        <p:nvSpPr>
          <p:cNvPr id="3" name="TextBox 2"/>
          <p:cNvSpPr txBox="1"/>
          <p:nvPr/>
        </p:nvSpPr>
        <p:spPr>
          <a:xfrm>
            <a:off x="487680" y="1275794"/>
            <a:ext cx="7620000" cy="369332"/>
          </a:xfrm>
          <a:prstGeom prst="rect">
            <a:avLst/>
          </a:prstGeom>
          <a:noFill/>
        </p:spPr>
        <p:txBody>
          <a:bodyPr wrap="square" rtlCol="0">
            <a:spAutoFit/>
          </a:bodyPr>
          <a:lstStyle/>
          <a:p>
            <a:r>
              <a:rPr lang="en-US" dirty="0" err="1"/>
              <a:t>Dùng</a:t>
            </a:r>
            <a:r>
              <a:rPr lang="en-US" dirty="0"/>
              <a:t> </a:t>
            </a:r>
            <a:r>
              <a:rPr lang="en-US" dirty="0" err="1"/>
              <a:t>để</a:t>
            </a:r>
            <a:r>
              <a:rPr lang="en-US" dirty="0"/>
              <a:t> </a:t>
            </a:r>
            <a:r>
              <a:rPr lang="en-US" dirty="0" err="1"/>
              <a:t>tạo</a:t>
            </a:r>
            <a:r>
              <a:rPr lang="en-US" dirty="0"/>
              <a:t> 1 hyperlink </a:t>
            </a:r>
            <a:r>
              <a:rPr lang="en-US" dirty="0" err="1"/>
              <a:t>dẫn</a:t>
            </a:r>
            <a:r>
              <a:rPr lang="en-US" dirty="0"/>
              <a:t> sang </a:t>
            </a:r>
            <a:r>
              <a:rPr lang="en-US" dirty="0" err="1"/>
              <a:t>trang</a:t>
            </a:r>
            <a:r>
              <a:rPr lang="en-US" dirty="0"/>
              <a:t> </a:t>
            </a:r>
            <a:r>
              <a:rPr lang="en-US" dirty="0" err="1"/>
              <a:t>khác</a:t>
            </a:r>
            <a:endParaRPr lang="en-US" dirty="0"/>
          </a:p>
        </p:txBody>
      </p:sp>
    </p:spTree>
    <p:extLst>
      <p:ext uri="{BB962C8B-B14F-4D97-AF65-F5344CB8AC3E}">
        <p14:creationId xmlns:p14="http://schemas.microsoft.com/office/powerpoint/2010/main" val="42347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Image link</a:t>
            </a:r>
          </a:p>
        </p:txBody>
      </p:sp>
      <p:sp>
        <p:nvSpPr>
          <p:cNvPr id="3" name="Content Placeholder 2"/>
          <p:cNvSpPr>
            <a:spLocks noGrp="1"/>
          </p:cNvSpPr>
          <p:nvPr>
            <p:ph idx="1"/>
          </p:nvPr>
        </p:nvSpPr>
        <p:spPr/>
        <p:txBody>
          <a:bodyPr/>
          <a:lstStyle/>
          <a:p>
            <a:r>
              <a:rPr lang="en-US" dirty="0" err="1"/>
              <a:t>Ảnh</a:t>
            </a:r>
            <a:r>
              <a:rPr lang="en-US" dirty="0"/>
              <a:t> </a:t>
            </a:r>
            <a:r>
              <a:rPr lang="en-US" dirty="0" err="1"/>
              <a:t>là</a:t>
            </a:r>
            <a:r>
              <a:rPr lang="en-US" dirty="0"/>
              <a:t> link: Click </a:t>
            </a:r>
            <a:r>
              <a:rPr lang="en-US" dirty="0" err="1"/>
              <a:t>vào</a:t>
            </a:r>
            <a:r>
              <a:rPr lang="en-US" dirty="0"/>
              <a:t> </a:t>
            </a:r>
            <a:r>
              <a:rPr lang="en-US" dirty="0" err="1"/>
              <a:t>ảnh</a:t>
            </a:r>
            <a:r>
              <a:rPr lang="en-US" dirty="0"/>
              <a:t> </a:t>
            </a:r>
            <a:r>
              <a:rPr lang="en-US" dirty="0" err="1"/>
              <a:t>thì</a:t>
            </a:r>
            <a:r>
              <a:rPr lang="en-US" dirty="0"/>
              <a:t> ra 1 </a:t>
            </a:r>
            <a:r>
              <a:rPr lang="en-US" dirty="0" err="1"/>
              <a:t>trang</a:t>
            </a:r>
            <a:r>
              <a:rPr lang="en-US" dirty="0"/>
              <a:t> </a:t>
            </a:r>
            <a:r>
              <a:rPr lang="en-US" dirty="0" err="1"/>
              <a:t>mới</a:t>
            </a:r>
            <a:endParaRPr lang="en-US" dirty="0"/>
          </a:p>
          <a:p>
            <a:endParaRPr lang="en-US" dirty="0"/>
          </a:p>
          <a:p>
            <a:r>
              <a:rPr lang="en-US" dirty="0" err="1"/>
              <a:t>Cú</a:t>
            </a:r>
            <a:r>
              <a:rPr lang="en-US" dirty="0"/>
              <a:t> </a:t>
            </a:r>
            <a:r>
              <a:rPr lang="en-US" dirty="0" err="1"/>
              <a:t>pháp</a:t>
            </a:r>
            <a:r>
              <a:rPr lang="en-US" dirty="0"/>
              <a:t>: </a:t>
            </a:r>
          </a:p>
          <a:p>
            <a:pPr marL="114300" indent="0" algn="ctr">
              <a:buNone/>
            </a:pPr>
            <a:endParaRPr lang="en-US" sz="2400" dirty="0">
              <a:latin typeface="Courier New" panose="02070309020205020404" pitchFamily="49" charset="0"/>
              <a:cs typeface="Courier New" panose="02070309020205020404" pitchFamily="49" charset="0"/>
            </a:endParaRPr>
          </a:p>
          <a:p>
            <a:pPr marL="114300" indent="0" algn="ctr">
              <a:buNone/>
            </a:pPr>
            <a:r>
              <a:rPr lang="en-US" sz="2400" dirty="0">
                <a:latin typeface="Courier New" panose="02070309020205020404" pitchFamily="49" charset="0"/>
                <a:cs typeface="Courier New" panose="02070309020205020404" pitchFamily="49" charset="0"/>
              </a:rPr>
              <a:t>&lt;a&gt;&lt;</a:t>
            </a:r>
            <a:r>
              <a:rPr lang="en-US" sz="2400" dirty="0" err="1">
                <a:latin typeface="Courier New" panose="02070309020205020404" pitchFamily="49" charset="0"/>
                <a:cs typeface="Courier New" panose="02070309020205020404" pitchFamily="49" charset="0"/>
              </a:rPr>
              <a:t>img</a:t>
            </a:r>
            <a:r>
              <a:rPr lang="en-US" sz="2400" dirty="0">
                <a:latin typeface="Courier New" panose="02070309020205020404" pitchFamily="49" charset="0"/>
                <a:cs typeface="Courier New" panose="02070309020205020404" pitchFamily="49" charset="0"/>
              </a:rPr>
              <a:t>&gt;&lt;/</a:t>
            </a:r>
            <a:r>
              <a:rPr lang="en-US" sz="2400" dirty="0" err="1">
                <a:latin typeface="Courier New" panose="02070309020205020404" pitchFamily="49" charset="0"/>
                <a:cs typeface="Courier New" panose="02070309020205020404" pitchFamily="49" charset="0"/>
              </a:rPr>
              <a:t>img</a:t>
            </a:r>
            <a:r>
              <a:rPr lang="en-US" sz="2400" dirty="0">
                <a:latin typeface="Courier New" panose="02070309020205020404" pitchFamily="49" charset="0"/>
                <a:cs typeface="Courier New" panose="02070309020205020404" pitchFamily="49" charset="0"/>
              </a:rPr>
              <a:t>&gt;&lt;/a&gt;</a:t>
            </a:r>
          </a:p>
          <a:p>
            <a:endParaRPr lang="en-US"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8D30938-3509-D740-BE4B-06AA7A1987EA}"/>
              </a:ext>
            </a:extLst>
          </p:cNvPr>
          <p:cNvSpPr txBox="1"/>
          <p:nvPr/>
        </p:nvSpPr>
        <p:spPr>
          <a:xfrm>
            <a:off x="685800" y="4114800"/>
            <a:ext cx="7391400" cy="646331"/>
          </a:xfrm>
          <a:prstGeom prst="rect">
            <a:avLst/>
          </a:prstGeom>
          <a:solidFill>
            <a:schemeClr val="accent1"/>
          </a:solidFill>
        </p:spPr>
        <p:txBody>
          <a:bodyPr wrap="square" rtlCol="0">
            <a:spAutoFit/>
          </a:bodyPr>
          <a:lstStyle/>
          <a:p>
            <a:r>
              <a:rPr lang="en-US" dirty="0">
                <a:solidFill>
                  <a:schemeClr val="bg1"/>
                </a:solidFill>
              </a:rPr>
              <a:t>&lt;a </a:t>
            </a:r>
            <a:r>
              <a:rPr lang="en-US" dirty="0" err="1">
                <a:solidFill>
                  <a:schemeClr val="bg1"/>
                </a:solidFill>
              </a:rPr>
              <a:t>href</a:t>
            </a:r>
            <a:r>
              <a:rPr lang="en-US" dirty="0">
                <a:solidFill>
                  <a:schemeClr val="bg1"/>
                </a:solidFill>
              </a:rPr>
              <a:t>="../html-</a:t>
            </a:r>
            <a:r>
              <a:rPr lang="en-US" dirty="0" err="1">
                <a:solidFill>
                  <a:schemeClr val="bg1"/>
                </a:solidFill>
              </a:rPr>
              <a:t>link.htm</a:t>
            </a:r>
            <a:r>
              <a:rPr lang="en-US" dirty="0">
                <a:solidFill>
                  <a:schemeClr val="bg1"/>
                </a:solidFill>
              </a:rPr>
              <a:t>"&gt;&lt;</a:t>
            </a:r>
            <a:r>
              <a:rPr lang="en-US" dirty="0" err="1">
                <a:solidFill>
                  <a:schemeClr val="bg1"/>
                </a:solidFill>
              </a:rPr>
              <a:t>img</a:t>
            </a:r>
            <a:r>
              <a:rPr lang="en-US" dirty="0">
                <a:solidFill>
                  <a:schemeClr val="bg1"/>
                </a:solidFill>
              </a:rPr>
              <a:t> </a:t>
            </a:r>
            <a:r>
              <a:rPr lang="en-US" dirty="0" err="1">
                <a:solidFill>
                  <a:schemeClr val="bg1"/>
                </a:solidFill>
              </a:rPr>
              <a:t>src</a:t>
            </a:r>
            <a:r>
              <a:rPr lang="en-US" dirty="0">
                <a:solidFill>
                  <a:schemeClr val="bg1"/>
                </a:solidFill>
              </a:rPr>
              <a:t>="</a:t>
            </a:r>
            <a:r>
              <a:rPr lang="en-US" dirty="0" err="1">
                <a:solidFill>
                  <a:schemeClr val="bg1"/>
                </a:solidFill>
              </a:rPr>
              <a:t>flower.jpg</a:t>
            </a:r>
            <a:r>
              <a:rPr lang="en-US" dirty="0">
                <a:solidFill>
                  <a:schemeClr val="bg1"/>
                </a:solidFill>
              </a:rPr>
              <a:t>" width="82" height="86" title="White flower" alt="Flower"&gt;&lt;/a&gt;</a:t>
            </a:r>
          </a:p>
        </p:txBody>
      </p:sp>
    </p:spTree>
    <p:extLst>
      <p:ext uri="{BB962C8B-B14F-4D97-AF65-F5344CB8AC3E}">
        <p14:creationId xmlns:p14="http://schemas.microsoft.com/office/powerpoint/2010/main" val="230586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bookmark &lt;a href=“#__”&gt;</a:t>
            </a:r>
          </a:p>
        </p:txBody>
      </p:sp>
      <p:sp>
        <p:nvSpPr>
          <p:cNvPr id="3" name="Content Placeholder 2"/>
          <p:cNvSpPr>
            <a:spLocks noGrp="1"/>
          </p:cNvSpPr>
          <p:nvPr>
            <p:ph idx="1"/>
          </p:nvPr>
        </p:nvSpPr>
        <p:spPr/>
        <p:txBody>
          <a:bodyPr/>
          <a:lstStyle/>
          <a:p>
            <a:r>
              <a:rPr lang="en-US" dirty="0" err="1"/>
              <a:t>Ấn</a:t>
            </a:r>
            <a:r>
              <a:rPr lang="en-US" dirty="0"/>
              <a:t> </a:t>
            </a:r>
            <a:r>
              <a:rPr lang="en-US" dirty="0" err="1"/>
              <a:t>vào</a:t>
            </a:r>
            <a:r>
              <a:rPr lang="en-US" dirty="0"/>
              <a:t> link </a:t>
            </a:r>
            <a:r>
              <a:rPr lang="en-US" dirty="0" err="1"/>
              <a:t>để</a:t>
            </a:r>
            <a:r>
              <a:rPr lang="en-US" dirty="0"/>
              <a:t> </a:t>
            </a:r>
            <a:r>
              <a:rPr lang="en-US" dirty="0" err="1"/>
              <a:t>đi</a:t>
            </a:r>
            <a:r>
              <a:rPr lang="en-US" dirty="0"/>
              <a:t> </a:t>
            </a:r>
            <a:r>
              <a:rPr lang="en-US" dirty="0" err="1"/>
              <a:t>đến</a:t>
            </a:r>
            <a:r>
              <a:rPr lang="en-US" dirty="0"/>
              <a:t> </a:t>
            </a:r>
            <a:r>
              <a:rPr lang="en-US" dirty="0" err="1"/>
              <a:t>phần</a:t>
            </a:r>
            <a:r>
              <a:rPr lang="en-US" dirty="0"/>
              <a:t> </a:t>
            </a:r>
            <a:r>
              <a:rPr lang="en-US" dirty="0" err="1"/>
              <a:t>mong</a:t>
            </a:r>
            <a:r>
              <a:rPr lang="en-US" dirty="0"/>
              <a:t> </a:t>
            </a:r>
            <a:r>
              <a:rPr lang="en-US" dirty="0" err="1"/>
              <a:t>muốn</a:t>
            </a:r>
            <a:r>
              <a:rPr lang="en-US" dirty="0"/>
              <a:t>, using </a:t>
            </a:r>
            <a:r>
              <a:rPr lang="en-US" dirty="0">
                <a:latin typeface="Courier New" panose="02070309020205020404" pitchFamily="49" charset="0"/>
                <a:cs typeface="Courier New" panose="02070309020205020404" pitchFamily="49" charset="0"/>
              </a:rPr>
              <a:t>id</a:t>
            </a:r>
            <a:r>
              <a:rPr lang="en-US" dirty="0"/>
              <a:t> as href</a:t>
            </a:r>
          </a:p>
        </p:txBody>
      </p:sp>
      <p:pic>
        <p:nvPicPr>
          <p:cNvPr id="5" name="Picture 4"/>
          <p:cNvPicPr>
            <a:picLocks noChangeAspect="1"/>
          </p:cNvPicPr>
          <p:nvPr/>
        </p:nvPicPr>
        <p:blipFill>
          <a:blip r:embed="rId2"/>
          <a:stretch>
            <a:fillRect/>
          </a:stretch>
        </p:blipFill>
        <p:spPr>
          <a:xfrm>
            <a:off x="685800" y="2178263"/>
            <a:ext cx="2850356" cy="2357438"/>
          </a:xfrm>
          <a:prstGeom prst="rect">
            <a:avLst/>
          </a:prstGeom>
        </p:spPr>
      </p:pic>
      <p:pic>
        <p:nvPicPr>
          <p:cNvPr id="6" name="Picture 5"/>
          <p:cNvPicPr>
            <a:picLocks noChangeAspect="1"/>
          </p:cNvPicPr>
          <p:nvPr/>
        </p:nvPicPr>
        <p:blipFill>
          <a:blip r:embed="rId3"/>
          <a:stretch>
            <a:fillRect/>
          </a:stretch>
        </p:blipFill>
        <p:spPr>
          <a:xfrm>
            <a:off x="5777784" y="2225968"/>
            <a:ext cx="2715976" cy="2471988"/>
          </a:xfrm>
          <a:prstGeom prst="rect">
            <a:avLst/>
          </a:prstGeom>
        </p:spPr>
      </p:pic>
      <p:pic>
        <p:nvPicPr>
          <p:cNvPr id="4" name="Picture 3">
            <a:extLst>
              <a:ext uri="{FF2B5EF4-FFF2-40B4-BE49-F238E27FC236}">
                <a16:creationId xmlns:a16="http://schemas.microsoft.com/office/drawing/2014/main" id="{7F4704AC-CE8C-3347-BCA7-8B244E72B65D}"/>
              </a:ext>
            </a:extLst>
          </p:cNvPr>
          <p:cNvPicPr>
            <a:picLocks noChangeAspect="1"/>
          </p:cNvPicPr>
          <p:nvPr/>
        </p:nvPicPr>
        <p:blipFill>
          <a:blip r:embed="rId4"/>
          <a:stretch>
            <a:fillRect/>
          </a:stretch>
        </p:blipFill>
        <p:spPr>
          <a:xfrm>
            <a:off x="1714500" y="4876800"/>
            <a:ext cx="5105400" cy="1819379"/>
          </a:xfrm>
          <a:prstGeom prst="rect">
            <a:avLst/>
          </a:prstGeom>
        </p:spPr>
      </p:pic>
    </p:spTree>
    <p:extLst>
      <p:ext uri="{BB962C8B-B14F-4D97-AF65-F5344CB8AC3E}">
        <p14:creationId xmlns:p14="http://schemas.microsoft.com/office/powerpoint/2010/main" val="254815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t>
            </a:r>
          </a:p>
        </p:txBody>
      </p:sp>
      <p:sp>
        <p:nvSpPr>
          <p:cNvPr id="3" name="Content Placeholder 2"/>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ảnh</a:t>
            </a:r>
            <a:endParaRPr lang="en-US" dirty="0"/>
          </a:p>
          <a:p>
            <a:pPr marL="411480" lvl="1" indent="0">
              <a:buNone/>
            </a:pPr>
            <a:endParaRPr lang="en-US" dirty="0"/>
          </a:p>
          <a:p>
            <a:pPr marL="361950" lvl="1" indent="-231775"/>
            <a:r>
              <a:rPr lang="en-US" dirty="0"/>
              <a:t>Alt: </a:t>
            </a:r>
            <a:r>
              <a:rPr lang="en-US" dirty="0" err="1"/>
              <a:t>Nếu</a:t>
            </a:r>
            <a:r>
              <a:rPr lang="en-US" dirty="0"/>
              <a:t> </a:t>
            </a:r>
            <a:r>
              <a:rPr lang="en-US" dirty="0" err="1"/>
              <a:t>ảnh</a:t>
            </a:r>
            <a:r>
              <a:rPr lang="en-US" dirty="0"/>
              <a:t> </a:t>
            </a:r>
            <a:r>
              <a:rPr lang="en-US" dirty="0" err="1"/>
              <a:t>không</a:t>
            </a:r>
            <a:r>
              <a:rPr lang="en-US" dirty="0"/>
              <a:t> </a:t>
            </a:r>
            <a:r>
              <a:rPr lang="en-US" dirty="0" err="1"/>
              <a:t>hiển</a:t>
            </a:r>
            <a:r>
              <a:rPr lang="en-US" dirty="0"/>
              <a:t> </a:t>
            </a:r>
            <a:r>
              <a:rPr lang="en-US" dirty="0" err="1"/>
              <a:t>thị</a:t>
            </a:r>
            <a:r>
              <a:rPr lang="en-US" dirty="0"/>
              <a:t>, </a:t>
            </a:r>
            <a:r>
              <a:rPr lang="en-US" dirty="0" err="1"/>
              <a:t>chữ</a:t>
            </a:r>
            <a:r>
              <a:rPr lang="en-US" dirty="0"/>
              <a:t> </a:t>
            </a:r>
            <a:r>
              <a:rPr lang="en-US" dirty="0" err="1"/>
              <a:t>trong</a:t>
            </a:r>
            <a:r>
              <a:rPr lang="en-US" dirty="0"/>
              <a:t> “alt” </a:t>
            </a:r>
            <a:r>
              <a:rPr lang="en-US" dirty="0" err="1"/>
              <a:t>sẽ</a:t>
            </a:r>
            <a:r>
              <a:rPr lang="en-US" dirty="0"/>
              <a:t> </a:t>
            </a:r>
            <a:r>
              <a:rPr lang="en-US" dirty="0" err="1"/>
              <a:t>hiển</a:t>
            </a:r>
            <a:r>
              <a:rPr lang="en-US" dirty="0"/>
              <a:t> </a:t>
            </a:r>
            <a:r>
              <a:rPr lang="en-US" dirty="0" err="1"/>
              <a:t>thị</a:t>
            </a:r>
            <a:r>
              <a:rPr lang="en-US" dirty="0"/>
              <a:t> </a:t>
            </a:r>
            <a:r>
              <a:rPr lang="en-US" dirty="0" err="1"/>
              <a:t>thay</a:t>
            </a:r>
            <a:r>
              <a:rPr lang="en-US" dirty="0"/>
              <a:t> </a:t>
            </a:r>
            <a:r>
              <a:rPr lang="en-US" dirty="0" err="1"/>
              <a:t>thế</a:t>
            </a:r>
            <a:r>
              <a:rPr lang="en-US" dirty="0"/>
              <a:t>, </a:t>
            </a:r>
            <a:r>
              <a:rPr lang="en-US" dirty="0" err="1"/>
              <a:t>bắt</a:t>
            </a:r>
            <a:r>
              <a:rPr lang="en-US" dirty="0"/>
              <a:t> </a:t>
            </a:r>
            <a:r>
              <a:rPr lang="en-US" dirty="0" err="1"/>
              <a:t>buôc</a:t>
            </a:r>
            <a:r>
              <a:rPr lang="en-US" dirty="0"/>
              <a:t> </a:t>
            </a:r>
            <a:r>
              <a:rPr lang="en-US" dirty="0" err="1"/>
              <a:t>có</a:t>
            </a:r>
            <a:r>
              <a:rPr lang="en-US" dirty="0"/>
              <a:t> </a:t>
            </a:r>
            <a:r>
              <a:rPr lang="en-US" dirty="0" err="1"/>
              <a:t>để</a:t>
            </a:r>
            <a:r>
              <a:rPr lang="en-US" dirty="0"/>
              <a:t> SEO </a:t>
            </a:r>
            <a:r>
              <a:rPr lang="en-US" dirty="0" err="1"/>
              <a:t>trang</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150876" lvl="1"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3696131" y="1295400"/>
            <a:ext cx="4515440" cy="813207"/>
          </a:xfrm>
          <a:prstGeom prst="rect">
            <a:avLst/>
          </a:prstGeom>
        </p:spPr>
      </p:pic>
      <p:pic>
        <p:nvPicPr>
          <p:cNvPr id="9" name="Picture 8"/>
          <p:cNvPicPr>
            <a:picLocks noChangeAspect="1"/>
          </p:cNvPicPr>
          <p:nvPr/>
        </p:nvPicPr>
        <p:blipFill>
          <a:blip r:embed="rId4"/>
          <a:stretch>
            <a:fillRect/>
          </a:stretch>
        </p:blipFill>
        <p:spPr>
          <a:xfrm>
            <a:off x="30480" y="3057684"/>
            <a:ext cx="5168282" cy="2164556"/>
          </a:xfrm>
          <a:prstGeom prst="rect">
            <a:avLst/>
          </a:prstGeom>
        </p:spPr>
      </p:pic>
      <p:pic>
        <p:nvPicPr>
          <p:cNvPr id="8" name="Picture 7"/>
          <p:cNvPicPr>
            <a:picLocks noChangeAspect="1"/>
          </p:cNvPicPr>
          <p:nvPr/>
        </p:nvPicPr>
        <p:blipFill>
          <a:blip r:embed="rId5"/>
          <a:stretch>
            <a:fillRect/>
          </a:stretch>
        </p:blipFill>
        <p:spPr>
          <a:xfrm>
            <a:off x="4023360" y="4385556"/>
            <a:ext cx="5069840" cy="2457362"/>
          </a:xfrm>
          <a:prstGeom prst="rect">
            <a:avLst/>
          </a:prstGeom>
        </p:spPr>
      </p:pic>
    </p:spTree>
    <p:extLst>
      <p:ext uri="{BB962C8B-B14F-4D97-AF65-F5344CB8AC3E}">
        <p14:creationId xmlns:p14="http://schemas.microsoft.com/office/powerpoint/2010/main" val="140006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&lt;table&gt;</a:t>
            </a:r>
          </a:p>
        </p:txBody>
      </p:sp>
      <p:sp>
        <p:nvSpPr>
          <p:cNvPr id="3" name="Content Placeholder 2"/>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kẻ</a:t>
            </a:r>
            <a:r>
              <a:rPr lang="en-US" dirty="0"/>
              <a:t> </a:t>
            </a:r>
            <a:r>
              <a:rPr lang="en-US" dirty="0" err="1"/>
              <a:t>bảng</a:t>
            </a:r>
            <a:endParaRPr lang="en-US" dirty="0"/>
          </a:p>
          <a:p>
            <a:endParaRPr lang="en-US" dirty="0"/>
          </a:p>
        </p:txBody>
      </p:sp>
      <p:pic>
        <p:nvPicPr>
          <p:cNvPr id="8" name="Picture 7"/>
          <p:cNvPicPr>
            <a:picLocks noChangeAspect="1"/>
          </p:cNvPicPr>
          <p:nvPr/>
        </p:nvPicPr>
        <p:blipFill>
          <a:blip r:embed="rId3"/>
          <a:stretch>
            <a:fillRect/>
          </a:stretch>
        </p:blipFill>
        <p:spPr>
          <a:xfrm>
            <a:off x="3986840" y="1600200"/>
            <a:ext cx="3187733" cy="4666487"/>
          </a:xfrm>
          <a:prstGeom prst="rect">
            <a:avLst/>
          </a:prstGeom>
        </p:spPr>
      </p:pic>
      <p:sp>
        <p:nvSpPr>
          <p:cNvPr id="7" name="Rectangular Callout 6"/>
          <p:cNvSpPr/>
          <p:nvPr/>
        </p:nvSpPr>
        <p:spPr>
          <a:xfrm>
            <a:off x="6648450" y="2216310"/>
            <a:ext cx="1740380" cy="568052"/>
          </a:xfrm>
          <a:prstGeom prst="wedgeRectCallout">
            <a:avLst>
              <a:gd name="adj1" fmla="val -147300"/>
              <a:gd name="adj2" fmla="val 383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Table cell</a:t>
            </a:r>
          </a:p>
        </p:txBody>
      </p:sp>
      <p:sp>
        <p:nvSpPr>
          <p:cNvPr id="6" name="Rectangular Callout 5"/>
          <p:cNvSpPr/>
          <p:nvPr/>
        </p:nvSpPr>
        <p:spPr>
          <a:xfrm>
            <a:off x="6648450" y="3939058"/>
            <a:ext cx="1727440" cy="586466"/>
          </a:xfrm>
          <a:prstGeom prst="wedgeRectCallout">
            <a:avLst>
              <a:gd name="adj1" fmla="val -172158"/>
              <a:gd name="adj2" fmla="val 1021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t>T</a:t>
            </a:r>
            <a:r>
              <a:rPr lang="en-US" sz="1350" dirty="0"/>
              <a:t>able </a:t>
            </a:r>
            <a:r>
              <a:rPr lang="en-US" sz="1350" b="1" dirty="0"/>
              <a:t>r</a:t>
            </a:r>
            <a:r>
              <a:rPr lang="en-US" sz="1350" dirty="0"/>
              <a:t>ow</a:t>
            </a:r>
          </a:p>
        </p:txBody>
      </p:sp>
      <p:sp>
        <p:nvSpPr>
          <p:cNvPr id="10" name="TextBox 9"/>
          <p:cNvSpPr txBox="1"/>
          <p:nvPr/>
        </p:nvSpPr>
        <p:spPr>
          <a:xfrm>
            <a:off x="611037" y="2370321"/>
            <a:ext cx="3187733" cy="1446550"/>
          </a:xfrm>
          <a:prstGeom prst="rect">
            <a:avLst/>
          </a:prstGeom>
          <a:noFill/>
        </p:spPr>
        <p:txBody>
          <a:bodyPr wrap="square" rtlCol="0">
            <a:spAutoFit/>
          </a:bodyPr>
          <a:lstStyle/>
          <a:p>
            <a:r>
              <a:rPr lang="en-US" sz="2200" dirty="0" err="1"/>
              <a:t>Sử</a:t>
            </a:r>
            <a:r>
              <a:rPr lang="en-US" sz="2200" dirty="0"/>
              <a:t> </a:t>
            </a:r>
            <a:r>
              <a:rPr lang="en-US" sz="2200" dirty="0" err="1"/>
              <a:t>dụng</a:t>
            </a:r>
            <a:r>
              <a:rPr lang="en-US" sz="2200" dirty="0"/>
              <a:t> </a:t>
            </a:r>
            <a:r>
              <a:rPr lang="en-US" sz="2200" dirty="0">
                <a:latin typeface="Courier New" panose="02070309020205020404" pitchFamily="49" charset="0"/>
                <a:cs typeface="Courier New" panose="02070309020205020404" pitchFamily="49" charset="0"/>
              </a:rPr>
              <a:t>&lt;thead&gt; &amp; &lt;tbody&gt;</a:t>
            </a:r>
            <a:r>
              <a:rPr lang="en-US" sz="2200" dirty="0"/>
              <a:t> to chia </a:t>
            </a:r>
            <a:r>
              <a:rPr lang="en-US" sz="2200" dirty="0" err="1"/>
              <a:t>nội</a:t>
            </a:r>
            <a:r>
              <a:rPr lang="en-US" sz="2200" dirty="0"/>
              <a:t> dung </a:t>
            </a:r>
            <a:r>
              <a:rPr lang="en-US" sz="2200" dirty="0" err="1"/>
              <a:t>giữa</a:t>
            </a:r>
            <a:r>
              <a:rPr lang="en-US" sz="2200" dirty="0"/>
              <a:t> header </a:t>
            </a:r>
            <a:r>
              <a:rPr lang="en-US" sz="2200" dirty="0" err="1"/>
              <a:t>và</a:t>
            </a:r>
            <a:r>
              <a:rPr lang="en-US" sz="2200" dirty="0"/>
              <a:t> content</a:t>
            </a:r>
          </a:p>
        </p:txBody>
      </p:sp>
    </p:spTree>
    <p:extLst>
      <p:ext uri="{BB962C8B-B14F-4D97-AF65-F5344CB8AC3E}">
        <p14:creationId xmlns:p14="http://schemas.microsoft.com/office/powerpoint/2010/main" val="269063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229C1F9-AC07-1A4F-8B09-998E22051792}"/>
              </a:ext>
            </a:extLst>
          </p:cNvPr>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danh</a:t>
            </a:r>
            <a:r>
              <a:rPr lang="en-US" dirty="0"/>
              <a:t> </a:t>
            </a:r>
            <a:r>
              <a:rPr lang="en-US" dirty="0" err="1"/>
              <a:t>sách</a:t>
            </a:r>
            <a:r>
              <a:rPr lang="en-US" dirty="0"/>
              <a:t> </a:t>
            </a:r>
            <a:r>
              <a:rPr lang="en-US" dirty="0" err="1"/>
              <a:t>các</a:t>
            </a:r>
            <a:r>
              <a:rPr lang="en-US" dirty="0"/>
              <a:t> item </a:t>
            </a:r>
            <a:r>
              <a:rPr lang="en-US" dirty="0" err="1"/>
              <a:t>trên</a:t>
            </a:r>
            <a:r>
              <a:rPr lang="en-US" dirty="0"/>
              <a:t> </a:t>
            </a:r>
            <a:r>
              <a:rPr lang="en-US" dirty="0" err="1"/>
              <a:t>trang</a:t>
            </a:r>
            <a:endParaRPr lang="en-US" dirty="0"/>
          </a:p>
          <a:p>
            <a:r>
              <a:rPr lang="en-US" dirty="0" err="1"/>
              <a:t>Có</a:t>
            </a:r>
            <a:r>
              <a:rPr lang="en-US" dirty="0"/>
              <a:t> 2 </a:t>
            </a:r>
            <a:r>
              <a:rPr lang="en-US" dirty="0" err="1"/>
              <a:t>dạng</a:t>
            </a:r>
            <a:r>
              <a:rPr lang="en-US" dirty="0"/>
              <a:t>: unordered list </a:t>
            </a:r>
            <a:r>
              <a:rPr lang="en-US" dirty="0" err="1"/>
              <a:t>và</a:t>
            </a:r>
            <a:r>
              <a:rPr lang="en-US" dirty="0"/>
              <a:t> ordered list.</a:t>
            </a:r>
          </a:p>
          <a:p>
            <a:r>
              <a:rPr lang="en-US" dirty="0" err="1"/>
              <a:t>Đươc</a:t>
            </a:r>
            <a:r>
              <a:rPr lang="en-US" dirty="0"/>
              <a:t> dung </a:t>
            </a:r>
            <a:r>
              <a:rPr lang="en-US" dirty="0" err="1"/>
              <a:t>nhiều</a:t>
            </a:r>
            <a:r>
              <a:rPr lang="en-US" dirty="0"/>
              <a:t> </a:t>
            </a:r>
            <a:r>
              <a:rPr lang="en-US" dirty="0" err="1"/>
              <a:t>trong</a:t>
            </a:r>
            <a:r>
              <a:rPr lang="en-US" dirty="0"/>
              <a:t> </a:t>
            </a:r>
            <a:r>
              <a:rPr lang="en-US" dirty="0" err="1"/>
              <a:t>ứng</a:t>
            </a:r>
            <a:r>
              <a:rPr lang="en-US" dirty="0"/>
              <a:t> dung </a:t>
            </a:r>
            <a:r>
              <a:rPr lang="en-US" dirty="0" err="1"/>
              <a:t>tạo</a:t>
            </a:r>
            <a:r>
              <a:rPr lang="en-US" dirty="0"/>
              <a:t> navbar</a:t>
            </a:r>
          </a:p>
        </p:txBody>
      </p:sp>
      <p:sp>
        <p:nvSpPr>
          <p:cNvPr id="2" name="Title 1"/>
          <p:cNvSpPr>
            <a:spLocks noGrp="1"/>
          </p:cNvSpPr>
          <p:nvPr>
            <p:ph type="title"/>
          </p:nvPr>
        </p:nvSpPr>
        <p:spPr/>
        <p:txBody>
          <a:bodyPr/>
          <a:lstStyle/>
          <a:p>
            <a:r>
              <a:rPr lang="en-US" dirty="0"/>
              <a:t>List</a:t>
            </a:r>
          </a:p>
        </p:txBody>
      </p:sp>
      <p:pic>
        <p:nvPicPr>
          <p:cNvPr id="4" name="Picture 3"/>
          <p:cNvPicPr>
            <a:picLocks noChangeAspect="1"/>
          </p:cNvPicPr>
          <p:nvPr/>
        </p:nvPicPr>
        <p:blipFill>
          <a:blip r:embed="rId3"/>
          <a:stretch>
            <a:fillRect/>
          </a:stretch>
        </p:blipFill>
        <p:spPr>
          <a:xfrm>
            <a:off x="937745" y="4962828"/>
            <a:ext cx="6658909" cy="189517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45558197"/>
              </p:ext>
            </p:extLst>
          </p:nvPr>
        </p:nvGraphicFramePr>
        <p:xfrm>
          <a:off x="830094" y="2955235"/>
          <a:ext cx="7172960" cy="1830111"/>
        </p:xfrm>
        <a:graphic>
          <a:graphicData uri="http://schemas.openxmlformats.org/drawingml/2006/table">
            <a:tbl>
              <a:tblPr firstRow="1" bandRow="1">
                <a:tableStyleId>{5C22544A-7EE6-4342-B048-85BDC9FD1C3A}</a:tableStyleId>
              </a:tblPr>
              <a:tblGrid>
                <a:gridCol w="3586480">
                  <a:extLst>
                    <a:ext uri="{9D8B030D-6E8A-4147-A177-3AD203B41FA5}">
                      <a16:colId xmlns:a16="http://schemas.microsoft.com/office/drawing/2014/main" val="20000"/>
                    </a:ext>
                  </a:extLst>
                </a:gridCol>
                <a:gridCol w="3586480">
                  <a:extLst>
                    <a:ext uri="{9D8B030D-6E8A-4147-A177-3AD203B41FA5}">
                      <a16:colId xmlns:a16="http://schemas.microsoft.com/office/drawing/2014/main" val="20001"/>
                    </a:ext>
                  </a:extLst>
                </a:gridCol>
              </a:tblGrid>
              <a:tr h="1830111">
                <a:tc>
                  <a:txBody>
                    <a:bodyPr/>
                    <a:lstStyle/>
                    <a:p>
                      <a:r>
                        <a:rPr lang="en-US" sz="1800" dirty="0"/>
                        <a:t>&lt;ul&gt;</a:t>
                      </a:r>
                    </a:p>
                    <a:p>
                      <a:r>
                        <a:rPr lang="en-US" sz="1800" dirty="0"/>
                        <a:t>     &lt;li&gt; Item</a:t>
                      </a:r>
                      <a:r>
                        <a:rPr lang="en-US" sz="1800" baseline="0" dirty="0"/>
                        <a:t> &lt;/li&gt;</a:t>
                      </a:r>
                    </a:p>
                    <a:p>
                      <a:r>
                        <a:rPr lang="en-US" sz="1800" dirty="0"/>
                        <a:t>     &lt;li&gt; Item</a:t>
                      </a:r>
                      <a:r>
                        <a:rPr lang="en-US" sz="1800" baseline="0" dirty="0"/>
                        <a:t> &lt;/li&gt;</a:t>
                      </a:r>
                    </a:p>
                    <a:p>
                      <a:r>
                        <a:rPr lang="en-US" sz="1800" dirty="0"/>
                        <a:t>     &lt;li&gt; Item</a:t>
                      </a:r>
                      <a:r>
                        <a:rPr lang="en-US" sz="1800" baseline="0" dirty="0"/>
                        <a:t> &lt;/li&gt;</a:t>
                      </a:r>
                    </a:p>
                    <a:p>
                      <a:r>
                        <a:rPr lang="en-US" sz="1800" dirty="0"/>
                        <a:t>     &lt;li&gt; Item</a:t>
                      </a:r>
                      <a:r>
                        <a:rPr lang="en-US" sz="1800" baseline="0" dirty="0"/>
                        <a:t> &lt;/li&gt;</a:t>
                      </a:r>
                    </a:p>
                    <a:p>
                      <a:r>
                        <a:rPr lang="en-US" sz="1800" baseline="0" dirty="0"/>
                        <a:t>&lt;/ul&gt;</a:t>
                      </a:r>
                      <a:endParaRPr lang="en-US" sz="1800" dirty="0"/>
                    </a:p>
                  </a:txBody>
                  <a:tcPr marL="68580" marR="68580" marT="34290" marB="34290"/>
                </a:tc>
                <a:tc>
                  <a:txBody>
                    <a:bodyPr/>
                    <a:lstStyle/>
                    <a:p>
                      <a:r>
                        <a:rPr lang="en-US" sz="1800" dirty="0"/>
                        <a:t>&lt;ol&gt;</a:t>
                      </a:r>
                    </a:p>
                    <a:p>
                      <a:r>
                        <a:rPr lang="en-US" sz="1800" dirty="0"/>
                        <a:t>     &lt;li&gt;First item&lt;/li&gt;</a:t>
                      </a:r>
                    </a:p>
                    <a:p>
                      <a:r>
                        <a:rPr lang="en-US" sz="1800" dirty="0"/>
                        <a:t>     &lt;li&gt;Second item</a:t>
                      </a:r>
                      <a:r>
                        <a:rPr lang="en-US" sz="1800" baseline="0" dirty="0"/>
                        <a:t> &lt;/li&gt;</a:t>
                      </a:r>
                    </a:p>
                    <a:p>
                      <a:r>
                        <a:rPr lang="en-US" sz="1800" baseline="0" dirty="0"/>
                        <a:t>     &lt;li&gt; Third item &lt;/li&gt;</a:t>
                      </a:r>
                    </a:p>
                    <a:p>
                      <a:r>
                        <a:rPr lang="en-US" sz="1800" baseline="0" dirty="0"/>
                        <a:t>     &lt;li&gt; Fourth item &lt;/li&gt;</a:t>
                      </a:r>
                    </a:p>
                    <a:p>
                      <a:r>
                        <a:rPr lang="en-US" sz="1800" baseline="0" dirty="0"/>
                        <a:t>&lt;/ol&gt;</a:t>
                      </a:r>
                      <a:endParaRPr lang="en-US" sz="18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7456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1467C-0898-5943-8C07-49E6A5C83070}"/>
              </a:ext>
            </a:extLst>
          </p:cNvPr>
          <p:cNvPicPr>
            <a:picLocks noChangeAspect="1"/>
          </p:cNvPicPr>
          <p:nvPr/>
        </p:nvPicPr>
        <p:blipFill>
          <a:blip r:embed="rId2"/>
          <a:stretch>
            <a:fillRect/>
          </a:stretch>
        </p:blipFill>
        <p:spPr>
          <a:xfrm>
            <a:off x="228600" y="2776050"/>
            <a:ext cx="8308402" cy="1305900"/>
          </a:xfrm>
          <a:prstGeom prst="rect">
            <a:avLst/>
          </a:prstGeom>
        </p:spPr>
      </p:pic>
      <p:sp>
        <p:nvSpPr>
          <p:cNvPr id="5" name="Title 4">
            <a:extLst>
              <a:ext uri="{FF2B5EF4-FFF2-40B4-BE49-F238E27FC236}">
                <a16:creationId xmlns:a16="http://schemas.microsoft.com/office/drawing/2014/main" id="{002729C9-461F-404E-8841-D6D75BBC1FF4}"/>
              </a:ext>
            </a:extLst>
          </p:cNvPr>
          <p:cNvSpPr>
            <a:spLocks noGrp="1"/>
          </p:cNvSpPr>
          <p:nvPr>
            <p:ph type="title"/>
          </p:nvPr>
        </p:nvSpPr>
        <p:spPr/>
        <p:txBody>
          <a:bodyPr/>
          <a:lstStyle/>
          <a:p>
            <a:r>
              <a:rPr lang="en-US" dirty="0"/>
              <a:t>Table</a:t>
            </a:r>
          </a:p>
        </p:txBody>
      </p:sp>
    </p:spTree>
    <p:extLst>
      <p:ext uri="{BB962C8B-B14F-4D97-AF65-F5344CB8AC3E}">
        <p14:creationId xmlns:p14="http://schemas.microsoft.com/office/powerpoint/2010/main" val="1592881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&lt;div&gt;</a:t>
            </a:r>
          </a:p>
        </p:txBody>
      </p:sp>
      <p:sp>
        <p:nvSpPr>
          <p:cNvPr id="3" name="Content Placeholder 2"/>
          <p:cNvSpPr>
            <a:spLocks noGrp="1"/>
          </p:cNvSpPr>
          <p:nvPr>
            <p:ph idx="1"/>
          </p:nvPr>
        </p:nvSpPr>
        <p:spPr/>
        <p:txBody>
          <a:bodyPr/>
          <a:lstStyle/>
          <a:p>
            <a:r>
              <a:rPr lang="en-US" dirty="0" err="1"/>
              <a:t>Thường</a:t>
            </a:r>
            <a:r>
              <a:rPr lang="en-US" dirty="0"/>
              <a:t> </a:t>
            </a:r>
            <a:r>
              <a:rPr lang="en-US" dirty="0" err="1"/>
              <a:t>dùng</a:t>
            </a:r>
            <a:r>
              <a:rPr lang="en-US" dirty="0"/>
              <a:t> </a:t>
            </a:r>
            <a:r>
              <a:rPr lang="en-US" dirty="0" err="1"/>
              <a:t>như</a:t>
            </a:r>
            <a:r>
              <a:rPr lang="en-US" dirty="0"/>
              <a:t> </a:t>
            </a:r>
            <a:r>
              <a:rPr lang="en-US" dirty="0" err="1"/>
              <a:t>là</a:t>
            </a:r>
            <a:r>
              <a:rPr lang="en-US" dirty="0"/>
              <a:t> “container” </a:t>
            </a:r>
            <a:r>
              <a:rPr lang="en-US" dirty="0" err="1"/>
              <a:t>của</a:t>
            </a:r>
            <a:r>
              <a:rPr lang="en-US" dirty="0"/>
              <a:t> HTML elements, bao </a:t>
            </a:r>
            <a:r>
              <a:rPr lang="en-US" dirty="0" err="1"/>
              <a:t>gồm</a:t>
            </a:r>
            <a:r>
              <a:rPr lang="en-US" dirty="0"/>
              <a:t> </a:t>
            </a:r>
            <a:r>
              <a:rPr lang="en-US" dirty="0">
                <a:latin typeface="Courier New" panose="02070309020205020404" pitchFamily="49" charset="0"/>
                <a:cs typeface="Courier New" panose="02070309020205020404" pitchFamily="49" charset="0"/>
              </a:rPr>
              <a:t>id</a:t>
            </a:r>
            <a:r>
              <a:rPr lang="en-US" dirty="0"/>
              <a:t> </a:t>
            </a:r>
            <a:r>
              <a:rPr lang="en-US" dirty="0" err="1"/>
              <a:t>và</a:t>
            </a:r>
            <a:r>
              <a:rPr lang="en-US" dirty="0"/>
              <a:t> </a:t>
            </a:r>
            <a:r>
              <a:rPr lang="en-US" dirty="0">
                <a:latin typeface="Courier New" panose="02070309020205020404" pitchFamily="49" charset="0"/>
                <a:cs typeface="Courier New" panose="02070309020205020404" pitchFamily="49" charset="0"/>
              </a:rPr>
              <a:t>class</a:t>
            </a:r>
          </a:p>
          <a:p>
            <a:endParaRPr lang="en-US" dirty="0">
              <a:latin typeface="+mj-lt"/>
              <a:cs typeface="Courier New" panose="02070309020205020404" pitchFamily="49" charset="0"/>
            </a:endParaRPr>
          </a:p>
          <a:p>
            <a:endParaRPr lang="en-US" dirty="0">
              <a:latin typeface="+mj-lt"/>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2209261"/>
              </p:ext>
            </p:extLst>
          </p:nvPr>
        </p:nvGraphicFramePr>
        <p:xfrm>
          <a:off x="609744" y="2438400"/>
          <a:ext cx="7467456" cy="4316288"/>
        </p:xfrm>
        <a:graphic>
          <a:graphicData uri="http://schemas.openxmlformats.org/drawingml/2006/table">
            <a:tbl>
              <a:tblPr firstRow="1" bandRow="1">
                <a:tableStyleId>{5C22544A-7EE6-4342-B048-85BDC9FD1C3A}</a:tableStyleId>
              </a:tblPr>
              <a:tblGrid>
                <a:gridCol w="3940115">
                  <a:extLst>
                    <a:ext uri="{9D8B030D-6E8A-4147-A177-3AD203B41FA5}">
                      <a16:colId xmlns:a16="http://schemas.microsoft.com/office/drawing/2014/main" val="20000"/>
                    </a:ext>
                  </a:extLst>
                </a:gridCol>
                <a:gridCol w="3527341">
                  <a:extLst>
                    <a:ext uri="{9D8B030D-6E8A-4147-A177-3AD203B41FA5}">
                      <a16:colId xmlns:a16="http://schemas.microsoft.com/office/drawing/2014/main" val="20001"/>
                    </a:ext>
                  </a:extLst>
                </a:gridCol>
              </a:tblGrid>
              <a:tr h="518186">
                <a:tc>
                  <a:txBody>
                    <a:bodyPr/>
                    <a:lstStyle/>
                    <a:p>
                      <a:pPr algn="ctr"/>
                      <a:r>
                        <a:rPr lang="en-US" sz="1900" dirty="0"/>
                        <a:t>Class</a:t>
                      </a:r>
                    </a:p>
                  </a:txBody>
                  <a:tcPr marL="68580" marR="68580" marT="34290" marB="34290"/>
                </a:tc>
                <a:tc>
                  <a:txBody>
                    <a:bodyPr/>
                    <a:lstStyle/>
                    <a:p>
                      <a:pPr algn="ctr"/>
                      <a:r>
                        <a:rPr lang="en-US" sz="1900" dirty="0"/>
                        <a:t>Id</a:t>
                      </a:r>
                    </a:p>
                  </a:txBody>
                  <a:tcPr marL="68580" marR="68580" marT="34290" marB="34290"/>
                </a:tc>
                <a:extLst>
                  <a:ext uri="{0D108BD9-81ED-4DB2-BD59-A6C34878D82A}">
                    <a16:rowId xmlns:a16="http://schemas.microsoft.com/office/drawing/2014/main" val="10000"/>
                  </a:ext>
                </a:extLst>
              </a:tr>
              <a:tr h="894403">
                <a:tc>
                  <a:txBody>
                    <a:bodyPr/>
                    <a:lstStyle/>
                    <a:p>
                      <a:r>
                        <a:rPr lang="en-US" sz="1900" dirty="0" err="1"/>
                        <a:t>Có</a:t>
                      </a:r>
                      <a:r>
                        <a:rPr lang="en-US" sz="1900" baseline="0" dirty="0"/>
                        <a:t> </a:t>
                      </a:r>
                      <a:r>
                        <a:rPr lang="en-US" sz="1900" baseline="0" dirty="0" err="1"/>
                        <a:t>thể</a:t>
                      </a:r>
                      <a:r>
                        <a:rPr lang="en-US" sz="1900" baseline="0" dirty="0"/>
                        <a:t> </a:t>
                      </a:r>
                      <a:r>
                        <a:rPr lang="en-US" sz="1900" baseline="0" dirty="0" err="1"/>
                        <a:t>lặp</a:t>
                      </a:r>
                      <a:r>
                        <a:rPr lang="en-US" sz="1900" dirty="0"/>
                        <a:t>, i.e: same class name for multiple</a:t>
                      </a:r>
                      <a:r>
                        <a:rPr lang="en-US" sz="1900" baseline="0" dirty="0"/>
                        <a:t> </a:t>
                      </a:r>
                      <a:r>
                        <a:rPr lang="en-US" sz="1900" dirty="0">
                          <a:latin typeface="Courier New" panose="02070309020205020404" pitchFamily="49" charset="0"/>
                          <a:cs typeface="Courier New" panose="02070309020205020404" pitchFamily="49" charset="0"/>
                        </a:rPr>
                        <a:t>&lt;div&gt; </a:t>
                      </a:r>
                      <a:r>
                        <a:rPr lang="en-US" sz="1900" dirty="0"/>
                        <a:t>elements</a:t>
                      </a:r>
                    </a:p>
                  </a:txBody>
                  <a:tcPr marL="68580" marR="68580" marT="34290" marB="34290"/>
                </a:tc>
                <a:tc>
                  <a:txBody>
                    <a:bodyPr/>
                    <a:lstStyle/>
                    <a:p>
                      <a:r>
                        <a:rPr lang="en-US" sz="1900" dirty="0" err="1"/>
                        <a:t>Duy</a:t>
                      </a:r>
                      <a:r>
                        <a:rPr lang="en-US" sz="1900" dirty="0"/>
                        <a:t> </a:t>
                      </a:r>
                      <a:r>
                        <a:rPr lang="en-US" sz="1900" dirty="0" err="1"/>
                        <a:t>nhất</a:t>
                      </a:r>
                      <a:r>
                        <a:rPr lang="en-US" sz="1900" dirty="0"/>
                        <a:t>,</a:t>
                      </a:r>
                      <a:r>
                        <a:rPr lang="en-US" sz="1900" baseline="0" dirty="0"/>
                        <a:t> i.e: We dont have 2 divs with same </a:t>
                      </a:r>
                      <a:r>
                        <a:rPr lang="en-US" sz="1900" baseline="0" dirty="0">
                          <a:latin typeface="Courier New" panose="02070309020205020404" pitchFamily="49" charset="0"/>
                          <a:cs typeface="Courier New" panose="02070309020205020404" pitchFamily="49" charset="0"/>
                        </a:rPr>
                        <a:t>id</a:t>
                      </a:r>
                      <a:endParaRPr lang="en-US" sz="1900"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0001"/>
                  </a:ext>
                </a:extLst>
              </a:tr>
              <a:tr h="1387319">
                <a:tc>
                  <a:txBody>
                    <a:bodyPr/>
                    <a:lstStyle/>
                    <a:p>
                      <a:r>
                        <a:rPr lang="en-US" sz="1900" dirty="0" err="1"/>
                        <a:t>Dùng</a:t>
                      </a:r>
                      <a:r>
                        <a:rPr lang="en-US" sz="1900" dirty="0"/>
                        <a:t> </a:t>
                      </a:r>
                      <a:r>
                        <a:rPr lang="en-US" sz="1900" dirty="0" err="1"/>
                        <a:t>để</a:t>
                      </a:r>
                      <a:r>
                        <a:rPr lang="en-US" sz="1900" dirty="0"/>
                        <a:t> format </a:t>
                      </a:r>
                      <a:r>
                        <a:rPr lang="en-US" sz="1900" dirty="0" err="1"/>
                        <a:t>nhiều</a:t>
                      </a:r>
                      <a:r>
                        <a:rPr lang="en-US" sz="1900" dirty="0"/>
                        <a:t> element </a:t>
                      </a:r>
                      <a:r>
                        <a:rPr lang="en-US" sz="1900" dirty="0" err="1"/>
                        <a:t>cùng</a:t>
                      </a:r>
                      <a:r>
                        <a:rPr lang="en-US" sz="1900" dirty="0"/>
                        <a:t> </a:t>
                      </a:r>
                      <a:r>
                        <a:rPr lang="en-US" sz="1900" dirty="0" err="1"/>
                        <a:t>sử</a:t>
                      </a:r>
                      <a:r>
                        <a:rPr lang="en-US" sz="1900" dirty="0"/>
                        <a:t> dung </a:t>
                      </a:r>
                      <a:r>
                        <a:rPr lang="en-US" sz="1900" dirty="0" err="1"/>
                        <a:t>chung</a:t>
                      </a:r>
                      <a:r>
                        <a:rPr lang="en-US" sz="1900" dirty="0"/>
                        <a:t> style</a:t>
                      </a:r>
                    </a:p>
                  </a:txBody>
                  <a:tcPr marL="68580" marR="68580" marT="34290" marB="34290"/>
                </a:tc>
                <a:tc>
                  <a:txBody>
                    <a:bodyPr/>
                    <a:lstStyle/>
                    <a:p>
                      <a:r>
                        <a:rPr lang="en-US" sz="1900" dirty="0" err="1"/>
                        <a:t>Đặt</a:t>
                      </a:r>
                      <a:r>
                        <a:rPr lang="en-US" sz="1900" dirty="0"/>
                        <a:t> </a:t>
                      </a:r>
                      <a:r>
                        <a:rPr lang="en-US" sz="1900" dirty="0" err="1"/>
                        <a:t>các</a:t>
                      </a:r>
                      <a:r>
                        <a:rPr lang="en-US" sz="1900" dirty="0"/>
                        <a:t> </a:t>
                      </a:r>
                      <a:r>
                        <a:rPr lang="en-US" sz="1900" dirty="0" err="1"/>
                        <a:t>phần</a:t>
                      </a:r>
                      <a:r>
                        <a:rPr lang="en-US" sz="1900" dirty="0"/>
                        <a:t> </a:t>
                      </a:r>
                      <a:r>
                        <a:rPr lang="en-US" sz="1900" dirty="0" err="1"/>
                        <a:t>lớn</a:t>
                      </a:r>
                      <a:r>
                        <a:rPr lang="en-US" sz="1900" dirty="0"/>
                        <a:t> </a:t>
                      </a:r>
                      <a:r>
                        <a:rPr lang="en-US" sz="1900" dirty="0" err="1"/>
                        <a:t>trong</a:t>
                      </a:r>
                      <a:r>
                        <a:rPr lang="en-US" sz="1900" dirty="0"/>
                        <a:t> </a:t>
                      </a:r>
                      <a:r>
                        <a:rPr lang="en-US" sz="1900" dirty="0" err="1"/>
                        <a:t>trang</a:t>
                      </a:r>
                      <a:r>
                        <a:rPr lang="en-US" sz="1900" dirty="0"/>
                        <a:t> </a:t>
                      </a:r>
                      <a:r>
                        <a:rPr lang="en-US" sz="1900" dirty="0" err="1"/>
                        <a:t>như</a:t>
                      </a:r>
                      <a:r>
                        <a:rPr lang="en-US" sz="1900" dirty="0"/>
                        <a:t> header, sidebar</a:t>
                      </a:r>
                      <a:endParaRPr lang="en-US" sz="1900" baseline="0" dirty="0"/>
                    </a:p>
                    <a:p>
                      <a:r>
                        <a:rPr lang="en-US" sz="1900" baseline="0" dirty="0">
                          <a:latin typeface="Courier New" panose="02070309020205020404" pitchFamily="49" charset="0"/>
                          <a:cs typeface="Courier New" panose="02070309020205020404" pitchFamily="49" charset="0"/>
                        </a:rPr>
                        <a:t>&lt;div id=“header”&gt;, </a:t>
                      </a:r>
                    </a:p>
                    <a:p>
                      <a:r>
                        <a:rPr lang="en-US" sz="1900" baseline="0" dirty="0">
                          <a:latin typeface="Courier New" panose="02070309020205020404" pitchFamily="49" charset="0"/>
                          <a:cs typeface="Courier New" panose="02070309020205020404" pitchFamily="49" charset="0"/>
                        </a:rPr>
                        <a:t>&lt;div id=“sidebar”&gt;</a:t>
                      </a:r>
                      <a:endParaRPr lang="en-US" sz="1900"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0002"/>
                  </a:ext>
                </a:extLst>
              </a:tr>
              <a:tr h="1489915">
                <a:tc gridSpan="2">
                  <a:txBody>
                    <a:bodyPr/>
                    <a:lstStyle/>
                    <a:p>
                      <a:r>
                        <a:rPr lang="en-US" sz="1900" dirty="0"/>
                        <a:t>A</a:t>
                      </a:r>
                      <a:r>
                        <a:rPr lang="en-US" sz="1900" baseline="0" dirty="0"/>
                        <a:t> </a:t>
                      </a:r>
                      <a:r>
                        <a:rPr lang="en-US" sz="1900" baseline="0" dirty="0">
                          <a:latin typeface="Courier New" panose="02070309020205020404" pitchFamily="49" charset="0"/>
                          <a:cs typeface="Courier New" panose="02070309020205020404" pitchFamily="49" charset="0"/>
                        </a:rPr>
                        <a:t>&lt;div&gt; </a:t>
                      </a:r>
                      <a:r>
                        <a:rPr lang="en-US" sz="1900" baseline="0" dirty="0" err="1"/>
                        <a:t>có</a:t>
                      </a:r>
                      <a:r>
                        <a:rPr lang="en-US" sz="1900" baseline="0" dirty="0"/>
                        <a:t> </a:t>
                      </a:r>
                      <a:r>
                        <a:rPr lang="en-US" sz="1900" baseline="0" dirty="0" err="1"/>
                        <a:t>thể</a:t>
                      </a:r>
                      <a:r>
                        <a:rPr lang="en-US" sz="1900" baseline="0" dirty="0"/>
                        <a:t> bao </a:t>
                      </a:r>
                      <a:r>
                        <a:rPr lang="en-US" sz="1900" baseline="0" dirty="0" err="1"/>
                        <a:t>gồm</a:t>
                      </a:r>
                      <a:r>
                        <a:rPr lang="en-US" sz="1900" baseline="0" dirty="0"/>
                        <a:t> </a:t>
                      </a:r>
                      <a:r>
                        <a:rPr lang="en-US" sz="1900" baseline="0" dirty="0" err="1"/>
                        <a:t>nhiều</a:t>
                      </a:r>
                      <a:r>
                        <a:rPr lang="en-US" sz="1900" baseline="0" dirty="0"/>
                        <a:t> class </a:t>
                      </a:r>
                      <a:r>
                        <a:rPr lang="en-US" sz="1900" baseline="0" dirty="0" err="1"/>
                        <a:t>vd</a:t>
                      </a:r>
                      <a:r>
                        <a:rPr lang="en-US" sz="1900" baseline="0" dirty="0"/>
                        <a:t> </a:t>
                      </a:r>
                      <a:r>
                        <a:rPr lang="en-US" sz="1900" baseline="0" dirty="0" err="1"/>
                        <a:t>như</a:t>
                      </a:r>
                      <a:endParaRPr lang="en-US" sz="1900" baseline="0" dirty="0"/>
                    </a:p>
                    <a:p>
                      <a:pPr algn="ctr"/>
                      <a:r>
                        <a:rPr lang="en-US" sz="1900" baseline="0" dirty="0">
                          <a:latin typeface="Courier New" panose="02070309020205020404" pitchFamily="49" charset="0"/>
                          <a:cs typeface="Courier New" panose="02070309020205020404" pitchFamily="49" charset="0"/>
                        </a:rPr>
                        <a:t>&lt;div class=“btn btn-warning active”&gt;...&lt;/div&gt;</a:t>
                      </a:r>
                    </a:p>
                    <a:p>
                      <a:pPr algn="ctr"/>
                      <a:endParaRPr lang="en-US" sz="1900" baseline="0" dirty="0">
                        <a:latin typeface="Courier New" panose="02070309020205020404" pitchFamily="49" charset="0"/>
                        <a:cs typeface="Courier New" panose="02070309020205020404" pitchFamily="49" charset="0"/>
                      </a:endParaRPr>
                    </a:p>
                    <a:p>
                      <a:r>
                        <a:rPr lang="en-US" sz="1900" baseline="0" dirty="0">
                          <a:latin typeface="Calibri "/>
                          <a:cs typeface="Courier New" panose="02070309020205020404" pitchFamily="49" charset="0"/>
                        </a:rPr>
                        <a:t>A </a:t>
                      </a:r>
                      <a:r>
                        <a:rPr lang="en-US" sz="1900" baseline="0" dirty="0">
                          <a:latin typeface="Courier New" panose="02070309020205020404" pitchFamily="49" charset="0"/>
                          <a:cs typeface="Courier New" panose="02070309020205020404" pitchFamily="49" charset="0"/>
                        </a:rPr>
                        <a:t>&lt;div&gt; </a:t>
                      </a:r>
                      <a:r>
                        <a:rPr lang="en-US" sz="1900" baseline="0" dirty="0" err="1">
                          <a:latin typeface="Calibri "/>
                          <a:cs typeface="Courier New" panose="02070309020205020404" pitchFamily="49" charset="0"/>
                        </a:rPr>
                        <a:t>có</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thể</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có</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cả</a:t>
                      </a:r>
                      <a:r>
                        <a:rPr lang="en-US" sz="1900" baseline="0" dirty="0">
                          <a:latin typeface="Calibri "/>
                          <a:cs typeface="Courier New" panose="02070309020205020404" pitchFamily="49" charset="0"/>
                        </a:rPr>
                        <a:t> id </a:t>
                      </a:r>
                      <a:r>
                        <a:rPr lang="en-US" sz="1900" baseline="0" dirty="0" err="1">
                          <a:latin typeface="Calibri "/>
                          <a:cs typeface="Courier New" panose="02070309020205020404" pitchFamily="49" charset="0"/>
                        </a:rPr>
                        <a:t>và</a:t>
                      </a:r>
                      <a:r>
                        <a:rPr lang="en-US" sz="1900" baseline="0" dirty="0">
                          <a:latin typeface="Calibri "/>
                          <a:cs typeface="Courier New" panose="02070309020205020404" pitchFamily="49" charset="0"/>
                        </a:rPr>
                        <a:t> class</a:t>
                      </a:r>
                      <a:endParaRPr lang="en-US" sz="1900" baseline="0" dirty="0">
                        <a:latin typeface="Courier New" panose="02070309020205020404" pitchFamily="49" charset="0"/>
                        <a:cs typeface="Courier New" panose="02070309020205020404" pitchFamily="49" charset="0"/>
                      </a:endParaRPr>
                    </a:p>
                    <a:p>
                      <a:pPr algn="ctr"/>
                      <a:r>
                        <a:rPr lang="en-US" sz="1900" baseline="0" dirty="0">
                          <a:latin typeface="Courier New" panose="02070309020205020404" pitchFamily="49" charset="0"/>
                          <a:cs typeface="Courier New" panose="02070309020205020404" pitchFamily="49" charset="0"/>
                        </a:rPr>
                        <a:t>&lt;div id=“sidebar” class=“item”&gt;...&lt;/div&gt;</a:t>
                      </a:r>
                    </a:p>
                  </a:txBody>
                  <a:tcPr marL="68580" marR="68580" marT="34290" marB="34290"/>
                </a:tc>
                <a:tc hMerge="1">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664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a:t>HTML (begin from slide 16)</a:t>
            </a:r>
          </a:p>
        </p:txBody>
      </p:sp>
    </p:spTree>
    <p:extLst>
      <p:ext uri="{BB962C8B-B14F-4D97-AF65-F5344CB8AC3E}">
        <p14:creationId xmlns:p14="http://schemas.microsoft.com/office/powerpoint/2010/main" val="348059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&lt;div class = “___” &gt;&lt;/div&gt;</a:t>
            </a:r>
          </a:p>
        </p:txBody>
      </p:sp>
      <p:pic>
        <p:nvPicPr>
          <p:cNvPr id="6" name="Picture 5">
            <a:extLst>
              <a:ext uri="{FF2B5EF4-FFF2-40B4-BE49-F238E27FC236}">
                <a16:creationId xmlns:a16="http://schemas.microsoft.com/office/drawing/2014/main" id="{E8BD0E22-FEE9-5643-A546-3D5A6C333F83}"/>
              </a:ext>
            </a:extLst>
          </p:cNvPr>
          <p:cNvPicPr>
            <a:picLocks noChangeAspect="1"/>
          </p:cNvPicPr>
          <p:nvPr/>
        </p:nvPicPr>
        <p:blipFill>
          <a:blip r:embed="rId2"/>
          <a:stretch>
            <a:fillRect/>
          </a:stretch>
        </p:blipFill>
        <p:spPr>
          <a:xfrm>
            <a:off x="152400" y="1828800"/>
            <a:ext cx="4873122" cy="5029200"/>
          </a:xfrm>
          <a:prstGeom prst="rect">
            <a:avLst/>
          </a:prstGeom>
        </p:spPr>
      </p:pic>
      <p:pic>
        <p:nvPicPr>
          <p:cNvPr id="7" name="Picture 6">
            <a:extLst>
              <a:ext uri="{FF2B5EF4-FFF2-40B4-BE49-F238E27FC236}">
                <a16:creationId xmlns:a16="http://schemas.microsoft.com/office/drawing/2014/main" id="{677C3F7F-7E70-074C-B335-ED2A24C6C93F}"/>
              </a:ext>
            </a:extLst>
          </p:cNvPr>
          <p:cNvPicPr>
            <a:picLocks noChangeAspect="1"/>
          </p:cNvPicPr>
          <p:nvPr/>
        </p:nvPicPr>
        <p:blipFill>
          <a:blip r:embed="rId3"/>
          <a:stretch>
            <a:fillRect/>
          </a:stretch>
        </p:blipFill>
        <p:spPr>
          <a:xfrm>
            <a:off x="3349483" y="2286000"/>
            <a:ext cx="5662437" cy="3705933"/>
          </a:xfrm>
          <a:prstGeom prst="rect">
            <a:avLst/>
          </a:prstGeom>
        </p:spPr>
      </p:pic>
    </p:spTree>
    <p:extLst>
      <p:ext uri="{BB962C8B-B14F-4D97-AF65-F5344CB8AC3E}">
        <p14:creationId xmlns:p14="http://schemas.microsoft.com/office/powerpoint/2010/main" val="880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
            </a: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2800" dirty="0" err="1"/>
              <a:t>Dùng</a:t>
            </a:r>
            <a:r>
              <a:rPr lang="en-US" sz="2800" dirty="0"/>
              <a:t> </a:t>
            </a:r>
            <a:r>
              <a:rPr lang="en-US" sz="2800" dirty="0" err="1"/>
              <a:t>để</a:t>
            </a:r>
            <a:r>
              <a:rPr lang="en-US" sz="2800" dirty="0"/>
              <a:t> </a:t>
            </a:r>
            <a:r>
              <a:rPr lang="en-US" sz="2800" dirty="0" err="1"/>
              <a:t>bắt</a:t>
            </a:r>
            <a:r>
              <a:rPr lang="en-US" sz="2800" dirty="0"/>
              <a:t> </a:t>
            </a:r>
            <a:r>
              <a:rPr lang="en-US" sz="2800" dirty="0" err="1"/>
              <a:t>dữ</a:t>
            </a:r>
            <a:r>
              <a:rPr lang="en-US" sz="2800" dirty="0"/>
              <a:t> </a:t>
            </a:r>
            <a:r>
              <a:rPr lang="en-US" sz="2800" dirty="0" err="1"/>
              <a:t>liêu</a:t>
            </a:r>
            <a:r>
              <a:rPr lang="en-US" sz="2800" dirty="0"/>
              <a:t> </a:t>
            </a:r>
            <a:r>
              <a:rPr lang="en-US" sz="2800" dirty="0" err="1"/>
              <a:t>nhập</a:t>
            </a:r>
            <a:r>
              <a:rPr lang="en-US" sz="2800" dirty="0"/>
              <a:t> </a:t>
            </a:r>
            <a:r>
              <a:rPr lang="en-US" sz="2800" dirty="0" err="1"/>
              <a:t>vào</a:t>
            </a:r>
            <a:r>
              <a:rPr lang="en-US" sz="2800" dirty="0"/>
              <a:t> </a:t>
            </a:r>
            <a:r>
              <a:rPr lang="en-US" sz="2800" dirty="0" err="1"/>
              <a:t>của</a:t>
            </a:r>
            <a:r>
              <a:rPr lang="en-US" sz="2800" dirty="0"/>
              <a:t> </a:t>
            </a:r>
            <a:r>
              <a:rPr lang="en-US" sz="2800" dirty="0" err="1"/>
              <a:t>người</a:t>
            </a:r>
            <a:r>
              <a:rPr lang="en-US" sz="2800" dirty="0"/>
              <a:t> </a:t>
            </a:r>
            <a:r>
              <a:rPr lang="en-US" sz="2800" dirty="0" err="1"/>
              <a:t>dùng</a:t>
            </a:r>
            <a:endParaRPr lang="en-US" sz="2800" dirty="0"/>
          </a:p>
          <a:p>
            <a:pPr>
              <a:lnSpc>
                <a:spcPct val="170000"/>
              </a:lnSpc>
            </a:pPr>
            <a:endParaRPr lang="en-US" sz="2800" dirty="0"/>
          </a:p>
          <a:p>
            <a:pPr>
              <a:lnSpc>
                <a:spcPct val="170000"/>
              </a:lnSpc>
            </a:pPr>
            <a:r>
              <a:rPr lang="en-US" sz="2800" dirty="0" err="1"/>
              <a:t>Bắt</a:t>
            </a:r>
            <a:r>
              <a:rPr lang="en-US" sz="2800" dirty="0"/>
              <a:t> </a:t>
            </a:r>
            <a:r>
              <a:rPr lang="en-US" sz="2800" dirty="0" err="1"/>
              <a:t>đầu</a:t>
            </a:r>
            <a:r>
              <a:rPr lang="en-US" sz="2800" dirty="0"/>
              <a:t> </a:t>
            </a:r>
            <a:r>
              <a:rPr lang="en-US" sz="2800" dirty="0" err="1"/>
              <a:t>bằng</a:t>
            </a:r>
            <a:r>
              <a:rPr lang="en-US" sz="2800" dirty="0"/>
              <a:t> </a:t>
            </a:r>
            <a:r>
              <a:rPr lang="en-US" sz="2800" dirty="0" err="1"/>
              <a:t>thẻ</a:t>
            </a:r>
            <a:r>
              <a:rPr lang="en-US" sz="2800" dirty="0"/>
              <a:t> </a:t>
            </a:r>
            <a:r>
              <a:rPr lang="en-US" sz="2800" dirty="0">
                <a:latin typeface="Courier New" panose="02070309020205020404" pitchFamily="49" charset="0"/>
                <a:cs typeface="Courier New" panose="02070309020205020404" pitchFamily="49" charset="0"/>
              </a:rPr>
              <a:t>&lt;form&gt;</a:t>
            </a:r>
          </a:p>
          <a:p>
            <a:pPr>
              <a:lnSpc>
                <a:spcPct val="170000"/>
              </a:lnSpc>
            </a:pPr>
            <a:endParaRPr lang="en-US" sz="2800" dirty="0"/>
          </a:p>
          <a:p>
            <a:pPr>
              <a:lnSpc>
                <a:spcPct val="170000"/>
              </a:lnSpc>
            </a:pPr>
            <a:r>
              <a:rPr lang="en-US" sz="2800" dirty="0" err="1"/>
              <a:t>Thẻ</a:t>
            </a:r>
            <a:r>
              <a:rPr lang="en-US" sz="2800" dirty="0"/>
              <a:t> </a:t>
            </a:r>
            <a:r>
              <a:rPr lang="en-US" sz="2800" dirty="0">
                <a:latin typeface="Courier New" panose="02070309020205020404" pitchFamily="49" charset="0"/>
                <a:cs typeface="Courier New" panose="02070309020205020404" pitchFamily="49" charset="0"/>
              </a:rPr>
              <a:t>&lt;form&gt;</a:t>
            </a:r>
            <a:r>
              <a:rPr lang="en-US" sz="2800" dirty="0"/>
              <a:t> </a:t>
            </a:r>
            <a:r>
              <a:rPr lang="en-US" sz="2800" dirty="0" err="1"/>
              <a:t>luôn</a:t>
            </a:r>
            <a:r>
              <a:rPr lang="en-US" sz="2800" dirty="0"/>
              <a:t> </a:t>
            </a:r>
            <a:r>
              <a:rPr lang="en-US" sz="2800" dirty="0" err="1"/>
              <a:t>được</a:t>
            </a:r>
            <a:r>
              <a:rPr lang="en-US" sz="2800" dirty="0"/>
              <a:t> </a:t>
            </a:r>
            <a:r>
              <a:rPr lang="en-US" sz="2800" dirty="0" err="1"/>
              <a:t>đi</a:t>
            </a:r>
            <a:r>
              <a:rPr lang="en-US" sz="2800" dirty="0"/>
              <a:t> </a:t>
            </a:r>
            <a:r>
              <a:rPr lang="en-US" sz="2800" dirty="0" err="1"/>
              <a:t>kèm</a:t>
            </a:r>
            <a:r>
              <a:rPr lang="en-US" sz="2800" dirty="0"/>
              <a:t> </a:t>
            </a:r>
            <a:r>
              <a:rPr lang="en-US" sz="2800" dirty="0" err="1"/>
              <a:t>với</a:t>
            </a:r>
            <a:r>
              <a:rPr lang="en-US" sz="2800" dirty="0"/>
              <a:t> </a:t>
            </a:r>
            <a:r>
              <a:rPr lang="en-US" sz="2800" dirty="0" err="1"/>
              <a:t>các</a:t>
            </a:r>
            <a:r>
              <a:rPr lang="en-US" sz="2800" dirty="0"/>
              <a:t> </a:t>
            </a:r>
            <a:r>
              <a:rPr lang="en-US" sz="2800" dirty="0" err="1"/>
              <a:t>thẻ</a:t>
            </a:r>
            <a:r>
              <a:rPr lang="en-US" sz="2800" dirty="0"/>
              <a:t> </a:t>
            </a:r>
            <a:r>
              <a:rPr lang="en-US" sz="2800" dirty="0" err="1"/>
              <a:t>khác</a:t>
            </a:r>
            <a:r>
              <a:rPr lang="en-US" sz="2800" dirty="0"/>
              <a:t> </a:t>
            </a:r>
            <a:r>
              <a:rPr lang="en-US" sz="2800" dirty="0" err="1"/>
              <a:t>như</a:t>
            </a:r>
            <a:r>
              <a:rPr lang="en-US" sz="2800" dirty="0"/>
              <a:t> </a:t>
            </a:r>
            <a:r>
              <a:rPr lang="en-US" sz="2800" dirty="0">
                <a:latin typeface="Courier New" panose="02070309020205020404" pitchFamily="49" charset="0"/>
                <a:cs typeface="Courier New" panose="02070309020205020404" pitchFamily="49" charset="0"/>
              </a:rPr>
              <a:t>&lt;input&gt;, &lt;select&gt;, </a:t>
            </a:r>
            <a:r>
              <a:rPr lang="en-US" sz="2800" dirty="0"/>
              <a:t>v.v.</a:t>
            </a:r>
          </a:p>
          <a:p>
            <a:endParaRPr lang="en-US" dirty="0"/>
          </a:p>
          <a:p>
            <a:endParaRPr lang="en-US" dirty="0"/>
          </a:p>
          <a:p>
            <a:endParaRPr lang="en-US" dirty="0"/>
          </a:p>
          <a:p>
            <a:pPr marL="114300" indent="0">
              <a:buNone/>
            </a:pPr>
            <a:endParaRPr lang="en-US" dirty="0"/>
          </a:p>
          <a:p>
            <a:endParaRPr lang="en-US" dirty="0"/>
          </a:p>
          <a:p>
            <a:endParaRPr lang="en-US" dirty="0"/>
          </a:p>
          <a:p>
            <a:endParaRPr lang="en-US" dirty="0"/>
          </a:p>
          <a:p>
            <a:endParaRPr lang="en-US" dirty="0"/>
          </a:p>
          <a:p>
            <a:pPr marL="0" indent="0">
              <a:buNone/>
            </a:pPr>
            <a:r>
              <a:rPr lang="en-US" dirty="0"/>
              <a: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endParaRPr lang="en-US" dirty="0"/>
          </a:p>
        </p:txBody>
      </p:sp>
      <p:pic>
        <p:nvPicPr>
          <p:cNvPr id="9" name="Picture 8">
            <a:extLst>
              <a:ext uri="{FF2B5EF4-FFF2-40B4-BE49-F238E27FC236}">
                <a16:creationId xmlns:a16="http://schemas.microsoft.com/office/drawing/2014/main" id="{59364115-C6FC-6A4D-9A3F-249C0CC0D468}"/>
              </a:ext>
            </a:extLst>
          </p:cNvPr>
          <p:cNvPicPr>
            <a:picLocks noChangeAspect="1"/>
          </p:cNvPicPr>
          <p:nvPr/>
        </p:nvPicPr>
        <p:blipFill>
          <a:blip r:embed="rId2"/>
          <a:stretch>
            <a:fillRect/>
          </a:stretch>
        </p:blipFill>
        <p:spPr>
          <a:xfrm>
            <a:off x="2628900" y="4419600"/>
            <a:ext cx="3886200" cy="2295569"/>
          </a:xfrm>
          <a:prstGeom prst="rect">
            <a:avLst/>
          </a:prstGeom>
        </p:spPr>
      </p:pic>
    </p:spTree>
    <p:extLst>
      <p:ext uri="{BB962C8B-B14F-4D97-AF65-F5344CB8AC3E}">
        <p14:creationId xmlns:p14="http://schemas.microsoft.com/office/powerpoint/2010/main" val="11902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90016781"/>
              </p:ext>
            </p:extLst>
          </p:nvPr>
        </p:nvGraphicFramePr>
        <p:xfrm>
          <a:off x="533400" y="327658"/>
          <a:ext cx="7543800" cy="637794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16332">
                <a:tc>
                  <a:txBody>
                    <a:bodyPr/>
                    <a:lstStyle/>
                    <a:p>
                      <a:pPr algn="ctr"/>
                      <a:r>
                        <a:rPr lang="en-US" sz="1400" i="0" dirty="0"/>
                        <a:t>Input</a:t>
                      </a:r>
                    </a:p>
                  </a:txBody>
                  <a:tcPr marL="68580" marR="68580" marT="34290" marB="34290"/>
                </a:tc>
                <a:tc>
                  <a:txBody>
                    <a:bodyPr/>
                    <a:lstStyle/>
                    <a:p>
                      <a:pPr algn="ctr"/>
                      <a:r>
                        <a:rPr lang="en-US" sz="1400" dirty="0"/>
                        <a:t>Code</a:t>
                      </a:r>
                    </a:p>
                  </a:txBody>
                  <a:tcPr marL="68580" marR="68580" marT="34290" marB="34290"/>
                </a:tc>
                <a:tc>
                  <a:txBody>
                    <a:bodyPr/>
                    <a:lstStyle/>
                    <a:p>
                      <a:pPr algn="ctr"/>
                      <a:r>
                        <a:rPr lang="en-US" sz="1400" dirty="0"/>
                        <a:t>Presentation</a:t>
                      </a:r>
                    </a:p>
                  </a:txBody>
                  <a:tcPr marL="68580" marR="68580" marT="34290" marB="34290"/>
                </a:tc>
                <a:extLst>
                  <a:ext uri="{0D108BD9-81ED-4DB2-BD59-A6C34878D82A}">
                    <a16:rowId xmlns:a16="http://schemas.microsoft.com/office/drawing/2014/main" val="10000"/>
                  </a:ext>
                </a:extLst>
              </a:tr>
              <a:tr h="658313">
                <a:tc>
                  <a:txBody>
                    <a:bodyPr/>
                    <a:lstStyle/>
                    <a:p>
                      <a:pPr algn="ctr"/>
                      <a:r>
                        <a:rPr lang="en-US" sz="1700" dirty="0"/>
                        <a:t>Text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type=“text” /&gt;</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1"/>
                  </a:ext>
                </a:extLst>
              </a:tr>
              <a:tr h="658313">
                <a:tc>
                  <a:txBody>
                    <a:bodyPr/>
                    <a:lstStyle/>
                    <a:p>
                      <a:pPr algn="ctr"/>
                      <a:r>
                        <a:rPr lang="en-US" sz="1700" dirty="0"/>
                        <a:t>Password</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type=“password” /&gt;</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2"/>
                  </a:ext>
                </a:extLst>
              </a:tr>
              <a:tr h="658313">
                <a:tc>
                  <a:txBody>
                    <a:bodyPr/>
                    <a:lstStyle/>
                    <a:p>
                      <a:pPr algn="ctr"/>
                      <a:r>
                        <a:rPr lang="en-US" sz="1700" dirty="0"/>
                        <a:t>Submit button (</a:t>
                      </a:r>
                      <a:r>
                        <a:rPr lang="en-US" sz="1700" dirty="0" err="1"/>
                        <a:t>ấn</a:t>
                      </a:r>
                      <a:r>
                        <a:rPr lang="en-US" sz="1700" dirty="0"/>
                        <a:t> Enter </a:t>
                      </a:r>
                      <a:r>
                        <a:rPr lang="en-US" sz="1700" dirty="0" err="1"/>
                        <a:t>để</a:t>
                      </a:r>
                      <a:r>
                        <a:rPr lang="en-US" sz="1700" dirty="0"/>
                        <a:t> </a:t>
                      </a:r>
                      <a:r>
                        <a:rPr lang="en-US" sz="1700" dirty="0" err="1"/>
                        <a:t>gửi</a:t>
                      </a:r>
                      <a:r>
                        <a:rPr lang="en-US" sz="1700" dirty="0"/>
                        <a:t> form</a:t>
                      </a:r>
                      <a:r>
                        <a:rPr lang="en-US" sz="1700" baseline="0" dirty="0"/>
                        <a:t>)</a:t>
                      </a:r>
                      <a:endParaRPr lang="en-US" sz="1700" dirty="0"/>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type=“submit” /&gt;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3"/>
                  </a:ext>
                </a:extLst>
              </a:tr>
              <a:tr h="948997">
                <a:tc>
                  <a:txBody>
                    <a:bodyPr/>
                    <a:lstStyle/>
                    <a:p>
                      <a:pPr algn="ctr"/>
                      <a:r>
                        <a:rPr lang="en-US" sz="1700" dirty="0"/>
                        <a:t>Radio ( </a:t>
                      </a:r>
                      <a:r>
                        <a:rPr lang="en-US" sz="1700" dirty="0" err="1"/>
                        <a:t>Chọn</a:t>
                      </a:r>
                      <a:r>
                        <a:rPr lang="en-US" sz="1700" dirty="0"/>
                        <a:t> 1, </a:t>
                      </a:r>
                      <a:r>
                        <a:rPr lang="en-US" sz="1700" dirty="0" err="1"/>
                        <a:t>cần</a:t>
                      </a:r>
                      <a:r>
                        <a:rPr lang="en-US" sz="1700" dirty="0"/>
                        <a:t> </a:t>
                      </a:r>
                      <a:r>
                        <a:rPr lang="en-US" sz="1700" dirty="0" err="1"/>
                        <a:t>có</a:t>
                      </a:r>
                      <a:r>
                        <a:rPr lang="en-US" sz="1700" dirty="0"/>
                        <a:t> </a:t>
                      </a:r>
                      <a:r>
                        <a:rPr lang="en-US" sz="1700" dirty="0" err="1"/>
                        <a:t>cùng</a:t>
                      </a:r>
                      <a:r>
                        <a:rPr lang="en-US" sz="1700" dirty="0"/>
                        <a:t> </a:t>
                      </a:r>
                      <a:r>
                        <a:rPr lang="en-US" sz="1700" dirty="0" err="1"/>
                        <a:t>giá</a:t>
                      </a:r>
                      <a:r>
                        <a:rPr lang="en-US" sz="1700" dirty="0"/>
                        <a:t> </a:t>
                      </a:r>
                      <a:r>
                        <a:rPr lang="en-US" sz="1700" dirty="0" err="1"/>
                        <a:t>trị</a:t>
                      </a:r>
                      <a:r>
                        <a:rPr lang="en-US" sz="1700" dirty="0"/>
                        <a:t> </a:t>
                      </a:r>
                      <a:r>
                        <a:rPr lang="en-US" sz="1700" dirty="0">
                          <a:latin typeface="Courier New" panose="02070309020205020404" pitchFamily="49" charset="0"/>
                          <a:cs typeface="Courier New" panose="02070309020205020404" pitchFamily="49" charset="0"/>
                        </a:rPr>
                        <a:t>name</a:t>
                      </a:r>
                      <a:r>
                        <a:rPr lang="en-US" sz="1700" baseline="0" dirty="0">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type=“radio” name=“__”/&gt;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4"/>
                  </a:ext>
                </a:extLst>
              </a:tr>
              <a:tr h="948997">
                <a:tc>
                  <a:txBody>
                    <a:bodyPr/>
                    <a:lstStyle/>
                    <a:p>
                      <a:pPr algn="ctr"/>
                      <a:r>
                        <a:rPr lang="en-US" sz="1700" dirty="0"/>
                        <a:t>Checkbox (</a:t>
                      </a:r>
                      <a:r>
                        <a:rPr lang="en-US" sz="1700" dirty="0" err="1"/>
                        <a:t>Có</a:t>
                      </a:r>
                      <a:r>
                        <a:rPr lang="en-US" sz="1700" dirty="0"/>
                        <a:t> </a:t>
                      </a:r>
                      <a:r>
                        <a:rPr lang="en-US" sz="1700" dirty="0" err="1"/>
                        <a:t>thể</a:t>
                      </a:r>
                      <a:r>
                        <a:rPr lang="en-US" sz="1700" dirty="0"/>
                        <a:t> </a:t>
                      </a:r>
                      <a:r>
                        <a:rPr lang="en-US" sz="1700" dirty="0" err="1"/>
                        <a:t>chọn</a:t>
                      </a:r>
                      <a:r>
                        <a:rPr lang="en-US" sz="1700" dirty="0"/>
                        <a:t> </a:t>
                      </a:r>
                      <a:r>
                        <a:rPr lang="en-US" sz="1700" dirty="0" err="1"/>
                        <a:t>nhiều</a:t>
                      </a:r>
                      <a:r>
                        <a:rPr lang="en-US" sz="1700" dirty="0"/>
                        <a:t>, </a:t>
                      </a:r>
                      <a:r>
                        <a:rPr lang="en-US" sz="1700" dirty="0" err="1"/>
                        <a:t>cần</a:t>
                      </a:r>
                      <a:r>
                        <a:rPr lang="en-US" sz="1700" dirty="0"/>
                        <a:t> </a:t>
                      </a:r>
                      <a:r>
                        <a:rPr lang="en-US" sz="1700" dirty="0" err="1"/>
                        <a:t>có</a:t>
                      </a:r>
                      <a:r>
                        <a:rPr lang="en-US" sz="1700" dirty="0"/>
                        <a:t> </a:t>
                      </a:r>
                      <a:r>
                        <a:rPr lang="en-US" sz="1700" dirty="0" err="1"/>
                        <a:t>cùng</a:t>
                      </a:r>
                      <a:r>
                        <a:rPr lang="en-US" sz="1700" dirty="0"/>
                        <a:t> </a:t>
                      </a:r>
                      <a:r>
                        <a:rPr lang="en-US" sz="1700" dirty="0" err="1"/>
                        <a:t>giá</a:t>
                      </a:r>
                      <a:r>
                        <a:rPr lang="en-US" sz="1700" dirty="0"/>
                        <a:t> </a:t>
                      </a:r>
                      <a:r>
                        <a:rPr lang="en-US" sz="1700" dirty="0" err="1"/>
                        <a:t>trị</a:t>
                      </a:r>
                      <a:r>
                        <a:rPr lang="en-US" sz="1700" dirty="0"/>
                        <a:t> </a:t>
                      </a:r>
                      <a:r>
                        <a:rPr lang="en-US" sz="1700" dirty="0">
                          <a:latin typeface="Courier New" panose="02070309020205020404" pitchFamily="49" charset="0"/>
                          <a:cs typeface="Courier New" panose="02070309020205020404" pitchFamily="49" charset="0"/>
                        </a:rPr>
                        <a:t>name</a:t>
                      </a:r>
                      <a:r>
                        <a:rPr lang="en-US" sz="1700" dirty="0"/>
                        <a: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type=“checkbox” name=“___” /&gt;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5"/>
                  </a:ext>
                </a:extLst>
              </a:tr>
              <a:tr h="948997">
                <a:tc>
                  <a:txBody>
                    <a:bodyPr/>
                    <a:lstStyle/>
                    <a:p>
                      <a:pPr algn="ctr"/>
                      <a:r>
                        <a:rPr lang="en-US" sz="1700" dirty="0"/>
                        <a:t>Button</a:t>
                      </a:r>
                      <a:r>
                        <a:rPr lang="en-US" sz="1700" baseline="0" dirty="0"/>
                        <a:t> (</a:t>
                      </a:r>
                      <a:r>
                        <a:rPr lang="en-US" sz="1700" baseline="0" dirty="0" err="1"/>
                        <a:t>dùng</a:t>
                      </a:r>
                      <a:r>
                        <a:rPr lang="en-US" sz="1700" baseline="0" dirty="0"/>
                        <a:t> </a:t>
                      </a:r>
                      <a:r>
                        <a:rPr lang="en-US" sz="1700" baseline="0" dirty="0" err="1"/>
                        <a:t>để</a:t>
                      </a:r>
                      <a:r>
                        <a:rPr lang="en-US" sz="1700" baseline="0" dirty="0"/>
                        <a:t> </a:t>
                      </a:r>
                      <a:r>
                        <a:rPr lang="en-US" sz="1700" baseline="0" dirty="0" err="1"/>
                        <a:t>xử</a:t>
                      </a:r>
                      <a:r>
                        <a:rPr lang="en-US" sz="1700" baseline="0" dirty="0"/>
                        <a:t> </a:t>
                      </a:r>
                      <a:r>
                        <a:rPr lang="en-US" sz="1700" baseline="0" dirty="0" err="1"/>
                        <a:t>lí</a:t>
                      </a:r>
                      <a:r>
                        <a:rPr lang="en-US" sz="1700" baseline="0" dirty="0"/>
                        <a:t> </a:t>
                      </a:r>
                      <a:r>
                        <a:rPr lang="en-US" sz="1700" baseline="0" dirty="0" err="1"/>
                        <a:t>với</a:t>
                      </a:r>
                      <a:r>
                        <a:rPr lang="en-US" sz="1700" baseline="0" dirty="0"/>
                        <a:t> code JS, </a:t>
                      </a:r>
                      <a:r>
                        <a:rPr lang="en-US" sz="1700" baseline="0" dirty="0" err="1"/>
                        <a:t>ấn</a:t>
                      </a:r>
                      <a:r>
                        <a:rPr lang="en-US" sz="1700" baseline="0" dirty="0"/>
                        <a:t> Enter </a:t>
                      </a:r>
                      <a:r>
                        <a:rPr lang="en-US" sz="1700" baseline="0" dirty="0" err="1"/>
                        <a:t>không</a:t>
                      </a:r>
                      <a:r>
                        <a:rPr lang="en-US" sz="1700" baseline="0" dirty="0"/>
                        <a:t> </a:t>
                      </a:r>
                      <a:r>
                        <a:rPr lang="en-US" sz="1700" baseline="0" dirty="0" err="1"/>
                        <a:t>gửi</a:t>
                      </a:r>
                      <a:r>
                        <a:rPr lang="en-US" sz="1700" baseline="0" dirty="0"/>
                        <a:t> form)</a:t>
                      </a:r>
                      <a:endParaRPr lang="en-US" sz="1700" dirty="0"/>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type=“button”</a:t>
                      </a:r>
                      <a:r>
                        <a:rPr lang="en-US" sz="1700" baseline="0" dirty="0">
                          <a:latin typeface="Courier New" panose="02070309020205020404" pitchFamily="49" charset="0"/>
                          <a:cs typeface="Courier New" panose="02070309020205020404" pitchFamily="49" charset="0"/>
                        </a:rPr>
                        <a:t> /&gt;</a:t>
                      </a:r>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6"/>
                  </a:ext>
                </a:extLst>
              </a:tr>
              <a:tr h="1239681">
                <a:tc>
                  <a:txBody>
                    <a:bodyPr/>
                    <a:lstStyle/>
                    <a:p>
                      <a:pPr algn="ctr"/>
                      <a:r>
                        <a:rPr lang="en-US" sz="1700" dirty="0"/>
                        <a:t>Dropdown list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&lt;select</a:t>
                      </a:r>
                      <a:r>
                        <a:rPr lang="en-US" sz="1700" baseline="0" dirty="0">
                          <a:latin typeface="Courier New" panose="02070309020205020404" pitchFamily="49" charset="0"/>
                          <a:cs typeface="Courier New" panose="02070309020205020404" pitchFamily="49" charset="0"/>
                        </a:rPr>
                        <a:t>&gt; &lt;option&gt;&lt;/option&gt;</a:t>
                      </a:r>
                    </a:p>
                    <a:p>
                      <a:pPr algn="l"/>
                      <a:r>
                        <a:rPr lang="en-US" sz="1700" baseline="0" dirty="0">
                          <a:latin typeface="Courier New" panose="02070309020205020404" pitchFamily="49" charset="0"/>
                          <a:cs typeface="Courier New" panose="02070309020205020404" pitchFamily="49" charset="0"/>
                        </a:rPr>
                        <a:t>&lt;/select&gt;</a:t>
                      </a:r>
                    </a:p>
                    <a:p>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7"/>
                  </a:ext>
                </a:extLst>
              </a:tr>
            </a:tbl>
          </a:graphicData>
        </a:graphic>
      </p:graphicFrame>
      <p:pic>
        <p:nvPicPr>
          <p:cNvPr id="6" name="Picture 5"/>
          <p:cNvPicPr>
            <a:picLocks noChangeAspect="1"/>
          </p:cNvPicPr>
          <p:nvPr/>
        </p:nvPicPr>
        <p:blipFill>
          <a:blip r:embed="rId2"/>
          <a:stretch>
            <a:fillRect/>
          </a:stretch>
        </p:blipFill>
        <p:spPr>
          <a:xfrm>
            <a:off x="6019800" y="791204"/>
            <a:ext cx="1760963" cy="469590"/>
          </a:xfrm>
          <a:prstGeom prst="rect">
            <a:avLst/>
          </a:prstGeom>
        </p:spPr>
      </p:pic>
      <p:pic>
        <p:nvPicPr>
          <p:cNvPr id="7" name="Picture 6"/>
          <p:cNvPicPr>
            <a:picLocks noChangeAspect="1"/>
          </p:cNvPicPr>
          <p:nvPr/>
        </p:nvPicPr>
        <p:blipFill>
          <a:blip r:embed="rId3"/>
          <a:stretch>
            <a:fillRect/>
          </a:stretch>
        </p:blipFill>
        <p:spPr>
          <a:xfrm>
            <a:off x="5818119" y="1457824"/>
            <a:ext cx="2158684" cy="336022"/>
          </a:xfrm>
          <a:prstGeom prst="rect">
            <a:avLst/>
          </a:prstGeom>
        </p:spPr>
      </p:pic>
      <p:pic>
        <p:nvPicPr>
          <p:cNvPr id="8" name="Picture 7"/>
          <p:cNvPicPr>
            <a:picLocks noChangeAspect="1"/>
          </p:cNvPicPr>
          <p:nvPr/>
        </p:nvPicPr>
        <p:blipFill>
          <a:blip r:embed="rId4"/>
          <a:stretch>
            <a:fillRect/>
          </a:stretch>
        </p:blipFill>
        <p:spPr>
          <a:xfrm>
            <a:off x="6302129" y="2722924"/>
            <a:ext cx="1132644" cy="755095"/>
          </a:xfrm>
          <a:prstGeom prst="rect">
            <a:avLst/>
          </a:prstGeom>
        </p:spPr>
      </p:pic>
      <p:pic>
        <p:nvPicPr>
          <p:cNvPr id="9" name="Picture 8"/>
          <p:cNvPicPr>
            <a:picLocks noChangeAspect="1"/>
          </p:cNvPicPr>
          <p:nvPr/>
        </p:nvPicPr>
        <p:blipFill>
          <a:blip r:embed="rId5"/>
          <a:stretch>
            <a:fillRect/>
          </a:stretch>
        </p:blipFill>
        <p:spPr>
          <a:xfrm>
            <a:off x="6498439" y="5544348"/>
            <a:ext cx="817293" cy="964223"/>
          </a:xfrm>
          <a:prstGeom prst="rect">
            <a:avLst/>
          </a:prstGeom>
        </p:spPr>
      </p:pic>
      <p:pic>
        <p:nvPicPr>
          <p:cNvPr id="10" name="Picture 9"/>
          <p:cNvPicPr>
            <a:picLocks noChangeAspect="1"/>
          </p:cNvPicPr>
          <p:nvPr/>
        </p:nvPicPr>
        <p:blipFill>
          <a:blip r:embed="rId6"/>
          <a:stretch>
            <a:fillRect/>
          </a:stretch>
        </p:blipFill>
        <p:spPr>
          <a:xfrm>
            <a:off x="6420361" y="2106326"/>
            <a:ext cx="775503" cy="347241"/>
          </a:xfrm>
          <a:prstGeom prst="rect">
            <a:avLst/>
          </a:prstGeom>
        </p:spPr>
      </p:pic>
      <p:pic>
        <p:nvPicPr>
          <p:cNvPr id="11" name="Picture 10"/>
          <p:cNvPicPr>
            <a:picLocks noChangeAspect="1"/>
          </p:cNvPicPr>
          <p:nvPr/>
        </p:nvPicPr>
        <p:blipFill>
          <a:blip r:embed="rId7"/>
          <a:stretch>
            <a:fillRect/>
          </a:stretch>
        </p:blipFill>
        <p:spPr>
          <a:xfrm>
            <a:off x="6302128" y="4714972"/>
            <a:ext cx="1401863" cy="483977"/>
          </a:xfrm>
          <a:prstGeom prst="rect">
            <a:avLst/>
          </a:prstGeom>
        </p:spPr>
      </p:pic>
      <p:pic>
        <p:nvPicPr>
          <p:cNvPr id="12" name="Picture 11"/>
          <p:cNvPicPr>
            <a:picLocks noChangeAspect="1"/>
          </p:cNvPicPr>
          <p:nvPr/>
        </p:nvPicPr>
        <p:blipFill>
          <a:blip r:embed="rId8"/>
          <a:stretch>
            <a:fillRect/>
          </a:stretch>
        </p:blipFill>
        <p:spPr>
          <a:xfrm>
            <a:off x="6156992" y="3823418"/>
            <a:ext cx="1416517" cy="483977"/>
          </a:xfrm>
          <a:prstGeom prst="rect">
            <a:avLst/>
          </a:prstGeom>
        </p:spPr>
      </p:pic>
    </p:spTree>
    <p:extLst>
      <p:ext uri="{BB962C8B-B14F-4D97-AF65-F5344CB8AC3E}">
        <p14:creationId xmlns:p14="http://schemas.microsoft.com/office/powerpoint/2010/main" val="119425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elements</a:t>
            </a:r>
          </a:p>
        </p:txBody>
      </p:sp>
      <p:sp>
        <p:nvSpPr>
          <p:cNvPr id="3" name="Content Placeholder 2"/>
          <p:cNvSpPr>
            <a:spLocks noGrp="1"/>
          </p:cNvSpPr>
          <p:nvPr>
            <p:ph idx="1"/>
          </p:nvPr>
        </p:nvSpPr>
        <p:spPr/>
        <p:txBody>
          <a:bodyPr/>
          <a:lstStyle/>
          <a:p>
            <a:r>
              <a:rPr lang="en-US" dirty="0"/>
              <a:t>&lt;!DOCTYPE&gt;</a:t>
            </a:r>
          </a:p>
          <a:p>
            <a:r>
              <a:rPr lang="en-US" dirty="0" err="1"/>
              <a:t>Javascript</a:t>
            </a:r>
            <a:r>
              <a:rPr lang="en-US" dirty="0"/>
              <a:t> validation attributes</a:t>
            </a:r>
          </a:p>
          <a:p>
            <a:r>
              <a:rPr lang="en-US" dirty="0" err="1"/>
              <a:t>Những</a:t>
            </a:r>
            <a:r>
              <a:rPr lang="en-US" dirty="0"/>
              <a:t> tag </a:t>
            </a:r>
            <a:r>
              <a:rPr lang="en-US" dirty="0" err="1"/>
              <a:t>mới</a:t>
            </a:r>
            <a:endParaRPr lang="en-US" dirty="0"/>
          </a:p>
        </p:txBody>
      </p:sp>
    </p:spTree>
    <p:extLst>
      <p:ext uri="{BB962C8B-B14F-4D97-AF65-F5344CB8AC3E}">
        <p14:creationId xmlns:p14="http://schemas.microsoft.com/office/powerpoint/2010/main" val="77496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HTML5 </a:t>
            </a:r>
            <a:r>
              <a:rPr lang="en-US" dirty="0" err="1"/>
              <a:t>và</a:t>
            </a:r>
            <a:r>
              <a:rPr lang="en-US" dirty="0"/>
              <a:t> HTML 4.01</a:t>
            </a:r>
          </a:p>
        </p:txBody>
      </p:sp>
      <p:sp>
        <p:nvSpPr>
          <p:cNvPr id="5" name="Title 1"/>
          <p:cNvSpPr txBox="1">
            <a:spLocks/>
          </p:cNvSpPr>
          <p:nvPr/>
        </p:nvSpPr>
        <p:spPr bwMode="auto">
          <a:xfrm>
            <a:off x="1314450" y="3471863"/>
            <a:ext cx="6572250" cy="11430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&lt;!DOCTYPE HTML PUBLIC "-//W3C//DTD HTML 4.01 Transitional//EN" </a:t>
            </a:r>
            <a:br>
              <a:rPr lang="en-US" sz="2100" b="1" kern="0" dirty="0">
                <a:solidFill>
                  <a:srgbClr val="313031"/>
                </a:solidFill>
                <a:latin typeface="Courier New" pitchFamily="49" charset="0"/>
                <a:cs typeface="Courier New" pitchFamily="49" charset="0"/>
              </a:rPr>
            </a:br>
            <a:r>
              <a:rPr lang="en-US" sz="2100" b="1" kern="0" dirty="0">
                <a:solidFill>
                  <a:srgbClr val="313031"/>
                </a:solidFill>
                <a:latin typeface="Courier New" pitchFamily="49" charset="0"/>
                <a:cs typeface="Courier New" pitchFamily="49" charset="0"/>
              </a:rPr>
              <a:t>"http://www.w3.org/TR/html4/loose.dtd"&gt;</a:t>
            </a:r>
          </a:p>
        </p:txBody>
      </p:sp>
      <p:sp>
        <p:nvSpPr>
          <p:cNvPr id="6" name="Title 1"/>
          <p:cNvSpPr txBox="1">
            <a:spLocks/>
          </p:cNvSpPr>
          <p:nvPr/>
        </p:nvSpPr>
        <p:spPr bwMode="auto">
          <a:xfrm>
            <a:off x="4837020" y="5143500"/>
            <a:ext cx="2971800" cy="6858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HTML5</a:t>
            </a:r>
          </a:p>
          <a:p>
            <a:pPr marL="257175" indent="-257175" algn="ctr">
              <a:spcBef>
                <a:spcPct val="20000"/>
              </a:spcBef>
              <a:buClr>
                <a:srgbClr val="FF6600"/>
              </a:buClr>
            </a:pPr>
            <a:r>
              <a:rPr lang="en-US" sz="2100" b="1" kern="0" dirty="0">
                <a:solidFill>
                  <a:srgbClr val="313031"/>
                </a:solidFill>
                <a:latin typeface="Courier New" pitchFamily="49" charset="0"/>
                <a:cs typeface="Courier New" pitchFamily="49" charset="0"/>
              </a:rPr>
              <a:t>&lt;!DOCTYPE html&gt;</a:t>
            </a:r>
          </a:p>
        </p:txBody>
      </p:sp>
      <p:sp>
        <p:nvSpPr>
          <p:cNvPr id="7" name="Down Arrow 6"/>
          <p:cNvSpPr/>
          <p:nvPr/>
        </p:nvSpPr>
        <p:spPr bwMode="auto">
          <a:xfrm>
            <a:off x="6915150" y="4549392"/>
            <a:ext cx="628650" cy="822708"/>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
        <p:nvSpPr>
          <p:cNvPr id="8" name="Content Placeholder 2"/>
          <p:cNvSpPr txBox="1">
            <a:spLocks/>
          </p:cNvSpPr>
          <p:nvPr/>
        </p:nvSpPr>
        <p:spPr bwMode="auto">
          <a:xfrm>
            <a:off x="1314450" y="1543050"/>
            <a:ext cx="1943100" cy="1600200"/>
          </a:xfrm>
          <a:prstGeom prst="rect">
            <a:avLst/>
          </a:prstGeom>
          <a:noFill/>
          <a:ln w="38100">
            <a:solidFill>
              <a:schemeClr val="accent6"/>
            </a:solidFill>
            <a:miter lim="800000"/>
            <a:headEnd/>
            <a:tailEnd/>
          </a:ln>
        </p:spPr>
        <p:txBody>
          <a:bodyPr vert="horz" wrap="square" lIns="68580" tIns="34290" rIns="68580" bIns="34290" numCol="1" anchor="t" anchorCtr="0" compatLnSpc="1">
            <a:prstTxWarp prst="textNoShape">
              <a:avLst/>
            </a:prstTxWarp>
          </a:bodyPr>
          <a:lstStyle/>
          <a:p>
            <a:pPr marL="257175" indent="-257175" algn="ctr" fontAlgn="base">
              <a:spcBef>
                <a:spcPct val="20000"/>
              </a:spcBef>
              <a:spcAft>
                <a:spcPct val="0"/>
              </a:spcAft>
              <a:buClr>
                <a:schemeClr val="accent6"/>
              </a:buClr>
              <a:defRPr/>
            </a:pPr>
            <a:r>
              <a:rPr lang="en-US" sz="1200" b="1" kern="0" dirty="0">
                <a:solidFill>
                  <a:schemeClr val="accent6"/>
                </a:solidFill>
                <a:cs typeface="Courier New" pitchFamily="49" charset="0"/>
              </a:rPr>
              <a:t>HTML4/XHTML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Strict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Transitional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Frameset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Strict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Transitional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Frameset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1.1</a:t>
            </a:r>
          </a:p>
        </p:txBody>
      </p:sp>
      <p:sp>
        <p:nvSpPr>
          <p:cNvPr id="9" name="Down Arrow 8"/>
          <p:cNvSpPr/>
          <p:nvPr/>
        </p:nvSpPr>
        <p:spPr bwMode="auto">
          <a:xfrm>
            <a:off x="2628900" y="2914650"/>
            <a:ext cx="628650" cy="57150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27768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351856-1703-D644-9C85-A457135B3969}"/>
              </a:ext>
            </a:extLst>
          </p:cNvPr>
          <p:cNvSpPr>
            <a:spLocks noGrp="1"/>
          </p:cNvSpPr>
          <p:nvPr>
            <p:ph type="title"/>
          </p:nvPr>
        </p:nvSpPr>
        <p:spPr/>
        <p:txBody>
          <a:bodyPr/>
          <a:lstStyle/>
          <a:p>
            <a:r>
              <a:rPr lang="en-US" dirty="0"/>
              <a:t>Character sets </a:t>
            </a:r>
            <a:r>
              <a:rPr lang="en-US" dirty="0" err="1"/>
              <a:t>trong</a:t>
            </a:r>
            <a:r>
              <a:rPr lang="en-US" dirty="0"/>
              <a:t> HTML5</a:t>
            </a:r>
          </a:p>
        </p:txBody>
      </p:sp>
      <p:sp>
        <p:nvSpPr>
          <p:cNvPr id="5" name="Title 1"/>
          <p:cNvSpPr txBox="1">
            <a:spLocks/>
          </p:cNvSpPr>
          <p:nvPr/>
        </p:nvSpPr>
        <p:spPr bwMode="auto">
          <a:xfrm>
            <a:off x="1257300" y="2171700"/>
            <a:ext cx="6115050" cy="12573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HTML4</a:t>
            </a:r>
          </a:p>
          <a:p>
            <a:pPr marL="257175" indent="-257175" algn="ctr">
              <a:spcBef>
                <a:spcPct val="20000"/>
              </a:spcBef>
              <a:buClr>
                <a:srgbClr val="FF6600"/>
              </a:buClr>
            </a:pPr>
            <a:r>
              <a:rPr lang="en-US" sz="2100" b="1" kern="0" dirty="0">
                <a:solidFill>
                  <a:srgbClr val="313031"/>
                </a:solidFill>
                <a:latin typeface="Courier New" pitchFamily="49" charset="0"/>
                <a:cs typeface="Courier New" pitchFamily="49" charset="0"/>
              </a:rPr>
              <a:t> &lt;meta http-equiv="Content-Type" content="text/html; charset=utf-8"&gt;</a:t>
            </a:r>
          </a:p>
        </p:txBody>
      </p:sp>
      <p:sp>
        <p:nvSpPr>
          <p:cNvPr id="6" name="Title 1"/>
          <p:cNvSpPr txBox="1">
            <a:spLocks/>
          </p:cNvSpPr>
          <p:nvPr/>
        </p:nvSpPr>
        <p:spPr bwMode="auto">
          <a:xfrm>
            <a:off x="3849248" y="4256106"/>
            <a:ext cx="3923153" cy="708408"/>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lgn="ctr">
              <a:spcBef>
                <a:spcPct val="20000"/>
              </a:spcBef>
              <a:buClr>
                <a:srgbClr val="FF6600"/>
              </a:buClr>
            </a:pPr>
            <a:r>
              <a:rPr lang="en-US" sz="2100" b="1" dirty="0">
                <a:latin typeface="Courier New"/>
                <a:cs typeface="Courier New"/>
              </a:rPr>
              <a:t>&lt;meta charset=utf-8&gt;</a:t>
            </a:r>
            <a:endParaRPr lang="en-US" sz="2100" b="1" kern="0" dirty="0">
              <a:solidFill>
                <a:srgbClr val="313031"/>
              </a:solidFill>
              <a:latin typeface="Courier New"/>
              <a:cs typeface="Courier New"/>
            </a:endParaRPr>
          </a:p>
        </p:txBody>
      </p:sp>
      <p:sp>
        <p:nvSpPr>
          <p:cNvPr id="7" name="Down Arrow 6"/>
          <p:cNvSpPr/>
          <p:nvPr/>
        </p:nvSpPr>
        <p:spPr bwMode="auto">
          <a:xfrm>
            <a:off x="5494663" y="3314700"/>
            <a:ext cx="628650" cy="97155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6199067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So</a:t>
            </a:r>
            <a:r>
              <a:rPr lang="nl-NL" dirty="0"/>
              <a:t> </a:t>
            </a:r>
            <a:r>
              <a:rPr lang="nl-NL" dirty="0" err="1"/>
              <a:t>sánh</a:t>
            </a:r>
            <a:r>
              <a:rPr lang="nl-NL" dirty="0"/>
              <a:t> </a:t>
            </a:r>
            <a:r>
              <a:rPr lang="nl-NL" dirty="0" err="1"/>
              <a:t>markup</a:t>
            </a:r>
            <a:r>
              <a:rPr lang="nl-NL" dirty="0"/>
              <a:t> HTML5</a:t>
            </a:r>
          </a:p>
        </p:txBody>
      </p:sp>
      <p:sp>
        <p:nvSpPr>
          <p:cNvPr id="7" name="Title 1"/>
          <p:cNvSpPr txBox="1">
            <a:spLocks/>
          </p:cNvSpPr>
          <p:nvPr/>
        </p:nvSpPr>
        <p:spPr bwMode="auto">
          <a:xfrm>
            <a:off x="1213476" y="2609990"/>
            <a:ext cx="3371850" cy="245745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spcBef>
                <a:spcPct val="20000"/>
              </a:spcBef>
              <a:buClr>
                <a:srgbClr val="FF6600"/>
              </a:buClr>
            </a:pPr>
            <a:r>
              <a:rPr lang="en-US" b="1" dirty="0">
                <a:latin typeface="Courier New"/>
                <a:cs typeface="Courier New"/>
              </a:rPr>
              <a:t> &lt;!DOCTYPE html&gt;</a:t>
            </a:r>
          </a:p>
          <a:p>
            <a:pPr marL="257175" indent="-257175">
              <a:spcBef>
                <a:spcPct val="20000"/>
              </a:spcBef>
              <a:buClr>
                <a:srgbClr val="FF6600"/>
              </a:buClr>
            </a:pPr>
            <a:r>
              <a:rPr lang="en-US" b="1" dirty="0">
                <a:latin typeface="Courier New"/>
                <a:cs typeface="Courier New"/>
              </a:rPr>
              <a:t> &lt;meta charset=utf-8&gt;</a:t>
            </a:r>
          </a:p>
          <a:p>
            <a:pPr marL="257175" indent="-257175">
              <a:spcBef>
                <a:spcPct val="20000"/>
              </a:spcBef>
              <a:buClr>
                <a:srgbClr val="FF6600"/>
              </a:buClr>
            </a:pPr>
            <a:r>
              <a:rPr lang="en-US" b="1" dirty="0">
                <a:latin typeface="Courier New"/>
                <a:cs typeface="Courier New"/>
              </a:rPr>
              <a:t> &lt;title&gt;HTML5&lt;/title&gt;</a:t>
            </a:r>
          </a:p>
          <a:p>
            <a:pPr marL="257175" indent="-257175">
              <a:spcBef>
                <a:spcPct val="20000"/>
              </a:spcBef>
              <a:buClr>
                <a:srgbClr val="FF6600"/>
              </a:buClr>
            </a:pPr>
            <a:r>
              <a:rPr lang="en-US" b="1" dirty="0">
                <a:latin typeface="Courier New"/>
                <a:cs typeface="Courier New"/>
              </a:rPr>
              <a:t> &lt;h1&gt;HTML5!&lt;/h1&gt;</a:t>
            </a:r>
          </a:p>
        </p:txBody>
      </p:sp>
      <p:sp>
        <p:nvSpPr>
          <p:cNvPr id="10" name="Rectangle 9"/>
          <p:cNvSpPr/>
          <p:nvPr/>
        </p:nvSpPr>
        <p:spPr>
          <a:xfrm>
            <a:off x="6286501" y="2800350"/>
            <a:ext cx="588623" cy="300082"/>
          </a:xfrm>
          <a:prstGeom prst="rect">
            <a:avLst/>
          </a:prstGeom>
        </p:spPr>
        <p:txBody>
          <a:bodyPr wrap="none">
            <a:spAutoFit/>
          </a:bodyPr>
          <a:lstStyle/>
          <a:p>
            <a:r>
              <a:rPr lang="en-US" sz="1350" b="1" kern="0" dirty="0">
                <a:solidFill>
                  <a:srgbClr val="FF6600"/>
                </a:solidFill>
                <a:latin typeface="Arial"/>
                <a:cs typeface="Courier New" pitchFamily="49" charset="0"/>
              </a:rPr>
              <a:t>DOM</a:t>
            </a:r>
            <a:endParaRPr lang="nl-NL" sz="1350" dirty="0"/>
          </a:p>
        </p:txBody>
      </p:sp>
      <p:sp>
        <p:nvSpPr>
          <p:cNvPr id="9" name="TextBox 8"/>
          <p:cNvSpPr txBox="1"/>
          <p:nvPr/>
        </p:nvSpPr>
        <p:spPr>
          <a:xfrm rot="1567847">
            <a:off x="798179" y="4739860"/>
            <a:ext cx="1678530" cy="300082"/>
          </a:xfrm>
          <a:prstGeom prst="rect">
            <a:avLst/>
          </a:prstGeom>
          <a:solidFill>
            <a:schemeClr val="bg1"/>
          </a:solidFill>
          <a:ln w="28575">
            <a:solidFill>
              <a:schemeClr val="accent6"/>
            </a:solidFill>
          </a:ln>
        </p:spPr>
        <p:txBody>
          <a:bodyPr wrap="square" rtlCol="0">
            <a:spAutoFit/>
          </a:bodyPr>
          <a:lstStyle/>
          <a:p>
            <a:r>
              <a:rPr lang="nl-NL" sz="1350" dirty="0"/>
              <a:t> 70 characters!</a:t>
            </a:r>
          </a:p>
        </p:txBody>
      </p:sp>
      <p:pic>
        <p:nvPicPr>
          <p:cNvPr id="12" name="Picture 11" descr="Screen shot 2011-08-30 at 10.14.58 PM.png"/>
          <p:cNvPicPr>
            <a:picLocks noChangeAspect="1"/>
          </p:cNvPicPr>
          <p:nvPr/>
        </p:nvPicPr>
        <p:blipFill>
          <a:blip r:embed="rId3"/>
          <a:stretch>
            <a:fillRect/>
          </a:stretch>
        </p:blipFill>
        <p:spPr>
          <a:xfrm>
            <a:off x="5715000" y="3429000"/>
            <a:ext cx="1924050" cy="1609725"/>
          </a:xfrm>
          <a:prstGeom prst="rect">
            <a:avLst/>
          </a:prstGeom>
          <a:noFill/>
          <a:ln w="38100">
            <a:solidFill>
              <a:schemeClr val="accent6"/>
            </a:solidFill>
            <a:miter lim="800000"/>
            <a:headEnd/>
            <a:tailEnd/>
          </a:ln>
        </p:spPr>
      </p:pic>
      <p:sp>
        <p:nvSpPr>
          <p:cNvPr id="8" name="Down Arrow 7"/>
          <p:cNvSpPr/>
          <p:nvPr/>
        </p:nvSpPr>
        <p:spPr bwMode="auto">
          <a:xfrm rot="16200000">
            <a:off x="4886325" y="3457576"/>
            <a:ext cx="628650" cy="137160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6180498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Từ</a:t>
            </a:r>
            <a:r>
              <a:rPr lang="en-US" dirty="0"/>
              <a:t> HTML 4 sang 5</a:t>
            </a:r>
          </a:p>
        </p:txBody>
      </p:sp>
      <p:sp>
        <p:nvSpPr>
          <p:cNvPr id="3" name="Content Placeholder 2"/>
          <p:cNvSpPr>
            <a:spLocks noGrp="1"/>
          </p:cNvSpPr>
          <p:nvPr>
            <p:ph idx="1"/>
          </p:nvPr>
        </p:nvSpPr>
        <p:spPr/>
        <p:txBody>
          <a:bodyPr/>
          <a:lstStyle/>
          <a:p>
            <a:r>
              <a:rPr lang="en-US" dirty="0"/>
              <a:t>HTML5 </a:t>
            </a:r>
            <a:r>
              <a:rPr lang="en-US" dirty="0" err="1"/>
              <a:t>thêm</a:t>
            </a:r>
            <a:r>
              <a:rPr lang="en-US" dirty="0"/>
              <a:t> </a:t>
            </a:r>
            <a:r>
              <a:rPr lang="en-US" dirty="0" err="1"/>
              <a:t>một</a:t>
            </a:r>
            <a:r>
              <a:rPr lang="en-US" dirty="0"/>
              <a:t> </a:t>
            </a:r>
            <a:r>
              <a:rPr lang="en-US" dirty="0" err="1"/>
              <a:t>số</a:t>
            </a:r>
            <a:r>
              <a:rPr lang="en-US" dirty="0"/>
              <a:t> </a:t>
            </a:r>
            <a:r>
              <a:rPr lang="en-US" dirty="0" err="1"/>
              <a:t>các</a:t>
            </a:r>
            <a:r>
              <a:rPr lang="en-US" dirty="0"/>
              <a:t> tags semantic, than </a:t>
            </a:r>
            <a:r>
              <a:rPr lang="en-US" dirty="0" err="1"/>
              <a:t>thiện</a:t>
            </a:r>
            <a:r>
              <a:rPr lang="en-US" dirty="0"/>
              <a:t> </a:t>
            </a:r>
            <a:r>
              <a:rPr lang="en-US" dirty="0" err="1"/>
              <a:t>với</a:t>
            </a:r>
            <a:r>
              <a:rPr lang="en-US" dirty="0"/>
              <a:t> browser </a:t>
            </a:r>
            <a:r>
              <a:rPr lang="en-US" dirty="0" err="1"/>
              <a:t>hơn</a:t>
            </a:r>
            <a:endParaRPr lang="en-US" dirty="0"/>
          </a:p>
        </p:txBody>
      </p:sp>
      <p:pic>
        <p:nvPicPr>
          <p:cNvPr id="4" name="Picture 3"/>
          <p:cNvPicPr>
            <a:picLocks noChangeAspect="1"/>
          </p:cNvPicPr>
          <p:nvPr/>
        </p:nvPicPr>
        <p:blipFill>
          <a:blip r:embed="rId2"/>
          <a:stretch>
            <a:fillRect/>
          </a:stretch>
        </p:blipFill>
        <p:spPr>
          <a:xfrm>
            <a:off x="76199" y="2971800"/>
            <a:ext cx="9005207" cy="2514600"/>
          </a:xfrm>
          <a:prstGeom prst="rect">
            <a:avLst/>
          </a:prstGeom>
        </p:spPr>
      </p:pic>
    </p:spTree>
    <p:extLst>
      <p:ext uri="{BB962C8B-B14F-4D97-AF65-F5344CB8AC3E}">
        <p14:creationId xmlns:p14="http://schemas.microsoft.com/office/powerpoint/2010/main" val="219604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semantic</a:t>
            </a:r>
          </a:p>
        </p:txBody>
      </p:sp>
      <p:pic>
        <p:nvPicPr>
          <p:cNvPr id="4" name="Picture 3"/>
          <p:cNvPicPr>
            <a:picLocks noChangeAspect="1"/>
          </p:cNvPicPr>
          <p:nvPr/>
        </p:nvPicPr>
        <p:blipFill>
          <a:blip r:embed="rId3"/>
          <a:stretch>
            <a:fillRect/>
          </a:stretch>
        </p:blipFill>
        <p:spPr>
          <a:xfrm>
            <a:off x="921327" y="1981200"/>
            <a:ext cx="6691746" cy="3505200"/>
          </a:xfrm>
          <a:prstGeom prst="rect">
            <a:avLst/>
          </a:prstGeom>
        </p:spPr>
      </p:pic>
    </p:spTree>
    <p:extLst>
      <p:ext uri="{BB962C8B-B14F-4D97-AF65-F5344CB8AC3E}">
        <p14:creationId xmlns:p14="http://schemas.microsoft.com/office/powerpoint/2010/main" val="10830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thẻ</a:t>
            </a:r>
            <a:r>
              <a:rPr lang="en-US" dirty="0"/>
              <a:t> </a:t>
            </a:r>
            <a:r>
              <a:rPr lang="en-US" dirty="0" err="1"/>
              <a:t>mới</a:t>
            </a:r>
            <a:endParaRPr lang="en-US" dirty="0"/>
          </a:p>
        </p:txBody>
      </p:sp>
      <p:pic>
        <p:nvPicPr>
          <p:cNvPr id="4" name="Content Placeholder 3"/>
          <p:cNvPicPr>
            <a:picLocks noGrp="1" noChangeAspect="1"/>
          </p:cNvPicPr>
          <p:nvPr>
            <p:ph idx="1"/>
          </p:nvPr>
        </p:nvPicPr>
        <p:blipFill>
          <a:blip r:embed="rId2"/>
          <a:stretch>
            <a:fillRect/>
          </a:stretch>
        </p:blipFill>
        <p:spPr>
          <a:xfrm>
            <a:off x="457200" y="1524000"/>
            <a:ext cx="7620000" cy="4346180"/>
          </a:xfrm>
          <a:prstGeom prst="rect">
            <a:avLst/>
          </a:prstGeom>
        </p:spPr>
      </p:pic>
    </p:spTree>
    <p:extLst>
      <p:ext uri="{BB962C8B-B14F-4D97-AF65-F5344CB8AC3E}">
        <p14:creationId xmlns:p14="http://schemas.microsoft.com/office/powerpoint/2010/main" val="94325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HTML</a:t>
            </a:r>
          </a:p>
        </p:txBody>
      </p:sp>
      <p:sp>
        <p:nvSpPr>
          <p:cNvPr id="3" name="Content Placeholder 2"/>
          <p:cNvSpPr>
            <a:spLocks noGrp="1"/>
          </p:cNvSpPr>
          <p:nvPr>
            <p:ph idx="1"/>
          </p:nvPr>
        </p:nvSpPr>
        <p:spPr/>
        <p:txBody>
          <a:bodyPr/>
          <a:lstStyle/>
          <a:p>
            <a:r>
              <a:rPr lang="en-US" dirty="0"/>
              <a:t>HTML: Hypertext markup Language</a:t>
            </a:r>
          </a:p>
          <a:p>
            <a:pPr marL="411480" lvl="1" indent="0">
              <a:buNone/>
            </a:pPr>
            <a:endParaRPr lang="en-US" dirty="0"/>
          </a:p>
          <a:p>
            <a:pPr marL="341313" lvl="1"/>
            <a:r>
              <a:rPr lang="en-US" dirty="0"/>
              <a:t>Including</a:t>
            </a:r>
          </a:p>
          <a:p>
            <a:pPr marL="201168" lvl="1" indent="0">
              <a:buNone/>
            </a:pPr>
            <a:r>
              <a:rPr lang="en-US" dirty="0">
                <a:latin typeface="Courier New" panose="02070309020205020404" pitchFamily="49" charset="0"/>
                <a:cs typeface="Courier New" panose="02070309020205020404" pitchFamily="49" charset="0"/>
              </a:rPr>
              <a:t>&lt;html&gt;&lt;/html&gt; </a:t>
            </a:r>
            <a:r>
              <a:rPr lang="en-US" dirty="0"/>
              <a:t>: </a:t>
            </a:r>
            <a:r>
              <a:rPr lang="en-US" dirty="0" err="1"/>
              <a:t>Mô</a:t>
            </a:r>
            <a:r>
              <a:rPr lang="en-US" dirty="0"/>
              <a:t> </a:t>
            </a:r>
            <a:r>
              <a:rPr lang="en-US" dirty="0" err="1"/>
              <a:t>tả</a:t>
            </a:r>
            <a:r>
              <a:rPr lang="en-US" dirty="0"/>
              <a:t> </a:t>
            </a:r>
            <a:r>
              <a:rPr lang="en-US" dirty="0" err="1"/>
              <a:t>thẻ</a:t>
            </a:r>
            <a:r>
              <a:rPr lang="en-US" dirty="0"/>
              <a:t> HTML</a:t>
            </a:r>
          </a:p>
          <a:p>
            <a:pPr marL="201168" lvl="1" indent="0">
              <a:buNone/>
            </a:pPr>
            <a:r>
              <a:rPr lang="en-US" dirty="0">
                <a:latin typeface="Courier New" panose="02070309020205020404" pitchFamily="49" charset="0"/>
                <a:cs typeface="Courier New" panose="02070309020205020404" pitchFamily="49" charset="0"/>
              </a:rPr>
              <a:t>&lt;head&gt;&lt;/head&gt;: </a:t>
            </a:r>
            <a:r>
              <a:rPr lang="en-US" dirty="0" err="1"/>
              <a:t>Thông</a:t>
            </a:r>
            <a:r>
              <a:rPr lang="en-US" dirty="0"/>
              <a:t> tin HTML (title, meta)</a:t>
            </a:r>
          </a:p>
          <a:p>
            <a:pPr marL="201168" lvl="1" indent="0">
              <a:buNone/>
            </a:pPr>
            <a:r>
              <a:rPr lang="en-US" dirty="0" err="1"/>
              <a:t>Bên</a:t>
            </a:r>
            <a:r>
              <a:rPr lang="en-US" dirty="0"/>
              <a:t> </a:t>
            </a:r>
            <a:r>
              <a:rPr lang="en-US" dirty="0" err="1"/>
              <a:t>trong</a:t>
            </a:r>
            <a:r>
              <a:rPr lang="en-US" dirty="0"/>
              <a:t> </a:t>
            </a:r>
            <a:r>
              <a:rPr lang="en-US" dirty="0">
                <a:latin typeface="Courier New" panose="02070309020205020404" pitchFamily="49" charset="0"/>
                <a:cs typeface="Courier New" panose="02070309020205020404" pitchFamily="49" charset="0"/>
              </a:rPr>
              <a:t>&lt;head&gt;</a:t>
            </a:r>
            <a:r>
              <a:rPr lang="en-US" dirty="0"/>
              <a:t> : CSS markup, metadata information</a:t>
            </a:r>
          </a:p>
          <a:p>
            <a:pPr marL="201168" lvl="1" indent="0">
              <a:buNone/>
            </a:pPr>
            <a:r>
              <a:rPr lang="en-US" dirty="0">
                <a:latin typeface="Courier New" panose="02070309020205020404" pitchFamily="49" charset="0"/>
                <a:cs typeface="Courier New" panose="02070309020205020404" pitchFamily="49" charset="0"/>
              </a:rPr>
              <a:t>&lt;title&gt;&lt;/title&gt;: </a:t>
            </a:r>
            <a:r>
              <a:rPr lang="en-US" dirty="0"/>
              <a:t>Title for HTML document</a:t>
            </a:r>
          </a:p>
          <a:p>
            <a:pPr marL="201168" lvl="1" indent="0">
              <a:buNone/>
            </a:pPr>
            <a:r>
              <a:rPr lang="en-US" dirty="0">
                <a:latin typeface="Courier New" panose="02070309020205020404" pitchFamily="49" charset="0"/>
                <a:cs typeface="Courier New" panose="02070309020205020404" pitchFamily="49" charset="0"/>
              </a:rPr>
              <a:t>&lt;body&gt;&lt;/body</a:t>
            </a:r>
            <a:r>
              <a:rPr lang="en-US" dirty="0"/>
              <a:t>&gt;: </a:t>
            </a:r>
            <a:r>
              <a:rPr lang="en-US" dirty="0" err="1"/>
              <a:t>Nội</a:t>
            </a:r>
            <a:r>
              <a:rPr lang="en-US" dirty="0"/>
              <a:t> dung</a:t>
            </a:r>
          </a:p>
          <a:p>
            <a:pPr marL="201168" lvl="1" indent="0">
              <a:buNone/>
            </a:pPr>
            <a:endParaRPr lang="en-US" dirty="0"/>
          </a:p>
          <a:p>
            <a:pPr marL="201168" lvl="1" indent="0">
              <a:buNone/>
            </a:pPr>
            <a:r>
              <a:rPr lang="en-US" dirty="0" err="1"/>
              <a:t>Trước</a:t>
            </a:r>
            <a:r>
              <a:rPr lang="en-US" dirty="0"/>
              <a:t> </a:t>
            </a:r>
            <a:r>
              <a:rPr lang="en-US" dirty="0">
                <a:latin typeface="Courier New" panose="02070309020205020404" pitchFamily="49" charset="0"/>
                <a:cs typeface="Courier New" panose="02070309020205020404" pitchFamily="49" charset="0"/>
              </a:rPr>
              <a:t>&lt;/body&gt;</a:t>
            </a:r>
            <a:r>
              <a:rPr lang="en-US" dirty="0"/>
              <a:t>: </a:t>
            </a:r>
            <a:r>
              <a:rPr lang="en-US" dirty="0" err="1"/>
              <a:t>Thêm</a:t>
            </a:r>
            <a:r>
              <a:rPr lang="en-US" dirty="0"/>
              <a:t> </a:t>
            </a:r>
            <a:r>
              <a:rPr lang="en-US" dirty="0" err="1"/>
              <a:t>javascript</a:t>
            </a:r>
            <a:r>
              <a:rPr lang="en-US" dirty="0"/>
              <a:t>/</a:t>
            </a:r>
            <a:r>
              <a:rPr lang="en-US" dirty="0" err="1"/>
              <a:t>Jquery</a:t>
            </a:r>
            <a:r>
              <a:rPr lang="en-US" dirty="0"/>
              <a:t> </a:t>
            </a:r>
            <a:r>
              <a:rPr lang="en-US" dirty="0" err="1"/>
              <a:t>thay</a:t>
            </a:r>
            <a:r>
              <a:rPr lang="en-US" dirty="0"/>
              <a:t> </a:t>
            </a:r>
            <a:r>
              <a:rPr lang="en-US" dirty="0" err="1"/>
              <a:t>vì</a:t>
            </a:r>
            <a:r>
              <a:rPr lang="en-US" dirty="0"/>
              <a:t> ở </a:t>
            </a:r>
            <a:r>
              <a:rPr lang="en-US" dirty="0">
                <a:latin typeface="Courier New" panose="02070309020205020404" pitchFamily="49" charset="0"/>
                <a:cs typeface="Courier New" panose="02070309020205020404" pitchFamily="49" charset="0"/>
              </a:rPr>
              <a:t>&lt;head&gt; </a:t>
            </a:r>
            <a:r>
              <a:rPr lang="en-US" dirty="0" err="1"/>
              <a:t>sẽ</a:t>
            </a:r>
            <a:r>
              <a:rPr lang="en-US" dirty="0"/>
              <a:t> </a:t>
            </a:r>
            <a:r>
              <a:rPr lang="en-US" dirty="0" err="1"/>
              <a:t>làm</a:t>
            </a:r>
            <a:r>
              <a:rPr lang="en-US" dirty="0"/>
              <a:t> code </a:t>
            </a:r>
            <a:r>
              <a:rPr lang="en-US" dirty="0" err="1"/>
              <a:t>chạy</a:t>
            </a:r>
            <a:r>
              <a:rPr lang="en-US" dirty="0"/>
              <a:t> </a:t>
            </a:r>
            <a:r>
              <a:rPr lang="en-US" dirty="0" err="1"/>
              <a:t>nhanh</a:t>
            </a:r>
            <a:r>
              <a:rPr lang="en-US" dirty="0"/>
              <a:t> </a:t>
            </a:r>
            <a:r>
              <a:rPr lang="en-US" dirty="0" err="1"/>
              <a:t>hơn</a:t>
            </a:r>
            <a:r>
              <a:rPr lang="en-US" dirty="0"/>
              <a:t>.</a:t>
            </a:r>
          </a:p>
          <a:p>
            <a:endParaRPr lang="en-US" dirty="0"/>
          </a:p>
        </p:txBody>
      </p:sp>
    </p:spTree>
    <p:extLst>
      <p:ext uri="{BB962C8B-B14F-4D97-AF65-F5344CB8AC3E}">
        <p14:creationId xmlns:p14="http://schemas.microsoft.com/office/powerpoint/2010/main" val="1218666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HTML5 Forms</a:t>
            </a:r>
          </a:p>
        </p:txBody>
      </p:sp>
      <p:sp>
        <p:nvSpPr>
          <p:cNvPr id="3" name="Content Placeholder 2"/>
          <p:cNvSpPr>
            <a:spLocks noGrp="1"/>
          </p:cNvSpPr>
          <p:nvPr>
            <p:ph idx="1"/>
          </p:nvPr>
        </p:nvSpPr>
        <p:spPr/>
        <p:txBody>
          <a:bodyPr>
            <a:normAutofit/>
          </a:bodyPr>
          <a:lstStyle/>
          <a:p>
            <a:pPr>
              <a:buFont typeface="Arial"/>
              <a:buChar char="•"/>
            </a:pPr>
            <a:r>
              <a:rPr lang="en-US" dirty="0" err="1"/>
              <a:t>Những</a:t>
            </a:r>
            <a:r>
              <a:rPr lang="en-US" dirty="0"/>
              <a:t> </a:t>
            </a:r>
            <a:r>
              <a:rPr lang="en-US" dirty="0" err="1"/>
              <a:t>chức</a:t>
            </a:r>
            <a:r>
              <a:rPr lang="en-US" dirty="0"/>
              <a:t> </a:t>
            </a:r>
            <a:r>
              <a:rPr lang="en-US" dirty="0" err="1"/>
              <a:t>năng</a:t>
            </a:r>
            <a:r>
              <a:rPr lang="en-US" dirty="0"/>
              <a:t> </a:t>
            </a:r>
            <a:r>
              <a:rPr lang="en-US" dirty="0" err="1"/>
              <a:t>mới</a:t>
            </a:r>
            <a:r>
              <a:rPr lang="en-US" dirty="0"/>
              <a:t>:</a:t>
            </a:r>
          </a:p>
          <a:p>
            <a:pPr lvl="1">
              <a:buFont typeface="Arial"/>
              <a:buChar char="•"/>
            </a:pPr>
            <a:r>
              <a:rPr lang="en-US" dirty="0" err="1"/>
              <a:t>Một</a:t>
            </a:r>
            <a:r>
              <a:rPr lang="en-US" dirty="0"/>
              <a:t> </a:t>
            </a:r>
            <a:r>
              <a:rPr lang="en-US" dirty="0" err="1"/>
              <a:t>số</a:t>
            </a:r>
            <a:r>
              <a:rPr lang="en-US" dirty="0"/>
              <a:t> validation </a:t>
            </a:r>
            <a:r>
              <a:rPr lang="en-US" dirty="0" err="1"/>
              <a:t>cơ</a:t>
            </a:r>
            <a:r>
              <a:rPr lang="en-US" dirty="0"/>
              <a:t> </a:t>
            </a:r>
            <a:r>
              <a:rPr lang="en-US" dirty="0" err="1"/>
              <a:t>bản</a:t>
            </a:r>
            <a:r>
              <a:rPr lang="en-US" dirty="0"/>
              <a:t> </a:t>
            </a:r>
            <a:r>
              <a:rPr lang="en-US" dirty="0" err="1"/>
              <a:t>không</a:t>
            </a:r>
            <a:r>
              <a:rPr lang="en-US" dirty="0"/>
              <a:t> </a:t>
            </a:r>
            <a:r>
              <a:rPr lang="en-US" dirty="0" err="1"/>
              <a:t>cần</a:t>
            </a:r>
            <a:r>
              <a:rPr lang="en-US" dirty="0"/>
              <a:t> </a:t>
            </a:r>
            <a:r>
              <a:rPr lang="en-US" dirty="0" err="1"/>
              <a:t>Javascript</a:t>
            </a:r>
            <a:endParaRPr lang="en-US" dirty="0"/>
          </a:p>
          <a:p>
            <a:pPr lvl="1">
              <a:buFont typeface="Arial"/>
              <a:buChar char="•"/>
            </a:pPr>
            <a:r>
              <a:rPr lang="en-US" dirty="0" err="1"/>
              <a:t>Thêm</a:t>
            </a:r>
            <a:r>
              <a:rPr lang="en-US" dirty="0"/>
              <a:t> Date </a:t>
            </a:r>
            <a:r>
              <a:rPr lang="en-US" dirty="0" err="1"/>
              <a:t>và</a:t>
            </a:r>
            <a:r>
              <a:rPr lang="en-US" dirty="0"/>
              <a:t> color picker</a:t>
            </a:r>
          </a:p>
          <a:p>
            <a:pPr lvl="1">
              <a:buFont typeface="Arial"/>
              <a:buChar char="•"/>
            </a:pPr>
            <a:r>
              <a:rPr lang="en-US" dirty="0" err="1"/>
              <a:t>Tìm</a:t>
            </a:r>
            <a:r>
              <a:rPr lang="en-US" dirty="0"/>
              <a:t> </a:t>
            </a:r>
            <a:r>
              <a:rPr lang="en-US" dirty="0" err="1"/>
              <a:t>kiếm</a:t>
            </a:r>
            <a:r>
              <a:rPr lang="en-US" dirty="0"/>
              <a:t>, email, web</a:t>
            </a:r>
          </a:p>
        </p:txBody>
      </p:sp>
      <p:pic>
        <p:nvPicPr>
          <p:cNvPr id="5" name="Picture 2" descr="C:\Documents and Settings\Peter Lubbers\Desktop\iStock_000008282727XSmall.jpg"/>
          <p:cNvPicPr>
            <a:picLocks noChangeAspect="1" noChangeArrowheads="1"/>
          </p:cNvPicPr>
          <p:nvPr/>
        </p:nvPicPr>
        <p:blipFill>
          <a:blip r:embed="rId3" cstate="print"/>
          <a:srcRect/>
          <a:stretch>
            <a:fillRect/>
          </a:stretch>
        </p:blipFill>
        <p:spPr bwMode="auto">
          <a:xfrm>
            <a:off x="2286000" y="3657600"/>
            <a:ext cx="4143983" cy="2743200"/>
          </a:xfrm>
          <a:prstGeom prst="rect">
            <a:avLst/>
          </a:prstGeom>
          <a:noFill/>
        </p:spPr>
      </p:pic>
    </p:spTree>
    <p:extLst>
      <p:ext uri="{BB962C8B-B14F-4D97-AF65-F5344CB8AC3E}">
        <p14:creationId xmlns:p14="http://schemas.microsoft.com/office/powerpoint/2010/main" val="399444598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26" y="383063"/>
            <a:ext cx="8458200" cy="1143000"/>
          </a:xfrm>
        </p:spPr>
        <p:txBody>
          <a:bodyPr/>
          <a:lstStyle/>
          <a:p>
            <a:r>
              <a:rPr lang="en-US" dirty="0" err="1"/>
              <a:t>Một</a:t>
            </a:r>
            <a:r>
              <a:rPr lang="en-US" dirty="0"/>
              <a:t> </a:t>
            </a:r>
            <a:r>
              <a:rPr lang="en-US" dirty="0" err="1"/>
              <a:t>số</a:t>
            </a:r>
            <a:r>
              <a:rPr lang="en-US" dirty="0"/>
              <a:t> </a:t>
            </a:r>
            <a:r>
              <a:rPr lang="en-US" dirty="0" err="1"/>
              <a:t>thẻ</a:t>
            </a:r>
            <a:r>
              <a:rPr lang="en-US" dirty="0"/>
              <a:t> input </a:t>
            </a:r>
            <a:r>
              <a:rPr lang="en-US" dirty="0" err="1"/>
              <a:t>mới</a:t>
            </a:r>
            <a:r>
              <a:rPr lang="en-US" dirty="0"/>
              <a:t> </a:t>
            </a:r>
            <a:r>
              <a:rPr lang="en-US" dirty="0" err="1"/>
              <a:t>trong</a:t>
            </a:r>
            <a:r>
              <a:rPr lang="en-US" dirty="0"/>
              <a:t> HTML5</a:t>
            </a:r>
          </a:p>
        </p:txBody>
      </p:sp>
      <p:pic>
        <p:nvPicPr>
          <p:cNvPr id="4" name="Picture 3"/>
          <p:cNvPicPr>
            <a:picLocks noChangeAspect="1"/>
          </p:cNvPicPr>
          <p:nvPr/>
        </p:nvPicPr>
        <p:blipFill>
          <a:blip r:embed="rId3"/>
          <a:stretch>
            <a:fillRect/>
          </a:stretch>
        </p:blipFill>
        <p:spPr>
          <a:xfrm>
            <a:off x="152573" y="2133600"/>
            <a:ext cx="8838854" cy="3505200"/>
          </a:xfrm>
          <a:prstGeom prst="rect">
            <a:avLst/>
          </a:prstGeom>
        </p:spPr>
      </p:pic>
    </p:spTree>
    <p:extLst>
      <p:ext uri="{BB962C8B-B14F-4D97-AF65-F5344CB8AC3E}">
        <p14:creationId xmlns:p14="http://schemas.microsoft.com/office/powerpoint/2010/main" val="260420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AFCFE-0F43-2146-95F2-9819284A0F9E}"/>
              </a:ext>
            </a:extLst>
          </p:cNvPr>
          <p:cNvSpPr>
            <a:spLocks noGrp="1"/>
          </p:cNvSpPr>
          <p:nvPr>
            <p:ph idx="1"/>
          </p:nvPr>
        </p:nvSpPr>
        <p:spPr/>
        <p:txBody>
          <a:bodyPr/>
          <a:lstStyle/>
          <a:p>
            <a:r>
              <a:rPr lang="en-US" dirty="0"/>
              <a:t>HTML5 </a:t>
            </a:r>
            <a:r>
              <a:rPr lang="en-US" dirty="0" err="1"/>
              <a:t>có</a:t>
            </a:r>
            <a:r>
              <a:rPr lang="en-US" dirty="0"/>
              <a:t> </a:t>
            </a:r>
            <a:r>
              <a:rPr lang="en-US" dirty="0" err="1"/>
              <a:t>sử</a:t>
            </a:r>
            <a:r>
              <a:rPr lang="en-US" dirty="0"/>
              <a:t> dung </a:t>
            </a:r>
            <a:r>
              <a:rPr lang="en-US" dirty="0" err="1"/>
              <a:t>thêm</a:t>
            </a:r>
            <a:r>
              <a:rPr lang="en-US" dirty="0"/>
              <a:t> &lt;input type=“date” /&gt;, </a:t>
            </a:r>
            <a:r>
              <a:rPr lang="en-US" dirty="0" err="1"/>
              <a:t>giúp</a:t>
            </a:r>
            <a:r>
              <a:rPr lang="en-US" dirty="0"/>
              <a:t> </a:t>
            </a:r>
            <a:r>
              <a:rPr lang="en-US" dirty="0" err="1"/>
              <a:t>người</a:t>
            </a:r>
            <a:r>
              <a:rPr lang="en-US" dirty="0"/>
              <a:t> dung </a:t>
            </a:r>
            <a:r>
              <a:rPr lang="en-US" dirty="0" err="1"/>
              <a:t>chọn</a:t>
            </a:r>
            <a:r>
              <a:rPr lang="en-US" dirty="0"/>
              <a:t> </a:t>
            </a:r>
            <a:r>
              <a:rPr lang="en-US" dirty="0" err="1"/>
              <a:t>ngày</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endParaRPr lang="en-US" dirty="0"/>
          </a:p>
        </p:txBody>
      </p:sp>
      <p:pic>
        <p:nvPicPr>
          <p:cNvPr id="4" name="Picture 3"/>
          <p:cNvPicPr>
            <a:picLocks noChangeAspect="1"/>
          </p:cNvPicPr>
          <p:nvPr/>
        </p:nvPicPr>
        <p:blipFill>
          <a:blip r:embed="rId2"/>
          <a:stretch>
            <a:fillRect/>
          </a:stretch>
        </p:blipFill>
        <p:spPr>
          <a:xfrm>
            <a:off x="1381760" y="2819400"/>
            <a:ext cx="6705600" cy="3891499"/>
          </a:xfrm>
          <a:prstGeom prst="rect">
            <a:avLst/>
          </a:prstGeom>
        </p:spPr>
      </p:pic>
      <p:sp>
        <p:nvSpPr>
          <p:cNvPr id="2" name="Title 1">
            <a:extLst>
              <a:ext uri="{FF2B5EF4-FFF2-40B4-BE49-F238E27FC236}">
                <a16:creationId xmlns:a16="http://schemas.microsoft.com/office/drawing/2014/main" id="{D883A1A1-DCED-A64A-B707-100FC19CF0C2}"/>
              </a:ext>
            </a:extLst>
          </p:cNvPr>
          <p:cNvSpPr>
            <a:spLocks noGrp="1"/>
          </p:cNvSpPr>
          <p:nvPr>
            <p:ph type="title"/>
          </p:nvPr>
        </p:nvSpPr>
        <p:spPr/>
        <p:txBody>
          <a:bodyPr/>
          <a:lstStyle/>
          <a:p>
            <a:r>
              <a:rPr lang="en-US" dirty="0"/>
              <a:t>Date </a:t>
            </a:r>
            <a:r>
              <a:rPr lang="en-US" dirty="0" err="1"/>
              <a:t>và</a:t>
            </a:r>
            <a:r>
              <a:rPr lang="en-US" dirty="0"/>
              <a:t> </a:t>
            </a:r>
            <a:r>
              <a:rPr lang="en-US" dirty="0" err="1"/>
              <a:t>datepicker</a:t>
            </a:r>
            <a:r>
              <a:rPr lang="en-US" dirty="0"/>
              <a:t> HTML5</a:t>
            </a:r>
          </a:p>
        </p:txBody>
      </p:sp>
    </p:spTree>
    <p:extLst>
      <p:ext uri="{BB962C8B-B14F-4D97-AF65-F5344CB8AC3E}">
        <p14:creationId xmlns:p14="http://schemas.microsoft.com/office/powerpoint/2010/main" val="1750884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314450" y="1475292"/>
            <a:ext cx="6115050" cy="12573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HTML4</a:t>
            </a:r>
          </a:p>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&lt;form&gt;</a:t>
            </a:r>
          </a:p>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&lt;input name="email" type="text"&gt;</a:t>
            </a:r>
          </a:p>
        </p:txBody>
      </p:sp>
      <p:sp>
        <p:nvSpPr>
          <p:cNvPr id="5" name="Title 1"/>
          <p:cNvSpPr txBox="1">
            <a:spLocks/>
          </p:cNvSpPr>
          <p:nvPr/>
        </p:nvSpPr>
        <p:spPr bwMode="auto">
          <a:xfrm>
            <a:off x="3371850" y="5739737"/>
            <a:ext cx="4629150" cy="708408"/>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lgn="ctr">
              <a:spcBef>
                <a:spcPct val="20000"/>
              </a:spcBef>
              <a:buClr>
                <a:srgbClr val="FF6600"/>
              </a:buClr>
            </a:pPr>
            <a:r>
              <a:rPr lang="en-US" sz="2100" b="1" dirty="0">
                <a:latin typeface="Courier New"/>
                <a:cs typeface="Courier New"/>
              </a:rPr>
              <a:t>&lt;input </a:t>
            </a:r>
            <a:r>
              <a:rPr lang="en-US" sz="2100" b="1" kern="0" dirty="0">
                <a:solidFill>
                  <a:srgbClr val="313031"/>
                </a:solidFill>
                <a:latin typeface="Courier New" pitchFamily="49" charset="0"/>
                <a:cs typeface="Courier New" pitchFamily="49" charset="0"/>
              </a:rPr>
              <a:t>type=email required</a:t>
            </a:r>
            <a:r>
              <a:rPr lang="en-US" sz="2100" b="1" dirty="0">
                <a:latin typeface="Courier New"/>
                <a:cs typeface="Courier New"/>
              </a:rPr>
              <a:t>&gt;</a:t>
            </a:r>
            <a:endParaRPr lang="en-US" sz="2100" b="1" kern="0" dirty="0">
              <a:solidFill>
                <a:srgbClr val="313031"/>
              </a:solidFill>
              <a:latin typeface="Courier New"/>
              <a:cs typeface="Courier New"/>
            </a:endParaRPr>
          </a:p>
        </p:txBody>
      </p:sp>
      <p:sp>
        <p:nvSpPr>
          <p:cNvPr id="8" name="Title 1"/>
          <p:cNvSpPr txBox="1">
            <a:spLocks/>
          </p:cNvSpPr>
          <p:nvPr/>
        </p:nvSpPr>
        <p:spPr bwMode="auto">
          <a:xfrm>
            <a:off x="1314450" y="3508842"/>
            <a:ext cx="6686550" cy="154305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js validation</a:t>
            </a:r>
          </a:p>
        </p:txBody>
      </p:sp>
      <p:sp>
        <p:nvSpPr>
          <p:cNvPr id="9" name="Plus 8"/>
          <p:cNvSpPr/>
          <p:nvPr/>
        </p:nvSpPr>
        <p:spPr bwMode="auto">
          <a:xfrm>
            <a:off x="4296410" y="2842587"/>
            <a:ext cx="571500" cy="514350"/>
          </a:xfrm>
          <a:prstGeom prst="mathPlus">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chemeClr val="accent6"/>
              </a:solidFill>
              <a:latin typeface="Arial" pitchFamily="24" charset="0"/>
              <a:ea typeface="ＭＳ Ｐゴシック" pitchFamily="1" charset="-128"/>
              <a:cs typeface="ＭＳ Ｐゴシック" pitchFamily="1" charset="-128"/>
            </a:endParaRPr>
          </a:p>
        </p:txBody>
      </p:sp>
      <p:sp>
        <p:nvSpPr>
          <p:cNvPr id="10" name="Rounded Rectangle 9"/>
          <p:cNvSpPr/>
          <p:nvPr/>
        </p:nvSpPr>
        <p:spPr>
          <a:xfrm>
            <a:off x="4229100" y="3429000"/>
            <a:ext cx="3657600" cy="1257300"/>
          </a:xfrm>
          <a:prstGeom prst="roundRect">
            <a:avLst/>
          </a:prstGeom>
          <a:solidFill>
            <a:schemeClr val="bg1"/>
          </a:solid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dirty="0">
                <a:solidFill>
                  <a:schemeClr val="tx1"/>
                </a:solidFill>
                <a:latin typeface="Courier New" pitchFamily="49" charset="0"/>
                <a:cs typeface="Courier New" pitchFamily="49" charset="0"/>
              </a:rPr>
              <a:t>(?:[a-z0-9!#$%&amp;'*+/=?^_`{|}~-]+(?:\.[a-z0-9!#$%&amp;'*+/=?^_`{|}~-]+)*|"(?:[\x01-\x08\x0b\x0c\x0e-\x1f\x21\x23-\x5b\x5d-\x7f]|\\[\x01-\x09\x0b\x0c\x0e-\x7f])*")@(?:(?:[a-z0-9](?:[a-z0-9-]*[a-z0-9])?\.)+[a-z0-9](?:[a-z0-9-]*[a-z0-9])?|\[(?:(?:25[0-5]|2[0-4][0-9]|[01]?[0-9][0-9]?)\.){3}(?:25[0-5]|2[0-4][0-9]|[01]?[0-9][0-9]?|[a-z0-9-]*[a-z0-9]:(?:[\x01-\x08\x0b\x0c\x0e-\x1f\x21-\x5a\x53-\x7f]|\\[\x01-\x09\x0b\x0c\x0e-\x7f])+)\])</a:t>
            </a:r>
          </a:p>
        </p:txBody>
      </p:sp>
      <p:sp>
        <p:nvSpPr>
          <p:cNvPr id="6" name="Down Arrow 5"/>
          <p:cNvSpPr/>
          <p:nvPr/>
        </p:nvSpPr>
        <p:spPr bwMode="auto">
          <a:xfrm>
            <a:off x="5494663" y="4572000"/>
            <a:ext cx="628650" cy="750486"/>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
        <p:nvSpPr>
          <p:cNvPr id="2" name="Title 1">
            <a:extLst>
              <a:ext uri="{FF2B5EF4-FFF2-40B4-BE49-F238E27FC236}">
                <a16:creationId xmlns:a16="http://schemas.microsoft.com/office/drawing/2014/main" id="{6D549F9E-D877-254A-9073-2D7A827E8B49}"/>
              </a:ext>
            </a:extLst>
          </p:cNvPr>
          <p:cNvSpPr>
            <a:spLocks noGrp="1"/>
          </p:cNvSpPr>
          <p:nvPr>
            <p:ph type="title"/>
          </p:nvPr>
        </p:nvSpPr>
        <p:spPr>
          <a:xfrm>
            <a:off x="190500" y="311972"/>
            <a:ext cx="8153400" cy="1143000"/>
          </a:xfrm>
        </p:spPr>
        <p:txBody>
          <a:bodyPr/>
          <a:lstStyle/>
          <a:p>
            <a:r>
              <a:rPr lang="en-US" dirty="0"/>
              <a:t>Validation required </a:t>
            </a:r>
            <a:r>
              <a:rPr lang="en-US" dirty="0" err="1"/>
              <a:t>trong</a:t>
            </a:r>
            <a:r>
              <a:rPr lang="en-US" dirty="0"/>
              <a:t> HTML5</a:t>
            </a:r>
          </a:p>
        </p:txBody>
      </p:sp>
    </p:spTree>
    <p:extLst>
      <p:ext uri="{BB962C8B-B14F-4D97-AF65-F5344CB8AC3E}">
        <p14:creationId xmlns:p14="http://schemas.microsoft.com/office/powerpoint/2010/main" val="21961205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n-US" dirty="0" err="1"/>
              <a:t>và</a:t>
            </a:r>
            <a:r>
              <a:rPr lang="en-US" dirty="0"/>
              <a:t> audio</a:t>
            </a:r>
          </a:p>
        </p:txBody>
      </p:sp>
      <p:pic>
        <p:nvPicPr>
          <p:cNvPr id="6" name="Content Placeholder 5"/>
          <p:cNvPicPr>
            <a:picLocks noGrp="1" noChangeAspect="1"/>
          </p:cNvPicPr>
          <p:nvPr>
            <p:ph idx="1"/>
          </p:nvPr>
        </p:nvPicPr>
        <p:blipFill>
          <a:blip r:embed="rId2"/>
          <a:stretch>
            <a:fillRect/>
          </a:stretch>
        </p:blipFill>
        <p:spPr>
          <a:xfrm>
            <a:off x="473054" y="4938188"/>
            <a:ext cx="4046361" cy="1004347"/>
          </a:xfrm>
          <a:prstGeom prst="rect">
            <a:avLst/>
          </a:prstGeom>
        </p:spPr>
      </p:pic>
      <p:pic>
        <p:nvPicPr>
          <p:cNvPr id="4" name="Picture 3"/>
          <p:cNvPicPr>
            <a:picLocks noChangeAspect="1"/>
          </p:cNvPicPr>
          <p:nvPr/>
        </p:nvPicPr>
        <p:blipFill>
          <a:blip r:embed="rId3"/>
          <a:stretch>
            <a:fillRect/>
          </a:stretch>
        </p:blipFill>
        <p:spPr>
          <a:xfrm>
            <a:off x="473054" y="2338196"/>
            <a:ext cx="4056018" cy="2491555"/>
          </a:xfrm>
          <a:prstGeom prst="rect">
            <a:avLst/>
          </a:prstGeom>
        </p:spPr>
      </p:pic>
      <p:pic>
        <p:nvPicPr>
          <p:cNvPr id="5" name="Picture 4"/>
          <p:cNvPicPr>
            <a:picLocks noChangeAspect="1"/>
          </p:cNvPicPr>
          <p:nvPr/>
        </p:nvPicPr>
        <p:blipFill>
          <a:blip r:embed="rId4"/>
          <a:stretch>
            <a:fillRect/>
          </a:stretch>
        </p:blipFill>
        <p:spPr>
          <a:xfrm>
            <a:off x="4763728" y="2289910"/>
            <a:ext cx="3694472" cy="2768223"/>
          </a:xfrm>
          <a:prstGeom prst="rect">
            <a:avLst/>
          </a:prstGeom>
        </p:spPr>
      </p:pic>
      <p:pic>
        <p:nvPicPr>
          <p:cNvPr id="7" name="Picture 6"/>
          <p:cNvPicPr>
            <a:picLocks noChangeAspect="1"/>
          </p:cNvPicPr>
          <p:nvPr/>
        </p:nvPicPr>
        <p:blipFill>
          <a:blip r:embed="rId5"/>
          <a:stretch>
            <a:fillRect/>
          </a:stretch>
        </p:blipFill>
        <p:spPr>
          <a:xfrm>
            <a:off x="5014815" y="5440361"/>
            <a:ext cx="2887498" cy="309030"/>
          </a:xfrm>
          <a:prstGeom prst="rect">
            <a:avLst/>
          </a:prstGeom>
        </p:spPr>
      </p:pic>
      <p:sp>
        <p:nvSpPr>
          <p:cNvPr id="3" name="TextBox 2">
            <a:extLst>
              <a:ext uri="{FF2B5EF4-FFF2-40B4-BE49-F238E27FC236}">
                <a16:creationId xmlns:a16="http://schemas.microsoft.com/office/drawing/2014/main" id="{61D17CA1-7209-B647-B31C-A96E6D8800A6}"/>
              </a:ext>
            </a:extLst>
          </p:cNvPr>
          <p:cNvSpPr txBox="1"/>
          <p:nvPr/>
        </p:nvSpPr>
        <p:spPr>
          <a:xfrm>
            <a:off x="457200" y="1417638"/>
            <a:ext cx="7696200" cy="646331"/>
          </a:xfrm>
          <a:prstGeom prst="rect">
            <a:avLst/>
          </a:prstGeom>
          <a:noFill/>
        </p:spPr>
        <p:txBody>
          <a:bodyPr wrap="square" rtlCol="0">
            <a:spAutoFit/>
          </a:bodyPr>
          <a:lstStyle/>
          <a:p>
            <a:r>
              <a:rPr lang="en-US" dirty="0"/>
              <a:t>HTML5 </a:t>
            </a:r>
            <a:r>
              <a:rPr lang="en-US" dirty="0" err="1"/>
              <a:t>còn</a:t>
            </a:r>
            <a:r>
              <a:rPr lang="en-US" dirty="0"/>
              <a:t> </a:t>
            </a:r>
            <a:r>
              <a:rPr lang="en-US" dirty="0" err="1"/>
              <a:t>hỗ</a:t>
            </a:r>
            <a:r>
              <a:rPr lang="en-US" dirty="0"/>
              <a:t> </a:t>
            </a:r>
            <a:r>
              <a:rPr lang="en-US" dirty="0" err="1"/>
              <a:t>trợ</a:t>
            </a:r>
            <a:r>
              <a:rPr lang="en-US" dirty="0"/>
              <a:t> </a:t>
            </a:r>
            <a:r>
              <a:rPr lang="en-US" dirty="0" err="1"/>
              <a:t>thêm</a:t>
            </a:r>
            <a:r>
              <a:rPr lang="en-US" dirty="0"/>
              <a:t> 2 </a:t>
            </a:r>
            <a:r>
              <a:rPr lang="en-US" dirty="0" err="1"/>
              <a:t>thẻ</a:t>
            </a:r>
            <a:r>
              <a:rPr lang="en-US" dirty="0"/>
              <a:t> </a:t>
            </a:r>
            <a:r>
              <a:rPr lang="en-US" dirty="0" err="1"/>
              <a:t>được</a:t>
            </a:r>
            <a:r>
              <a:rPr lang="en-US" dirty="0"/>
              <a:t> </a:t>
            </a:r>
            <a:r>
              <a:rPr lang="en-US" dirty="0" err="1"/>
              <a:t>sử</a:t>
            </a:r>
            <a:r>
              <a:rPr lang="en-US" dirty="0"/>
              <a:t> dung </a:t>
            </a:r>
            <a:r>
              <a:rPr lang="en-US" dirty="0" err="1"/>
              <a:t>nhiều</a:t>
            </a:r>
            <a:r>
              <a:rPr lang="en-US" dirty="0"/>
              <a:t>, </a:t>
            </a:r>
            <a:r>
              <a:rPr lang="en-US" dirty="0" err="1"/>
              <a:t>đó</a:t>
            </a:r>
            <a:r>
              <a:rPr lang="en-US" dirty="0"/>
              <a:t> </a:t>
            </a:r>
            <a:r>
              <a:rPr lang="en-US" dirty="0" err="1"/>
              <a:t>là</a:t>
            </a:r>
            <a:r>
              <a:rPr lang="en-US" dirty="0"/>
              <a:t> audio </a:t>
            </a:r>
            <a:r>
              <a:rPr lang="en-US" dirty="0" err="1"/>
              <a:t>và</a:t>
            </a:r>
            <a:r>
              <a:rPr lang="en-US" dirty="0"/>
              <a:t> video, </a:t>
            </a:r>
            <a:r>
              <a:rPr lang="en-US" dirty="0" err="1"/>
              <a:t>giúp</a:t>
            </a:r>
            <a:r>
              <a:rPr lang="en-US" dirty="0"/>
              <a:t> </a:t>
            </a:r>
            <a:r>
              <a:rPr lang="en-US" dirty="0" err="1"/>
              <a:t>bật</a:t>
            </a:r>
            <a:r>
              <a:rPr lang="en-US" dirty="0"/>
              <a:t> file mp4 / mp3 </a:t>
            </a:r>
            <a:r>
              <a:rPr lang="en-US" dirty="0" err="1"/>
              <a:t>trực</a:t>
            </a:r>
            <a:r>
              <a:rPr lang="en-US" dirty="0"/>
              <a:t> </a:t>
            </a:r>
            <a:r>
              <a:rPr lang="en-US" dirty="0" err="1"/>
              <a:t>tiếp</a:t>
            </a:r>
            <a:r>
              <a:rPr lang="en-US" dirty="0"/>
              <a:t> </a:t>
            </a:r>
            <a:r>
              <a:rPr lang="en-US" dirty="0" err="1"/>
              <a:t>trên</a:t>
            </a:r>
            <a:r>
              <a:rPr lang="en-US" dirty="0"/>
              <a:t> </a:t>
            </a:r>
            <a:r>
              <a:rPr lang="en-US" dirty="0" err="1"/>
              <a:t>trình</a:t>
            </a:r>
            <a:r>
              <a:rPr lang="en-US" dirty="0"/>
              <a:t> </a:t>
            </a:r>
            <a:r>
              <a:rPr lang="en-US" dirty="0" err="1"/>
              <a:t>duyệt</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cài</a:t>
            </a:r>
            <a:r>
              <a:rPr lang="en-US" dirty="0"/>
              <a:t> </a:t>
            </a:r>
            <a:r>
              <a:rPr lang="en-US" dirty="0" err="1"/>
              <a:t>đặt</a:t>
            </a:r>
            <a:endParaRPr lang="en-US" dirty="0"/>
          </a:p>
        </p:txBody>
      </p:sp>
    </p:spTree>
    <p:extLst>
      <p:ext uri="{BB962C8B-B14F-4D97-AF65-F5344CB8AC3E}">
        <p14:creationId xmlns:p14="http://schemas.microsoft.com/office/powerpoint/2010/main" val="271517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tiêu</a:t>
            </a:r>
            <a:r>
              <a:rPr lang="en-US" dirty="0"/>
              <a:t> </a:t>
            </a:r>
            <a:r>
              <a:rPr lang="en-US" dirty="0" err="1"/>
              <a:t>chuẩn</a:t>
            </a:r>
            <a:endParaRPr lang="en-US" dirty="0"/>
          </a:p>
        </p:txBody>
      </p:sp>
      <p:pic>
        <p:nvPicPr>
          <p:cNvPr id="3" name="Picture 2"/>
          <p:cNvPicPr>
            <a:picLocks noChangeAspect="1"/>
          </p:cNvPicPr>
          <p:nvPr/>
        </p:nvPicPr>
        <p:blipFill>
          <a:blip r:embed="rId3"/>
          <a:stretch>
            <a:fillRect/>
          </a:stretch>
        </p:blipFill>
        <p:spPr>
          <a:xfrm>
            <a:off x="1542082" y="1676400"/>
            <a:ext cx="5450236" cy="4248150"/>
          </a:xfrm>
          <a:prstGeom prst="rect">
            <a:avLst/>
          </a:prstGeom>
        </p:spPr>
      </p:pic>
    </p:spTree>
    <p:extLst>
      <p:ext uri="{BB962C8B-B14F-4D97-AF65-F5344CB8AC3E}">
        <p14:creationId xmlns:p14="http://schemas.microsoft.com/office/powerpoint/2010/main" val="287123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6747-A606-C148-991D-E0B9625A3D8F}"/>
              </a:ext>
            </a:extLst>
          </p:cNvPr>
          <p:cNvSpPr>
            <a:spLocks noGrp="1"/>
          </p:cNvSpPr>
          <p:nvPr>
            <p:ph type="title"/>
          </p:nvPr>
        </p:nvSpPr>
        <p:spPr/>
        <p:txBody>
          <a:bodyPr/>
          <a:lstStyle/>
          <a:p>
            <a:r>
              <a:rPr lang="en-US" dirty="0"/>
              <a:t>Block element</a:t>
            </a:r>
          </a:p>
        </p:txBody>
      </p:sp>
      <p:sp>
        <p:nvSpPr>
          <p:cNvPr id="3" name="Content Placeholder 2">
            <a:extLst>
              <a:ext uri="{FF2B5EF4-FFF2-40B4-BE49-F238E27FC236}">
                <a16:creationId xmlns:a16="http://schemas.microsoft.com/office/drawing/2014/main" id="{D95176D9-621A-1D42-BADD-3651AA3413F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Các </a:t>
            </a:r>
            <a:r>
              <a:rPr lang="vi-VN" b="1" dirty="0">
                <a:latin typeface="Calibri" panose="020F0502020204030204" pitchFamily="34" charset="0"/>
                <a:cs typeface="Calibri" panose="020F0502020204030204" pitchFamily="34" charset="0"/>
              </a:rPr>
              <a:t>Block-level element</a:t>
            </a:r>
            <a:r>
              <a:rPr lang="vi-VN" dirty="0">
                <a:latin typeface="Calibri" panose="020F0502020204030204" pitchFamily="34" charset="0"/>
                <a:cs typeface="Calibri" panose="020F0502020204030204" pitchFamily="34" charset="0"/>
              </a:rPr>
              <a:t> (phần tử khối) khi hiển thị trên trình duyệt chúng sẽ tự động thêm các ngắt dòng (line break) vào phía trước và phía sau nó.</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2C0DED3-4252-D347-94CB-8E9706A8D3F3}"/>
              </a:ext>
            </a:extLst>
          </p:cNvPr>
          <p:cNvPicPr>
            <a:picLocks noChangeAspect="1"/>
          </p:cNvPicPr>
          <p:nvPr/>
        </p:nvPicPr>
        <p:blipFill>
          <a:blip r:embed="rId2"/>
          <a:stretch>
            <a:fillRect/>
          </a:stretch>
        </p:blipFill>
        <p:spPr>
          <a:xfrm>
            <a:off x="1961217" y="2787513"/>
            <a:ext cx="5221566" cy="3831409"/>
          </a:xfrm>
          <a:prstGeom prst="rect">
            <a:avLst/>
          </a:prstGeom>
        </p:spPr>
      </p:pic>
    </p:spTree>
    <p:extLst>
      <p:ext uri="{BB962C8B-B14F-4D97-AF65-F5344CB8AC3E}">
        <p14:creationId xmlns:p14="http://schemas.microsoft.com/office/powerpoint/2010/main" val="46373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C5CC-5268-AE43-B37B-CACCEF8D7B4E}"/>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các</a:t>
            </a:r>
            <a:r>
              <a:rPr lang="en-US" dirty="0"/>
              <a:t> block-element </a:t>
            </a:r>
            <a:r>
              <a:rPr lang="en-US" dirty="0" err="1"/>
              <a:t>thông</a:t>
            </a:r>
            <a:r>
              <a:rPr lang="en-US" dirty="0"/>
              <a:t> </a:t>
            </a:r>
            <a:r>
              <a:rPr lang="en-US" dirty="0" err="1"/>
              <a:t>dụng</a:t>
            </a:r>
            <a:endParaRPr lang="en-US" dirty="0"/>
          </a:p>
        </p:txBody>
      </p:sp>
      <p:pic>
        <p:nvPicPr>
          <p:cNvPr id="4" name="Content Placeholder 3">
            <a:extLst>
              <a:ext uri="{FF2B5EF4-FFF2-40B4-BE49-F238E27FC236}">
                <a16:creationId xmlns:a16="http://schemas.microsoft.com/office/drawing/2014/main" id="{87F9AD52-EC03-0E48-A0CC-B1FB6804568A}"/>
              </a:ext>
            </a:extLst>
          </p:cNvPr>
          <p:cNvPicPr>
            <a:picLocks noGrp="1" noChangeAspect="1"/>
          </p:cNvPicPr>
          <p:nvPr>
            <p:ph idx="1"/>
          </p:nvPr>
        </p:nvPicPr>
        <p:blipFill>
          <a:blip r:embed="rId2"/>
          <a:stretch>
            <a:fillRect/>
          </a:stretch>
        </p:blipFill>
        <p:spPr>
          <a:xfrm>
            <a:off x="429224" y="2286000"/>
            <a:ext cx="8285551" cy="2609766"/>
          </a:xfrm>
          <a:prstGeom prst="rect">
            <a:avLst/>
          </a:prstGeom>
        </p:spPr>
      </p:pic>
    </p:spTree>
    <p:extLst>
      <p:ext uri="{BB962C8B-B14F-4D97-AF65-F5344CB8AC3E}">
        <p14:creationId xmlns:p14="http://schemas.microsoft.com/office/powerpoint/2010/main" val="332016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F369-B7CD-6447-9E01-E8BCEE64EB53}"/>
              </a:ext>
            </a:extLst>
          </p:cNvPr>
          <p:cNvSpPr>
            <a:spLocks noGrp="1"/>
          </p:cNvSpPr>
          <p:nvPr>
            <p:ph type="title"/>
          </p:nvPr>
        </p:nvSpPr>
        <p:spPr/>
        <p:txBody>
          <a:bodyPr/>
          <a:lstStyle/>
          <a:p>
            <a:r>
              <a:rPr lang="en-US" dirty="0"/>
              <a:t>Inline element</a:t>
            </a:r>
          </a:p>
        </p:txBody>
      </p:sp>
      <p:sp>
        <p:nvSpPr>
          <p:cNvPr id="3" name="Content Placeholder 2">
            <a:extLst>
              <a:ext uri="{FF2B5EF4-FFF2-40B4-BE49-F238E27FC236}">
                <a16:creationId xmlns:a16="http://schemas.microsoft.com/office/drawing/2014/main" id="{7A20D0DF-57CA-DC4D-983F-33CBC93C147A}"/>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Các </a:t>
            </a:r>
            <a:r>
              <a:rPr lang="vi-VN" b="1" dirty="0">
                <a:latin typeface="Calibri" panose="020F0502020204030204" pitchFamily="34" charset="0"/>
                <a:cs typeface="Calibri" panose="020F0502020204030204" pitchFamily="34" charset="0"/>
              </a:rPr>
              <a:t>Inline element</a:t>
            </a:r>
            <a:r>
              <a:rPr lang="vi-VN" dirty="0">
                <a:latin typeface="Calibri" panose="020F0502020204030204" pitchFamily="34" charset="0"/>
                <a:cs typeface="Calibri" panose="020F0502020204030204" pitchFamily="34" charset="0"/>
              </a:rPr>
              <a:t> (phần tử nội tuyến) thường xuất hiện trong một đoạn văn (sentence), khi hiển thị trên trình duyệt nó không tự động thêm các ngắt dòng (line break) vào phía trước và phía sau của nó.</a:t>
            </a:r>
          </a:p>
          <a:p>
            <a:pPr marL="114300" indent="0">
              <a:buNone/>
            </a:pPr>
            <a:br>
              <a:rPr lang="vi-VN" dirty="0"/>
            </a:br>
            <a:endParaRPr lang="en-US" dirty="0"/>
          </a:p>
        </p:txBody>
      </p:sp>
      <p:pic>
        <p:nvPicPr>
          <p:cNvPr id="4" name="Picture 3">
            <a:extLst>
              <a:ext uri="{FF2B5EF4-FFF2-40B4-BE49-F238E27FC236}">
                <a16:creationId xmlns:a16="http://schemas.microsoft.com/office/drawing/2014/main" id="{92CAD716-71C1-5640-BCA4-1712F90457A2}"/>
              </a:ext>
            </a:extLst>
          </p:cNvPr>
          <p:cNvPicPr>
            <a:picLocks noChangeAspect="1"/>
          </p:cNvPicPr>
          <p:nvPr/>
        </p:nvPicPr>
        <p:blipFill>
          <a:blip r:embed="rId2"/>
          <a:stretch>
            <a:fillRect/>
          </a:stretch>
        </p:blipFill>
        <p:spPr>
          <a:xfrm>
            <a:off x="1844308" y="3200400"/>
            <a:ext cx="5455384" cy="3479556"/>
          </a:xfrm>
          <a:prstGeom prst="rect">
            <a:avLst/>
          </a:prstGeom>
        </p:spPr>
      </p:pic>
    </p:spTree>
    <p:extLst>
      <p:ext uri="{BB962C8B-B14F-4D97-AF65-F5344CB8AC3E}">
        <p14:creationId xmlns:p14="http://schemas.microsoft.com/office/powerpoint/2010/main" val="39304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FC80-2C88-8942-858D-BBAFB035D51A}"/>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4" name="Content Placeholder 3">
            <a:extLst>
              <a:ext uri="{FF2B5EF4-FFF2-40B4-BE49-F238E27FC236}">
                <a16:creationId xmlns:a16="http://schemas.microsoft.com/office/drawing/2014/main" id="{70F0223C-6305-C94B-B71C-3134B788ADEC}"/>
              </a:ext>
            </a:extLst>
          </p:cNvPr>
          <p:cNvPicPr>
            <a:picLocks noGrp="1" noChangeAspect="1"/>
          </p:cNvPicPr>
          <p:nvPr>
            <p:ph idx="1"/>
          </p:nvPr>
        </p:nvPicPr>
        <p:blipFill>
          <a:blip r:embed="rId2"/>
          <a:stretch>
            <a:fillRect/>
          </a:stretch>
        </p:blipFill>
        <p:spPr>
          <a:xfrm>
            <a:off x="485693" y="1600200"/>
            <a:ext cx="7563014" cy="4800600"/>
          </a:xfrm>
          <a:prstGeom prst="rect">
            <a:avLst/>
          </a:prstGeom>
        </p:spPr>
      </p:pic>
    </p:spTree>
    <p:extLst>
      <p:ext uri="{BB962C8B-B14F-4D97-AF65-F5344CB8AC3E}">
        <p14:creationId xmlns:p14="http://schemas.microsoft.com/office/powerpoint/2010/main" val="1644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tag </a:t>
            </a:r>
            <a:r>
              <a:rPr lang="en-US" dirty="0" err="1"/>
              <a:t>thông</a:t>
            </a:r>
            <a:r>
              <a:rPr lang="en-US" dirty="0"/>
              <a:t> </a:t>
            </a:r>
            <a:r>
              <a:rPr lang="en-US"/>
              <a:t>dụng</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&lt;h1&gt; - &lt;h6&gt;</a:t>
            </a:r>
          </a:p>
          <a:p>
            <a:r>
              <a:rPr lang="en-US" dirty="0">
                <a:latin typeface="Courier New" panose="02070309020205020404" pitchFamily="49" charset="0"/>
                <a:cs typeface="Courier New" panose="02070309020205020404" pitchFamily="49" charset="0"/>
              </a:rPr>
              <a:t>&lt;p&gt;, &lt;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&lt;a&gt;</a:t>
            </a:r>
          </a:p>
          <a:p>
            <a:r>
              <a:rPr lang="en-US"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3406330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3617</TotalTime>
  <Words>1439</Words>
  <Application>Microsoft Macintosh PowerPoint</Application>
  <PresentationFormat>On-screen Show (4:3)</PresentationFormat>
  <Paragraphs>220</Paragraphs>
  <Slides>34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 </vt:lpstr>
      <vt:lpstr>Arial</vt:lpstr>
      <vt:lpstr>Calibri</vt:lpstr>
      <vt:lpstr>Cambria</vt:lpstr>
      <vt:lpstr>Courier New</vt:lpstr>
      <vt:lpstr>Wingdings</vt:lpstr>
      <vt:lpstr>Adjacency</vt:lpstr>
      <vt:lpstr>Khóa đào tạo Lập trình Web sử dụng PHP</vt:lpstr>
      <vt:lpstr>HTML</vt:lpstr>
      <vt:lpstr>1. HTML</vt:lpstr>
      <vt:lpstr>Cấu trúc tiêu chuẩn</vt:lpstr>
      <vt:lpstr>Block element</vt:lpstr>
      <vt:lpstr>Một số các block-element thông dụng</vt:lpstr>
      <vt:lpstr>Inline element</vt:lpstr>
      <vt:lpstr>Ví dụ</vt:lpstr>
      <vt:lpstr>Một số tag thông dụng</vt:lpstr>
      <vt:lpstr>Heading &lt;h1&gt;-&lt;h6&gt;</vt:lpstr>
      <vt:lpstr>Paragraph &lt;p&gt; line-break &lt;br/&gt;</vt:lpstr>
      <vt:lpstr>Link &lt;a&gt;</vt:lpstr>
      <vt:lpstr>Image link</vt:lpstr>
      <vt:lpstr>Link bookmark &lt;a href=“#__”&gt;</vt:lpstr>
      <vt:lpstr>Image </vt:lpstr>
      <vt:lpstr>Bảng &lt;table&gt;</vt:lpstr>
      <vt:lpstr>List</vt:lpstr>
      <vt:lpstr>Table</vt:lpstr>
      <vt:lpstr>Container &lt;div&gt;</vt:lpstr>
      <vt:lpstr>&lt;div class = “___” &gt;&lt;/div&gt;</vt:lpstr>
      <vt:lpstr>HTML form</vt:lpstr>
      <vt:lpstr>PowerPoint Presentation</vt:lpstr>
      <vt:lpstr>HTML5 new elements</vt:lpstr>
      <vt:lpstr>So sánh HTML5 và HTML 4.01</vt:lpstr>
      <vt:lpstr>Character sets trong HTML5</vt:lpstr>
      <vt:lpstr>So sánh markup HTML5</vt:lpstr>
      <vt:lpstr>Từ HTML 4 sang 5</vt:lpstr>
      <vt:lpstr>Tag semantic</vt:lpstr>
      <vt:lpstr>Các thẻ mới</vt:lpstr>
      <vt:lpstr>HTML5 Forms</vt:lpstr>
      <vt:lpstr>Một số thẻ input mới trong HTML5</vt:lpstr>
      <vt:lpstr>Date và datepicker HTML5</vt:lpstr>
      <vt:lpstr>Validation required trong HTML5</vt:lpstr>
      <vt:lpstr>Video và audio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đào tạo lập trình web sử dụng php</dc:title>
  <dc:creator>ngoctb</dc:creator>
  <cp:lastModifiedBy>nguyen_huu cam</cp:lastModifiedBy>
  <cp:revision>1025</cp:revision>
  <dcterms:created xsi:type="dcterms:W3CDTF">2014-12-22T07:12:12Z</dcterms:created>
  <dcterms:modified xsi:type="dcterms:W3CDTF">2021-03-08T09:09:43Z</dcterms:modified>
</cp:coreProperties>
</file>