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8"/>
  </p:notesMasterIdLst>
  <p:sldIdLst>
    <p:sldId id="298" r:id="rId3"/>
    <p:sldId id="299" r:id="rId4"/>
    <p:sldId id="333" r:id="rId5"/>
    <p:sldId id="352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53" r:id="rId20"/>
    <p:sldId id="347" r:id="rId21"/>
    <p:sldId id="348" r:id="rId22"/>
    <p:sldId id="354" r:id="rId23"/>
    <p:sldId id="355" r:id="rId24"/>
    <p:sldId id="349" r:id="rId25"/>
    <p:sldId id="350" r:id="rId26"/>
    <p:sldId id="35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66"/>
    <p:restoredTop sz="79228"/>
  </p:normalViewPr>
  <p:slideViewPr>
    <p:cSldViewPr snapToGrid="0" snapToObjects="1">
      <p:cViewPr varScale="1">
        <p:scale>
          <a:sx n="98" d="100"/>
          <a:sy n="98" d="100"/>
        </p:scale>
        <p:origin x="10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EE3E3-BA2E-A04E-81C3-B704E144FD4E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8BFC7-0C39-2E4A-A938-093BA9447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68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8BFC7-0C39-2E4A-A938-093BA944760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44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/</a:t>
            </a:r>
            <a:r>
              <a:rPr lang="en-US" dirty="0" err="1"/>
              <a:t>camnh</a:t>
            </a:r>
            <a:r>
              <a:rPr lang="en-US" dirty="0"/>
              <a:t>/g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/m+/g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/\d+/g</a:t>
            </a:r>
          </a:p>
          <a:p>
            <a:endParaRPr lang="en-US" dirty="0"/>
          </a:p>
          <a:p>
            <a:r>
              <a:rPr lang="en-US" dirty="0"/>
              <a:t>4. /(?=.*[A-Z].*)[a-zA-Z0-9]{6,}/gm</a:t>
            </a:r>
          </a:p>
          <a:p>
            <a:r>
              <a:rPr lang="en-US" dirty="0"/>
              <a:t>A12345677</a:t>
            </a:r>
          </a:p>
          <a:p>
            <a:r>
              <a:rPr lang="en-US" dirty="0"/>
              <a:t>abc123456A</a:t>
            </a:r>
          </a:p>
          <a:p>
            <a:r>
              <a:rPr lang="en-US" dirty="0"/>
              <a:t>abcA456g7B</a:t>
            </a:r>
          </a:p>
          <a:p>
            <a:r>
              <a:rPr lang="en-US" dirty="0"/>
              <a:t>abcA456g7BA</a:t>
            </a:r>
          </a:p>
          <a:p>
            <a:r>
              <a:rPr lang="en-US" dirty="0"/>
              <a:t>123abc456</a:t>
            </a:r>
          </a:p>
          <a:p>
            <a:r>
              <a:rPr lang="en-US" dirty="0" err="1"/>
              <a:t>Abcd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8BFC7-0C39-2E4A-A938-093BA944760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31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6095-9DC3-4A47-857C-D655ED3AA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9AA87-D2FA-074F-B62E-742C9CB42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C07F3-131B-DD4A-96BF-B494BCEF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0A1-18A4-4E41-9E97-67BB3AED0723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5BE4F-3384-1844-9748-04D1FFE3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B7BF8-830E-0E47-8ACD-CEC552D4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673E-5325-DE40-A005-F66FA8631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8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8B10-F3DB-884E-9E6C-E7AF9DC6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E63CF-094A-BE44-9B72-E3D3E5CC6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F7AC5-EE61-3843-9AA6-63F27C85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0A1-18A4-4E41-9E97-67BB3AED0723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50C2-FC17-AD40-B1F9-20A4261C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6BE03-0AFC-404C-8544-E9B34AB1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673E-5325-DE40-A005-F66FA8631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9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6B554B-4C83-DD45-B8FF-F6A3BDF8E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9FAE6-71B2-B74A-8563-299533A8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6AE34-4798-B341-AAE4-9B3748D2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0A1-18A4-4E41-9E97-67BB3AED0723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4B832-BE42-F648-9BC6-CABE30F4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FA955-4DB5-9B47-BC96-D1BFF16C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673E-5325-DE40-A005-F66FA8631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40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20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24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81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91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11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90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26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40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3B40-1597-C84E-B25F-5CDF145A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4E798-D825-4943-B4C6-792F359C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5276D-D27B-E74E-A4E1-BE2A6D2C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0A1-18A4-4E41-9E97-67BB3AED0723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A1EE4-1BAC-454E-B7A3-F037827B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688AC-A3F9-8347-B3E8-85D23E49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673E-5325-DE40-A005-F66FA8631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985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8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660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8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2E77-CDF2-CF46-8391-437EB120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AC16F-25D3-E448-A6A4-DE76E9EFF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8D664-80EA-F84C-B48E-CC9A8167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0A1-18A4-4E41-9E97-67BB3AED0723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AE9E1-CF2B-1C44-9CCF-6E9A8F92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5E7F0-305F-F144-971A-C057545D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673E-5325-DE40-A005-F66FA8631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6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1BFB-0EA2-F244-B23C-86E930D3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3CDD2-D5DA-3444-8F07-2BF5ACDC6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1E835-9A32-DD4E-A2F6-B9E64B180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03049-86D1-B742-9AEA-49D8D122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0A1-18A4-4E41-9E97-67BB3AED0723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702CF-40FF-D24A-9BFC-CA258C05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96B18-892F-0740-9CA0-6BBA0DFF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673E-5325-DE40-A005-F66FA8631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2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D886-D6AA-5B44-91E7-40AE8CD55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4FE8A-DEBF-AD48-AAD6-C1715E5C2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FD41F-94C6-F34E-AF87-898EDCA2E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8B18E-4200-A247-A125-4D513E2FB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C308C-41EC-BF49-BCB1-832FE5021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21A018-ADA6-8547-8C03-35284B44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0A1-18A4-4E41-9E97-67BB3AED0723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F95C07-02C3-2243-B053-497796F58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A427D-B9E5-3344-99F2-E0D67A00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673E-5325-DE40-A005-F66FA8631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5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5DCD-670A-7F47-B76D-AC08460B8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75D735-A452-4949-B228-13369557A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0A1-18A4-4E41-9E97-67BB3AED0723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9F4BC-48C0-2C4B-9F67-09C31289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CDF70-6C6B-EE44-85D4-D388A059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673E-5325-DE40-A005-F66FA8631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1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0BB4C6-5248-9649-911E-9E5C9977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0A1-18A4-4E41-9E97-67BB3AED0723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46FB94-FE99-D743-B2AB-FB8492CB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80B9D-D6C7-C049-840A-9272A382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673E-5325-DE40-A005-F66FA8631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9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F09D-D7E8-9345-866F-56D55A3E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D6E9D-0210-894C-B660-F506E67A7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F132E-699E-0F4E-B6CB-794B35028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F44D1-E8CA-1B44-B5C6-662C3492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0A1-18A4-4E41-9E97-67BB3AED0723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3F8C6-7E10-F344-8DB9-49369D95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F2F32-1A44-0549-B40E-9EB8A5DE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673E-5325-DE40-A005-F66FA8631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6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84853-183E-994B-AD9D-36C5AE0D1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B4EEC3-9743-3148-B0F0-98A2EB090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9CC59-DBC7-4940-8F9E-91976D1C4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37ACF-82B0-9247-973F-32CF25BE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0A1-18A4-4E41-9E97-67BB3AED0723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1FFAE-13E7-F943-B99D-FA6ADF3E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DEADA-000A-834C-804E-D762CDDB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673E-5325-DE40-A005-F66FA8631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23B96-9AF7-CD4D-80E0-0C2FA0766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92F5E-4F51-9442-960B-60C0853F2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5E2C3-892F-BA4F-B635-0DF3243DF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1E0A1-18A4-4E41-9E97-67BB3AED0723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7C304-6CB5-F748-B679-27929EC3C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C1465-38E7-364D-BB68-49DE364FE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7673E-5325-DE40-A005-F66FA8631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2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12/25/20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5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ubtitle 2">
            <a:extLst>
              <a:ext uri="{FF2B5EF4-FFF2-40B4-BE49-F238E27FC236}">
                <a16:creationId xmlns:a16="http://schemas.microsoft.com/office/drawing/2014/main" id="{042FA373-001B-2740-880B-DF1259CC9DAA}"/>
              </a:ext>
            </a:extLst>
          </p:cNvPr>
          <p:cNvSpPr txBox="1">
            <a:spLocks/>
          </p:cNvSpPr>
          <p:nvPr/>
        </p:nvSpPr>
        <p:spPr bwMode="auto">
          <a:xfrm>
            <a:off x="1523999" y="2932817"/>
            <a:ext cx="9144001" cy="992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en-US" sz="54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JavaScript Regex</a:t>
            </a:r>
          </a:p>
        </p:txBody>
      </p:sp>
    </p:spTree>
    <p:extLst>
      <p:ext uri="{BB962C8B-B14F-4D97-AF65-F5344CB8AC3E}">
        <p14:creationId xmlns:p14="http://schemas.microsoft.com/office/powerpoint/2010/main" val="4203944339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D9337996-FED0-5F40-8ED8-07214BE734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điều</a:t>
            </a:r>
            <a:r>
              <a:rPr lang="en-US" altLang="en-US" dirty="0"/>
              <a:t> </a:t>
            </a:r>
            <a:r>
              <a:rPr lang="en-US" altLang="en-US" dirty="0" err="1"/>
              <a:t>kiện</a:t>
            </a:r>
            <a:r>
              <a:rPr lang="en-US" altLang="en-US" dirty="0"/>
              <a:t> hay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($)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4277415-C3A6-D143-B3DB-DA689C7D8D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39091"/>
            <a:ext cx="9129713" cy="568801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1800" dirty="0" err="1"/>
              <a:t>Phải</a:t>
            </a:r>
            <a:r>
              <a:rPr lang="en-US" sz="1800" dirty="0"/>
              <a:t> </a:t>
            </a:r>
            <a:r>
              <a:rPr lang="en-US" sz="1800" dirty="0" err="1"/>
              <a:t>xuất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ở </a:t>
            </a:r>
            <a:r>
              <a:rPr lang="en-US" sz="1800" dirty="0" err="1"/>
              <a:t>cuối</a:t>
            </a:r>
            <a:r>
              <a:rPr lang="en-US" sz="1800" dirty="0"/>
              <a:t> </a:t>
            </a:r>
            <a:r>
              <a:rPr lang="en-US" sz="1800" dirty="0" err="1"/>
              <a:t>chuỗi</a:t>
            </a:r>
            <a:r>
              <a:rPr lang="en-US" sz="1800" dirty="0"/>
              <a:t>: $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F1F908-D357-4C4F-BE59-78789A70B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552" y="2274700"/>
            <a:ext cx="7564096" cy="430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55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C47ECDBD-AAA9-D743-8226-0B98DAC4F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/>
              <a:t>Các điều kiện hay sử dụng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E4FF030-D8A1-BA4E-804A-D343A6597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2220" y="1169988"/>
            <a:ext cx="9129713" cy="568801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1800" dirty="0"/>
              <a:t>So </a:t>
            </a:r>
            <a:r>
              <a:rPr lang="en-US" sz="1800" dirty="0" err="1"/>
              <a:t>sánh</a:t>
            </a:r>
            <a:r>
              <a:rPr lang="en-US" sz="1800" dirty="0"/>
              <a:t> </a:t>
            </a:r>
            <a:r>
              <a:rPr lang="en-US" sz="1800" dirty="0" err="1"/>
              <a:t>tuyệt</a:t>
            </a:r>
            <a:r>
              <a:rPr lang="en-US" sz="1800" dirty="0"/>
              <a:t> </a:t>
            </a:r>
            <a:r>
              <a:rPr lang="en-US" sz="1800" dirty="0" err="1"/>
              <a:t>đối</a:t>
            </a:r>
            <a:r>
              <a:rPr lang="en-US" sz="1800" dirty="0"/>
              <a:t>: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r>
              <a:rPr lang="en-US" sz="1800" dirty="0"/>
              <a:t> 2 </a:t>
            </a:r>
            <a:r>
              <a:rPr lang="en-US" sz="1800" dirty="0" err="1"/>
              <a:t>ký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^ </a:t>
            </a:r>
            <a:r>
              <a:rPr lang="en-US" sz="1800" dirty="0" err="1"/>
              <a:t>và</a:t>
            </a:r>
            <a:r>
              <a:rPr lang="en-US" sz="1800" dirty="0"/>
              <a:t> $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5A3D23-42B1-BF42-ABD5-376CF3904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005" y="2312988"/>
            <a:ext cx="6473990" cy="363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12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619586BC-88B5-3048-8D45-D5E562899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điều</a:t>
            </a:r>
            <a:r>
              <a:rPr lang="en-US" altLang="en-US" dirty="0"/>
              <a:t> </a:t>
            </a:r>
            <a:r>
              <a:rPr lang="en-US" altLang="en-US" dirty="0" err="1"/>
              <a:t>kiện</a:t>
            </a:r>
            <a:r>
              <a:rPr lang="en-US" altLang="en-US" dirty="0"/>
              <a:t> hay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endParaRPr lang="en-US" altLang="en-US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7FEF7FD-58F8-1244-924D-AD971AD4C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69988"/>
            <a:ext cx="9129712" cy="568801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sz="1800" dirty="0"/>
          </a:p>
          <a:p>
            <a:pPr>
              <a:lnSpc>
                <a:spcPct val="150000"/>
              </a:lnSpc>
              <a:defRPr/>
            </a:pPr>
            <a:r>
              <a:rPr lang="en-US" sz="1800" dirty="0" err="1"/>
              <a:t>Ví</a:t>
            </a:r>
            <a:r>
              <a:rPr lang="en-US" sz="1800" dirty="0"/>
              <a:t> </a:t>
            </a:r>
            <a:r>
              <a:rPr lang="en-US" sz="1800" dirty="0" err="1"/>
              <a:t>dụ</a:t>
            </a:r>
            <a:r>
              <a:rPr lang="en-US" sz="1800" dirty="0"/>
              <a:t>: </a:t>
            </a:r>
            <a:r>
              <a:rPr lang="en-US" sz="1800" dirty="0" err="1"/>
              <a:t>bắt</a:t>
            </a:r>
            <a:r>
              <a:rPr lang="en-US" sz="1800" dirty="0"/>
              <a:t> </a:t>
            </a:r>
            <a:r>
              <a:rPr lang="en-US" sz="1800" dirty="0" err="1"/>
              <a:t>đầu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r>
              <a:rPr lang="en-US" sz="1800" dirty="0"/>
              <a:t> Name,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thúc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Manh</a:t>
            </a:r>
            <a:endParaRPr lang="en-US" sz="1800" dirty="0"/>
          </a:p>
          <a:p>
            <a:pPr>
              <a:lnSpc>
                <a:spcPct val="150000"/>
              </a:lnSpc>
              <a:defRPr/>
            </a:pPr>
            <a:endParaRPr lang="en-US" sz="1800" dirty="0"/>
          </a:p>
          <a:p>
            <a:pPr>
              <a:lnSpc>
                <a:spcPct val="150000"/>
              </a:lnSpc>
              <a:defRPr/>
            </a:pPr>
            <a:endParaRPr lang="en-US" sz="1800" dirty="0"/>
          </a:p>
          <a:p>
            <a:pPr>
              <a:lnSpc>
                <a:spcPct val="150000"/>
              </a:lnSpc>
              <a:defRPr/>
            </a:pPr>
            <a:endParaRPr lang="en-US" sz="1800" dirty="0"/>
          </a:p>
          <a:p>
            <a:pPr>
              <a:lnSpc>
                <a:spcPct val="150000"/>
              </a:lnSpc>
              <a:defRPr/>
            </a:pPr>
            <a:endParaRPr lang="en-US" sz="1800" dirty="0"/>
          </a:p>
          <a:p>
            <a:pPr>
              <a:lnSpc>
                <a:spcPct val="150000"/>
              </a:lnSpc>
              <a:defRPr/>
            </a:pPr>
            <a:endParaRPr lang="en-US" sz="1800" dirty="0"/>
          </a:p>
          <a:p>
            <a:pPr>
              <a:lnSpc>
                <a:spcPct val="150000"/>
              </a:lnSpc>
              <a:defRPr/>
            </a:pPr>
            <a:endParaRPr lang="en-US" sz="1800" dirty="0"/>
          </a:p>
          <a:p>
            <a:pPr>
              <a:lnSpc>
                <a:spcPct val="150000"/>
              </a:lnSpc>
              <a:defRPr/>
            </a:pPr>
            <a:r>
              <a:rPr lang="en-US" sz="1800" dirty="0" err="1"/>
              <a:t>Dấu</a:t>
            </a:r>
            <a:r>
              <a:rPr lang="en-US" sz="1800" dirty="0"/>
              <a:t> “.”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nghĩa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bất</a:t>
            </a:r>
            <a:r>
              <a:rPr lang="en-US" sz="1800" dirty="0"/>
              <a:t> </a:t>
            </a:r>
            <a:r>
              <a:rPr lang="en-US" sz="1800" dirty="0" err="1"/>
              <a:t>cứ</a:t>
            </a:r>
            <a:r>
              <a:rPr lang="en-US" sz="1800" dirty="0"/>
              <a:t> </a:t>
            </a:r>
            <a:r>
              <a:rPr lang="en-US" sz="1800" dirty="0" err="1"/>
              <a:t>kí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nào</a:t>
            </a:r>
            <a:r>
              <a:rPr lang="en-US" sz="1800" dirty="0"/>
              <a:t>, </a:t>
            </a:r>
            <a:r>
              <a:rPr lang="en-US" sz="1800" dirty="0" err="1"/>
              <a:t>khác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\.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chính</a:t>
            </a:r>
            <a:r>
              <a:rPr lang="en-US" sz="1800" dirty="0"/>
              <a:t>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dấu</a:t>
            </a:r>
            <a:r>
              <a:rPr lang="en-US" sz="1800" dirty="0"/>
              <a:t> “.”</a:t>
            </a:r>
          </a:p>
          <a:p>
            <a:pPr marL="114300" indent="0">
              <a:lnSpc>
                <a:spcPct val="150000"/>
              </a:lnSpc>
              <a:buNone/>
              <a:defRPr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110C91-A300-4347-ABD7-2AD5A8CF5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71" y="2739138"/>
            <a:ext cx="9240058" cy="186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96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CAD182A9-7F8B-494E-8820-F7987B3931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/>
              <a:t>Các điều kiện hay sử dụng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4EF4CA7-0365-5E45-A99B-1B47ED78E3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17638"/>
            <a:ext cx="9129713" cy="49977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err="1"/>
              <a:t>Nằm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khoảng</a:t>
            </a:r>
            <a:r>
              <a:rPr lang="en-US" sz="1800" dirty="0"/>
              <a:t>: [</a:t>
            </a:r>
            <a:r>
              <a:rPr lang="en-US" sz="1800" dirty="0" err="1"/>
              <a:t>Điểm_bắt_đầu</a:t>
            </a:r>
            <a:r>
              <a:rPr lang="en-US" sz="1800" dirty="0"/>
              <a:t> - </a:t>
            </a:r>
            <a:r>
              <a:rPr lang="en-US" sz="1800" dirty="0" err="1"/>
              <a:t>Điểm_kết_thúc</a:t>
            </a:r>
            <a:r>
              <a:rPr lang="en-US" sz="1800" dirty="0"/>
              <a:t>]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1800" dirty="0"/>
              <a:t>[a-z]: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ký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a,b,c</a:t>
            </a:r>
            <a:r>
              <a:rPr lang="en-US" sz="1800" dirty="0"/>
              <a:t> … , </a:t>
            </a:r>
            <a:r>
              <a:rPr lang="en-US" sz="1800" dirty="0" err="1"/>
              <a:t>x,y,z</a:t>
            </a:r>
            <a:endParaRPr lang="en-US" sz="1800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1800" dirty="0"/>
              <a:t>[b-e]: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ký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b,c,d,e</a:t>
            </a:r>
            <a:endParaRPr lang="en-US" sz="1800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1800" dirty="0"/>
              <a:t>[A-Z]: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ký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A,B,C …, X,Y,Z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1800" dirty="0"/>
              <a:t>[0-9]: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ký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0,1,2 … 9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1800" dirty="0"/>
              <a:t>[a-zA-Z0-9]: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ký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a-z, A-Z, 0-9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1800" dirty="0"/>
          </a:p>
          <a:p>
            <a:pPr>
              <a:lnSpc>
                <a:spcPct val="150000"/>
              </a:lnSpc>
              <a:defRPr/>
            </a:pPr>
            <a:r>
              <a:rPr lang="en-US" sz="1800" dirty="0" err="1"/>
              <a:t>Ví</a:t>
            </a:r>
            <a:r>
              <a:rPr lang="en-US" sz="1800" dirty="0"/>
              <a:t> </a:t>
            </a:r>
            <a:r>
              <a:rPr lang="en-US" sz="1800" dirty="0" err="1"/>
              <a:t>dụ</a:t>
            </a: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7A1767-9318-CC4D-902B-FFAD2957F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369" y="5226424"/>
            <a:ext cx="7797261" cy="11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58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C95517CB-E405-694F-AB46-7A8938D14B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/>
              <a:t>Các điều kiện hay sử dụng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97F37EB-A327-CB48-B50A-B017D02599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69988"/>
            <a:ext cx="9129713" cy="568801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1800" dirty="0" err="1"/>
              <a:t>Đảo</a:t>
            </a:r>
            <a:r>
              <a:rPr lang="en-US" sz="1800" dirty="0"/>
              <a:t> </a:t>
            </a:r>
            <a:r>
              <a:rPr lang="en-US" sz="1800" dirty="0" err="1"/>
              <a:t>ngược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quả</a:t>
            </a:r>
            <a:r>
              <a:rPr lang="en-US" sz="1800" dirty="0"/>
              <a:t>: [^]</a:t>
            </a:r>
          </a:p>
          <a:p>
            <a:pPr>
              <a:lnSpc>
                <a:spcPct val="150000"/>
              </a:lnSpc>
              <a:defRPr/>
            </a:pPr>
            <a:endParaRPr lang="en-US" sz="1800" dirty="0"/>
          </a:p>
          <a:p>
            <a:pPr>
              <a:lnSpc>
                <a:spcPct val="150000"/>
              </a:lnSpc>
              <a:defRPr/>
            </a:pPr>
            <a:endParaRPr lang="en-US" sz="1800" dirty="0"/>
          </a:p>
          <a:p>
            <a:pPr>
              <a:lnSpc>
                <a:spcPct val="150000"/>
              </a:lnSpc>
              <a:defRPr/>
            </a:pPr>
            <a:endParaRPr lang="en-US" sz="1800" dirty="0"/>
          </a:p>
          <a:p>
            <a:pPr>
              <a:lnSpc>
                <a:spcPct val="150000"/>
              </a:lnSpc>
              <a:defRPr/>
            </a:pPr>
            <a:endParaRPr lang="en-US" sz="1800" dirty="0"/>
          </a:p>
          <a:p>
            <a:pPr>
              <a:lnSpc>
                <a:spcPct val="150000"/>
              </a:lnSpc>
              <a:defRPr/>
            </a:pPr>
            <a:endParaRPr lang="en-US" sz="1800" dirty="0"/>
          </a:p>
          <a:p>
            <a:pPr>
              <a:lnSpc>
                <a:spcPct val="150000"/>
              </a:lnSpc>
              <a:defRPr/>
            </a:pPr>
            <a:endParaRPr lang="en-US" sz="1800" dirty="0"/>
          </a:p>
          <a:p>
            <a:pPr>
              <a:lnSpc>
                <a:spcPct val="150000"/>
              </a:lnSpc>
              <a:defRPr/>
            </a:pPr>
            <a:r>
              <a:rPr lang="en-US" sz="1800" dirty="0" err="1"/>
              <a:t>Dấu</a:t>
            </a:r>
            <a:r>
              <a:rPr lang="en-US" sz="1800" dirty="0"/>
              <a:t> [^]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khác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dấu</a:t>
            </a:r>
            <a:r>
              <a:rPr lang="en-US" sz="1800" dirty="0"/>
              <a:t> /^/ (</a:t>
            </a:r>
            <a:r>
              <a:rPr lang="en-US" sz="1800" dirty="0" err="1"/>
              <a:t>bắt</a:t>
            </a:r>
            <a:r>
              <a:rPr lang="en-US" sz="1800" dirty="0"/>
              <a:t> </a:t>
            </a:r>
            <a:r>
              <a:rPr lang="en-US" sz="1800" dirty="0" err="1"/>
              <a:t>đầu</a:t>
            </a:r>
            <a:r>
              <a:rPr lang="en-US" sz="1800" dirty="0"/>
              <a:t>). </a:t>
            </a:r>
            <a:r>
              <a:rPr lang="en-US" sz="1800" dirty="0" err="1"/>
              <a:t>Nếu</a:t>
            </a:r>
            <a:r>
              <a:rPr lang="en-US" sz="1800" dirty="0"/>
              <a:t> </a:t>
            </a:r>
            <a:r>
              <a:rPr lang="en-US" sz="1800" dirty="0" err="1"/>
              <a:t>dấu</a:t>
            </a:r>
            <a:r>
              <a:rPr lang="en-US" sz="1800" dirty="0"/>
              <a:t> [^]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ở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ngoặc</a:t>
            </a:r>
            <a:r>
              <a:rPr lang="en-US" sz="1800" dirty="0"/>
              <a:t> </a:t>
            </a:r>
            <a:r>
              <a:rPr lang="en-US" sz="1800" dirty="0" err="1"/>
              <a:t>vuông</a:t>
            </a:r>
            <a:r>
              <a:rPr lang="en-US" sz="1800" dirty="0"/>
              <a:t>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phủ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chuỗi</a:t>
            </a:r>
            <a:r>
              <a:rPr lang="en-US" sz="1800" dirty="0"/>
              <a:t>, </a:t>
            </a:r>
            <a:r>
              <a:rPr lang="en-US" sz="1800" dirty="0" err="1"/>
              <a:t>còn</a:t>
            </a:r>
            <a:r>
              <a:rPr lang="en-US" sz="1800" dirty="0"/>
              <a:t> </a:t>
            </a:r>
            <a:r>
              <a:rPr lang="en-US" sz="1800" dirty="0" err="1"/>
              <a:t>dấu</a:t>
            </a:r>
            <a:r>
              <a:rPr lang="en-US" sz="1800" dirty="0"/>
              <a:t> /^/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nghĩa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bắt</a:t>
            </a:r>
            <a:r>
              <a:rPr lang="en-US" sz="1800" dirty="0"/>
              <a:t> </a:t>
            </a:r>
            <a:r>
              <a:rPr lang="en-US" sz="1800" dirty="0" err="1"/>
              <a:t>đầu</a:t>
            </a:r>
            <a:r>
              <a:rPr lang="en-US" sz="18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916F1B-ED8E-A84B-980C-360A03764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97" y="2204057"/>
            <a:ext cx="9970406" cy="193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35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53664F02-4657-504F-8EA1-7852E26215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/>
              <a:t>Các điều kiện hay sử dụng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48DFAD8-5AA0-BD46-87C1-23BF12645C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8079" y="1169988"/>
            <a:ext cx="9129713" cy="568801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kiện</a:t>
            </a:r>
            <a:r>
              <a:rPr lang="en-US" sz="1800" dirty="0"/>
              <a:t> </a:t>
            </a:r>
            <a:r>
              <a:rPr lang="en-US" sz="1800" dirty="0" err="1"/>
              <a:t>hoặc</a:t>
            </a:r>
            <a:r>
              <a:rPr lang="en-US" sz="1800" dirty="0"/>
              <a:t>: |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1800" dirty="0">
                <a:solidFill>
                  <a:schemeClr val="tx2"/>
                </a:solidFill>
              </a:rPr>
              <a:t>var regex = /</a:t>
            </a:r>
            <a:r>
              <a:rPr lang="en-US" sz="1800" dirty="0" err="1">
                <a:solidFill>
                  <a:schemeClr val="tx2"/>
                </a:solidFill>
              </a:rPr>
              <a:t>camnh|nhcamnh</a:t>
            </a:r>
            <a:r>
              <a:rPr lang="en-US" sz="1800" dirty="0">
                <a:solidFill>
                  <a:schemeClr val="tx2"/>
                </a:solidFill>
              </a:rPr>
              <a:t>/;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1800" dirty="0">
                <a:solidFill>
                  <a:schemeClr val="tx2"/>
                </a:solidFill>
              </a:rPr>
              <a:t>console.log(</a:t>
            </a:r>
            <a:r>
              <a:rPr lang="en-US" sz="1800" dirty="0" err="1">
                <a:solidFill>
                  <a:schemeClr val="tx2"/>
                </a:solidFill>
              </a:rPr>
              <a:t>regex.test</a:t>
            </a:r>
            <a:r>
              <a:rPr lang="en-US" sz="1800" dirty="0">
                <a:solidFill>
                  <a:schemeClr val="tx2"/>
                </a:solidFill>
              </a:rPr>
              <a:t>(”</a:t>
            </a:r>
            <a:r>
              <a:rPr lang="en-US" sz="1800" dirty="0" err="1">
                <a:solidFill>
                  <a:schemeClr val="tx2"/>
                </a:solidFill>
              </a:rPr>
              <a:t>cammh</a:t>
            </a:r>
            <a:r>
              <a:rPr lang="en-US" sz="1800" dirty="0">
                <a:solidFill>
                  <a:schemeClr val="tx2"/>
                </a:solidFill>
              </a:rPr>
              <a:t> is </a:t>
            </a:r>
            <a:r>
              <a:rPr lang="en-US" sz="1800" dirty="0" err="1">
                <a:solidFill>
                  <a:schemeClr val="tx2"/>
                </a:solidFill>
              </a:rPr>
              <a:t>nhcamnh</a:t>
            </a:r>
            <a:r>
              <a:rPr lang="en-US" sz="1800" dirty="0">
                <a:solidFill>
                  <a:schemeClr val="tx2"/>
                </a:solidFill>
              </a:rPr>
              <a:t>")); //true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1800" dirty="0">
                <a:solidFill>
                  <a:schemeClr val="tx2"/>
                </a:solidFill>
              </a:rPr>
              <a:t>console.log(</a:t>
            </a:r>
            <a:r>
              <a:rPr lang="en-US" sz="1800" dirty="0" err="1">
                <a:solidFill>
                  <a:schemeClr val="tx2"/>
                </a:solidFill>
              </a:rPr>
              <a:t>regex.test</a:t>
            </a:r>
            <a:r>
              <a:rPr lang="en-US" sz="1800" dirty="0">
                <a:solidFill>
                  <a:schemeClr val="tx2"/>
                </a:solidFill>
              </a:rPr>
              <a:t>("ma")); //false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8E339E-A112-5643-A7DF-A5E2ECCF4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313" y="3429000"/>
            <a:ext cx="8787373" cy="167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16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38F7DC2C-B6CA-3845-B7FB-39B8149A2D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/>
              <a:t>Các điều kiện hay sử dụng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227F852-CC43-084F-B399-18F583B7E6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7043" y="1169988"/>
            <a:ext cx="9129713" cy="568801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1800" dirty="0" err="1"/>
              <a:t>Xuất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đúng</a:t>
            </a:r>
            <a:r>
              <a:rPr lang="en-US" sz="1800" dirty="0"/>
              <a:t> x </a:t>
            </a:r>
            <a:r>
              <a:rPr lang="en-US" sz="1800" dirty="0" err="1"/>
              <a:t>lần</a:t>
            </a:r>
            <a:r>
              <a:rPr lang="en-US" sz="1800" dirty="0"/>
              <a:t>: {x}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1800" dirty="0" err="1">
                <a:solidFill>
                  <a:schemeClr val="tx2"/>
                </a:solidFill>
              </a:rPr>
              <a:t>var</a:t>
            </a:r>
            <a:r>
              <a:rPr lang="en-US" sz="1800" dirty="0">
                <a:solidFill>
                  <a:schemeClr val="tx2"/>
                </a:solidFill>
              </a:rPr>
              <a:t> regex = /^[0-9]{3}$/;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1800" dirty="0">
                <a:solidFill>
                  <a:schemeClr val="tx2"/>
                </a:solidFill>
              </a:rPr>
              <a:t>console.log(</a:t>
            </a:r>
            <a:r>
              <a:rPr lang="en-US" sz="1800" dirty="0" err="1">
                <a:solidFill>
                  <a:schemeClr val="tx2"/>
                </a:solidFill>
              </a:rPr>
              <a:t>regex.test</a:t>
            </a:r>
            <a:r>
              <a:rPr lang="en-US" sz="1800" dirty="0">
                <a:solidFill>
                  <a:schemeClr val="tx2"/>
                </a:solidFill>
              </a:rPr>
              <a:t>("12")); //false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1800" dirty="0">
                <a:solidFill>
                  <a:schemeClr val="tx2"/>
                </a:solidFill>
              </a:rPr>
              <a:t>console.log(</a:t>
            </a:r>
            <a:r>
              <a:rPr lang="en-US" sz="1800" dirty="0" err="1">
                <a:solidFill>
                  <a:schemeClr val="tx2"/>
                </a:solidFill>
              </a:rPr>
              <a:t>regex.test</a:t>
            </a:r>
            <a:r>
              <a:rPr lang="en-US" sz="1800" dirty="0">
                <a:solidFill>
                  <a:schemeClr val="tx2"/>
                </a:solidFill>
              </a:rPr>
              <a:t>("123")); //true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1800" dirty="0">
                <a:solidFill>
                  <a:schemeClr val="tx2"/>
                </a:solidFill>
              </a:rPr>
              <a:t>console.log(</a:t>
            </a:r>
            <a:r>
              <a:rPr lang="en-US" sz="1800" dirty="0" err="1">
                <a:solidFill>
                  <a:schemeClr val="tx2"/>
                </a:solidFill>
              </a:rPr>
              <a:t>regex.test</a:t>
            </a:r>
            <a:r>
              <a:rPr lang="en-US" sz="1800" dirty="0">
                <a:solidFill>
                  <a:schemeClr val="tx2"/>
                </a:solidFill>
              </a:rPr>
              <a:t>("1234")); //false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F40F5-CC2D-E649-BBDA-90E661241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552" y="3881765"/>
            <a:ext cx="7862895" cy="192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96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A7B1B101-789E-B945-A551-EFF1DFDF7D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/>
              <a:t>Các điều kiện hay sử dụng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4499A94-0CE4-B841-B9C3-3C8D35B6CD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69988"/>
            <a:ext cx="9129713" cy="56880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err="1"/>
              <a:t>Xuất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x </a:t>
            </a:r>
            <a:r>
              <a:rPr lang="en-US" sz="1800" dirty="0" err="1"/>
              <a:t>đến</a:t>
            </a:r>
            <a:r>
              <a:rPr lang="en-US" sz="1800" dirty="0"/>
              <a:t> y </a:t>
            </a:r>
            <a:r>
              <a:rPr lang="en-US" sz="1800" dirty="0" err="1"/>
              <a:t>lần</a:t>
            </a:r>
            <a:r>
              <a:rPr lang="en-US" sz="1800" dirty="0"/>
              <a:t>: {</a:t>
            </a:r>
            <a:r>
              <a:rPr lang="en-US" sz="1800" dirty="0" err="1"/>
              <a:t>x,y</a:t>
            </a:r>
            <a:r>
              <a:rPr lang="en-US" sz="1800" dirty="0"/>
              <a:t>}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1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regex = /^[0-9]{3,5}$/;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regex.test</a:t>
            </a:r>
            <a:r>
              <a:rPr lang="en-US" sz="1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("12")); //false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regex.test</a:t>
            </a:r>
            <a:r>
              <a:rPr lang="en-US" sz="1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("123")); //true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regex.test</a:t>
            </a:r>
            <a:r>
              <a:rPr lang="en-US" sz="1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("1234")); //true</a:t>
            </a:r>
          </a:p>
          <a:p>
            <a:pPr>
              <a:lnSpc>
                <a:spcPct val="150000"/>
              </a:lnSpc>
              <a:defRPr/>
            </a:pPr>
            <a:endParaRPr lang="en-US" sz="1800" dirty="0"/>
          </a:p>
          <a:p>
            <a:pPr>
              <a:lnSpc>
                <a:spcPct val="150000"/>
              </a:lnSpc>
              <a:defRPr/>
            </a:pPr>
            <a:r>
              <a:rPr lang="en-US" sz="1800" dirty="0" err="1"/>
              <a:t>Nếu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set y,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hiểu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&gt;=x </a:t>
            </a:r>
            <a:r>
              <a:rPr lang="en-US" sz="1800" dirty="0" err="1"/>
              <a:t>lần</a:t>
            </a:r>
            <a:endParaRPr lang="en-US" sz="1800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1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regex = /^[0-9]{3,}$/;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regex.test</a:t>
            </a:r>
            <a:r>
              <a:rPr lang="en-US" sz="1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("12")); //false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regex.test</a:t>
            </a:r>
            <a:r>
              <a:rPr lang="en-US" sz="1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("123")); //true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regex.test</a:t>
            </a:r>
            <a:r>
              <a:rPr lang="en-US" sz="1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("123412121")); //true</a:t>
            </a:r>
          </a:p>
        </p:txBody>
      </p:sp>
    </p:spTree>
    <p:extLst>
      <p:ext uri="{BB962C8B-B14F-4D97-AF65-F5344CB8AC3E}">
        <p14:creationId xmlns:p14="http://schemas.microsoft.com/office/powerpoint/2010/main" val="2907221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EFFE-3CBE-9644-A66C-98C7834C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60ABF-D7D1-FD4C-B4D1-573BD3414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{0, }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*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FE5F3C-5B76-8041-8026-03C1952A0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77" y="2578099"/>
            <a:ext cx="10097223" cy="246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21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0D191FDF-4E58-4549-BABF-9C3CFF104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/>
              <a:t>Các điều kiện hay sử dụng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BAABDF7-84CF-9D48-BE23-EDF5C516F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69988"/>
            <a:ext cx="10237694" cy="568801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kiện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bắt</a:t>
            </a:r>
            <a:r>
              <a:rPr lang="en-US" sz="1800" dirty="0"/>
              <a:t> </a:t>
            </a:r>
            <a:r>
              <a:rPr lang="en-US" sz="1800" dirty="0" err="1"/>
              <a:t>buộc</a:t>
            </a:r>
            <a:r>
              <a:rPr lang="en-US" sz="1800" dirty="0"/>
              <a:t>: ? (Match </a:t>
            </a:r>
            <a:r>
              <a:rPr lang="en-US" sz="1800" dirty="0" err="1"/>
              <a:t>với</a:t>
            </a:r>
            <a:r>
              <a:rPr lang="en-US" sz="1800" dirty="0"/>
              <a:t> 0 </a:t>
            </a:r>
            <a:r>
              <a:rPr lang="en-US" sz="1800" dirty="0" err="1"/>
              <a:t>hoặc</a:t>
            </a:r>
            <a:r>
              <a:rPr lang="en-US" sz="1800" dirty="0"/>
              <a:t> 1 </a:t>
            </a:r>
            <a:r>
              <a:rPr lang="en-US" sz="1800" dirty="0" err="1"/>
              <a:t>kí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)</a:t>
            </a:r>
          </a:p>
          <a:p>
            <a:pPr>
              <a:lnSpc>
                <a:spcPct val="150000"/>
              </a:lnSpc>
              <a:defRPr/>
            </a:pPr>
            <a:endParaRPr lang="en-US" sz="1800" dirty="0"/>
          </a:p>
          <a:p>
            <a:pPr>
              <a:lnSpc>
                <a:spcPct val="150000"/>
              </a:lnSpc>
              <a:defRPr/>
            </a:pPr>
            <a:endParaRPr lang="en-US" sz="1800" dirty="0"/>
          </a:p>
          <a:p>
            <a:pPr>
              <a:lnSpc>
                <a:spcPct val="150000"/>
              </a:lnSpc>
              <a:defRPr/>
            </a:pPr>
            <a:endParaRPr lang="en-US" sz="1800" dirty="0"/>
          </a:p>
          <a:p>
            <a:pPr>
              <a:lnSpc>
                <a:spcPct val="150000"/>
              </a:lnSpc>
              <a:defRPr/>
            </a:pPr>
            <a:endParaRPr lang="en-US" sz="1800" dirty="0"/>
          </a:p>
          <a:p>
            <a:pPr>
              <a:lnSpc>
                <a:spcPct val="150000"/>
              </a:lnSpc>
              <a:defRPr/>
            </a:pPr>
            <a:endParaRPr lang="en-US" sz="1800" dirty="0"/>
          </a:p>
          <a:p>
            <a:pPr>
              <a:lnSpc>
                <a:spcPct val="150000"/>
              </a:lnSpc>
              <a:defRPr/>
            </a:pPr>
            <a:endParaRPr lang="en-US" sz="1800" dirty="0"/>
          </a:p>
          <a:p>
            <a:pPr>
              <a:lnSpc>
                <a:spcPct val="150000"/>
              </a:lnSpc>
              <a:defRPr/>
            </a:pPr>
            <a:endParaRPr lang="en-US" sz="1800" dirty="0"/>
          </a:p>
          <a:p>
            <a:pPr marL="114300" indent="0">
              <a:lnSpc>
                <a:spcPct val="150000"/>
              </a:lnSpc>
              <a:buNone/>
              <a:defRPr/>
            </a:pPr>
            <a:endParaRPr lang="en-US" sz="1800" dirty="0"/>
          </a:p>
          <a:p>
            <a:pPr>
              <a:lnSpc>
                <a:spcPct val="150000"/>
              </a:lnSpc>
              <a:defRPr/>
            </a:pPr>
            <a:r>
              <a:rPr lang="en-US" sz="1800" dirty="0" err="1"/>
              <a:t>Ở</a:t>
            </a:r>
            <a:r>
              <a:rPr lang="en-US" sz="1800" dirty="0"/>
              <a:t> </a:t>
            </a:r>
            <a:r>
              <a:rPr lang="en-US" sz="1800" dirty="0" err="1"/>
              <a:t>đây</a:t>
            </a:r>
            <a:r>
              <a:rPr lang="en-US" sz="1800" dirty="0"/>
              <a:t> </a:t>
            </a:r>
            <a:r>
              <a:rPr lang="en-US" sz="1800" dirty="0" err="1"/>
              <a:t>chữ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đầu</a:t>
            </a:r>
            <a:r>
              <a:rPr lang="en-US" sz="1800" dirty="0"/>
              <a:t> </a:t>
            </a:r>
            <a:r>
              <a:rPr lang="en-US" sz="1800" dirty="0" err="1"/>
              <a:t>tiên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dấu</a:t>
            </a:r>
            <a:r>
              <a:rPr lang="en-US" sz="1800" dirty="0"/>
              <a:t> “?”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nghĩa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bắt</a:t>
            </a:r>
            <a:r>
              <a:rPr lang="en-US" sz="1800" dirty="0"/>
              <a:t> </a:t>
            </a:r>
            <a:r>
              <a:rPr lang="en-US" sz="1800" dirty="0" err="1"/>
              <a:t>buộc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chữ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đầu</a:t>
            </a:r>
            <a:r>
              <a:rPr lang="en-US" sz="1800" dirty="0"/>
              <a:t> </a:t>
            </a:r>
            <a:r>
              <a:rPr lang="en-US" sz="1800" dirty="0" err="1"/>
              <a:t>tiên</a:t>
            </a:r>
            <a:r>
              <a:rPr lang="en-US" sz="1800" dirty="0"/>
              <a:t>, </a:t>
            </a:r>
            <a:r>
              <a:rPr lang="en-US" sz="1800" dirty="0" err="1"/>
              <a:t>nên</a:t>
            </a:r>
            <a:r>
              <a:rPr lang="en-US" sz="1800" dirty="0"/>
              <a:t> </a:t>
            </a:r>
            <a:r>
              <a:rPr lang="en-US" sz="1800" dirty="0" err="1"/>
              <a:t>chỉ</a:t>
            </a:r>
            <a:r>
              <a:rPr lang="en-US" sz="1800" dirty="0"/>
              <a:t> chap </a:t>
            </a:r>
            <a:r>
              <a:rPr lang="en-US" sz="1800" dirty="0" err="1"/>
              <a:t>nhận</a:t>
            </a:r>
            <a:r>
              <a:rPr lang="en-US" sz="1800" dirty="0"/>
              <a:t> 1123 </a:t>
            </a:r>
            <a:r>
              <a:rPr lang="en-US" sz="1800" dirty="0" err="1"/>
              <a:t>và</a:t>
            </a:r>
            <a:r>
              <a:rPr lang="en-US" sz="1800" dirty="0"/>
              <a:t> 123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ACCCF6-8D95-C94F-8673-6E245613B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609" y="1984155"/>
            <a:ext cx="4414744" cy="296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6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CB6A754E-D1BF-2D43-A089-61308020A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4400" dirty="0" err="1"/>
              <a:t>Nội</a:t>
            </a:r>
            <a:r>
              <a:rPr lang="en-US" altLang="en-US" sz="4400" dirty="0"/>
              <a:t> dung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76EBF1C-74E6-5E4E-B402-E9568493D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27095"/>
            <a:ext cx="10160000" cy="4827176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sz="2400" dirty="0" err="1"/>
              <a:t>Khái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niệm</a:t>
            </a:r>
            <a:endParaRPr lang="en-US" altLang="en-US" sz="2400" dirty="0"/>
          </a:p>
          <a:p>
            <a:pPr>
              <a:lnSpc>
                <a:spcPct val="150000"/>
              </a:lnSpc>
              <a:defRPr/>
            </a:pPr>
            <a:r>
              <a:rPr lang="en-US" altLang="en-US" sz="2400" dirty="0" err="1"/>
              <a:t>Khởi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tạo</a:t>
            </a:r>
            <a:endParaRPr lang="en-US" altLang="en-US" sz="2400" dirty="0"/>
          </a:p>
          <a:p>
            <a:pPr>
              <a:lnSpc>
                <a:spcPct val="150000"/>
              </a:lnSpc>
              <a:defRPr/>
            </a:pPr>
            <a:r>
              <a:rPr lang="en-US" altLang="en-US" sz="2400" dirty="0" err="1"/>
              <a:t>Phương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thức</a:t>
            </a:r>
            <a:r>
              <a:rPr lang="en-US" altLang="en-US" sz="2400" dirty="0"/>
              <a:t> test 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400" dirty="0" err="1"/>
              <a:t>Một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số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điều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kiện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sẵn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có</a:t>
            </a:r>
            <a:endParaRPr lang="en-US" altLang="en-US" sz="2400" dirty="0"/>
          </a:p>
          <a:p>
            <a:pPr>
              <a:lnSpc>
                <a:spcPct val="150000"/>
              </a:lnSpc>
              <a:defRPr/>
            </a:pP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điều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kiện</a:t>
            </a:r>
            <a:r>
              <a:rPr lang="en-US" altLang="en-US" sz="2400" dirty="0"/>
              <a:t> hay </a:t>
            </a:r>
            <a:r>
              <a:rPr lang="en-US" altLang="en-US" sz="2400" dirty="0" err="1"/>
              <a:t>sử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dụng</a:t>
            </a:r>
            <a:endParaRPr lang="en-US" altLang="en-US" sz="2400" dirty="0"/>
          </a:p>
          <a:p>
            <a:pPr>
              <a:lnSpc>
                <a:spcPct val="150000"/>
              </a:lnSpc>
              <a:defRPr/>
            </a:pPr>
            <a:r>
              <a:rPr lang="en-US" altLang="en-US" sz="2400" dirty="0"/>
              <a:t>Setting Regex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400" dirty="0" err="1"/>
              <a:t>Thực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hành</a:t>
            </a:r>
            <a:endParaRPr lang="en-US" altLang="en-US" sz="2400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en-US" sz="2400" dirty="0">
              <a:solidFill>
                <a:schemeClr val="tx2"/>
              </a:solidFill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485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E4DCE971-E61B-6F44-A026-FEEAB76F3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/>
              <a:t>Các điều kiện hay sử dụng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7936890-3575-2849-AD52-1C9224092C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69988"/>
            <a:ext cx="9129713" cy="568801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1800" dirty="0" err="1"/>
              <a:t>Nhóm</a:t>
            </a:r>
            <a:r>
              <a:rPr lang="en-US" sz="1800" dirty="0"/>
              <a:t>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kiện</a:t>
            </a:r>
            <a:r>
              <a:rPr lang="en-US" sz="1800" dirty="0"/>
              <a:t>: ()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1800" dirty="0">
                <a:solidFill>
                  <a:schemeClr val="tx2"/>
                </a:solidFill>
              </a:rPr>
              <a:t>var regex = /^(\d{2})+$/;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1800" dirty="0">
                <a:solidFill>
                  <a:schemeClr val="tx2"/>
                </a:solidFill>
              </a:rPr>
              <a:t>console.log(</a:t>
            </a:r>
            <a:r>
              <a:rPr lang="en-US" sz="1800" dirty="0" err="1">
                <a:solidFill>
                  <a:schemeClr val="tx2"/>
                </a:solidFill>
              </a:rPr>
              <a:t>regex.test</a:t>
            </a:r>
            <a:r>
              <a:rPr lang="en-US" sz="1800" dirty="0">
                <a:solidFill>
                  <a:schemeClr val="tx2"/>
                </a:solidFill>
              </a:rPr>
              <a:t>("1")); //false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1800" dirty="0">
                <a:solidFill>
                  <a:schemeClr val="tx2"/>
                </a:solidFill>
              </a:rPr>
              <a:t>console.log(</a:t>
            </a:r>
            <a:r>
              <a:rPr lang="en-US" sz="1800" dirty="0" err="1">
                <a:solidFill>
                  <a:schemeClr val="tx2"/>
                </a:solidFill>
              </a:rPr>
              <a:t>regex.test</a:t>
            </a:r>
            <a:r>
              <a:rPr lang="en-US" sz="1800" dirty="0">
                <a:solidFill>
                  <a:schemeClr val="tx2"/>
                </a:solidFill>
              </a:rPr>
              <a:t>("3412")); //true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1800" dirty="0">
                <a:solidFill>
                  <a:schemeClr val="tx2"/>
                </a:solidFill>
              </a:rPr>
              <a:t>console.log(</a:t>
            </a:r>
            <a:r>
              <a:rPr lang="en-US" sz="1800" dirty="0" err="1">
                <a:solidFill>
                  <a:schemeClr val="tx2"/>
                </a:solidFill>
              </a:rPr>
              <a:t>regex.test</a:t>
            </a:r>
            <a:r>
              <a:rPr lang="en-US" sz="1800" dirty="0">
                <a:solidFill>
                  <a:schemeClr val="tx2"/>
                </a:solidFill>
              </a:rPr>
              <a:t>("232")); //false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2"/>
                </a:solidFill>
              </a:rPr>
              <a:t>Dấu</a:t>
            </a:r>
            <a:r>
              <a:rPr lang="en-US" sz="1800" dirty="0">
                <a:solidFill>
                  <a:schemeClr val="tx2"/>
                </a:solidFill>
              </a:rPr>
              <a:t> (+) </a:t>
            </a:r>
            <a:r>
              <a:rPr lang="en-US" sz="1800" dirty="0" err="1">
                <a:solidFill>
                  <a:schemeClr val="tx2"/>
                </a:solidFill>
              </a:rPr>
              <a:t>xuất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hiện</a:t>
            </a:r>
            <a:r>
              <a:rPr lang="en-US" sz="1800" dirty="0">
                <a:solidFill>
                  <a:schemeClr val="tx2"/>
                </a:solidFill>
              </a:rPr>
              <a:t> &gt;=1 </a:t>
            </a:r>
            <a:r>
              <a:rPr lang="en-US" sz="1800" dirty="0" err="1">
                <a:solidFill>
                  <a:schemeClr val="tx2"/>
                </a:solidFill>
              </a:rPr>
              <a:t>lần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dirty="0" err="1">
                <a:solidFill>
                  <a:schemeClr val="tx2"/>
                </a:solidFill>
              </a:rPr>
              <a:t>còn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dấu</a:t>
            </a:r>
            <a:r>
              <a:rPr lang="en-US" sz="1800" dirty="0">
                <a:solidFill>
                  <a:schemeClr val="tx2"/>
                </a:solidFill>
              </a:rPr>
              <a:t> (*) </a:t>
            </a:r>
            <a:r>
              <a:rPr lang="en-US" sz="1800" dirty="0" err="1">
                <a:solidFill>
                  <a:schemeClr val="tx2"/>
                </a:solidFill>
              </a:rPr>
              <a:t>xuất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hiện</a:t>
            </a:r>
            <a:r>
              <a:rPr lang="en-US" sz="1800" dirty="0">
                <a:solidFill>
                  <a:schemeClr val="tx2"/>
                </a:solidFill>
              </a:rPr>
              <a:t> &gt;=0 </a:t>
            </a:r>
            <a:r>
              <a:rPr lang="en-US" sz="1800" dirty="0" err="1">
                <a:solidFill>
                  <a:schemeClr val="tx2"/>
                </a:solidFill>
              </a:rPr>
              <a:t>lần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535148-DDC2-E048-97CB-D47597A33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3848474"/>
            <a:ext cx="71120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05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92CA-4A53-B648-950D-AF6128C4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296EF-5BD7-AB40-84D5-0FF8BCFB0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ra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BC069-4EB2-0846-968A-C1DA1B154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4239986"/>
            <a:ext cx="4953000" cy="26180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B26EFA-F2BC-E547-A3CD-6FAEC8CE9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2052010"/>
            <a:ext cx="82042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05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7F14-5FC6-7C4C-A555-CC4FB053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517BA-4F83-1C46-9AB1-BE7F6FA05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match()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index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ra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71E55F-A1A7-CE4E-8795-2AAF7E2DF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2616947"/>
            <a:ext cx="70231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35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670B6F29-EAB0-8746-A9A7-C8FF482B26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/>
              <a:t>Các điều kiện hay sử dụng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A27A0A3-C069-104B-904C-FAE06CE34A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868" y="1409420"/>
            <a:ext cx="9129713" cy="54485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err="1"/>
              <a:t>Kiểm</a:t>
            </a:r>
            <a:r>
              <a:rPr lang="en-US" sz="1800" dirty="0"/>
              <a:t> </a:t>
            </a:r>
            <a:r>
              <a:rPr lang="en-US" sz="1800" dirty="0" err="1"/>
              <a:t>tra</a:t>
            </a:r>
            <a:r>
              <a:rPr lang="en-US" sz="1800" dirty="0"/>
              <a:t> </a:t>
            </a:r>
            <a:r>
              <a:rPr lang="en-US" sz="1800" dirty="0" err="1"/>
              <a:t>xem</a:t>
            </a:r>
            <a:r>
              <a:rPr lang="en-US" sz="1800" dirty="0"/>
              <a:t> </a:t>
            </a:r>
            <a:r>
              <a:rPr lang="en-US" sz="1800" dirty="0" err="1"/>
              <a:t>chuỗi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đáp</a:t>
            </a:r>
            <a:r>
              <a:rPr lang="en-US" sz="1800" dirty="0"/>
              <a:t>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kiện</a:t>
            </a:r>
            <a:r>
              <a:rPr lang="en-US" sz="1800" dirty="0"/>
              <a:t> </a:t>
            </a:r>
            <a:r>
              <a:rPr lang="en-US" sz="1800" dirty="0" err="1"/>
              <a:t>ngay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nó</a:t>
            </a:r>
            <a:r>
              <a:rPr lang="en-US" sz="1800" dirty="0"/>
              <a:t> hay </a:t>
            </a:r>
            <a:r>
              <a:rPr lang="en-US" sz="1800" dirty="0" err="1"/>
              <a:t>không</a:t>
            </a:r>
            <a:r>
              <a:rPr lang="en-US" sz="1800" dirty="0"/>
              <a:t>: (?=). </a:t>
            </a:r>
            <a:r>
              <a:rPr lang="en-US" sz="1800" dirty="0" err="1"/>
              <a:t>Chú</a:t>
            </a:r>
            <a:r>
              <a:rPr lang="en-US" sz="1800" dirty="0"/>
              <a:t> </a:t>
            </a:r>
            <a:r>
              <a:rPr lang="en-US" sz="1800" dirty="0" err="1"/>
              <a:t>ý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sử</a:t>
            </a:r>
            <a:r>
              <a:rPr lang="en-US" sz="1800" dirty="0"/>
              <a:t> dung </a:t>
            </a:r>
            <a:r>
              <a:rPr lang="en-US" sz="1800" dirty="0" err="1"/>
              <a:t>dấu</a:t>
            </a:r>
            <a:r>
              <a:rPr lang="en-US" sz="1800" dirty="0"/>
              <a:t> </a:t>
            </a:r>
            <a:r>
              <a:rPr lang="en-US" sz="1800" dirty="0" err="1"/>
              <a:t>này</a:t>
            </a:r>
            <a:r>
              <a:rPr lang="en-US" sz="1800" dirty="0"/>
              <a:t> </a:t>
            </a:r>
            <a:r>
              <a:rPr lang="en-US" sz="1800" dirty="0" err="1"/>
              <a:t>thì</a:t>
            </a:r>
            <a:r>
              <a:rPr lang="en-US" sz="1800" dirty="0"/>
              <a:t> LUÔN PHẢI CÓ NGOẶC,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ngoặc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/>
              <a:t>sai</a:t>
            </a:r>
            <a:endParaRPr lang="en-US" sz="1800" dirty="0"/>
          </a:p>
          <a:p>
            <a:pPr>
              <a:lnSpc>
                <a:spcPct val="150000"/>
              </a:lnSpc>
              <a:defRPr/>
            </a:pPr>
            <a:r>
              <a:rPr lang="en-US" sz="1800" dirty="0" err="1"/>
              <a:t>Ví</a:t>
            </a:r>
            <a:r>
              <a:rPr lang="en-US" sz="1800" dirty="0"/>
              <a:t> </a:t>
            </a:r>
            <a:r>
              <a:rPr lang="en-US" sz="1800" dirty="0" err="1"/>
              <a:t>dụ</a:t>
            </a:r>
            <a:r>
              <a:rPr lang="en-US" sz="1800" dirty="0"/>
              <a:t>: </a:t>
            </a:r>
            <a:r>
              <a:rPr lang="en-US" sz="1800" dirty="0" err="1"/>
              <a:t>kiểm</a:t>
            </a:r>
            <a:r>
              <a:rPr lang="en-US" sz="1800" dirty="0"/>
              <a:t> </a:t>
            </a:r>
            <a:r>
              <a:rPr lang="en-US" sz="1800" dirty="0" err="1"/>
              <a:t>tra</a:t>
            </a:r>
            <a:r>
              <a:rPr lang="en-US" sz="1800" dirty="0"/>
              <a:t> </a:t>
            </a:r>
            <a:r>
              <a:rPr lang="en-US" sz="1800" dirty="0" err="1"/>
              <a:t>xem</a:t>
            </a:r>
            <a:r>
              <a:rPr lang="en-US" sz="1800" dirty="0"/>
              <a:t> </a:t>
            </a:r>
            <a:r>
              <a:rPr lang="en-US" sz="1800" dirty="0" err="1"/>
              <a:t>chuỗi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chứa</a:t>
            </a:r>
            <a:r>
              <a:rPr lang="en-US" sz="1800" dirty="0"/>
              <a:t> </a:t>
            </a:r>
            <a:r>
              <a:rPr lang="en-US" sz="1800" dirty="0" err="1"/>
              <a:t>ký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ngay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is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abc</a:t>
            </a:r>
            <a:r>
              <a:rPr lang="en-US" sz="1800" dirty="0"/>
              <a:t> </a:t>
            </a:r>
            <a:r>
              <a:rPr lang="en-US" sz="1800" dirty="0" err="1"/>
              <a:t>hoặc</a:t>
            </a:r>
            <a:r>
              <a:rPr lang="en-US" sz="1800" dirty="0"/>
              <a:t> </a:t>
            </a:r>
            <a:r>
              <a:rPr lang="en-US" sz="1800" dirty="0" err="1"/>
              <a:t>def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endParaRPr lang="en-US" sz="1800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1800" dirty="0" err="1">
                <a:solidFill>
                  <a:schemeClr val="tx2"/>
                </a:solidFill>
              </a:rPr>
              <a:t>var</a:t>
            </a:r>
            <a:r>
              <a:rPr lang="en-US" sz="1800" dirty="0">
                <a:solidFill>
                  <a:schemeClr val="tx2"/>
                </a:solidFill>
              </a:rPr>
              <a:t> pattern = /is(?=</a:t>
            </a:r>
            <a:r>
              <a:rPr lang="en-US" sz="1800" dirty="0" err="1">
                <a:solidFill>
                  <a:schemeClr val="tx2"/>
                </a:solidFill>
              </a:rPr>
              <a:t>abc|def</a:t>
            </a:r>
            <a:r>
              <a:rPr lang="en-US" sz="1800" dirty="0">
                <a:solidFill>
                  <a:schemeClr val="tx2"/>
                </a:solidFill>
              </a:rPr>
              <a:t>)/; 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1800" dirty="0">
                <a:solidFill>
                  <a:schemeClr val="tx2"/>
                </a:solidFill>
              </a:rPr>
              <a:t>console.log(</a:t>
            </a:r>
            <a:r>
              <a:rPr lang="en-US" sz="1800" dirty="0" err="1">
                <a:solidFill>
                  <a:schemeClr val="tx2"/>
                </a:solidFill>
              </a:rPr>
              <a:t>pattern.test</a:t>
            </a:r>
            <a:r>
              <a:rPr lang="en-US" sz="1800" dirty="0">
                <a:solidFill>
                  <a:schemeClr val="tx2"/>
                </a:solidFill>
              </a:rPr>
              <a:t>('Hello </a:t>
            </a:r>
            <a:r>
              <a:rPr lang="en-US" sz="1800" dirty="0" err="1">
                <a:solidFill>
                  <a:schemeClr val="tx2"/>
                </a:solidFill>
              </a:rPr>
              <a:t>isabc</a:t>
            </a:r>
            <a:r>
              <a:rPr lang="en-US" sz="1800" dirty="0">
                <a:solidFill>
                  <a:schemeClr val="tx2"/>
                </a:solidFill>
              </a:rPr>
              <a:t>')); //true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1800" dirty="0">
                <a:solidFill>
                  <a:schemeClr val="tx2"/>
                </a:solidFill>
              </a:rPr>
              <a:t>console.log(</a:t>
            </a:r>
            <a:r>
              <a:rPr lang="en-US" sz="1800" dirty="0" err="1">
                <a:solidFill>
                  <a:schemeClr val="tx2"/>
                </a:solidFill>
              </a:rPr>
              <a:t>pattern.test</a:t>
            </a:r>
            <a:r>
              <a:rPr lang="en-US" sz="1800" dirty="0">
                <a:solidFill>
                  <a:schemeClr val="tx2"/>
                </a:solidFill>
              </a:rPr>
              <a:t>(''Hello </a:t>
            </a:r>
            <a:r>
              <a:rPr lang="en-US" sz="1800" dirty="0" err="1">
                <a:solidFill>
                  <a:schemeClr val="tx2"/>
                </a:solidFill>
              </a:rPr>
              <a:t>isdef</a:t>
            </a:r>
            <a:r>
              <a:rPr lang="en-US" sz="1800" dirty="0">
                <a:solidFill>
                  <a:schemeClr val="tx2"/>
                </a:solidFill>
              </a:rPr>
              <a:t>')); //true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1800" dirty="0">
                <a:solidFill>
                  <a:schemeClr val="tx2"/>
                </a:solidFill>
              </a:rPr>
              <a:t>console.log(</a:t>
            </a:r>
            <a:r>
              <a:rPr lang="en-US" sz="1800" dirty="0" err="1">
                <a:solidFill>
                  <a:schemeClr val="tx2"/>
                </a:solidFill>
              </a:rPr>
              <a:t>pattern.test</a:t>
            </a:r>
            <a:r>
              <a:rPr lang="en-US" sz="1800" dirty="0">
                <a:solidFill>
                  <a:schemeClr val="tx2"/>
                </a:solidFill>
              </a:rPr>
              <a:t>(''Hello is </a:t>
            </a:r>
            <a:r>
              <a:rPr lang="en-US" sz="1800" dirty="0" err="1">
                <a:solidFill>
                  <a:schemeClr val="tx2"/>
                </a:solidFill>
              </a:rPr>
              <a:t>abc</a:t>
            </a:r>
            <a:r>
              <a:rPr lang="en-US" sz="1800" dirty="0">
                <a:solidFill>
                  <a:schemeClr val="tx2"/>
                </a:solidFill>
              </a:rPr>
              <a:t>')); //false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/>
              <a:t>Ví</a:t>
            </a:r>
            <a:r>
              <a:rPr lang="en-US" sz="1800" dirty="0"/>
              <a:t> </a:t>
            </a:r>
            <a:r>
              <a:rPr lang="en-US" sz="1800" dirty="0" err="1"/>
              <a:t>dụ</a:t>
            </a:r>
            <a:r>
              <a:rPr lang="en-US" sz="1800" dirty="0"/>
              <a:t>: </a:t>
            </a:r>
            <a:r>
              <a:rPr lang="en-US" sz="1800" dirty="0" err="1"/>
              <a:t>Kiểm</a:t>
            </a:r>
            <a:r>
              <a:rPr lang="en-US" sz="1800" dirty="0"/>
              <a:t> </a:t>
            </a:r>
            <a:r>
              <a:rPr lang="en-US" sz="1800" dirty="0" err="1"/>
              <a:t>tra</a:t>
            </a:r>
            <a:r>
              <a:rPr lang="en-US" sz="1800" dirty="0"/>
              <a:t> 1 </a:t>
            </a:r>
            <a:r>
              <a:rPr lang="en-US" sz="1800" dirty="0" err="1"/>
              <a:t>chuỗi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độ</a:t>
            </a:r>
            <a:r>
              <a:rPr lang="en-US" sz="1800" dirty="0"/>
              <a:t> </a:t>
            </a:r>
            <a:r>
              <a:rPr lang="en-US" sz="1800" dirty="0" err="1"/>
              <a:t>dài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5 </a:t>
            </a:r>
            <a:r>
              <a:rPr lang="en-US" sz="1800" dirty="0" err="1"/>
              <a:t>đến</a:t>
            </a:r>
            <a:r>
              <a:rPr lang="en-US" sz="1800" dirty="0"/>
              <a:t> 10 </a:t>
            </a:r>
            <a:r>
              <a:rPr lang="en-US" sz="1800" dirty="0" err="1"/>
              <a:t>ký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,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phải</a:t>
            </a:r>
            <a:r>
              <a:rPr lang="en-US" sz="1800" dirty="0"/>
              <a:t> </a:t>
            </a:r>
            <a:r>
              <a:rPr lang="en-US" sz="1800" dirty="0" err="1"/>
              <a:t>chứa</a:t>
            </a:r>
            <a:r>
              <a:rPr lang="en-US" sz="1800" dirty="0"/>
              <a:t> </a:t>
            </a:r>
            <a:r>
              <a:rPr lang="en-US" sz="1800" dirty="0" err="1"/>
              <a:t>chuỗi</a:t>
            </a:r>
            <a:r>
              <a:rPr lang="en-US" sz="1800" dirty="0"/>
              <a:t> </a:t>
            </a:r>
            <a:r>
              <a:rPr lang="en-US" sz="1800" dirty="0" err="1"/>
              <a:t>abc</a:t>
            </a:r>
            <a:r>
              <a:rPr lang="en-US" sz="1800" dirty="0"/>
              <a:t> </a:t>
            </a:r>
            <a:r>
              <a:rPr lang="en-US" sz="1800" dirty="0" err="1"/>
              <a:t>hoặc</a:t>
            </a:r>
            <a:r>
              <a:rPr lang="en-US" sz="1800" dirty="0"/>
              <a:t> </a:t>
            </a:r>
            <a:r>
              <a:rPr lang="en-US" sz="1800" dirty="0" err="1"/>
              <a:t>def</a:t>
            </a:r>
            <a:endParaRPr lang="en-US" sz="1800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1800" dirty="0">
                <a:solidFill>
                  <a:schemeClr val="tx2"/>
                </a:solidFill>
              </a:rPr>
              <a:t>var pattern = /^(?=.*</a:t>
            </a:r>
            <a:r>
              <a:rPr lang="en-US" sz="1800" dirty="0" err="1">
                <a:solidFill>
                  <a:schemeClr val="tx2"/>
                </a:solidFill>
              </a:rPr>
              <a:t>abc|def</a:t>
            </a:r>
            <a:r>
              <a:rPr lang="en-US" sz="1800" dirty="0">
                <a:solidFill>
                  <a:schemeClr val="tx2"/>
                </a:solidFill>
              </a:rPr>
              <a:t>)[a-z0-9]{5,10}$/;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1800" dirty="0">
                <a:solidFill>
                  <a:schemeClr val="tx2"/>
                </a:solidFill>
              </a:rPr>
              <a:t>console.log(</a:t>
            </a:r>
            <a:r>
              <a:rPr lang="en-US" sz="1800" dirty="0" err="1">
                <a:solidFill>
                  <a:schemeClr val="tx2"/>
                </a:solidFill>
              </a:rPr>
              <a:t>pattern.test</a:t>
            </a:r>
            <a:r>
              <a:rPr lang="en-US" sz="1800" dirty="0">
                <a:solidFill>
                  <a:schemeClr val="tx2"/>
                </a:solidFill>
              </a:rPr>
              <a:t>('1212isabc'));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1800" dirty="0">
                <a:solidFill>
                  <a:schemeClr val="tx2"/>
                </a:solidFill>
              </a:rPr>
              <a:t>console.log(</a:t>
            </a:r>
            <a:r>
              <a:rPr lang="en-US" sz="1800" dirty="0" err="1">
                <a:solidFill>
                  <a:schemeClr val="tx2"/>
                </a:solidFill>
              </a:rPr>
              <a:t>pattern.test</a:t>
            </a:r>
            <a:r>
              <a:rPr lang="en-US" sz="1800" dirty="0">
                <a:solidFill>
                  <a:schemeClr val="tx2"/>
                </a:solidFill>
              </a:rPr>
              <a:t>('11isabc'));</a:t>
            </a:r>
          </a:p>
        </p:txBody>
      </p:sp>
    </p:spTree>
    <p:extLst>
      <p:ext uri="{BB962C8B-B14F-4D97-AF65-F5344CB8AC3E}">
        <p14:creationId xmlns:p14="http://schemas.microsoft.com/office/powerpoint/2010/main" val="2385216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224333F1-92B8-AE42-BF79-D00017D63A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/>
              <a:t>Setting Regex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CBD8DBF0-416D-A049-900E-FE423B1093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69988"/>
            <a:ext cx="9129713" cy="56880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/</a:t>
            </a:r>
            <a:r>
              <a:rPr lang="en-US" altLang="en-US" dirty="0" err="1"/>
              <a:t>abc</a:t>
            </a:r>
            <a:r>
              <a:rPr lang="en-US" altLang="en-US" dirty="0"/>
              <a:t>/</a:t>
            </a:r>
            <a:r>
              <a:rPr lang="en-US" altLang="en-US" dirty="0" err="1"/>
              <a:t>i</a:t>
            </a:r>
            <a:endParaRPr lang="en-US" altLang="en-US" sz="1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211DDA9-864A-3947-9267-CA7C64AD9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46551"/>
              </p:ext>
            </p:extLst>
          </p:nvPr>
        </p:nvGraphicFramePr>
        <p:xfrm>
          <a:off x="803273" y="2034988"/>
          <a:ext cx="9779001" cy="2074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1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6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err="1"/>
                        <a:t>Ký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tự</a:t>
                      </a:r>
                      <a:endParaRPr lang="en-US" sz="1800" dirty="0"/>
                    </a:p>
                  </a:txBody>
                  <a:tcPr marL="91430" marR="91430" marT="45740" marB="457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err="1"/>
                        <a:t>Giải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thích</a:t>
                      </a:r>
                      <a:endParaRPr lang="en-US" sz="1800" dirty="0"/>
                    </a:p>
                  </a:txBody>
                  <a:tcPr marL="91430" marR="91430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6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/>
                        <a:t>g</a:t>
                      </a:r>
                    </a:p>
                  </a:txBody>
                  <a:tcPr marL="91430" marR="91430" marT="45740" marB="457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err="1"/>
                        <a:t>kiểm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tra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điều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kiện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nhiều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lần</a:t>
                      </a:r>
                      <a:endParaRPr lang="en-US" sz="1800" dirty="0"/>
                    </a:p>
                  </a:txBody>
                  <a:tcPr marL="91430" marR="91430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6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err="1"/>
                        <a:t>i</a:t>
                      </a:r>
                      <a:endParaRPr lang="en-US" sz="1800" dirty="0"/>
                    </a:p>
                  </a:txBody>
                  <a:tcPr marL="91430" marR="91430" marT="45740" marB="457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vi-V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không phân biệt hoa thường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30" marR="91430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6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/>
                        <a:t>m</a:t>
                      </a:r>
                    </a:p>
                  </a:txBody>
                  <a:tcPr marL="91430" marR="91430" marT="45740" marB="45740"/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ct val="100000"/>
                        </a:lnSpc>
                      </a:pP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phép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kiểm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xuống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dòng</a:t>
                      </a:r>
                      <a:endParaRPr lang="en-US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0" marR="91430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963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7C958ED6-6C13-1B4B-86AE-E4F287C51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/>
              <a:t>Thực hành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20D3DDC4-D63B-6A43-B586-06DD80969F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837253"/>
            <a:ext cx="10160000" cy="42052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Verdana" panose="020B0604030504040204" pitchFamily="34" charset="0"/>
              <a:buAutoNum type="arabicPeriod"/>
            </a:pPr>
            <a:r>
              <a:rPr lang="en-US" altLang="en-US" sz="1800" dirty="0" err="1"/>
              <a:t>Kiểm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tra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trong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chuỗi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xuất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hiện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từ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camnh</a:t>
            </a:r>
            <a:r>
              <a:rPr lang="en-US" altLang="en-US" sz="1800" dirty="0"/>
              <a:t> hay ko</a:t>
            </a:r>
          </a:p>
          <a:p>
            <a:pPr>
              <a:lnSpc>
                <a:spcPct val="150000"/>
              </a:lnSpc>
              <a:buFont typeface="Verdana" panose="020B0604030504040204" pitchFamily="34" charset="0"/>
              <a:buAutoNum type="arabicPeriod"/>
            </a:pPr>
            <a:endParaRPr lang="en-US" altLang="en-US" sz="1800" dirty="0"/>
          </a:p>
          <a:p>
            <a:pPr>
              <a:lnSpc>
                <a:spcPct val="150000"/>
              </a:lnSpc>
              <a:buFont typeface="Verdana" panose="020B0604030504040204" pitchFamily="34" charset="0"/>
              <a:buAutoNum type="arabicPeriod"/>
            </a:pPr>
            <a:r>
              <a:rPr lang="en-US" altLang="en-US" sz="1800" dirty="0" err="1"/>
              <a:t>Kiểm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tra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chuỗi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có</a:t>
            </a:r>
            <a:r>
              <a:rPr lang="en-US" altLang="en-US" sz="1800" dirty="0"/>
              <a:t> </a:t>
            </a:r>
            <a:r>
              <a:rPr lang="en-US" altLang="en-US" sz="1800" dirty="0" err="1"/>
              <a:t>ít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nhất</a:t>
            </a:r>
            <a:r>
              <a:rPr lang="en-US" altLang="en-US" sz="1800" dirty="0"/>
              <a:t> 1 </a:t>
            </a:r>
            <a:r>
              <a:rPr lang="en-US" altLang="en-US" sz="1800" dirty="0" err="1"/>
              <a:t>chữ</a:t>
            </a:r>
            <a:r>
              <a:rPr lang="en-US" altLang="en-US" sz="1800" dirty="0"/>
              <a:t> m</a:t>
            </a:r>
          </a:p>
          <a:p>
            <a:pPr>
              <a:lnSpc>
                <a:spcPct val="150000"/>
              </a:lnSpc>
              <a:buFont typeface="Verdana" panose="020B0604030504040204" pitchFamily="34" charset="0"/>
              <a:buAutoNum type="arabicPeriod"/>
            </a:pPr>
            <a:endParaRPr lang="en-US" altLang="en-US" sz="1800" dirty="0"/>
          </a:p>
          <a:p>
            <a:pPr>
              <a:lnSpc>
                <a:spcPct val="150000"/>
              </a:lnSpc>
              <a:buFont typeface="Verdana" panose="020B0604030504040204" pitchFamily="34" charset="0"/>
              <a:buAutoNum type="arabicPeriod"/>
            </a:pPr>
            <a:r>
              <a:rPr lang="en-US" altLang="en-US" sz="1800" dirty="0" err="1"/>
              <a:t>Kiểm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tra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chuỗi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có</a:t>
            </a:r>
            <a:r>
              <a:rPr lang="en-US" altLang="en-US" sz="1800" dirty="0"/>
              <a:t> </a:t>
            </a:r>
            <a:r>
              <a:rPr lang="en-US" altLang="en-US" sz="1800" dirty="0" err="1"/>
              <a:t>xuất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hiện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số</a:t>
            </a:r>
            <a:r>
              <a:rPr lang="en-US" altLang="en-US" sz="1800" dirty="0"/>
              <a:t> hay ko</a:t>
            </a:r>
          </a:p>
          <a:p>
            <a:pPr>
              <a:lnSpc>
                <a:spcPct val="150000"/>
              </a:lnSpc>
              <a:buFont typeface="Verdana" panose="020B0604030504040204" pitchFamily="34" charset="0"/>
              <a:buAutoNum type="arabicPeriod"/>
            </a:pPr>
            <a:endParaRPr lang="en-US" altLang="en-US" sz="1800" dirty="0"/>
          </a:p>
          <a:p>
            <a:pPr>
              <a:lnSpc>
                <a:spcPct val="150000"/>
              </a:lnSpc>
              <a:buFont typeface="Verdana" panose="020B0604030504040204" pitchFamily="34" charset="0"/>
              <a:buAutoNum type="arabicPeriod"/>
            </a:pPr>
            <a:r>
              <a:rPr lang="en-US" altLang="en-US" sz="1800" dirty="0"/>
              <a:t>(</a:t>
            </a:r>
            <a:r>
              <a:rPr lang="en-US" altLang="en-US" sz="1800" dirty="0" err="1"/>
              <a:t>Khó</a:t>
            </a:r>
            <a:r>
              <a:rPr lang="en-US" altLang="en-US" sz="1800" dirty="0"/>
              <a:t>) - </a:t>
            </a:r>
            <a:r>
              <a:rPr lang="en-US" altLang="en-US" sz="1800" dirty="0" err="1"/>
              <a:t>Kiểm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tra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mật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khẩu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theo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diều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kiện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mật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khẩu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phải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có</a:t>
            </a:r>
            <a:r>
              <a:rPr lang="en-US" altLang="en-US" sz="1800" dirty="0"/>
              <a:t> </a:t>
            </a:r>
            <a:r>
              <a:rPr lang="en-US" altLang="en-US" sz="1800" dirty="0" err="1"/>
              <a:t>ít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nhất</a:t>
            </a:r>
            <a:r>
              <a:rPr lang="en-US" altLang="en-US" sz="1800" dirty="0"/>
              <a:t> 6 </a:t>
            </a:r>
            <a:r>
              <a:rPr lang="en-US" altLang="en-US" sz="1800" dirty="0" err="1"/>
              <a:t>ký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tự</a:t>
            </a:r>
            <a:r>
              <a:rPr lang="en-US" altLang="en-US" sz="1800" dirty="0"/>
              <a:t>, bao </a:t>
            </a:r>
            <a:r>
              <a:rPr lang="en-US" altLang="en-US" sz="1800" dirty="0" err="1"/>
              <a:t>gồm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ký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tự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chữ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hoặc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số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và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bắt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buộc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phải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có</a:t>
            </a:r>
            <a:r>
              <a:rPr lang="en-US" altLang="en-US" sz="1800" dirty="0"/>
              <a:t> 1 </a:t>
            </a:r>
            <a:r>
              <a:rPr lang="en-US" altLang="en-US" sz="1800" dirty="0" err="1"/>
              <a:t>ký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tự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hoa</a:t>
            </a:r>
            <a:endParaRPr lang="en-US" altLang="en-US" sz="1800" dirty="0"/>
          </a:p>
          <a:p>
            <a:pPr>
              <a:lnSpc>
                <a:spcPct val="150000"/>
              </a:lnSpc>
              <a:buFont typeface="Verdana" panose="020B0604030504040204" pitchFamily="34" charset="0"/>
              <a:buAutoNum type="arabicPeriod"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7327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E2D6E25D-AEA7-864C-9458-779DF9D35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err="1"/>
              <a:t>Khái</a:t>
            </a:r>
            <a:r>
              <a:rPr lang="en-US" altLang="en-US" dirty="0"/>
              <a:t> </a:t>
            </a:r>
            <a:r>
              <a:rPr lang="en-US" altLang="en-US" dirty="0" err="1"/>
              <a:t>niệm</a:t>
            </a:r>
            <a:endParaRPr lang="en-US" altLang="en-US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129285C-342A-724B-92B7-BD9ABF589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69988"/>
            <a:ext cx="10505704" cy="568801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vi-VN" altLang="en-US" sz="1800" dirty="0"/>
              <a:t>Hiểu đơn giản RegEx là 1 pattern (mẫu) cho phép bạn kiểm tra 1 chuỗi ký tự như email, mật khẩu .v.v có khớp với pattern mà bạn quy định từ trước hay không</a:t>
            </a:r>
            <a:endParaRPr lang="en-US" altLang="en-US" sz="1800" dirty="0"/>
          </a:p>
          <a:p>
            <a:pPr>
              <a:lnSpc>
                <a:spcPct val="150000"/>
              </a:lnSpc>
              <a:defRPr/>
            </a:pPr>
            <a:endParaRPr lang="vi-VN" altLang="en-US" sz="1800" dirty="0"/>
          </a:p>
          <a:p>
            <a:pPr>
              <a:lnSpc>
                <a:spcPct val="150000"/>
              </a:lnSpc>
              <a:defRPr/>
            </a:pPr>
            <a:r>
              <a:rPr lang="vi-VN" altLang="en-US" sz="1800" dirty="0"/>
              <a:t>Regex rất khó học, khó viết, khó nhớ, khó sửa. tuy nhiên có những việc mà chỉ sử dụng regex thì mới có thể thực hiện được</a:t>
            </a:r>
          </a:p>
          <a:p>
            <a:pPr>
              <a:lnSpc>
                <a:spcPct val="150000"/>
              </a:lnSpc>
              <a:defRPr/>
            </a:pPr>
            <a:endParaRPr lang="en-US" altLang="en-US" sz="1800" dirty="0"/>
          </a:p>
          <a:p>
            <a:pPr marL="457200">
              <a:spcBef>
                <a:spcPts val="0"/>
              </a:spcBef>
              <a:defRPr/>
            </a:pPr>
            <a:r>
              <a:rPr lang="en-US" sz="1800" dirty="0"/>
              <a:t>VD: </a:t>
            </a:r>
            <a:r>
              <a:rPr lang="en-US" sz="1800" dirty="0" err="1"/>
              <a:t>kiểm</a:t>
            </a:r>
            <a:r>
              <a:rPr lang="en-US" sz="1800" dirty="0"/>
              <a:t> </a:t>
            </a:r>
            <a:r>
              <a:rPr lang="en-US" sz="1800" dirty="0" err="1"/>
              <a:t>tra</a:t>
            </a:r>
            <a:r>
              <a:rPr lang="en-US" sz="1800" dirty="0"/>
              <a:t> </a:t>
            </a:r>
            <a:r>
              <a:rPr lang="en-US" sz="1800" dirty="0" err="1"/>
              <a:t>xem</a:t>
            </a:r>
            <a:r>
              <a:rPr lang="en-US" sz="1800" dirty="0"/>
              <a:t> 1 </a:t>
            </a:r>
            <a:r>
              <a:rPr lang="en-US" sz="1800" dirty="0" err="1"/>
              <a:t>chuỗi</a:t>
            </a:r>
            <a:r>
              <a:rPr lang="en-US" sz="1800" dirty="0"/>
              <a:t> </a:t>
            </a:r>
            <a:r>
              <a:rPr lang="en-US" sz="1800" dirty="0" err="1"/>
              <a:t>bất</a:t>
            </a:r>
            <a:r>
              <a:rPr lang="en-US" sz="1800" dirty="0"/>
              <a:t> </a:t>
            </a:r>
            <a:r>
              <a:rPr lang="en-US" sz="1800" dirty="0" err="1"/>
              <a:t>kỳ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thúc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r>
              <a:rPr lang="en-US" sz="1800" dirty="0"/>
              <a:t> .com, .org hay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chẳng</a:t>
            </a:r>
            <a:r>
              <a:rPr lang="en-US" sz="1800" dirty="0"/>
              <a:t> </a:t>
            </a:r>
            <a:r>
              <a:rPr lang="en-US" sz="1800" dirty="0" err="1"/>
              <a:t>hạn</a:t>
            </a:r>
            <a:endParaRPr lang="en-US" sz="1800" dirty="0"/>
          </a:p>
          <a:p>
            <a:pPr marL="11430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rgbClr val="000000"/>
                </a:solidFill>
              </a:rPr>
              <a:t>abc.com =&gt; true</a:t>
            </a:r>
            <a:endParaRPr lang="en-US" sz="1800" dirty="0"/>
          </a:p>
          <a:p>
            <a:pPr marL="11430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rgbClr val="000000"/>
                </a:solidFill>
              </a:rPr>
              <a:t>abc.org =&gt; true</a:t>
            </a:r>
            <a:endParaRPr lang="en-US" sz="1800" dirty="0"/>
          </a:p>
          <a:p>
            <a:pPr marL="11430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dirty="0" err="1">
                <a:solidFill>
                  <a:srgbClr val="000000"/>
                </a:solidFill>
              </a:rPr>
              <a:t>abc.comvn</a:t>
            </a:r>
            <a:r>
              <a:rPr lang="en-US" sz="1800" dirty="0">
                <a:solidFill>
                  <a:srgbClr val="000000"/>
                </a:solidFill>
              </a:rPr>
              <a:t> =&gt; false</a:t>
            </a:r>
          </a:p>
          <a:p>
            <a:pPr marL="11430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dirty="0"/>
              <a:t>=&gt; </a:t>
            </a:r>
            <a:r>
              <a:rPr lang="en-US" sz="1800" dirty="0" err="1"/>
              <a:t>chuỗi</a:t>
            </a:r>
            <a:r>
              <a:rPr lang="en-US" sz="1800" dirty="0"/>
              <a:t> regex </a:t>
            </a:r>
            <a:r>
              <a:rPr lang="en-US" sz="1800" dirty="0" err="1"/>
              <a:t>này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dạng</a:t>
            </a:r>
            <a:r>
              <a:rPr lang="en-US" sz="1800" dirty="0"/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(\.com|\.org)$</a:t>
            </a:r>
            <a:br>
              <a:rPr lang="en-US" sz="1800" dirty="0"/>
            </a:br>
            <a:endParaRPr lang="en-US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71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1CFB-2950-7F4E-81B1-7533C40A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7EEDC-1201-D04C-8FC2-D1DD4DB7F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Regex,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https://regex101.com/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297FA3-15EE-2F4C-8CFD-CF0E8EE1A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23" y="2661026"/>
            <a:ext cx="3192706" cy="26740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24F62A-6B80-3045-A0BC-C3FB5B777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2455023"/>
            <a:ext cx="39878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6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8B7EDC5-769A-2F4D-8935-C88DA661C9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/>
              <a:t>Ví dụ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BC5D72C-F4EE-754C-B6B7-B7AE1E3ABC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54020"/>
            <a:ext cx="9129713" cy="5688012"/>
          </a:xfrm>
        </p:spPr>
        <p:txBody>
          <a:bodyPr/>
          <a:lstStyle/>
          <a:p>
            <a:pPr marL="0" indent="0">
              <a:buNone/>
              <a:defRPr/>
            </a:pPr>
            <a:endParaRPr lang="en-US" sz="1800" dirty="0"/>
          </a:p>
          <a:p>
            <a:pPr marL="0" indent="0">
              <a:buNone/>
              <a:defRPr/>
            </a:pPr>
            <a:endParaRPr lang="en-US" sz="1800" dirty="0"/>
          </a:p>
          <a:p>
            <a:pPr marL="0" indent="0">
              <a:buNone/>
              <a:defRPr/>
            </a:pPr>
            <a:endParaRPr lang="en-US" sz="1800" dirty="0"/>
          </a:p>
          <a:p>
            <a:pPr marL="0" indent="0">
              <a:buNone/>
              <a:defRPr/>
            </a:pPr>
            <a:endParaRPr lang="en-US" sz="1800" dirty="0"/>
          </a:p>
          <a:p>
            <a:pPr marL="0" indent="0">
              <a:buNone/>
              <a:defRPr/>
            </a:pPr>
            <a:endParaRPr lang="en-US" sz="1800" dirty="0"/>
          </a:p>
          <a:p>
            <a:pPr marL="0" indent="0">
              <a:buNone/>
              <a:defRPr/>
            </a:pPr>
            <a:endParaRPr lang="en-US" sz="1800" dirty="0"/>
          </a:p>
          <a:p>
            <a:pPr marL="0" indent="0">
              <a:buNone/>
              <a:defRPr/>
            </a:pPr>
            <a:endParaRPr lang="en-US" sz="1800" dirty="0"/>
          </a:p>
          <a:p>
            <a:pPr marL="0" indent="0">
              <a:buNone/>
              <a:defRPr/>
            </a:pPr>
            <a:endParaRPr lang="en-US" sz="1800" dirty="0"/>
          </a:p>
          <a:p>
            <a:pPr>
              <a:lnSpc>
                <a:spcPct val="150000"/>
              </a:lnSpc>
              <a:defRPr/>
            </a:pPr>
            <a:r>
              <a:rPr lang="en-US" sz="1800" dirty="0" err="1"/>
              <a:t>Ký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\ </a:t>
            </a:r>
            <a:r>
              <a:rPr lang="en-US" sz="1800" dirty="0" err="1"/>
              <a:t>đặt</a:t>
            </a:r>
            <a:r>
              <a:rPr lang="en-US" sz="1800" dirty="0"/>
              <a:t> </a:t>
            </a:r>
            <a:r>
              <a:rPr lang="en-US" sz="1800" dirty="0" err="1"/>
              <a:t>trước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ký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đặc</a:t>
            </a:r>
            <a:r>
              <a:rPr lang="en-US" sz="1800" dirty="0"/>
              <a:t> </a:t>
            </a:r>
            <a:r>
              <a:rPr lang="en-US" sz="1800" dirty="0" err="1"/>
              <a:t>biệt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thị</a:t>
            </a:r>
            <a:r>
              <a:rPr lang="en-US" sz="1800" dirty="0"/>
              <a:t> </a:t>
            </a:r>
            <a:r>
              <a:rPr lang="en-US" sz="1800" dirty="0" err="1"/>
              <a:t>chính</a:t>
            </a:r>
            <a:r>
              <a:rPr lang="en-US" sz="1800" dirty="0"/>
              <a:t>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ký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đó</a:t>
            </a:r>
            <a:endParaRPr lang="en-US" sz="1800" dirty="0"/>
          </a:p>
          <a:p>
            <a:pPr>
              <a:lnSpc>
                <a:spcPct val="150000"/>
              </a:lnSpc>
              <a:defRPr/>
            </a:pPr>
            <a:r>
              <a:rPr lang="en-US" sz="1800" dirty="0" err="1"/>
              <a:t>Ký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|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kiện</a:t>
            </a:r>
            <a:r>
              <a:rPr lang="en-US" sz="1800" dirty="0"/>
              <a:t> OR (</a:t>
            </a:r>
            <a:r>
              <a:rPr lang="en-US" sz="1800" dirty="0" err="1"/>
              <a:t>hoặc</a:t>
            </a:r>
            <a:r>
              <a:rPr lang="en-US" sz="1800" dirty="0"/>
              <a:t>)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biểu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 Regex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err="1"/>
              <a:t>Ký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$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kiện</a:t>
            </a:r>
            <a:r>
              <a:rPr lang="en-US" sz="1800" dirty="0"/>
              <a:t> </a:t>
            </a:r>
            <a:r>
              <a:rPr lang="en-US" sz="1800" dirty="0" err="1"/>
              <a:t>phải</a:t>
            </a:r>
            <a:r>
              <a:rPr lang="en-US" sz="1800" dirty="0"/>
              <a:t> </a:t>
            </a:r>
            <a:r>
              <a:rPr lang="en-US" sz="1800" dirty="0" err="1"/>
              <a:t>xuất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ở </a:t>
            </a:r>
            <a:r>
              <a:rPr lang="en-US" sz="1800" dirty="0" err="1"/>
              <a:t>cuối</a:t>
            </a:r>
            <a:r>
              <a:rPr lang="en-US" sz="1800" dirty="0"/>
              <a:t> </a:t>
            </a:r>
            <a:r>
              <a:rPr lang="en-US" sz="1800" dirty="0" err="1"/>
              <a:t>chuỗi</a:t>
            </a:r>
            <a:r>
              <a:rPr lang="en-US" sz="1800" dirty="0"/>
              <a:t>, </a:t>
            </a:r>
            <a:r>
              <a:rPr lang="en-US" sz="1800" dirty="0" err="1"/>
              <a:t>ngược</a:t>
            </a:r>
            <a:r>
              <a:rPr lang="en-US" sz="1800" dirty="0"/>
              <a:t> </a:t>
            </a:r>
            <a:r>
              <a:rPr lang="en-US" sz="1800" dirty="0" err="1"/>
              <a:t>lại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ký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^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phải</a:t>
            </a:r>
            <a:r>
              <a:rPr lang="en-US" sz="1800" dirty="0"/>
              <a:t> </a:t>
            </a:r>
            <a:r>
              <a:rPr lang="en-US" sz="1800" dirty="0" err="1"/>
              <a:t>xuất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ở </a:t>
            </a:r>
            <a:r>
              <a:rPr lang="en-US" sz="1800" dirty="0" err="1"/>
              <a:t>đầu</a:t>
            </a:r>
            <a:r>
              <a:rPr lang="en-US" sz="1800" dirty="0"/>
              <a:t> </a:t>
            </a:r>
            <a:r>
              <a:rPr lang="en-US" sz="1800" dirty="0" err="1"/>
              <a:t>chuỗi</a:t>
            </a:r>
            <a:endParaRPr lang="en-US" sz="1800" dirty="0"/>
          </a:p>
          <a:p>
            <a:pPr>
              <a:lnSpc>
                <a:spcPct val="150000"/>
              </a:lnSpc>
              <a:defRPr/>
            </a:pP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nằm</a:t>
            </a:r>
            <a:r>
              <a:rPr lang="en-US" sz="1800" dirty="0"/>
              <a:t> </a:t>
            </a:r>
            <a:r>
              <a:rPr lang="en-US" sz="1800" dirty="0" err="1"/>
              <a:t>giữa</a:t>
            </a:r>
            <a:r>
              <a:rPr lang="en-US" sz="1800" dirty="0"/>
              <a:t>  </a:t>
            </a:r>
            <a:r>
              <a:rPr lang="en-US" sz="1800" dirty="0" err="1"/>
              <a:t>ký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regexPattern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nơi</a:t>
            </a:r>
            <a:r>
              <a:rPr lang="en-US" sz="1800" dirty="0"/>
              <a:t> </a:t>
            </a:r>
            <a:r>
              <a:rPr lang="en-US" sz="1800" dirty="0" err="1"/>
              <a:t>viết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biểu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 Regex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bạn</a:t>
            </a:r>
            <a:endParaRPr lang="en-US" sz="1800" dirty="0"/>
          </a:p>
          <a:p>
            <a:pPr>
              <a:lnSpc>
                <a:spcPct val="150000"/>
              </a:lnSpc>
              <a:defRPr/>
            </a:pPr>
            <a:r>
              <a:rPr lang="en-US" sz="1800" dirty="0" err="1"/>
              <a:t>Ký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/>
              <a:t> ở </a:t>
            </a:r>
            <a:r>
              <a:rPr lang="en-US" sz="1800" dirty="0" err="1"/>
              <a:t>cuối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setting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phép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biệt</a:t>
            </a:r>
            <a:r>
              <a:rPr lang="en-US" sz="1800" dirty="0"/>
              <a:t> </a:t>
            </a:r>
            <a:r>
              <a:rPr lang="en-US" sz="1800" dirty="0" err="1"/>
              <a:t>hoa</a:t>
            </a:r>
            <a:r>
              <a:rPr lang="en-US" sz="1800" dirty="0"/>
              <a:t> </a:t>
            </a:r>
            <a:r>
              <a:rPr lang="en-US" sz="1800" dirty="0" err="1"/>
              <a:t>thường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Regex</a:t>
            </a: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D5DAC43A-0607-474E-B6BB-C7A5C530E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675" y="1154020"/>
            <a:ext cx="489585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72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364C573A-1510-C046-9F75-7023C4435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/>
              <a:t>Khởi tạo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F4E547F-DBC1-AA4C-BCD8-86F9EBF2F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69988"/>
            <a:ext cx="9129713" cy="568801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Javascript</a:t>
            </a:r>
            <a:r>
              <a:rPr lang="en-US" sz="1800" dirty="0"/>
              <a:t>, Regex </a:t>
            </a:r>
            <a:r>
              <a:rPr lang="en-US" sz="1800" dirty="0" err="1"/>
              <a:t>là</a:t>
            </a:r>
            <a:r>
              <a:rPr lang="en-US" sz="1800" dirty="0"/>
              <a:t> 1 object,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khởi</a:t>
            </a:r>
            <a:r>
              <a:rPr lang="en-US" sz="1800" dirty="0"/>
              <a:t> </a:t>
            </a:r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theo</a:t>
            </a:r>
            <a:r>
              <a:rPr lang="en-US" sz="1800" dirty="0"/>
              <a:t> 2 </a:t>
            </a:r>
            <a:r>
              <a:rPr lang="en-US" sz="1800" dirty="0" err="1"/>
              <a:t>cách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endParaRPr lang="en-US" sz="1800" dirty="0"/>
          </a:p>
          <a:p>
            <a:pPr>
              <a:lnSpc>
                <a:spcPct val="150000"/>
              </a:lnSpc>
              <a:defRPr/>
            </a:pPr>
            <a:endParaRPr lang="en-US" sz="1800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 regex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(pattern);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endParaRPr lang="en-US" sz="2400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 regex = 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/>
              <a:t>; </a:t>
            </a:r>
            <a:r>
              <a:rPr lang="en-US" sz="2400" dirty="0">
                <a:solidFill>
                  <a:schemeClr val="tx2"/>
                </a:solidFill>
              </a:rPr>
              <a:t>//</a:t>
            </a:r>
            <a:r>
              <a:rPr lang="en-US" sz="2400" dirty="0" err="1">
                <a:solidFill>
                  <a:schemeClr val="tx2"/>
                </a:solidFill>
              </a:rPr>
              <a:t>thường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sử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dụng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cách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này</a:t>
            </a:r>
            <a:endParaRPr lang="en-US" sz="2400" dirty="0">
              <a:solidFill>
                <a:schemeClr val="tx2"/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en-US" sz="1600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394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828B8582-5563-7B43-A812-9E38F5F74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test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881BF72-E53E-2943-B8AA-A9F188B79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69988"/>
            <a:ext cx="9129713" cy="568801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 test(string)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Javascript</a:t>
            </a:r>
            <a:endParaRPr lang="en-US" sz="1800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5A7CAD-F53F-304F-9CA9-1949F234F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538" y="2171513"/>
            <a:ext cx="7236924" cy="41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91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9B2967B3-ADEA-024B-8816-1F1DC2F4BB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/>
              <a:t>Một số điều kiện có sẵn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7911444-9F65-7642-9D68-4C316DB7BF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9726" y="1176338"/>
            <a:ext cx="9129713" cy="568801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1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38AE50-A5E4-C44A-83EE-7BFAA91F9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09726"/>
              </p:ext>
            </p:extLst>
          </p:nvPr>
        </p:nvGraphicFramePr>
        <p:xfrm>
          <a:off x="762001" y="1668461"/>
          <a:ext cx="9820273" cy="4302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8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45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 err="1"/>
                        <a:t>Ký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tự</a:t>
                      </a:r>
                      <a:endParaRPr lang="en-US" sz="1800" dirty="0"/>
                    </a:p>
                  </a:txBody>
                  <a:tcPr marL="91447" marR="91447" marT="45728" marB="4572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 err="1"/>
                        <a:t>Giải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thích</a:t>
                      </a:r>
                      <a:endParaRPr lang="en-US" sz="1800" dirty="0"/>
                    </a:p>
                  </a:txBody>
                  <a:tcPr marL="91447" marR="91447"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5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/>
                        <a:t>\d</a:t>
                      </a:r>
                    </a:p>
                  </a:txBody>
                  <a:tcPr marL="91447" marR="91447" marT="45728" marB="457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err="1"/>
                        <a:t>Tương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đương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với</a:t>
                      </a:r>
                      <a:r>
                        <a:rPr lang="en-US" sz="1800" baseline="0" dirty="0"/>
                        <a:t> [0-9], </a:t>
                      </a:r>
                      <a:r>
                        <a:rPr lang="en-US" sz="1800" baseline="0" dirty="0" err="1"/>
                        <a:t>chứa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ký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tự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số</a:t>
                      </a:r>
                      <a:endParaRPr lang="en-US" sz="1800" dirty="0"/>
                    </a:p>
                  </a:txBody>
                  <a:tcPr marL="91447" marR="91447"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5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/>
                        <a:t>\D</a:t>
                      </a:r>
                    </a:p>
                  </a:txBody>
                  <a:tcPr marL="91447" marR="91447" marT="45728" marB="457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err="1"/>
                        <a:t>Tương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đương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với</a:t>
                      </a:r>
                      <a:r>
                        <a:rPr lang="en-US" sz="1800" baseline="0" dirty="0"/>
                        <a:t> [^0-9], </a:t>
                      </a:r>
                      <a:r>
                        <a:rPr lang="en-US" sz="1800" baseline="0" dirty="0" err="1"/>
                        <a:t>chứa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ký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tự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không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phải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số</a:t>
                      </a:r>
                      <a:r>
                        <a:rPr lang="en-US" sz="1800" baseline="0" dirty="0"/>
                        <a:t> (</a:t>
                      </a:r>
                      <a:r>
                        <a:rPr lang="en-US" sz="1800" baseline="0" dirty="0" err="1"/>
                        <a:t>ngược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lại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với</a:t>
                      </a:r>
                      <a:r>
                        <a:rPr lang="en-US" sz="1800" baseline="0" dirty="0"/>
                        <a:t> \d)</a:t>
                      </a:r>
                      <a:endParaRPr lang="en-US" sz="1800" dirty="0"/>
                    </a:p>
                  </a:txBody>
                  <a:tcPr marL="91447" marR="91447"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5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/>
                        <a:t>\w</a:t>
                      </a:r>
                    </a:p>
                  </a:txBody>
                  <a:tcPr marL="91447" marR="91447" marT="45728" marB="457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err="1"/>
                        <a:t>Tương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đương</a:t>
                      </a:r>
                      <a:r>
                        <a:rPr lang="en-US" sz="1800" baseline="0" dirty="0"/>
                        <a:t> [A-Za-z0-9_], </a:t>
                      </a:r>
                      <a:r>
                        <a:rPr lang="en-US" sz="1800" baseline="0" dirty="0" err="1"/>
                        <a:t>chứa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ký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tự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là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chữ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hoặc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số</a:t>
                      </a:r>
                      <a:r>
                        <a:rPr lang="en-US" sz="1800" baseline="0" dirty="0"/>
                        <a:t> </a:t>
                      </a:r>
                      <a:endParaRPr lang="en-US" sz="1800" dirty="0"/>
                    </a:p>
                  </a:txBody>
                  <a:tcPr marL="91447" marR="91447" marT="45728" marB="45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5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/>
                        <a:t>\W</a:t>
                      </a:r>
                    </a:p>
                  </a:txBody>
                  <a:tcPr marL="91447" marR="91447" marT="45728" marB="457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err="1"/>
                        <a:t>Tương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đương</a:t>
                      </a:r>
                      <a:r>
                        <a:rPr lang="en-US" sz="1800" baseline="0" dirty="0"/>
                        <a:t> [^A-Za-z0-9_], </a:t>
                      </a:r>
                      <a:r>
                        <a:rPr lang="en-US" sz="1800" baseline="0" dirty="0" err="1"/>
                        <a:t>chứa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ký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tự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không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phải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chữ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và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số</a:t>
                      </a:r>
                      <a:r>
                        <a:rPr lang="en-US" sz="1800" baseline="0" dirty="0"/>
                        <a:t> (</a:t>
                      </a:r>
                      <a:r>
                        <a:rPr lang="en-US" sz="1800" baseline="0" dirty="0" err="1"/>
                        <a:t>ngược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lại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của</a:t>
                      </a:r>
                      <a:r>
                        <a:rPr lang="en-US" sz="1800" baseline="0" dirty="0"/>
                        <a:t> \w)</a:t>
                      </a:r>
                      <a:endParaRPr lang="en-US" sz="1800" dirty="0"/>
                    </a:p>
                  </a:txBody>
                  <a:tcPr marL="91447" marR="91447" marT="45728" marB="457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45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/>
                        <a:t>\s</a:t>
                      </a:r>
                    </a:p>
                  </a:txBody>
                  <a:tcPr marL="91447" marR="91447" marT="45728" marB="457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vi-VN" sz="18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chứa ký tự khoảng trống như space, tab(\t), newline (\n)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47" marR="91447" marT="45728" marB="4572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45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/>
                        <a:t>\S</a:t>
                      </a:r>
                    </a:p>
                  </a:txBody>
                  <a:tcPr marL="91447" marR="91447" marT="45728" marB="457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err="1"/>
                        <a:t>Ngược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lại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với</a:t>
                      </a:r>
                      <a:r>
                        <a:rPr lang="en-US" sz="1800" baseline="0" dirty="0"/>
                        <a:t> \s, </a:t>
                      </a:r>
                      <a:r>
                        <a:rPr lang="en-US" sz="1800" baseline="0" dirty="0" err="1"/>
                        <a:t>không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chứa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ký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tự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khoảng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trống</a:t>
                      </a:r>
                      <a:endParaRPr lang="en-US" sz="1800" dirty="0"/>
                    </a:p>
                  </a:txBody>
                  <a:tcPr marL="91447" marR="91447" marT="45728" marB="4572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394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CC259D39-9A76-2D4B-BBC4-B2BEA4146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điều</a:t>
            </a:r>
            <a:r>
              <a:rPr lang="en-US" altLang="en-US" dirty="0"/>
              <a:t> </a:t>
            </a:r>
            <a:r>
              <a:rPr lang="en-US" altLang="en-US" dirty="0" err="1"/>
              <a:t>kiện</a:t>
            </a:r>
            <a:r>
              <a:rPr lang="en-US" altLang="en-US" dirty="0"/>
              <a:t> hay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(^)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64A006A-2556-194A-BFC8-44AA1CE37A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37702"/>
            <a:ext cx="9129713" cy="568801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1800" dirty="0" err="1"/>
              <a:t>Phải</a:t>
            </a:r>
            <a:r>
              <a:rPr lang="en-US" sz="1800" dirty="0"/>
              <a:t> </a:t>
            </a:r>
            <a:r>
              <a:rPr lang="en-US" sz="1800" dirty="0" err="1"/>
              <a:t>xuất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ở </a:t>
            </a:r>
            <a:r>
              <a:rPr lang="en-US" sz="1800" dirty="0" err="1"/>
              <a:t>đầu</a:t>
            </a:r>
            <a:r>
              <a:rPr lang="en-US" sz="1800" dirty="0"/>
              <a:t> </a:t>
            </a:r>
            <a:r>
              <a:rPr lang="en-US" sz="1800" dirty="0" err="1"/>
              <a:t>chuỗi</a:t>
            </a:r>
            <a:r>
              <a:rPr lang="en-US" sz="1800" dirty="0"/>
              <a:t>: ^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145069-61E8-CF4A-832E-EF15AD6FE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2257588"/>
            <a:ext cx="6851278" cy="407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9350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{9D2CA572-83AB-AC4F-96DE-59DB91B26D05}tf10001061</Template>
  <TotalTime>571</TotalTime>
  <Words>1335</Words>
  <Application>Microsoft Macintosh PowerPoint</Application>
  <PresentationFormat>Widescreen</PresentationFormat>
  <Paragraphs>204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Cambria</vt:lpstr>
      <vt:lpstr>Courier New</vt:lpstr>
      <vt:lpstr>Verdana</vt:lpstr>
      <vt:lpstr>Wingdings</vt:lpstr>
      <vt:lpstr>Office Theme</vt:lpstr>
      <vt:lpstr>Adjacency</vt:lpstr>
      <vt:lpstr>PowerPoint Presentation</vt:lpstr>
      <vt:lpstr>Nội dung</vt:lpstr>
      <vt:lpstr>Khái niệm</vt:lpstr>
      <vt:lpstr>Test</vt:lpstr>
      <vt:lpstr>Ví dụ</vt:lpstr>
      <vt:lpstr>Khởi tạo</vt:lpstr>
      <vt:lpstr>Phương thức test</vt:lpstr>
      <vt:lpstr>Một số điều kiện có sẵn</vt:lpstr>
      <vt:lpstr>Các điều kiện hay sử dụng (^)</vt:lpstr>
      <vt:lpstr>Các điều kiện hay sử dụng ($)</vt:lpstr>
      <vt:lpstr>Các điều kiện hay sử dụng</vt:lpstr>
      <vt:lpstr>Các điều kiện hay sử dụng</vt:lpstr>
      <vt:lpstr>Các điều kiện hay sử dụng</vt:lpstr>
      <vt:lpstr>Các điều kiện hay sử dụng</vt:lpstr>
      <vt:lpstr>Các điều kiện hay sử dụng</vt:lpstr>
      <vt:lpstr>Các điều kiện hay sử dụng</vt:lpstr>
      <vt:lpstr>Các điều kiện hay sử dụng</vt:lpstr>
      <vt:lpstr>Tương đương</vt:lpstr>
      <vt:lpstr>Các điều kiện hay sử dụng</vt:lpstr>
      <vt:lpstr>Các điều kiện hay sử dụng</vt:lpstr>
      <vt:lpstr>Mục đích của nhóm điều kiện</vt:lpstr>
      <vt:lpstr>Cách sử dụng</vt:lpstr>
      <vt:lpstr>Các điều kiện hay sử dụng</vt:lpstr>
      <vt:lpstr>Setting Regex</vt:lpstr>
      <vt:lpstr>Thực hành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- Bootstrap</dc:title>
  <dc:creator>nguyen_huu cam</dc:creator>
  <cp:lastModifiedBy>nguyen_huu cam</cp:lastModifiedBy>
  <cp:revision>218</cp:revision>
  <dcterms:created xsi:type="dcterms:W3CDTF">2020-11-19T16:20:58Z</dcterms:created>
  <dcterms:modified xsi:type="dcterms:W3CDTF">2020-12-25T05:16:52Z</dcterms:modified>
</cp:coreProperties>
</file>