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sldIdLst>
    <p:sldId id="256" r:id="rId2"/>
    <p:sldId id="258" r:id="rId3"/>
    <p:sldId id="259" r:id="rId4"/>
    <p:sldId id="266" r:id="rId5"/>
    <p:sldId id="267" r:id="rId6"/>
    <p:sldId id="261" r:id="rId7"/>
    <p:sldId id="273" r:id="rId8"/>
    <p:sldId id="263" r:id="rId9"/>
    <p:sldId id="262" r:id="rId10"/>
    <p:sldId id="265" r:id="rId11"/>
    <p:sldId id="268" r:id="rId12"/>
    <p:sldId id="274" r:id="rId13"/>
    <p:sldId id="275" r:id="rId14"/>
    <p:sldId id="276" r:id="rId15"/>
    <p:sldId id="277" r:id="rId16"/>
    <p:sldId id="280" r:id="rId17"/>
    <p:sldId id="282" r:id="rId18"/>
    <p:sldId id="284" r:id="rId19"/>
    <p:sldId id="285" r:id="rId20"/>
    <p:sldId id="287" r:id="rId21"/>
    <p:sldId id="28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32"/>
    <p:restoredTop sz="91154" autoAdjust="0"/>
  </p:normalViewPr>
  <p:slideViewPr>
    <p:cSldViewPr>
      <p:cViewPr varScale="1">
        <p:scale>
          <a:sx n="100" d="100"/>
          <a:sy n="100" d="100"/>
        </p:scale>
        <p:origin x="52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05E4C-D442-40DA-8333-4847F050FF4B}" type="datetimeFigureOut">
              <a:rPr lang="en-US" smtClean="0"/>
              <a:t>1/15/21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D5180-AE0B-438A-89FC-678DA1E1C75E}" type="slidenum">
              <a:rPr lang="en-US" smtClean="0"/>
              <a:t>‹#›</a:t>
            </a:fld>
            <a:endParaRPr lang="en-US"/>
          </a:p>
        </p:txBody>
      </p:sp>
    </p:spTree>
    <p:extLst>
      <p:ext uri="{BB962C8B-B14F-4D97-AF65-F5344CB8AC3E}">
        <p14:creationId xmlns:p14="http://schemas.microsoft.com/office/powerpoint/2010/main" val="392864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Hosting:</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Hosting là dịch vụ lưu trữ dữ và chia sẻ liệu trực tuyến, là không gian trên máy chủ có cài đặt các dịch vụ Internet như world wide web (www), truyền file (FTP), Mail… ,bạn có thể chứa nội dung trang web hay dữ liệu trên không gian đó.</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Web server là máy chủ được dùng để xử lý các truy cập được gửi từ máy khách thông qua giao thức </a:t>
            </a:r>
            <a:r>
              <a:rPr lang="vi-VN" sz="1200" b="0" i="1" kern="1200" dirty="0">
                <a:solidFill>
                  <a:schemeClr val="tx1"/>
                </a:solidFill>
                <a:effectLst/>
                <a:latin typeface="+mn-lt"/>
                <a:ea typeface="+mn-ea"/>
                <a:cs typeface="+mn-cs"/>
              </a:rPr>
              <a:t>HTTP</a:t>
            </a:r>
            <a:r>
              <a:rPr lang="vi-VN" sz="1200" b="0" i="0" kern="1200" dirty="0">
                <a:solidFill>
                  <a:schemeClr val="tx1"/>
                </a:solidFill>
                <a:effectLst/>
                <a:latin typeface="+mn-lt"/>
                <a:ea typeface="+mn-ea"/>
                <a:cs typeface="+mn-cs"/>
              </a:rPr>
              <a:t>. Các truy cập </a:t>
            </a:r>
            <a:r>
              <a:rPr lang="vi-VN" sz="1200" b="0" i="1" kern="1200" dirty="0">
                <a:solidFill>
                  <a:schemeClr val="tx1"/>
                </a:solidFill>
                <a:effectLst/>
                <a:latin typeface="+mn-lt"/>
                <a:ea typeface="+mn-ea"/>
                <a:cs typeface="+mn-cs"/>
              </a:rPr>
              <a:t>HTTP</a:t>
            </a:r>
            <a:r>
              <a:rPr lang="vi-VN" sz="1200" b="0" i="0" kern="1200" dirty="0">
                <a:solidFill>
                  <a:schemeClr val="tx1"/>
                </a:solidFill>
                <a:effectLst/>
                <a:latin typeface="+mn-lt"/>
                <a:ea typeface="+mn-ea"/>
                <a:cs typeface="+mn-cs"/>
              </a:rPr>
              <a:t> này thường được gửi từ các chương trình duyệt web trên máy tính cá nhân. Thuật ngữ web server có thể được sử dụng để để cập tới 2 khía cạnh là phần cứng hoặc phần mềm. Với khía cạnh phần cứng thì web server về bản chất cũng là 1 loại máy chủ giống như các máy chủ khác, tuy nhiên máy chủ này cần phải được cài đặt ít nhất một phần mềm giúp xử lý các truy cập gửi tới thông qua giao thức </a:t>
            </a:r>
            <a:r>
              <a:rPr lang="vi-VN" sz="1200" b="0" i="1" kern="1200" dirty="0">
                <a:solidFill>
                  <a:schemeClr val="tx1"/>
                </a:solidFill>
                <a:effectLst/>
                <a:latin typeface="+mn-lt"/>
                <a:ea typeface="+mn-ea"/>
                <a:cs typeface="+mn-cs"/>
              </a:rPr>
              <a:t>HTTP</a:t>
            </a:r>
            <a:r>
              <a:rPr lang="vi-VN"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Mail server</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là Máy chủ thư điện tử là máy chủ dùng để gửi và nhận thư điện tử, là một giải pháp Email dành cho các doanh nghiệp để quản lý và truyền thông nội bộ</a:t>
            </a:r>
            <a:endParaRPr lang="en-US" dirty="0"/>
          </a:p>
        </p:txBody>
      </p:sp>
      <p:sp>
        <p:nvSpPr>
          <p:cNvPr id="4" name="Slide Number Placeholder 3"/>
          <p:cNvSpPr>
            <a:spLocks noGrp="1"/>
          </p:cNvSpPr>
          <p:nvPr>
            <p:ph type="sldNum" sz="quarter" idx="10"/>
          </p:nvPr>
        </p:nvSpPr>
        <p:spPr/>
        <p:txBody>
          <a:bodyPr/>
          <a:lstStyle/>
          <a:p>
            <a:fld id="{82FD5180-AE0B-438A-89FC-678DA1E1C75E}" type="slidenum">
              <a:rPr lang="en-US" smtClean="0"/>
              <a:t>8</a:t>
            </a:fld>
            <a:endParaRPr lang="en-US"/>
          </a:p>
        </p:txBody>
      </p:sp>
    </p:spTree>
    <p:extLst>
      <p:ext uri="{BB962C8B-B14F-4D97-AF65-F5344CB8AC3E}">
        <p14:creationId xmlns:p14="http://schemas.microsoft.com/office/powerpoint/2010/main" val="152228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Nếu</a:t>
            </a:r>
            <a:r>
              <a:rPr lang="en-US" baseline="0" dirty="0"/>
              <a:t> ai muốn tìm hiểu thêm về cách thưc Deploy trên Nginx thì có thể cài Laragon (tương tự như xampp), hơi khó dùng 1 chút để tìm hiểu cách thức cấu hình website deployed trên Nginx.</a:t>
            </a:r>
            <a:endParaRPr lang="en-US" dirty="0"/>
          </a:p>
        </p:txBody>
      </p:sp>
      <p:sp>
        <p:nvSpPr>
          <p:cNvPr id="4" name="Slide Number Placeholder 3"/>
          <p:cNvSpPr>
            <a:spLocks noGrp="1"/>
          </p:cNvSpPr>
          <p:nvPr>
            <p:ph type="sldNum" sz="quarter" idx="10"/>
          </p:nvPr>
        </p:nvSpPr>
        <p:spPr/>
        <p:txBody>
          <a:bodyPr/>
          <a:lstStyle/>
          <a:p>
            <a:fld id="{82FD5180-AE0B-438A-89FC-678DA1E1C75E}" type="slidenum">
              <a:rPr lang="en-US" smtClean="0"/>
              <a:t>9</a:t>
            </a:fld>
            <a:endParaRPr lang="en-US"/>
          </a:p>
        </p:txBody>
      </p:sp>
    </p:spTree>
    <p:extLst>
      <p:ext uri="{BB962C8B-B14F-4D97-AF65-F5344CB8AC3E}">
        <p14:creationId xmlns:p14="http://schemas.microsoft.com/office/powerpoint/2010/main" val="251452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Notepad ++ xưa</a:t>
            </a:r>
            <a:r>
              <a:rPr lang="en-US" baseline="0" dirty="0"/>
              <a:t> rồi</a:t>
            </a:r>
            <a:endParaRPr lang="en-US" dirty="0"/>
          </a:p>
        </p:txBody>
      </p:sp>
      <p:sp>
        <p:nvSpPr>
          <p:cNvPr id="4" name="Slide Number Placeholder 3"/>
          <p:cNvSpPr>
            <a:spLocks noGrp="1"/>
          </p:cNvSpPr>
          <p:nvPr>
            <p:ph type="sldNum" sz="quarter" idx="10"/>
          </p:nvPr>
        </p:nvSpPr>
        <p:spPr/>
        <p:txBody>
          <a:bodyPr/>
          <a:lstStyle/>
          <a:p>
            <a:fld id="{82FD5180-AE0B-438A-89FC-678DA1E1C75E}" type="slidenum">
              <a:rPr lang="en-US" smtClean="0"/>
              <a:t>10</a:t>
            </a:fld>
            <a:endParaRPr lang="en-US"/>
          </a:p>
        </p:txBody>
      </p:sp>
    </p:spTree>
    <p:extLst>
      <p:ext uri="{BB962C8B-B14F-4D97-AF65-F5344CB8AC3E}">
        <p14:creationId xmlns:p14="http://schemas.microsoft.com/office/powerpoint/2010/main" val="327908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Cách</a:t>
            </a:r>
            <a:r>
              <a:rPr lang="en-US" dirty="0"/>
              <a:t> 2 </a:t>
            </a:r>
            <a:r>
              <a:rPr lang="en-US" dirty="0" err="1"/>
              <a:t>không</a:t>
            </a:r>
            <a:r>
              <a:rPr lang="en-US" dirty="0"/>
              <a:t> </a:t>
            </a:r>
            <a:r>
              <a:rPr lang="en-US" dirty="0" err="1"/>
              <a:t>được</a:t>
            </a:r>
            <a:r>
              <a:rPr lang="en-US" dirty="0"/>
              <a:t> </a:t>
            </a:r>
            <a:r>
              <a:rPr lang="en-US" dirty="0" err="1"/>
              <a:t>khuyến</a:t>
            </a:r>
            <a:r>
              <a:rPr lang="en-US" dirty="0"/>
              <a:t> </a:t>
            </a:r>
            <a:r>
              <a:rPr lang="en-US" dirty="0" err="1"/>
              <a:t>khích</a:t>
            </a:r>
            <a:r>
              <a:rPr lang="en-US" dirty="0"/>
              <a:t> </a:t>
            </a:r>
            <a:r>
              <a:rPr lang="en-US" dirty="0" err="1"/>
              <a:t>sử</a:t>
            </a:r>
            <a:r>
              <a:rPr lang="en-US" dirty="0"/>
              <a:t> </a:t>
            </a:r>
            <a:r>
              <a:rPr lang="en-US" dirty="0" err="1"/>
              <a:t>dụng</a:t>
            </a:r>
            <a:endParaRPr lang="en-US" dirty="0"/>
          </a:p>
        </p:txBody>
      </p:sp>
      <p:sp>
        <p:nvSpPr>
          <p:cNvPr id="4" name="Slide Number Placeholder 3"/>
          <p:cNvSpPr>
            <a:spLocks noGrp="1"/>
          </p:cNvSpPr>
          <p:nvPr>
            <p:ph type="sldNum" sz="quarter" idx="10"/>
          </p:nvPr>
        </p:nvSpPr>
        <p:spPr/>
        <p:txBody>
          <a:bodyPr/>
          <a:lstStyle/>
          <a:p>
            <a:fld id="{82FD5180-AE0B-438A-89FC-678DA1E1C75E}" type="slidenum">
              <a:rPr lang="en-US" smtClean="0"/>
              <a:t>12</a:t>
            </a:fld>
            <a:endParaRPr lang="en-US"/>
          </a:p>
        </p:txBody>
      </p:sp>
    </p:spTree>
    <p:extLst>
      <p:ext uri="{BB962C8B-B14F-4D97-AF65-F5344CB8AC3E}">
        <p14:creationId xmlns:p14="http://schemas.microsoft.com/office/powerpoint/2010/main" val="1716466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Biến</a:t>
            </a:r>
            <a:r>
              <a:rPr lang="en-US" baseline="0" dirty="0"/>
              <a:t> trong PHP là l</a:t>
            </a:r>
            <a:r>
              <a:rPr lang="en-US" dirty="0"/>
              <a:t>oosely</a:t>
            </a:r>
            <a:r>
              <a:rPr lang="en-US" baseline="0" dirty="0"/>
              <a:t> type, khác với Java.</a:t>
            </a:r>
            <a:endParaRPr lang="en-US" dirty="0"/>
          </a:p>
        </p:txBody>
      </p:sp>
      <p:sp>
        <p:nvSpPr>
          <p:cNvPr id="4" name="Slide Number Placeholder 3"/>
          <p:cNvSpPr>
            <a:spLocks noGrp="1"/>
          </p:cNvSpPr>
          <p:nvPr>
            <p:ph type="sldNum" sz="quarter" idx="10"/>
          </p:nvPr>
        </p:nvSpPr>
        <p:spPr/>
        <p:txBody>
          <a:bodyPr/>
          <a:lstStyle/>
          <a:p>
            <a:fld id="{82FD5180-AE0B-438A-89FC-678DA1E1C75E}" type="slidenum">
              <a:rPr lang="en-US" smtClean="0"/>
              <a:t>13</a:t>
            </a:fld>
            <a:endParaRPr lang="en-US"/>
          </a:p>
        </p:txBody>
      </p:sp>
    </p:spTree>
    <p:extLst>
      <p:ext uri="{BB962C8B-B14F-4D97-AF65-F5344CB8AC3E}">
        <p14:creationId xmlns:p14="http://schemas.microsoft.com/office/powerpoint/2010/main" val="53475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D5180-AE0B-438A-89FC-678DA1E1C75E}" type="slidenum">
              <a:rPr lang="en-US" smtClean="0"/>
              <a:t>14</a:t>
            </a:fld>
            <a:endParaRPr lang="en-US"/>
          </a:p>
        </p:txBody>
      </p:sp>
    </p:spTree>
    <p:extLst>
      <p:ext uri="{BB962C8B-B14F-4D97-AF65-F5344CB8AC3E}">
        <p14:creationId xmlns:p14="http://schemas.microsoft.com/office/powerpoint/2010/main" val="2906942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Timezone</a:t>
            </a:r>
            <a:r>
              <a:rPr lang="en-US" dirty="0"/>
              <a:t> </a:t>
            </a:r>
            <a:r>
              <a:rPr lang="en-US" dirty="0" err="1"/>
              <a:t>của</a:t>
            </a:r>
            <a:r>
              <a:rPr lang="en-US" dirty="0"/>
              <a:t> </a:t>
            </a:r>
            <a:r>
              <a:rPr lang="en-US" dirty="0" err="1"/>
              <a:t>Việt</a:t>
            </a:r>
            <a:r>
              <a:rPr lang="en-US" dirty="0"/>
              <a:t> Nam </a:t>
            </a:r>
            <a:r>
              <a:rPr lang="en-US" dirty="0" err="1"/>
              <a:t>là</a:t>
            </a:r>
            <a:r>
              <a:rPr lang="en-US" dirty="0"/>
              <a:t> “Asia/Bangkok” (GMT+7)</a:t>
            </a:r>
          </a:p>
        </p:txBody>
      </p:sp>
      <p:sp>
        <p:nvSpPr>
          <p:cNvPr id="4" name="Slide Number Placeholder 3"/>
          <p:cNvSpPr>
            <a:spLocks noGrp="1"/>
          </p:cNvSpPr>
          <p:nvPr>
            <p:ph type="sldNum" sz="quarter" idx="5"/>
          </p:nvPr>
        </p:nvSpPr>
        <p:spPr/>
        <p:txBody>
          <a:bodyPr/>
          <a:lstStyle/>
          <a:p>
            <a:fld id="{82FD5180-AE0B-438A-89FC-678DA1E1C75E}" type="slidenum">
              <a:rPr lang="en-US" smtClean="0"/>
              <a:t>18</a:t>
            </a:fld>
            <a:endParaRPr lang="en-US"/>
          </a:p>
        </p:txBody>
      </p:sp>
    </p:spTree>
    <p:extLst>
      <p:ext uri="{BB962C8B-B14F-4D97-AF65-F5344CB8AC3E}">
        <p14:creationId xmlns:p14="http://schemas.microsoft.com/office/powerpoint/2010/main" val="244216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54BE3-F7ED-4F3E-8A95-B55AC90E785B}"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54BE3-F7ED-4F3E-8A95-B55AC90E785B}" type="datetimeFigureOut">
              <a:rPr lang="en-US" smtClean="0"/>
              <a:t>1/15/21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54BE3-F7ED-4F3E-8A95-B55AC90E785B}" type="datetimeFigureOut">
              <a:rPr lang="en-US" smtClean="0"/>
              <a:t>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54BE3-F7ED-4F3E-8A95-B55AC90E785B}" type="datetimeFigureOut">
              <a:rPr lang="en-US" smtClean="0"/>
              <a:t>1/15/21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254BE3-F7ED-4F3E-8A95-B55AC90E785B}" type="datetimeFigureOut">
              <a:rPr lang="en-US" smtClean="0"/>
              <a:t>1/15/21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54BE3-F7ED-4F3E-8A95-B55AC90E785B}" type="datetimeFigureOut">
              <a:rPr lang="en-US" smtClean="0"/>
              <a:t>1/15/21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D2862-91D1-4AD8-B8BA-DEE8FF1572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54BE3-F7ED-4F3E-8A95-B55AC90E785B}" type="datetimeFigureOut">
              <a:rPr lang="en-US" smtClean="0"/>
              <a:t>1/15/21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E254BE3-F7ED-4F3E-8A95-B55AC90E785B}" type="datetimeFigureOut">
              <a:rPr lang="en-US" smtClean="0"/>
              <a:t>1/15/21</a:t>
            </a:fld>
            <a:endParaRPr lang="en-US"/>
          </a:p>
        </p:txBody>
      </p:sp>
      <p:sp>
        <p:nvSpPr>
          <p:cNvPr id="9" name="Slide Number Placeholder 8"/>
          <p:cNvSpPr>
            <a:spLocks noGrp="1"/>
          </p:cNvSpPr>
          <p:nvPr>
            <p:ph type="sldNum" sz="quarter" idx="11"/>
          </p:nvPr>
        </p:nvSpPr>
        <p:spPr/>
        <p:txBody>
          <a:bodyPr/>
          <a:lstStyle/>
          <a:p>
            <a:fld id="{1F5D2862-91D1-4AD8-B8BA-DEE8FF15728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5D2862-91D1-4AD8-B8BA-DEE8FF15728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E254BE3-F7ED-4F3E-8A95-B55AC90E785B}" type="datetimeFigureOut">
              <a:rPr lang="en-US" smtClean="0"/>
              <a:t>1/15/21</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apachefriends.org/index.html" TargetMode="External"/><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www.sublimetext.com/2" TargetMode="Externa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8458200" cy="2304288"/>
          </a:xfrm>
        </p:spPr>
        <p:txBody>
          <a:bodyPr/>
          <a:lstStyle/>
          <a:p>
            <a:pPr algn="r"/>
            <a:r>
              <a:rPr lang="en-US" sz="5400" dirty="0" err="1">
                <a:solidFill>
                  <a:schemeClr val="accent3">
                    <a:lumMod val="50000"/>
                  </a:schemeClr>
                </a:solidFill>
              </a:rPr>
              <a:t>Khóa</a:t>
            </a:r>
            <a:r>
              <a:rPr lang="en-US" sz="5400" dirty="0">
                <a:solidFill>
                  <a:schemeClr val="accent3">
                    <a:lumMod val="50000"/>
                  </a:schemeClr>
                </a:solidFill>
              </a:rPr>
              <a:t> </a:t>
            </a:r>
            <a:r>
              <a:rPr lang="en-US" sz="5400" dirty="0" err="1">
                <a:solidFill>
                  <a:schemeClr val="accent3">
                    <a:lumMod val="50000"/>
                  </a:schemeClr>
                </a:solidFill>
              </a:rPr>
              <a:t>đào</a:t>
            </a:r>
            <a:r>
              <a:rPr lang="en-US" sz="5400" dirty="0">
                <a:solidFill>
                  <a:schemeClr val="accent3">
                    <a:lumMod val="50000"/>
                  </a:schemeClr>
                </a:solidFill>
              </a:rPr>
              <a:t> </a:t>
            </a:r>
            <a:r>
              <a:rPr lang="en-US" sz="5400" dirty="0" err="1">
                <a:solidFill>
                  <a:schemeClr val="accent3">
                    <a:lumMod val="50000"/>
                  </a:schemeClr>
                </a:solidFill>
              </a:rPr>
              <a:t>tạo</a:t>
            </a:r>
            <a:br>
              <a:rPr lang="en-US" sz="5400" dirty="0"/>
            </a:br>
            <a:r>
              <a:rPr lang="en-US" sz="4800" b="1" dirty="0" err="1"/>
              <a:t>Lập</a:t>
            </a:r>
            <a:r>
              <a:rPr lang="en-US" sz="4800" b="1" dirty="0"/>
              <a:t> </a:t>
            </a:r>
            <a:r>
              <a:rPr lang="en-US" sz="4800" b="1" dirty="0" err="1"/>
              <a:t>trình</a:t>
            </a:r>
            <a:r>
              <a:rPr lang="en-US" sz="4800" b="1" dirty="0"/>
              <a:t> Web </a:t>
            </a:r>
            <a:r>
              <a:rPr lang="en-US" sz="4800" b="1" dirty="0" err="1"/>
              <a:t>sử</a:t>
            </a:r>
            <a:r>
              <a:rPr lang="en-US" sz="4800" b="1" dirty="0"/>
              <a:t> </a:t>
            </a:r>
            <a:r>
              <a:rPr lang="en-US" sz="4800" b="1" dirty="0" err="1"/>
              <a:t>dụng</a:t>
            </a:r>
            <a:r>
              <a:rPr lang="en-US" sz="4800" b="1" dirty="0"/>
              <a:t> PHP</a:t>
            </a:r>
            <a:endParaRPr lang="en-US" sz="3200" b="1" dirty="0"/>
          </a:p>
        </p:txBody>
      </p:sp>
    </p:spTree>
    <p:extLst>
      <p:ext uri="{BB962C8B-B14F-4D97-AF65-F5344CB8AC3E}">
        <p14:creationId xmlns:p14="http://schemas.microsoft.com/office/powerpoint/2010/main" val="85573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Công</a:t>
            </a:r>
            <a:r>
              <a:rPr lang="en-US" dirty="0"/>
              <a:t> </a:t>
            </a:r>
            <a:r>
              <a:rPr lang="en-US" dirty="0" err="1"/>
              <a:t>cụ</a:t>
            </a:r>
            <a:r>
              <a:rPr lang="en-US" dirty="0"/>
              <a:t> </a:t>
            </a:r>
            <a:r>
              <a:rPr lang="en-US" dirty="0" err="1"/>
              <a:t>cần</a:t>
            </a:r>
            <a:r>
              <a:rPr lang="en-US" dirty="0"/>
              <a:t> </a:t>
            </a:r>
            <a:r>
              <a:rPr lang="en-US" dirty="0" err="1"/>
              <a:t>thiết</a:t>
            </a:r>
            <a:endParaRPr lang="en-US" dirty="0"/>
          </a:p>
        </p:txBody>
      </p:sp>
      <p:sp>
        <p:nvSpPr>
          <p:cNvPr id="3" name="Content Placeholder 2"/>
          <p:cNvSpPr>
            <a:spLocks noGrp="1"/>
          </p:cNvSpPr>
          <p:nvPr>
            <p:ph idx="1"/>
          </p:nvPr>
        </p:nvSpPr>
        <p:spPr/>
        <p:txBody>
          <a:bodyPr>
            <a:normAutofit/>
          </a:bodyPr>
          <a:lstStyle/>
          <a:p>
            <a:r>
              <a:rPr lang="en-US" dirty="0"/>
              <a:t>Webserver: XAMPP, WAMP, </a:t>
            </a:r>
            <a:r>
              <a:rPr lang="en-US" dirty="0" err="1"/>
              <a:t>AppServ</a:t>
            </a:r>
            <a:endParaRPr lang="en-US" dirty="0"/>
          </a:p>
          <a:p>
            <a:pPr marL="114300" indent="0">
              <a:buNone/>
            </a:pPr>
            <a:r>
              <a:rPr lang="en-US" i="1" dirty="0"/>
              <a:t>	</a:t>
            </a:r>
            <a:r>
              <a:rPr lang="en-US" i="1" dirty="0">
                <a:hlinkClick r:id="rId3"/>
              </a:rPr>
              <a:t>https://www.apachefriends.org/index.html</a:t>
            </a:r>
            <a:endParaRPr lang="en-US" i="1" dirty="0"/>
          </a:p>
          <a:p>
            <a:pPr marL="114300" indent="0">
              <a:buNone/>
            </a:pPr>
            <a:endParaRPr lang="en-US" i="1" dirty="0"/>
          </a:p>
          <a:p>
            <a:pPr marL="114300" indent="0">
              <a:buNone/>
            </a:pPr>
            <a:endParaRPr lang="en-US" i="1" dirty="0"/>
          </a:p>
          <a:p>
            <a:pPr marL="114300" indent="0">
              <a:buNone/>
            </a:pPr>
            <a:endParaRPr lang="en-US" i="1" dirty="0"/>
          </a:p>
          <a:p>
            <a:pPr marL="114300" indent="0">
              <a:buNone/>
            </a:pPr>
            <a:endParaRPr lang="en-US" i="1" dirty="0"/>
          </a:p>
          <a:p>
            <a:r>
              <a:rPr lang="en-US" dirty="0"/>
              <a:t>Editor: Sublime Text</a:t>
            </a:r>
            <a:endParaRPr lang="en-US" i="1" dirty="0"/>
          </a:p>
          <a:p>
            <a:pPr marL="114300" indent="0">
              <a:buNone/>
            </a:pPr>
            <a:r>
              <a:rPr lang="en-US" i="1" dirty="0">
                <a:hlinkClick r:id="rId4"/>
              </a:rPr>
              <a:t>http://www.sublimetext.com/2</a:t>
            </a:r>
            <a:endParaRPr lang="en-US" i="1" dirty="0"/>
          </a:p>
          <a:p>
            <a:pPr marL="114300" indent="0">
              <a:buNone/>
            </a:pPr>
            <a:endParaRPr lang="en-US" i="1" dirty="0"/>
          </a:p>
          <a:p>
            <a:pPr marL="114300" indent="0">
              <a:buNone/>
            </a:pPr>
            <a:endParaRPr lang="en-US" i="1" dirty="0"/>
          </a:p>
          <a:p>
            <a:pPr marL="114300" indent="0">
              <a:buNone/>
            </a:pPr>
            <a:r>
              <a:rPr lang="en-US" i="1" dirty="0"/>
              <a:t>Và tool mình thích nhất</a:t>
            </a:r>
          </a:p>
          <a:p>
            <a:endParaRPr lang="en-US" dirty="0"/>
          </a:p>
        </p:txBody>
      </p:sp>
      <p:pic>
        <p:nvPicPr>
          <p:cNvPr id="4" name="Picture 3"/>
          <p:cNvPicPr>
            <a:picLocks noChangeAspect="1"/>
          </p:cNvPicPr>
          <p:nvPr/>
        </p:nvPicPr>
        <p:blipFill>
          <a:blip r:embed="rId5"/>
          <a:stretch>
            <a:fillRect/>
          </a:stretch>
        </p:blipFill>
        <p:spPr>
          <a:xfrm>
            <a:off x="685800" y="2667000"/>
            <a:ext cx="2104799" cy="694253"/>
          </a:xfrm>
          <a:prstGeom prst="rect">
            <a:avLst/>
          </a:prstGeom>
        </p:spPr>
      </p:pic>
      <p:pic>
        <p:nvPicPr>
          <p:cNvPr id="5" name="Picture 4"/>
          <p:cNvPicPr>
            <a:picLocks noChangeAspect="1"/>
          </p:cNvPicPr>
          <p:nvPr/>
        </p:nvPicPr>
        <p:blipFill>
          <a:blip r:embed="rId6"/>
          <a:stretch>
            <a:fillRect/>
          </a:stretch>
        </p:blipFill>
        <p:spPr>
          <a:xfrm>
            <a:off x="3429000" y="2604016"/>
            <a:ext cx="1066800" cy="1076446"/>
          </a:xfrm>
          <a:prstGeom prst="rect">
            <a:avLst/>
          </a:prstGeom>
        </p:spPr>
      </p:pic>
      <p:pic>
        <p:nvPicPr>
          <p:cNvPr id="6" name="Picture 5"/>
          <p:cNvPicPr>
            <a:picLocks noChangeAspect="1"/>
          </p:cNvPicPr>
          <p:nvPr/>
        </p:nvPicPr>
        <p:blipFill>
          <a:blip r:embed="rId7"/>
          <a:stretch>
            <a:fillRect/>
          </a:stretch>
        </p:blipFill>
        <p:spPr>
          <a:xfrm>
            <a:off x="5867400" y="2514600"/>
            <a:ext cx="1334711" cy="1462789"/>
          </a:xfrm>
          <a:prstGeom prst="rect">
            <a:avLst/>
          </a:prstGeom>
        </p:spPr>
      </p:pic>
      <p:pic>
        <p:nvPicPr>
          <p:cNvPr id="8" name="Picture 7"/>
          <p:cNvPicPr>
            <a:picLocks noChangeAspect="1"/>
          </p:cNvPicPr>
          <p:nvPr/>
        </p:nvPicPr>
        <p:blipFill>
          <a:blip r:embed="rId8"/>
          <a:stretch>
            <a:fillRect/>
          </a:stretch>
        </p:blipFill>
        <p:spPr>
          <a:xfrm>
            <a:off x="6890521" y="4007570"/>
            <a:ext cx="1186679" cy="1015797"/>
          </a:xfrm>
          <a:prstGeom prst="rect">
            <a:avLst/>
          </a:prstGeom>
        </p:spPr>
      </p:pic>
      <p:pic>
        <p:nvPicPr>
          <p:cNvPr id="9" name="Picture 8"/>
          <p:cNvPicPr>
            <a:picLocks noChangeAspect="1"/>
          </p:cNvPicPr>
          <p:nvPr/>
        </p:nvPicPr>
        <p:blipFill>
          <a:blip r:embed="rId9"/>
          <a:stretch>
            <a:fillRect/>
          </a:stretch>
        </p:blipFill>
        <p:spPr>
          <a:xfrm>
            <a:off x="6038850" y="5687228"/>
            <a:ext cx="2038350" cy="485775"/>
          </a:xfrm>
          <a:prstGeom prst="rect">
            <a:avLst/>
          </a:prstGeom>
        </p:spPr>
      </p:pic>
    </p:spTree>
    <p:extLst>
      <p:ext uri="{BB962C8B-B14F-4D97-AF65-F5344CB8AC3E}">
        <p14:creationId xmlns:p14="http://schemas.microsoft.com/office/powerpoint/2010/main" val="382260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5. Coding convention</a:t>
            </a:r>
          </a:p>
        </p:txBody>
      </p:sp>
      <p:sp>
        <p:nvSpPr>
          <p:cNvPr id="3" name="Content Placeholder 2"/>
          <p:cNvSpPr>
            <a:spLocks noGrp="1"/>
          </p:cNvSpPr>
          <p:nvPr>
            <p:ph idx="1"/>
          </p:nvPr>
        </p:nvSpPr>
        <p:spPr/>
        <p:txBody>
          <a:bodyPr/>
          <a:lstStyle/>
          <a:p>
            <a:r>
              <a:rPr lang="en-US" dirty="0" err="1"/>
              <a:t>Tại</a:t>
            </a:r>
            <a:r>
              <a:rPr lang="en-US" dirty="0"/>
              <a:t> </a:t>
            </a:r>
            <a:r>
              <a:rPr lang="en-US" dirty="0" err="1"/>
              <a:t>sao</a:t>
            </a:r>
            <a:r>
              <a:rPr lang="en-US" dirty="0"/>
              <a:t> </a:t>
            </a:r>
            <a:r>
              <a:rPr lang="en-US" dirty="0" err="1"/>
              <a:t>cần</a:t>
            </a:r>
            <a:r>
              <a:rPr lang="en-US" dirty="0"/>
              <a:t> coding convention?</a:t>
            </a:r>
          </a:p>
          <a:p>
            <a:endParaRPr lang="en-US" dirty="0"/>
          </a:p>
          <a:p>
            <a:pPr marL="114300" indent="0">
              <a:buNone/>
            </a:pPr>
            <a:endParaRPr lang="en-US" dirty="0"/>
          </a:p>
          <a:p>
            <a:r>
              <a:rPr lang="en-US" dirty="0"/>
              <a:t>Đọc code convention </a:t>
            </a:r>
            <a:r>
              <a:rPr lang="en-US" dirty="0" err="1"/>
              <a:t>theo</a:t>
            </a:r>
            <a:r>
              <a:rPr lang="en-US" dirty="0"/>
              <a:t> PSR, link </a:t>
            </a:r>
            <a:r>
              <a:rPr lang="en-US" dirty="0" err="1"/>
              <a:t>tại</a:t>
            </a:r>
            <a:r>
              <a:rPr lang="en-US" dirty="0"/>
              <a:t> </a:t>
            </a:r>
            <a:r>
              <a:rPr lang="en-US" dirty="0" err="1"/>
              <a:t>đây</a:t>
            </a:r>
            <a:endParaRPr lang="en-US" dirty="0"/>
          </a:p>
          <a:p>
            <a:pPr marL="114300" indent="0">
              <a:buNone/>
            </a:pPr>
            <a:r>
              <a:rPr lang="en-US" dirty="0">
                <a:hlinkClick r:id="rId2"/>
              </a:rPr>
              <a:t>https://www.php-fig.org/psr/psr-12/</a:t>
            </a:r>
            <a:endParaRPr lang="en-US" dirty="0"/>
          </a:p>
          <a:p>
            <a:pPr marL="114300" indent="0">
              <a:buNone/>
            </a:pPr>
            <a:endParaRPr lang="en-US" dirty="0"/>
          </a:p>
          <a:p>
            <a:pPr marL="114300" indent="0">
              <a:buNone/>
            </a:pPr>
            <a:endParaRPr lang="en-US" dirty="0"/>
          </a:p>
          <a:p>
            <a:r>
              <a:rPr lang="en-US" dirty="0"/>
              <a:t>Ngâm cứu sách CleanCode.</a:t>
            </a:r>
          </a:p>
          <a:p>
            <a:endParaRPr lang="en-US" sz="2000" dirty="0"/>
          </a:p>
          <a:p>
            <a:pPr>
              <a:buFontTx/>
              <a:buChar char="-"/>
            </a:pPr>
            <a:endParaRPr lang="en-US" sz="2000" dirty="0"/>
          </a:p>
          <a:p>
            <a:pPr>
              <a:buFontTx/>
              <a:buChar char="-"/>
            </a:pPr>
            <a:endParaRPr lang="en-US" sz="2000" dirty="0"/>
          </a:p>
          <a:p>
            <a:pPr>
              <a:buFontTx/>
              <a:buChar char="-"/>
            </a:pPr>
            <a:endParaRPr lang="en-US" sz="2000" dirty="0"/>
          </a:p>
          <a:p>
            <a:pPr>
              <a:buFontTx/>
              <a:buChar char="-"/>
            </a:pPr>
            <a:endParaRPr lang="en-US" sz="2000" dirty="0"/>
          </a:p>
        </p:txBody>
      </p:sp>
    </p:spTree>
    <p:extLst>
      <p:ext uri="{BB962C8B-B14F-4D97-AF65-F5344CB8AC3E}">
        <p14:creationId xmlns:p14="http://schemas.microsoft.com/office/powerpoint/2010/main" val="280746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Chương </a:t>
            </a:r>
            <a:r>
              <a:rPr lang="en-US" dirty="0" err="1"/>
              <a:t>trình</a:t>
            </a:r>
            <a:r>
              <a:rPr lang="en-US" dirty="0"/>
              <a:t> </a:t>
            </a:r>
            <a:r>
              <a:rPr lang="en-US" dirty="0" err="1"/>
              <a:t>HelloWorld</a:t>
            </a:r>
            <a:endParaRPr lang="en-US" dirty="0"/>
          </a:p>
        </p:txBody>
      </p:sp>
      <p:sp>
        <p:nvSpPr>
          <p:cNvPr id="3" name="Content Placeholder 2"/>
          <p:cNvSpPr>
            <a:spLocks noGrp="1"/>
          </p:cNvSpPr>
          <p:nvPr>
            <p:ph idx="1"/>
          </p:nvPr>
        </p:nvSpPr>
        <p:spPr/>
        <p:txBody>
          <a:bodyPr/>
          <a:lstStyle/>
          <a:p>
            <a:r>
              <a:rPr lang="en-US" dirty="0"/>
              <a:t>Hiển thị trên màn hình đoạn chữ Hello World dùng câu lệnh “</a:t>
            </a:r>
            <a:r>
              <a:rPr lang="en-US" i="1" dirty="0"/>
              <a:t>echo</a:t>
            </a:r>
            <a:r>
              <a:rPr lang="en-US" dirty="0"/>
              <a:t>”</a:t>
            </a:r>
          </a:p>
          <a:p>
            <a:endParaRPr lang="en-US" dirty="0"/>
          </a:p>
          <a:p>
            <a:endParaRPr lang="en-US" dirty="0"/>
          </a:p>
          <a:p>
            <a:endParaRPr lang="en-US" dirty="0"/>
          </a:p>
          <a:p>
            <a:endParaRPr lang="en-US" dirty="0"/>
          </a:p>
          <a:p>
            <a:pPr marL="114300" indent="0">
              <a:buNone/>
            </a:pPr>
            <a:r>
              <a:rPr lang="en-US" dirty="0"/>
              <a:t>hoặc</a:t>
            </a:r>
          </a:p>
        </p:txBody>
      </p:sp>
      <p:sp>
        <p:nvSpPr>
          <p:cNvPr id="4" name="Rectangle 3"/>
          <p:cNvSpPr/>
          <p:nvPr/>
        </p:nvSpPr>
        <p:spPr>
          <a:xfrm>
            <a:off x="609600" y="2438400"/>
            <a:ext cx="7467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&lt;?</a:t>
            </a:r>
            <a:r>
              <a:rPr lang="en-US" sz="2400" dirty="0" err="1"/>
              <a:t>php</a:t>
            </a:r>
            <a:endParaRPr lang="en-US" sz="2400" dirty="0"/>
          </a:p>
          <a:p>
            <a:r>
              <a:rPr lang="es-ES" sz="2400" dirty="0"/>
              <a:t>	echo '</a:t>
            </a:r>
            <a:r>
              <a:rPr lang="es-ES" sz="2400" dirty="0" err="1"/>
              <a:t>Hello</a:t>
            </a:r>
            <a:r>
              <a:rPr lang="es-ES" sz="2400" dirty="0"/>
              <a:t> </a:t>
            </a:r>
            <a:r>
              <a:rPr lang="es-ES" sz="2400" dirty="0" err="1"/>
              <a:t>World</a:t>
            </a:r>
            <a:r>
              <a:rPr lang="es-ES" sz="2400" dirty="0"/>
              <a:t>.';</a:t>
            </a:r>
          </a:p>
          <a:p>
            <a:r>
              <a:rPr lang="en-US" sz="2400" dirty="0"/>
              <a:t>?&gt;</a:t>
            </a:r>
          </a:p>
        </p:txBody>
      </p:sp>
      <p:sp>
        <p:nvSpPr>
          <p:cNvPr id="5" name="Rectangle 4"/>
          <p:cNvSpPr/>
          <p:nvPr/>
        </p:nvSpPr>
        <p:spPr>
          <a:xfrm>
            <a:off x="609600" y="4572000"/>
            <a:ext cx="7467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&lt;?</a:t>
            </a:r>
            <a:r>
              <a:rPr lang="es-ES" sz="2400" dirty="0"/>
              <a:t>=  'Hello World.';   </a:t>
            </a:r>
            <a:r>
              <a:rPr lang="en-US" sz="2400" dirty="0"/>
              <a:t>?&gt;</a:t>
            </a:r>
          </a:p>
        </p:txBody>
      </p:sp>
    </p:spTree>
    <p:extLst>
      <p:ext uri="{BB962C8B-B14F-4D97-AF65-F5344CB8AC3E}">
        <p14:creationId xmlns:p14="http://schemas.microsoft.com/office/powerpoint/2010/main" val="311831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HelloWorld</a:t>
            </a:r>
            <a:r>
              <a:rPr lang="en-US" dirty="0"/>
              <a:t> </a:t>
            </a:r>
            <a:r>
              <a:rPr lang="en-US" sz="2000" dirty="0"/>
              <a:t>(</a:t>
            </a:r>
            <a:r>
              <a:rPr lang="en-US" sz="2000" dirty="0" err="1"/>
              <a:t>sử</a:t>
            </a:r>
            <a:r>
              <a:rPr lang="en-US" sz="2000" dirty="0"/>
              <a:t> </a:t>
            </a:r>
            <a:r>
              <a:rPr lang="en-US" sz="2000" dirty="0" err="1"/>
              <a:t>dụng</a:t>
            </a:r>
            <a:r>
              <a:rPr lang="en-US" sz="2000" dirty="0"/>
              <a:t> </a:t>
            </a:r>
            <a:r>
              <a:rPr lang="en-US" sz="2000" dirty="0" err="1"/>
              <a:t>biến</a:t>
            </a:r>
            <a:r>
              <a:rPr lang="en-US" sz="2000" dirty="0"/>
              <a:t>)</a:t>
            </a:r>
            <a:endParaRPr lang="en-US" dirty="0"/>
          </a:p>
        </p:txBody>
      </p:sp>
      <p:sp>
        <p:nvSpPr>
          <p:cNvPr id="3" name="Content Placeholder 2"/>
          <p:cNvSpPr>
            <a:spLocks noGrp="1"/>
          </p:cNvSpPr>
          <p:nvPr>
            <p:ph idx="1"/>
          </p:nvPr>
        </p:nvSpPr>
        <p:spPr/>
        <p:txBody>
          <a:bodyPr/>
          <a:lstStyle/>
          <a:p>
            <a:r>
              <a:rPr lang="en-US" dirty="0" err="1"/>
              <a:t>Hiển</a:t>
            </a:r>
            <a:r>
              <a:rPr lang="en-US" dirty="0"/>
              <a:t> </a:t>
            </a:r>
            <a:r>
              <a:rPr lang="en-US" dirty="0" err="1"/>
              <a:t>thị</a:t>
            </a:r>
            <a:r>
              <a:rPr lang="en-US" dirty="0"/>
              <a:t> </a:t>
            </a:r>
            <a:r>
              <a:rPr lang="en-US" dirty="0" err="1"/>
              <a:t>tương</a:t>
            </a:r>
            <a:r>
              <a:rPr lang="en-US" dirty="0"/>
              <a:t> </a:t>
            </a:r>
            <a:r>
              <a:rPr lang="en-US" dirty="0" err="1"/>
              <a:t>tự</a:t>
            </a:r>
            <a:r>
              <a:rPr lang="en-US" dirty="0"/>
              <a:t> </a:t>
            </a:r>
            <a:r>
              <a:rPr lang="en-US" dirty="0" err="1"/>
              <a:t>dùng</a:t>
            </a:r>
            <a:r>
              <a:rPr lang="en-US" dirty="0"/>
              <a:t> </a:t>
            </a:r>
            <a:r>
              <a:rPr lang="en-US" dirty="0" err="1"/>
              <a:t>biến</a:t>
            </a:r>
            <a:r>
              <a:rPr lang="en-US" dirty="0"/>
              <a:t> (variable)</a:t>
            </a:r>
          </a:p>
          <a:p>
            <a:endParaRPr lang="en-US" dirty="0"/>
          </a:p>
          <a:p>
            <a:r>
              <a:rPr lang="en-US" dirty="0" err="1"/>
              <a:t>Biến</a:t>
            </a:r>
            <a:r>
              <a:rPr lang="en-US" dirty="0"/>
              <a:t> </a:t>
            </a:r>
            <a:r>
              <a:rPr lang="en-US" dirty="0" err="1"/>
              <a:t>trong</a:t>
            </a:r>
            <a:r>
              <a:rPr lang="en-US" dirty="0"/>
              <a:t> PHP </a:t>
            </a:r>
            <a:r>
              <a:rPr lang="en-US" dirty="0" err="1"/>
              <a:t>không</a:t>
            </a:r>
            <a:r>
              <a:rPr lang="en-US" dirty="0"/>
              <a:t> </a:t>
            </a:r>
            <a:r>
              <a:rPr lang="en-US" dirty="0" err="1"/>
              <a:t>cần</a:t>
            </a:r>
            <a:r>
              <a:rPr lang="en-US" dirty="0"/>
              <a:t> </a:t>
            </a:r>
            <a:r>
              <a:rPr lang="en-US" dirty="0" err="1"/>
              <a:t>khai</a:t>
            </a:r>
            <a:r>
              <a:rPr lang="en-US" dirty="0"/>
              <a:t> </a:t>
            </a:r>
            <a:r>
              <a:rPr lang="en-US" dirty="0" err="1"/>
              <a:t>báo</a:t>
            </a:r>
            <a:r>
              <a:rPr lang="en-US" dirty="0"/>
              <a:t> </a:t>
            </a:r>
            <a:r>
              <a:rPr lang="en-US" dirty="0" err="1"/>
              <a:t>kiểu</a:t>
            </a:r>
            <a:r>
              <a:rPr lang="en-US" dirty="0"/>
              <a:t>, </a:t>
            </a:r>
            <a:r>
              <a:rPr lang="en-US" dirty="0" err="1"/>
              <a:t>không</a:t>
            </a:r>
            <a:r>
              <a:rPr lang="en-US" dirty="0"/>
              <a:t> </a:t>
            </a:r>
            <a:r>
              <a:rPr lang="en-US" dirty="0" err="1"/>
              <a:t>như</a:t>
            </a:r>
            <a:r>
              <a:rPr lang="en-US" dirty="0"/>
              <a:t> Java </a:t>
            </a:r>
            <a:r>
              <a:rPr lang="en-US" dirty="0" err="1"/>
              <a:t>hoặc</a:t>
            </a:r>
            <a:r>
              <a:rPr lang="en-US" dirty="0"/>
              <a:t> C#</a:t>
            </a:r>
          </a:p>
        </p:txBody>
      </p:sp>
      <p:sp>
        <p:nvSpPr>
          <p:cNvPr id="4" name="Rectangle 3"/>
          <p:cNvSpPr/>
          <p:nvPr/>
        </p:nvSpPr>
        <p:spPr>
          <a:xfrm>
            <a:off x="609600" y="3657600"/>
            <a:ext cx="7315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buNone/>
            </a:pPr>
            <a:r>
              <a:rPr lang="en-US" sz="2400" dirty="0">
                <a:latin typeface="Courier" pitchFamily="1" charset="0"/>
              </a:rPr>
              <a:t>&lt;?</a:t>
            </a:r>
            <a:r>
              <a:rPr lang="en-US" sz="2400" dirty="0" err="1">
                <a:latin typeface="Courier" pitchFamily="1" charset="0"/>
              </a:rPr>
              <a:t>php</a:t>
            </a:r>
            <a:r>
              <a:rPr lang="en-US" sz="2400" dirty="0">
                <a:latin typeface="Courier" pitchFamily="1" charset="0"/>
              </a:rPr>
              <a:t> </a:t>
            </a:r>
          </a:p>
          <a:p>
            <a:pPr marL="114300" indent="0">
              <a:buNone/>
            </a:pPr>
            <a:r>
              <a:rPr lang="en-US" sz="2400" dirty="0">
                <a:latin typeface="Courier" pitchFamily="1" charset="0"/>
              </a:rPr>
              <a:t>	$</a:t>
            </a:r>
            <a:r>
              <a:rPr lang="en-US" sz="2400" dirty="0" err="1">
                <a:latin typeface="Courier" pitchFamily="1" charset="0"/>
              </a:rPr>
              <a:t>myVar</a:t>
            </a:r>
            <a:r>
              <a:rPr lang="en-US" sz="2400" dirty="0">
                <a:latin typeface="Courier" pitchFamily="1" charset="0"/>
              </a:rPr>
              <a:t> = "Hello World!"; </a:t>
            </a:r>
          </a:p>
          <a:p>
            <a:pPr marL="114300" indent="0">
              <a:buNone/>
            </a:pPr>
            <a:r>
              <a:rPr lang="en-US" sz="2400" dirty="0">
                <a:latin typeface="Courier" pitchFamily="1" charset="0"/>
              </a:rPr>
              <a:t>	echo $</a:t>
            </a:r>
            <a:r>
              <a:rPr lang="en-US" sz="2400" dirty="0" err="1">
                <a:latin typeface="Courier" pitchFamily="1" charset="0"/>
              </a:rPr>
              <a:t>myVar</a:t>
            </a:r>
            <a:r>
              <a:rPr lang="en-US" sz="2400" dirty="0">
                <a:latin typeface="Courier" pitchFamily="1" charset="0"/>
              </a:rPr>
              <a:t>;</a:t>
            </a:r>
          </a:p>
          <a:p>
            <a:pPr marL="114300" indent="0">
              <a:buNone/>
            </a:pPr>
            <a:r>
              <a:rPr lang="en-US" sz="2400" dirty="0">
                <a:latin typeface="Courier" pitchFamily="1" charset="0"/>
              </a:rPr>
              <a:t>?&gt;</a:t>
            </a:r>
          </a:p>
        </p:txBody>
      </p:sp>
    </p:spTree>
    <p:extLst>
      <p:ext uri="{BB962C8B-B14F-4D97-AF65-F5344CB8AC3E}">
        <p14:creationId xmlns:p14="http://schemas.microsoft.com/office/powerpoint/2010/main" val="2509502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Hai </a:t>
            </a:r>
            <a:r>
              <a:rPr lang="en-US" dirty="0" err="1"/>
              <a:t>cách</a:t>
            </a:r>
            <a:r>
              <a:rPr lang="en-US" dirty="0"/>
              <a:t> </a:t>
            </a:r>
            <a:r>
              <a:rPr lang="en-US" dirty="0" err="1"/>
              <a:t>hiển</a:t>
            </a:r>
            <a:r>
              <a:rPr lang="en-US" dirty="0"/>
              <a:t> </a:t>
            </a:r>
            <a:r>
              <a:rPr lang="en-US" dirty="0" err="1"/>
              <a:t>thị</a:t>
            </a:r>
            <a:r>
              <a:rPr lang="en-US" dirty="0"/>
              <a:t> (</a:t>
            </a:r>
            <a:r>
              <a:rPr lang="en-US" dirty="0" err="1"/>
              <a:t>Cách</a:t>
            </a:r>
            <a:r>
              <a:rPr lang="en-US" dirty="0"/>
              <a:t> 1)</a:t>
            </a:r>
          </a:p>
        </p:txBody>
      </p:sp>
      <p:sp>
        <p:nvSpPr>
          <p:cNvPr id="3" name="Content Placeholder 2"/>
          <p:cNvSpPr>
            <a:spLocks noGrp="1"/>
          </p:cNvSpPr>
          <p:nvPr>
            <p:ph idx="1"/>
          </p:nvPr>
        </p:nvSpPr>
        <p:spPr>
          <a:xfrm>
            <a:off x="457200" y="3429000"/>
            <a:ext cx="7620000" cy="2971800"/>
          </a:xfrm>
          <a:solidFill>
            <a:schemeClr val="accent1"/>
          </a:solidFill>
        </p:spPr>
        <p:txBody>
          <a:bodyPr/>
          <a:lstStyle/>
          <a:p>
            <a:pPr marL="114300" indent="0">
              <a:buNone/>
            </a:pPr>
            <a:r>
              <a:rPr lang="en-US" dirty="0">
                <a:solidFill>
                  <a:schemeClr val="bg1"/>
                </a:solidFill>
                <a:latin typeface="Courier New" panose="02070309020205020404" pitchFamily="49" charset="0"/>
                <a:cs typeface="Courier New" panose="02070309020205020404" pitchFamily="49" charset="0"/>
              </a:rPr>
              <a:t>&lt;body&gt;</a:t>
            </a:r>
          </a:p>
          <a:p>
            <a:pPr marL="114300" indent="0">
              <a:buNone/>
            </a:pPr>
            <a:r>
              <a:rPr lang="en-US" dirty="0">
                <a:solidFill>
                  <a:schemeClr val="bg1"/>
                </a:solidFill>
                <a:latin typeface="Courier New" panose="02070309020205020404" pitchFamily="49" charset="0"/>
                <a:cs typeface="Courier New" panose="02070309020205020404" pitchFamily="49" charset="0"/>
              </a:rPr>
              <a:t>&lt;p&gt;</a:t>
            </a:r>
          </a:p>
          <a:p>
            <a:pPr marL="114300" indent="0">
              <a:buNone/>
            </a:pPr>
            <a:r>
              <a:rPr lang="en-US" dirty="0">
                <a:solidFill>
                  <a:schemeClr val="bg1"/>
                </a:solidFill>
                <a:latin typeface="Courier New" panose="02070309020205020404" pitchFamily="49" charset="0"/>
                <a:cs typeface="Courier New" panose="02070309020205020404" pitchFamily="49" charset="0"/>
              </a:rPr>
              <a:t>&lt;?</a:t>
            </a:r>
            <a:r>
              <a:rPr lang="en-US" dirty="0" err="1">
                <a:solidFill>
                  <a:schemeClr val="bg1"/>
                </a:solidFill>
                <a:latin typeface="Courier New" panose="02070309020205020404" pitchFamily="49" charset="0"/>
                <a:cs typeface="Courier New" panose="02070309020205020404" pitchFamily="49" charset="0"/>
              </a:rPr>
              <a:t>php</a:t>
            </a:r>
            <a:r>
              <a:rPr lang="en-US" dirty="0">
                <a:solidFill>
                  <a:schemeClr val="bg1"/>
                </a:solidFill>
                <a:latin typeface="Courier New" panose="02070309020205020404" pitchFamily="49" charset="0"/>
                <a:cs typeface="Courier New" panose="02070309020205020404" pitchFamily="49" charset="0"/>
              </a:rPr>
              <a:t> </a:t>
            </a:r>
          </a:p>
          <a:p>
            <a:pPr marL="114300" indent="0">
              <a:buNone/>
            </a:pPr>
            <a:r>
              <a:rPr lang="en-US" dirty="0">
                <a:solidFill>
                  <a:schemeClr val="bg1"/>
                </a:solidFill>
                <a:latin typeface="Courier New" panose="02070309020205020404" pitchFamily="49" charset="0"/>
                <a:cs typeface="Courier New" panose="02070309020205020404" pitchFamily="49" charset="0"/>
              </a:rPr>
              <a:t>	$myVar = "Hello World!"; </a:t>
            </a:r>
          </a:p>
          <a:p>
            <a:pPr marL="114300" indent="0">
              <a:buNone/>
            </a:pPr>
            <a:r>
              <a:rPr lang="en-US" dirty="0">
                <a:solidFill>
                  <a:schemeClr val="bg1"/>
                </a:solidFill>
                <a:latin typeface="Courier New" panose="02070309020205020404" pitchFamily="49" charset="0"/>
                <a:cs typeface="Courier New" panose="02070309020205020404" pitchFamily="49" charset="0"/>
              </a:rPr>
              <a:t>	echo $myVar;</a:t>
            </a:r>
          </a:p>
          <a:p>
            <a:pPr marL="114300" indent="0">
              <a:buNone/>
            </a:pPr>
            <a:r>
              <a:rPr lang="en-US" dirty="0">
                <a:solidFill>
                  <a:schemeClr val="bg1"/>
                </a:solidFill>
                <a:latin typeface="Courier New" panose="02070309020205020404" pitchFamily="49" charset="0"/>
                <a:cs typeface="Courier New" panose="02070309020205020404" pitchFamily="49" charset="0"/>
              </a:rPr>
              <a:t>?&gt;</a:t>
            </a:r>
          </a:p>
          <a:p>
            <a:pPr marL="114300" indent="0">
              <a:buNone/>
            </a:pPr>
            <a:r>
              <a:rPr lang="en-US" dirty="0">
                <a:solidFill>
                  <a:schemeClr val="bg1"/>
                </a:solidFill>
                <a:latin typeface="Courier New" panose="02070309020205020404" pitchFamily="49" charset="0"/>
                <a:cs typeface="Courier New" panose="02070309020205020404" pitchFamily="49" charset="0"/>
              </a:rPr>
              <a:t>&lt;/body&gt;</a:t>
            </a:r>
          </a:p>
          <a:p>
            <a:pPr marL="114300" indent="0">
              <a:buNone/>
            </a:pPr>
            <a:endParaRPr lang="en-US" dirty="0"/>
          </a:p>
        </p:txBody>
      </p:sp>
      <p:sp>
        <p:nvSpPr>
          <p:cNvPr id="4" name="TextBox 3">
            <a:extLst>
              <a:ext uri="{FF2B5EF4-FFF2-40B4-BE49-F238E27FC236}">
                <a16:creationId xmlns:a16="http://schemas.microsoft.com/office/drawing/2014/main" id="{2D72EC2C-74CC-1D4A-997D-0C21974F1932}"/>
              </a:ext>
            </a:extLst>
          </p:cNvPr>
          <p:cNvSpPr txBox="1"/>
          <p:nvPr/>
        </p:nvSpPr>
        <p:spPr>
          <a:xfrm>
            <a:off x="457200" y="2057400"/>
            <a:ext cx="7620000" cy="923330"/>
          </a:xfrm>
          <a:prstGeom prst="rect">
            <a:avLst/>
          </a:prstGeom>
          <a:noFill/>
        </p:spPr>
        <p:txBody>
          <a:bodyPr wrap="square" rtlCol="0">
            <a:spAutoFit/>
          </a:bodyPr>
          <a:lstStyle/>
          <a:p>
            <a:r>
              <a:rPr lang="en-US" dirty="0" err="1"/>
              <a:t>Sử</a:t>
            </a:r>
            <a:r>
              <a:rPr lang="en-US" dirty="0"/>
              <a:t> dung </a:t>
            </a:r>
            <a:r>
              <a:rPr lang="en-US" dirty="0" err="1"/>
              <a:t>thẻ</a:t>
            </a:r>
            <a:r>
              <a:rPr lang="en-US" dirty="0"/>
              <a:t> HTML tag, </a:t>
            </a:r>
            <a:r>
              <a:rPr lang="en-US" dirty="0" err="1"/>
              <a:t>nếu</a:t>
            </a:r>
            <a:r>
              <a:rPr lang="en-US" dirty="0"/>
              <a:t> </a:t>
            </a:r>
            <a:r>
              <a:rPr lang="en-US" dirty="0" err="1"/>
              <a:t>muốn</a:t>
            </a:r>
            <a:r>
              <a:rPr lang="en-US" dirty="0"/>
              <a:t> in </a:t>
            </a:r>
            <a:r>
              <a:rPr lang="en-US" dirty="0" err="1"/>
              <a:t>lên</a:t>
            </a:r>
            <a:r>
              <a:rPr lang="en-US" dirty="0"/>
              <a:t> </a:t>
            </a:r>
            <a:r>
              <a:rPr lang="en-US" dirty="0" err="1"/>
              <a:t>màn</a:t>
            </a:r>
            <a:r>
              <a:rPr lang="en-US" dirty="0"/>
              <a:t> </a:t>
            </a:r>
            <a:r>
              <a:rPr lang="en-US" dirty="0" err="1"/>
              <a:t>hình</a:t>
            </a:r>
            <a:r>
              <a:rPr lang="en-US" dirty="0"/>
              <a:t> </a:t>
            </a:r>
            <a:r>
              <a:rPr lang="en-US" dirty="0" err="1"/>
              <a:t>thì</a:t>
            </a:r>
            <a:r>
              <a:rPr lang="en-US" dirty="0"/>
              <a:t> dung echo </a:t>
            </a:r>
            <a:r>
              <a:rPr lang="en-US" dirty="0" err="1"/>
              <a:t>phần</a:t>
            </a:r>
            <a:r>
              <a:rPr lang="en-US" dirty="0"/>
              <a:t> </a:t>
            </a:r>
            <a:r>
              <a:rPr lang="en-US" dirty="0" err="1"/>
              <a:t>cần</a:t>
            </a:r>
            <a:r>
              <a:rPr lang="en-US" dirty="0"/>
              <a:t> in.</a:t>
            </a:r>
          </a:p>
          <a:p>
            <a:endParaRPr lang="en-US" dirty="0"/>
          </a:p>
          <a:p>
            <a:r>
              <a:rPr lang="en-US" dirty="0" err="1"/>
              <a:t>Ở</a:t>
            </a:r>
            <a:r>
              <a:rPr lang="en-US" dirty="0"/>
              <a:t> </a:t>
            </a:r>
            <a:r>
              <a:rPr lang="en-US" dirty="0" err="1"/>
              <a:t>đây</a:t>
            </a:r>
            <a:r>
              <a:rPr lang="en-US" dirty="0"/>
              <a:t> </a:t>
            </a:r>
            <a:r>
              <a:rPr lang="en-US" dirty="0" err="1"/>
              <a:t>chỉ</a:t>
            </a:r>
            <a:r>
              <a:rPr lang="en-US" dirty="0"/>
              <a:t> in </a:t>
            </a:r>
            <a:r>
              <a:rPr lang="en-US" dirty="0" err="1"/>
              <a:t>chuỗi</a:t>
            </a:r>
            <a:r>
              <a:rPr lang="en-US" dirty="0"/>
              <a:t> “Hello World” </a:t>
            </a:r>
            <a:r>
              <a:rPr lang="en-US" dirty="0" err="1"/>
              <a:t>lên</a:t>
            </a:r>
            <a:r>
              <a:rPr lang="en-US" dirty="0"/>
              <a:t> </a:t>
            </a:r>
            <a:r>
              <a:rPr lang="en-US" dirty="0" err="1"/>
              <a:t>màn</a:t>
            </a:r>
            <a:r>
              <a:rPr lang="en-US" dirty="0"/>
              <a:t> </a:t>
            </a:r>
            <a:r>
              <a:rPr lang="en-US" dirty="0" err="1"/>
              <a:t>hình</a:t>
            </a:r>
            <a:r>
              <a:rPr lang="en-US" dirty="0"/>
              <a:t> </a:t>
            </a:r>
            <a:r>
              <a:rPr lang="en-US" dirty="0" err="1"/>
              <a:t>giữa</a:t>
            </a:r>
            <a:r>
              <a:rPr lang="en-US" dirty="0"/>
              <a:t> </a:t>
            </a:r>
            <a:r>
              <a:rPr lang="en-US" dirty="0" err="1"/>
              <a:t>thẻ</a:t>
            </a:r>
            <a:r>
              <a:rPr lang="en-US" dirty="0"/>
              <a:t> </a:t>
            </a:r>
            <a:r>
              <a:rPr lang="en-US" dirty="0">
                <a:latin typeface="Courier New" panose="02070309020205020404" pitchFamily="49" charset="0"/>
                <a:cs typeface="Courier New" panose="02070309020205020404" pitchFamily="49" charset="0"/>
              </a:rPr>
              <a:t>&lt;p&gt;</a:t>
            </a:r>
          </a:p>
        </p:txBody>
      </p:sp>
    </p:spTree>
    <p:extLst>
      <p:ext uri="{BB962C8B-B14F-4D97-AF65-F5344CB8AC3E}">
        <p14:creationId xmlns:p14="http://schemas.microsoft.com/office/powerpoint/2010/main" val="273087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657600"/>
            <a:ext cx="7391400" cy="1754326"/>
          </a:xfrm>
          <a:prstGeom prst="rect">
            <a:avLst/>
          </a:prstGeom>
          <a:solidFill>
            <a:schemeClr val="accent1"/>
          </a:solidFill>
        </p:spPr>
        <p:txBody>
          <a:bodyPr wrap="square" rtlCol="0">
            <a:spAutoFit/>
          </a:bodyPr>
          <a:lstStyle/>
          <a:p>
            <a:pPr marL="114300" indent="0">
              <a:buNone/>
            </a:pPr>
            <a:r>
              <a:rPr lang="en-US" dirty="0">
                <a:solidFill>
                  <a:schemeClr val="bg1"/>
                </a:solidFill>
                <a:latin typeface="Courier New" panose="02070309020205020404" pitchFamily="49" charset="0"/>
                <a:cs typeface="Courier New" panose="02070309020205020404" pitchFamily="49" charset="0"/>
              </a:rPr>
              <a:t>&lt;?php</a:t>
            </a:r>
          </a:p>
          <a:p>
            <a:pPr marL="114300" indent="0">
              <a:buNone/>
            </a:pPr>
            <a:r>
              <a:rPr lang="en-US" dirty="0">
                <a:solidFill>
                  <a:schemeClr val="bg1"/>
                </a:solidFill>
                <a:latin typeface="Courier New" panose="02070309020205020404" pitchFamily="49" charset="0"/>
                <a:cs typeface="Courier New" panose="02070309020205020404" pitchFamily="49" charset="0"/>
              </a:rPr>
              <a:t>	echo "&lt;HTML&gt;</a:t>
            </a:r>
          </a:p>
          <a:p>
            <a:pPr marL="1943100" lvl="4"/>
            <a:r>
              <a:rPr lang="en-US" dirty="0">
                <a:solidFill>
                  <a:schemeClr val="bg1"/>
                </a:solidFill>
                <a:latin typeface="Courier New" panose="02070309020205020404" pitchFamily="49" charset="0"/>
                <a:cs typeface="Courier New" panose="02070309020205020404" pitchFamily="49" charset="0"/>
              </a:rPr>
              <a:t>&lt;BODY&gt;</a:t>
            </a:r>
          </a:p>
          <a:p>
            <a:pPr marL="1943100" lvl="4"/>
            <a:r>
              <a:rPr lang="en-US" dirty="0">
                <a:solidFill>
                  <a:schemeClr val="bg1"/>
                </a:solidFill>
                <a:latin typeface="Courier New" panose="02070309020205020404" pitchFamily="49" charset="0"/>
                <a:cs typeface="Courier New" panose="02070309020205020404" pitchFamily="49" charset="0"/>
              </a:rPr>
              <a:t>	&lt;P&gt;Hello World!&lt;/P&gt;</a:t>
            </a:r>
          </a:p>
          <a:p>
            <a:pPr marL="1943100" lvl="4"/>
            <a:r>
              <a:rPr lang="en-US" dirty="0">
                <a:solidFill>
                  <a:schemeClr val="bg1"/>
                </a:solidFill>
                <a:latin typeface="Courier New" panose="02070309020205020404" pitchFamily="49" charset="0"/>
                <a:cs typeface="Courier New" panose="02070309020205020404" pitchFamily="49" charset="0"/>
              </a:rPr>
              <a:t>&lt;/BODY&gt;</a:t>
            </a:r>
          </a:p>
          <a:p>
            <a:pPr marL="1485900" lvl="3"/>
            <a:r>
              <a:rPr lang="en-US" dirty="0">
                <a:solidFill>
                  <a:schemeClr val="bg1"/>
                </a:solidFill>
                <a:latin typeface="Courier New" panose="02070309020205020404" pitchFamily="49" charset="0"/>
                <a:cs typeface="Courier New" panose="02070309020205020404" pitchFamily="49" charset="0"/>
              </a:rPr>
              <a:t>&lt;/HTML&gt;”;</a:t>
            </a:r>
          </a:p>
        </p:txBody>
      </p:sp>
      <p:sp>
        <p:nvSpPr>
          <p:cNvPr id="2" name="Title 1"/>
          <p:cNvSpPr>
            <a:spLocks noGrp="1"/>
          </p:cNvSpPr>
          <p:nvPr>
            <p:ph type="title"/>
          </p:nvPr>
        </p:nvSpPr>
        <p:spPr/>
        <p:txBody>
          <a:bodyPr/>
          <a:lstStyle/>
          <a:p>
            <a:r>
              <a:rPr lang="en-US" dirty="0"/>
              <a:t>Hai cách hiển thị lên HTML.</a:t>
            </a:r>
          </a:p>
        </p:txBody>
      </p:sp>
      <p:sp>
        <p:nvSpPr>
          <p:cNvPr id="3" name="Rectangle 2">
            <a:extLst>
              <a:ext uri="{FF2B5EF4-FFF2-40B4-BE49-F238E27FC236}">
                <a16:creationId xmlns:a16="http://schemas.microsoft.com/office/drawing/2014/main" id="{868616CA-BC28-424B-9993-7C6B4EA6E208}"/>
              </a:ext>
            </a:extLst>
          </p:cNvPr>
          <p:cNvSpPr/>
          <p:nvPr/>
        </p:nvSpPr>
        <p:spPr>
          <a:xfrm>
            <a:off x="876300" y="2286000"/>
            <a:ext cx="7391400" cy="369332"/>
          </a:xfrm>
          <a:prstGeom prst="rect">
            <a:avLst/>
          </a:prstGeom>
        </p:spPr>
        <p:txBody>
          <a:bodyPr wrap="square">
            <a:spAutoFit/>
          </a:bodyPr>
          <a:lstStyle/>
          <a:p>
            <a:r>
              <a:rPr lang="en-US" dirty="0" err="1"/>
              <a:t>Cách</a:t>
            </a:r>
            <a:r>
              <a:rPr lang="en-US" dirty="0"/>
              <a:t> 2: In </a:t>
            </a:r>
            <a:r>
              <a:rPr lang="en-US" dirty="0" err="1"/>
              <a:t>chuỗi</a:t>
            </a:r>
            <a:r>
              <a:rPr lang="en-US" dirty="0"/>
              <a:t> </a:t>
            </a:r>
            <a:r>
              <a:rPr lang="en-US" dirty="0" err="1"/>
              <a:t>cần</a:t>
            </a:r>
            <a:r>
              <a:rPr lang="en-US" dirty="0"/>
              <a:t> in bao </a:t>
            </a:r>
            <a:r>
              <a:rPr lang="en-US" dirty="0" err="1"/>
              <a:t>gồm</a:t>
            </a:r>
            <a:r>
              <a:rPr lang="en-US" dirty="0"/>
              <a:t> </a:t>
            </a:r>
            <a:r>
              <a:rPr lang="en-US" dirty="0" err="1"/>
              <a:t>cả</a:t>
            </a:r>
            <a:r>
              <a:rPr lang="en-US" dirty="0"/>
              <a:t> HTML </a:t>
            </a:r>
            <a:r>
              <a:rPr lang="en-US" dirty="0" err="1"/>
              <a:t>vào</a:t>
            </a:r>
            <a:r>
              <a:rPr lang="en-US" dirty="0"/>
              <a:t> </a:t>
            </a:r>
            <a:r>
              <a:rPr lang="en-US" dirty="0" err="1"/>
              <a:t>trong</a:t>
            </a:r>
            <a:r>
              <a:rPr lang="en-US" dirty="0"/>
              <a:t> “echo”</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178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Nối</a:t>
            </a:r>
            <a:r>
              <a:rPr lang="en-US" dirty="0"/>
              <a:t> </a:t>
            </a:r>
            <a:r>
              <a:rPr lang="en-US" dirty="0" err="1"/>
              <a:t>chuỗi</a:t>
            </a:r>
            <a:r>
              <a:rPr lang="en-US" dirty="0"/>
              <a:t> </a:t>
            </a:r>
            <a:r>
              <a:rPr lang="en-US" dirty="0" err="1"/>
              <a:t>trong</a:t>
            </a:r>
            <a:r>
              <a:rPr lang="en-US" dirty="0"/>
              <a:t> PHP</a:t>
            </a:r>
          </a:p>
        </p:txBody>
      </p:sp>
      <p:sp>
        <p:nvSpPr>
          <p:cNvPr id="3" name="Content Placeholder 2"/>
          <p:cNvSpPr>
            <a:spLocks noGrp="1"/>
          </p:cNvSpPr>
          <p:nvPr>
            <p:ph idx="1"/>
          </p:nvPr>
        </p:nvSpPr>
        <p:spPr/>
        <p:txBody>
          <a:bodyPr/>
          <a:lstStyle/>
          <a:p>
            <a:r>
              <a:rPr lang="en-US" dirty="0"/>
              <a:t>Khác với những ngôn ngữ như JAVA, C#, sử dụng dấu “+”</a:t>
            </a:r>
          </a:p>
          <a:p>
            <a:r>
              <a:rPr lang="en-US" dirty="0"/>
              <a:t>PHP dung dấu chấm “.” để nối chuỗi</a:t>
            </a:r>
          </a:p>
          <a:p>
            <a:endParaRPr lang="en-US" dirty="0"/>
          </a:p>
          <a:p>
            <a:pPr marL="114300" indent="0">
              <a:buNone/>
            </a:pPr>
            <a:endParaRPr lang="en-US" dirty="0"/>
          </a:p>
          <a:p>
            <a:endParaRPr lang="en-US" dirty="0"/>
          </a:p>
          <a:p>
            <a:pPr marL="114300" indent="0">
              <a:buNone/>
            </a:pPr>
            <a:endParaRPr lang="en-US" dirty="0"/>
          </a:p>
        </p:txBody>
      </p:sp>
      <p:sp>
        <p:nvSpPr>
          <p:cNvPr id="7" name="TextBox 6"/>
          <p:cNvSpPr txBox="1"/>
          <p:nvPr/>
        </p:nvSpPr>
        <p:spPr>
          <a:xfrm>
            <a:off x="685800" y="2667000"/>
            <a:ext cx="7086600" cy="2585323"/>
          </a:xfrm>
          <a:prstGeom prst="rect">
            <a:avLst/>
          </a:prstGeom>
          <a:solidFill>
            <a:schemeClr val="accent1"/>
          </a:solidFill>
        </p:spPr>
        <p:txBody>
          <a:bodyPr wrap="square" rtlCol="0">
            <a:spAutoFit/>
          </a:bodyPr>
          <a:lstStyle/>
          <a:p>
            <a:pPr marL="114300" indent="0">
              <a:buNone/>
            </a:pPr>
            <a:r>
              <a:rPr lang="en-US" dirty="0">
                <a:solidFill>
                  <a:schemeClr val="bg1"/>
                </a:solidFill>
                <a:latin typeface="Courier"/>
              </a:rPr>
              <a:t>&lt;body&gt;</a:t>
            </a:r>
          </a:p>
          <a:p>
            <a:pPr marL="114300" indent="0">
              <a:buNone/>
            </a:pPr>
            <a:r>
              <a:rPr lang="en-US" dirty="0">
                <a:solidFill>
                  <a:schemeClr val="bg1"/>
                </a:solidFill>
                <a:latin typeface="Courier"/>
              </a:rPr>
              <a:t>&lt;p&gt;</a:t>
            </a:r>
          </a:p>
          <a:p>
            <a:pPr marL="114300" indent="0">
              <a:buNone/>
            </a:pPr>
            <a:r>
              <a:rPr lang="en-US" dirty="0">
                <a:solidFill>
                  <a:schemeClr val="bg1"/>
                </a:solidFill>
                <a:latin typeface="Courier"/>
              </a:rPr>
              <a:t>&lt;?php </a:t>
            </a:r>
          </a:p>
          <a:p>
            <a:pPr marL="114300" indent="0">
              <a:buNone/>
            </a:pPr>
            <a:r>
              <a:rPr lang="en-US" dirty="0">
                <a:solidFill>
                  <a:schemeClr val="bg1"/>
                </a:solidFill>
                <a:latin typeface="Courier"/>
              </a:rPr>
              <a:t>	$myVar = "Hello World!"; </a:t>
            </a:r>
          </a:p>
          <a:p>
            <a:pPr marL="114300" indent="0">
              <a:buNone/>
            </a:pPr>
            <a:r>
              <a:rPr lang="en-US" dirty="0">
                <a:solidFill>
                  <a:schemeClr val="bg1"/>
                </a:solidFill>
                <a:latin typeface="Courier"/>
              </a:rPr>
              <a:t>	$myName = “Camnh”</a:t>
            </a:r>
          </a:p>
          <a:p>
            <a:pPr marL="114300" indent="0">
              <a:buNone/>
            </a:pPr>
            <a:r>
              <a:rPr lang="en-US" dirty="0">
                <a:solidFill>
                  <a:schemeClr val="bg1"/>
                </a:solidFill>
                <a:latin typeface="Courier"/>
              </a:rPr>
              <a:t>	echo $myvar.$myName;</a:t>
            </a:r>
          </a:p>
          <a:p>
            <a:pPr marL="114300" indent="0">
              <a:buNone/>
            </a:pPr>
            <a:r>
              <a:rPr lang="en-US" dirty="0">
                <a:solidFill>
                  <a:schemeClr val="bg1"/>
                </a:solidFill>
                <a:latin typeface="Courier"/>
              </a:rPr>
              <a:t>?&gt;</a:t>
            </a:r>
          </a:p>
          <a:p>
            <a:pPr marL="114300" indent="0">
              <a:buNone/>
            </a:pPr>
            <a:r>
              <a:rPr lang="en-US" dirty="0">
                <a:solidFill>
                  <a:schemeClr val="bg1"/>
                </a:solidFill>
                <a:latin typeface="Courier"/>
              </a:rPr>
              <a:t>&lt;/body&gt;</a:t>
            </a:r>
          </a:p>
          <a:p>
            <a:endParaRPr lang="en-US" dirty="0"/>
          </a:p>
        </p:txBody>
      </p:sp>
    </p:spTree>
    <p:extLst>
      <p:ext uri="{BB962C8B-B14F-4D97-AF65-F5344CB8AC3E}">
        <p14:creationId xmlns:p14="http://schemas.microsoft.com/office/powerpoint/2010/main" val="37313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Xuống dòng trong PHP</a:t>
            </a:r>
          </a:p>
        </p:txBody>
      </p:sp>
      <p:sp>
        <p:nvSpPr>
          <p:cNvPr id="3" name="Content Placeholder 2"/>
          <p:cNvSpPr>
            <a:spLocks noGrp="1"/>
          </p:cNvSpPr>
          <p:nvPr>
            <p:ph idx="1"/>
          </p:nvPr>
        </p:nvSpPr>
        <p:spPr/>
        <p:txBody>
          <a:bodyPr/>
          <a:lstStyle/>
          <a:p>
            <a:r>
              <a:rPr lang="en-US" dirty="0"/>
              <a:t>Dùng tag “&lt;br/&gt;”</a:t>
            </a:r>
          </a:p>
          <a:p>
            <a:endParaRPr lang="en-US" dirty="0"/>
          </a:p>
          <a:p>
            <a:endParaRPr lang="en-US" dirty="0"/>
          </a:p>
        </p:txBody>
      </p:sp>
      <p:pic>
        <p:nvPicPr>
          <p:cNvPr id="4" name="Picture 3"/>
          <p:cNvPicPr>
            <a:picLocks noChangeAspect="1"/>
          </p:cNvPicPr>
          <p:nvPr/>
        </p:nvPicPr>
        <p:blipFill>
          <a:blip r:embed="rId2"/>
          <a:stretch>
            <a:fillRect/>
          </a:stretch>
        </p:blipFill>
        <p:spPr>
          <a:xfrm>
            <a:off x="3078249" y="5001421"/>
            <a:ext cx="5006972" cy="1581149"/>
          </a:xfrm>
          <a:prstGeom prst="rect">
            <a:avLst/>
          </a:prstGeom>
        </p:spPr>
      </p:pic>
      <p:pic>
        <p:nvPicPr>
          <p:cNvPr id="5" name="Picture 4"/>
          <p:cNvPicPr>
            <a:picLocks noChangeAspect="1"/>
          </p:cNvPicPr>
          <p:nvPr/>
        </p:nvPicPr>
        <p:blipFill>
          <a:blip r:embed="rId3"/>
          <a:stretch>
            <a:fillRect/>
          </a:stretch>
        </p:blipFill>
        <p:spPr>
          <a:xfrm>
            <a:off x="685800" y="2365375"/>
            <a:ext cx="6830263" cy="2127249"/>
          </a:xfrm>
          <a:prstGeom prst="rect">
            <a:avLst/>
          </a:prstGeom>
        </p:spPr>
      </p:pic>
    </p:spTree>
    <p:extLst>
      <p:ext uri="{BB962C8B-B14F-4D97-AF65-F5344CB8AC3E}">
        <p14:creationId xmlns:p14="http://schemas.microsoft.com/office/powerpoint/2010/main" val="142437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7C2D-8763-0C4A-9E2B-169C672C11A6}"/>
              </a:ext>
            </a:extLst>
          </p:cNvPr>
          <p:cNvSpPr>
            <a:spLocks noGrp="1"/>
          </p:cNvSpPr>
          <p:nvPr>
            <p:ph type="title"/>
          </p:nvPr>
        </p:nvSpPr>
        <p:spPr/>
        <p:txBody>
          <a:bodyPr/>
          <a:lstStyle/>
          <a:p>
            <a:r>
              <a:rPr lang="en-US" dirty="0" err="1"/>
              <a:t>Các</a:t>
            </a:r>
            <a:r>
              <a:rPr lang="en-US" dirty="0"/>
              <a:t> </a:t>
            </a:r>
            <a:r>
              <a:rPr lang="en-US" dirty="0" err="1"/>
              <a:t>hàm</a:t>
            </a:r>
            <a:r>
              <a:rPr lang="en-US" dirty="0"/>
              <a:t> </a:t>
            </a:r>
            <a:r>
              <a:rPr lang="en-US" dirty="0" err="1"/>
              <a:t>xử</a:t>
            </a:r>
            <a:r>
              <a:rPr lang="en-US" dirty="0"/>
              <a:t> </a:t>
            </a:r>
            <a:r>
              <a:rPr lang="en-US" dirty="0" err="1"/>
              <a:t>lí</a:t>
            </a:r>
            <a:r>
              <a:rPr lang="en-US" dirty="0"/>
              <a:t> </a:t>
            </a:r>
            <a:r>
              <a:rPr lang="en-US" dirty="0" err="1"/>
              <a:t>thời</a:t>
            </a:r>
            <a:r>
              <a:rPr lang="en-US" dirty="0"/>
              <a:t> </a:t>
            </a:r>
            <a:r>
              <a:rPr lang="en-US" dirty="0" err="1"/>
              <a:t>gian</a:t>
            </a:r>
            <a:r>
              <a:rPr lang="en-US" dirty="0"/>
              <a:t> </a:t>
            </a:r>
            <a:r>
              <a:rPr lang="en-US" dirty="0" err="1"/>
              <a:t>cơ</a:t>
            </a:r>
            <a:r>
              <a:rPr lang="en-US" dirty="0"/>
              <a:t> </a:t>
            </a:r>
            <a:r>
              <a:rPr lang="en-US" dirty="0" err="1"/>
              <a:t>bản</a:t>
            </a:r>
            <a:endParaRPr lang="en-US" dirty="0"/>
          </a:p>
        </p:txBody>
      </p:sp>
      <p:sp>
        <p:nvSpPr>
          <p:cNvPr id="3" name="Content Placeholder 2">
            <a:extLst>
              <a:ext uri="{FF2B5EF4-FFF2-40B4-BE49-F238E27FC236}">
                <a16:creationId xmlns:a16="http://schemas.microsoft.com/office/drawing/2014/main" id="{8F50A42E-58F0-F349-88AE-C687013164DD}"/>
              </a:ext>
            </a:extLst>
          </p:cNvPr>
          <p:cNvSpPr>
            <a:spLocks noGrp="1"/>
          </p:cNvSpPr>
          <p:nvPr>
            <p:ph idx="1"/>
          </p:nvPr>
        </p:nvSpPr>
        <p:spPr/>
        <p:txBody>
          <a:bodyPr/>
          <a:lstStyle/>
          <a:p>
            <a:r>
              <a:rPr lang="en-US" dirty="0" err="1"/>
              <a:t>Khai</a:t>
            </a:r>
            <a:r>
              <a:rPr lang="en-US" dirty="0"/>
              <a:t> </a:t>
            </a:r>
            <a:r>
              <a:rPr lang="en-US" dirty="0" err="1"/>
              <a:t>báo</a:t>
            </a:r>
            <a:endParaRPr lang="en-US" dirty="0"/>
          </a:p>
          <a:p>
            <a:r>
              <a:rPr lang="en-US" dirty="0"/>
              <a:t>Time-zone</a:t>
            </a:r>
          </a:p>
          <a:p>
            <a:endParaRPr lang="en-US" dirty="0"/>
          </a:p>
          <a:p>
            <a:r>
              <a:rPr lang="en-US" dirty="0"/>
              <a:t>Format </a:t>
            </a:r>
            <a:r>
              <a:rPr lang="en-US" dirty="0" err="1"/>
              <a:t>thời</a:t>
            </a:r>
            <a:r>
              <a:rPr lang="en-US" dirty="0"/>
              <a:t> </a:t>
            </a:r>
            <a:r>
              <a:rPr lang="en-US" dirty="0" err="1"/>
              <a:t>gian</a:t>
            </a:r>
            <a:endParaRPr lang="en-US" dirty="0"/>
          </a:p>
          <a:p>
            <a:pPr marL="114300" indent="0">
              <a:buNone/>
            </a:pPr>
            <a:endParaRPr lang="en-US" dirty="0"/>
          </a:p>
          <a:p>
            <a:pPr marL="114300" indent="0">
              <a:buNone/>
            </a:pPr>
            <a:endParaRPr lang="en-US" dirty="0"/>
          </a:p>
        </p:txBody>
      </p:sp>
      <p:pic>
        <p:nvPicPr>
          <p:cNvPr id="5" name="Picture 4">
            <a:extLst>
              <a:ext uri="{FF2B5EF4-FFF2-40B4-BE49-F238E27FC236}">
                <a16:creationId xmlns:a16="http://schemas.microsoft.com/office/drawing/2014/main" id="{2D4A3A40-AE05-6748-A60D-B800AB046B12}"/>
              </a:ext>
            </a:extLst>
          </p:cNvPr>
          <p:cNvPicPr>
            <a:picLocks noChangeAspect="1"/>
          </p:cNvPicPr>
          <p:nvPr/>
        </p:nvPicPr>
        <p:blipFill>
          <a:blip r:embed="rId3"/>
          <a:stretch>
            <a:fillRect/>
          </a:stretch>
        </p:blipFill>
        <p:spPr>
          <a:xfrm>
            <a:off x="2163187" y="1605224"/>
            <a:ext cx="5932435" cy="398905"/>
          </a:xfrm>
          <a:prstGeom prst="rect">
            <a:avLst/>
          </a:prstGeom>
        </p:spPr>
      </p:pic>
      <p:graphicFrame>
        <p:nvGraphicFramePr>
          <p:cNvPr id="7" name="Table 6">
            <a:extLst>
              <a:ext uri="{FF2B5EF4-FFF2-40B4-BE49-F238E27FC236}">
                <a16:creationId xmlns:a16="http://schemas.microsoft.com/office/drawing/2014/main" id="{C39CFD12-267B-2341-B387-386887481FAD}"/>
              </a:ext>
            </a:extLst>
          </p:cNvPr>
          <p:cNvGraphicFramePr>
            <a:graphicFrameLocks noGrp="1"/>
          </p:cNvGraphicFramePr>
          <p:nvPr>
            <p:extLst>
              <p:ext uri="{D42A27DB-BD31-4B8C-83A1-F6EECF244321}">
                <p14:modId xmlns:p14="http://schemas.microsoft.com/office/powerpoint/2010/main" val="765250915"/>
              </p:ext>
            </p:extLst>
          </p:nvPr>
        </p:nvGraphicFramePr>
        <p:xfrm>
          <a:off x="619648" y="3284424"/>
          <a:ext cx="7295103" cy="3268776"/>
        </p:xfrm>
        <a:graphic>
          <a:graphicData uri="http://schemas.openxmlformats.org/drawingml/2006/table">
            <a:tbl>
              <a:tblPr firstRow="1" bandRow="1">
                <a:tableStyleId>{5C22544A-7EE6-4342-B048-85BDC9FD1C3A}</a:tableStyleId>
              </a:tblPr>
              <a:tblGrid>
                <a:gridCol w="1519814">
                  <a:extLst>
                    <a:ext uri="{9D8B030D-6E8A-4147-A177-3AD203B41FA5}">
                      <a16:colId xmlns:a16="http://schemas.microsoft.com/office/drawing/2014/main" val="1750707359"/>
                    </a:ext>
                  </a:extLst>
                </a:gridCol>
                <a:gridCol w="5775289">
                  <a:extLst>
                    <a:ext uri="{9D8B030D-6E8A-4147-A177-3AD203B41FA5}">
                      <a16:colId xmlns:a16="http://schemas.microsoft.com/office/drawing/2014/main" val="3348697567"/>
                    </a:ext>
                  </a:extLst>
                </a:gridCol>
              </a:tblGrid>
              <a:tr h="466968">
                <a:tc>
                  <a:txBody>
                    <a:bodyPr/>
                    <a:lstStyle/>
                    <a:p>
                      <a:pPr algn="ctr"/>
                      <a:r>
                        <a:rPr lang="en-US" dirty="0"/>
                        <a:t>Format</a:t>
                      </a:r>
                    </a:p>
                  </a:txBody>
                  <a:tcPr anchor="ctr"/>
                </a:tc>
                <a:tc>
                  <a:txBody>
                    <a:bodyPr/>
                    <a:lstStyle/>
                    <a:p>
                      <a:pPr algn="ctr"/>
                      <a:r>
                        <a:rPr lang="en-US" dirty="0"/>
                        <a:t>Meaning</a:t>
                      </a:r>
                    </a:p>
                  </a:txBody>
                  <a:tcPr anchor="ctr"/>
                </a:tc>
                <a:extLst>
                  <a:ext uri="{0D108BD9-81ED-4DB2-BD59-A6C34878D82A}">
                    <a16:rowId xmlns:a16="http://schemas.microsoft.com/office/drawing/2014/main" val="4050471525"/>
                  </a:ext>
                </a:extLst>
              </a:tr>
              <a:tr h="466968">
                <a:tc>
                  <a:txBody>
                    <a:bodyPr/>
                    <a:lstStyle/>
                    <a:p>
                      <a:pPr algn="ctr"/>
                      <a:r>
                        <a:rPr lang="en-US" dirty="0"/>
                        <a:t>d</a:t>
                      </a:r>
                    </a:p>
                  </a:txBody>
                  <a:tcPr/>
                </a:tc>
                <a:tc>
                  <a:txBody>
                    <a:bodyPr/>
                    <a:lstStyle/>
                    <a:p>
                      <a:r>
                        <a:rPr lang="en-US" dirty="0" err="1"/>
                        <a:t>Hiển</a:t>
                      </a:r>
                      <a:r>
                        <a:rPr lang="en-US" dirty="0"/>
                        <a:t> </a:t>
                      </a:r>
                      <a:r>
                        <a:rPr lang="en-US" dirty="0" err="1"/>
                        <a:t>thị</a:t>
                      </a:r>
                      <a:r>
                        <a:rPr lang="en-US" dirty="0"/>
                        <a:t> </a:t>
                      </a:r>
                      <a:r>
                        <a:rPr lang="en-US" dirty="0" err="1"/>
                        <a:t>ngày</a:t>
                      </a:r>
                      <a:r>
                        <a:rPr lang="en-US" dirty="0"/>
                        <a:t> (01, …, 31)</a:t>
                      </a:r>
                    </a:p>
                  </a:txBody>
                  <a:tcPr/>
                </a:tc>
                <a:extLst>
                  <a:ext uri="{0D108BD9-81ED-4DB2-BD59-A6C34878D82A}">
                    <a16:rowId xmlns:a16="http://schemas.microsoft.com/office/drawing/2014/main" val="2532791973"/>
                  </a:ext>
                </a:extLst>
              </a:tr>
              <a:tr h="466968">
                <a:tc>
                  <a:txBody>
                    <a:bodyPr/>
                    <a:lstStyle/>
                    <a:p>
                      <a:pPr algn="ctr"/>
                      <a:r>
                        <a:rPr lang="en-US" dirty="0"/>
                        <a:t>m</a:t>
                      </a:r>
                    </a:p>
                  </a:txBody>
                  <a:tcPr/>
                </a:tc>
                <a:tc>
                  <a:txBody>
                    <a:bodyPr/>
                    <a:lstStyle/>
                    <a:p>
                      <a:r>
                        <a:rPr lang="en-US" dirty="0" err="1"/>
                        <a:t>Hiển</a:t>
                      </a:r>
                      <a:r>
                        <a:rPr lang="en-US" dirty="0"/>
                        <a:t> </a:t>
                      </a:r>
                      <a:r>
                        <a:rPr lang="en-US" dirty="0" err="1"/>
                        <a:t>thị</a:t>
                      </a:r>
                      <a:r>
                        <a:rPr lang="en-US" dirty="0"/>
                        <a:t> </a:t>
                      </a:r>
                      <a:r>
                        <a:rPr lang="en-US" dirty="0" err="1"/>
                        <a:t>tháng</a:t>
                      </a:r>
                      <a:r>
                        <a:rPr lang="en-US" dirty="0"/>
                        <a:t> (01, …, 12)</a:t>
                      </a:r>
                    </a:p>
                  </a:txBody>
                  <a:tcPr/>
                </a:tc>
                <a:extLst>
                  <a:ext uri="{0D108BD9-81ED-4DB2-BD59-A6C34878D82A}">
                    <a16:rowId xmlns:a16="http://schemas.microsoft.com/office/drawing/2014/main" val="2294206907"/>
                  </a:ext>
                </a:extLst>
              </a:tr>
              <a:tr h="466968">
                <a:tc>
                  <a:txBody>
                    <a:bodyPr/>
                    <a:lstStyle/>
                    <a:p>
                      <a:pPr algn="ctr"/>
                      <a:r>
                        <a:rPr lang="en-US" dirty="0"/>
                        <a:t>Y</a:t>
                      </a:r>
                    </a:p>
                  </a:txBody>
                  <a:tcPr/>
                </a:tc>
                <a:tc>
                  <a:txBody>
                    <a:bodyPr/>
                    <a:lstStyle/>
                    <a:p>
                      <a:r>
                        <a:rPr lang="en-US" dirty="0" err="1"/>
                        <a:t>Hiển</a:t>
                      </a:r>
                      <a:r>
                        <a:rPr lang="en-US" dirty="0"/>
                        <a:t> </a:t>
                      </a:r>
                      <a:r>
                        <a:rPr lang="en-US" dirty="0" err="1"/>
                        <a:t>thị</a:t>
                      </a:r>
                      <a:r>
                        <a:rPr lang="en-US" dirty="0"/>
                        <a:t> </a:t>
                      </a:r>
                      <a:r>
                        <a:rPr lang="en-US" dirty="0" err="1"/>
                        <a:t>năm</a:t>
                      </a:r>
                      <a:r>
                        <a:rPr lang="en-US" dirty="0"/>
                        <a:t> (2020, …)</a:t>
                      </a:r>
                    </a:p>
                  </a:txBody>
                  <a:tcPr/>
                </a:tc>
                <a:extLst>
                  <a:ext uri="{0D108BD9-81ED-4DB2-BD59-A6C34878D82A}">
                    <a16:rowId xmlns:a16="http://schemas.microsoft.com/office/drawing/2014/main" val="1168968338"/>
                  </a:ext>
                </a:extLst>
              </a:tr>
              <a:tr h="466968">
                <a:tc>
                  <a:txBody>
                    <a:bodyPr/>
                    <a:lstStyle/>
                    <a:p>
                      <a:pPr algn="ctr"/>
                      <a:r>
                        <a:rPr lang="en-US" dirty="0"/>
                        <a:t>H</a:t>
                      </a:r>
                    </a:p>
                  </a:txBody>
                  <a:tcPr/>
                </a:tc>
                <a:tc>
                  <a:txBody>
                    <a:bodyPr/>
                    <a:lstStyle/>
                    <a:p>
                      <a:r>
                        <a:rPr lang="en-US" dirty="0" err="1"/>
                        <a:t>Hiển</a:t>
                      </a:r>
                      <a:r>
                        <a:rPr lang="en-US" dirty="0"/>
                        <a:t> </a:t>
                      </a:r>
                      <a:r>
                        <a:rPr lang="en-US" dirty="0" err="1"/>
                        <a:t>thị</a:t>
                      </a:r>
                      <a:r>
                        <a:rPr lang="en-US" dirty="0"/>
                        <a:t> </a:t>
                      </a:r>
                      <a:r>
                        <a:rPr lang="en-US" dirty="0" err="1"/>
                        <a:t>giờ</a:t>
                      </a:r>
                      <a:r>
                        <a:rPr lang="en-US" dirty="0"/>
                        <a:t> (00, …, 23)</a:t>
                      </a:r>
                    </a:p>
                  </a:txBody>
                  <a:tcPr/>
                </a:tc>
                <a:extLst>
                  <a:ext uri="{0D108BD9-81ED-4DB2-BD59-A6C34878D82A}">
                    <a16:rowId xmlns:a16="http://schemas.microsoft.com/office/drawing/2014/main" val="1020085220"/>
                  </a:ext>
                </a:extLst>
              </a:tr>
              <a:tr h="466968">
                <a:tc>
                  <a:txBody>
                    <a:bodyPr/>
                    <a:lstStyle/>
                    <a:p>
                      <a:pPr algn="ctr"/>
                      <a:r>
                        <a:rPr lang="en-US" dirty="0"/>
                        <a:t>i</a:t>
                      </a:r>
                    </a:p>
                  </a:txBody>
                  <a:tcPr/>
                </a:tc>
                <a:tc>
                  <a:txBody>
                    <a:bodyPr/>
                    <a:lstStyle/>
                    <a:p>
                      <a:r>
                        <a:rPr lang="en-US" dirty="0" err="1"/>
                        <a:t>Hiển</a:t>
                      </a:r>
                      <a:r>
                        <a:rPr lang="en-US" dirty="0"/>
                        <a:t> </a:t>
                      </a:r>
                      <a:r>
                        <a:rPr lang="en-US" dirty="0" err="1"/>
                        <a:t>thị</a:t>
                      </a:r>
                      <a:r>
                        <a:rPr lang="en-US" dirty="0"/>
                        <a:t> </a:t>
                      </a:r>
                      <a:r>
                        <a:rPr lang="en-US" dirty="0" err="1"/>
                        <a:t>phút</a:t>
                      </a:r>
                      <a:r>
                        <a:rPr lang="en-US" dirty="0"/>
                        <a:t> (00, …, 59)</a:t>
                      </a:r>
                    </a:p>
                  </a:txBody>
                  <a:tcPr/>
                </a:tc>
                <a:extLst>
                  <a:ext uri="{0D108BD9-81ED-4DB2-BD59-A6C34878D82A}">
                    <a16:rowId xmlns:a16="http://schemas.microsoft.com/office/drawing/2014/main" val="2806674385"/>
                  </a:ext>
                </a:extLst>
              </a:tr>
              <a:tr h="466968">
                <a:tc>
                  <a:txBody>
                    <a:bodyPr/>
                    <a:lstStyle/>
                    <a:p>
                      <a:pPr algn="ctr"/>
                      <a:r>
                        <a:rPr lang="en-US" dirty="0"/>
                        <a:t>s</a:t>
                      </a:r>
                    </a:p>
                  </a:txBody>
                  <a:tcPr/>
                </a:tc>
                <a:tc>
                  <a:txBody>
                    <a:bodyPr/>
                    <a:lstStyle/>
                    <a:p>
                      <a:r>
                        <a:rPr lang="en-US" dirty="0" err="1"/>
                        <a:t>Hiển</a:t>
                      </a:r>
                      <a:r>
                        <a:rPr lang="en-US" dirty="0"/>
                        <a:t> </a:t>
                      </a:r>
                      <a:r>
                        <a:rPr lang="en-US" dirty="0" err="1"/>
                        <a:t>thị</a:t>
                      </a:r>
                      <a:r>
                        <a:rPr lang="en-US" dirty="0"/>
                        <a:t> </a:t>
                      </a:r>
                      <a:r>
                        <a:rPr lang="en-US" dirty="0" err="1"/>
                        <a:t>giây</a:t>
                      </a:r>
                      <a:r>
                        <a:rPr lang="en-US" dirty="0"/>
                        <a:t> (00,…,59)</a:t>
                      </a:r>
                    </a:p>
                  </a:txBody>
                  <a:tcPr/>
                </a:tc>
                <a:extLst>
                  <a:ext uri="{0D108BD9-81ED-4DB2-BD59-A6C34878D82A}">
                    <a16:rowId xmlns:a16="http://schemas.microsoft.com/office/drawing/2014/main" val="4220916122"/>
                  </a:ext>
                </a:extLst>
              </a:tr>
            </a:tbl>
          </a:graphicData>
        </a:graphic>
      </p:graphicFrame>
      <p:sp>
        <p:nvSpPr>
          <p:cNvPr id="8" name="TextBox 7">
            <a:extLst>
              <a:ext uri="{FF2B5EF4-FFF2-40B4-BE49-F238E27FC236}">
                <a16:creationId xmlns:a16="http://schemas.microsoft.com/office/drawing/2014/main" id="{D7BE622A-5A90-4C45-9F45-6AE3F777559A}"/>
              </a:ext>
            </a:extLst>
          </p:cNvPr>
          <p:cNvSpPr txBox="1"/>
          <p:nvPr/>
        </p:nvSpPr>
        <p:spPr>
          <a:xfrm>
            <a:off x="619648" y="2403620"/>
            <a:ext cx="7295103" cy="369332"/>
          </a:xfrm>
          <a:prstGeom prst="rect">
            <a:avLst/>
          </a:prstGeom>
          <a:solidFill>
            <a:schemeClr val="accent1"/>
          </a:solidFill>
        </p:spPr>
        <p:txBody>
          <a:bodyPr wrap="square" rtlCol="0">
            <a:spAutoFit/>
          </a:bodyPr>
          <a:lstStyle/>
          <a:p>
            <a:r>
              <a:rPr lang="en-US" dirty="0" err="1">
                <a:solidFill>
                  <a:schemeClr val="bg1"/>
                </a:solidFill>
              </a:rPr>
              <a:t>date_default_timezone_set</a:t>
            </a:r>
            <a:r>
              <a:rPr lang="en-US" dirty="0">
                <a:solidFill>
                  <a:schemeClr val="bg1"/>
                </a:solidFill>
              </a:rPr>
              <a:t>(‘</a:t>
            </a:r>
            <a:r>
              <a:rPr lang="en-US" dirty="0" err="1">
                <a:solidFill>
                  <a:schemeClr val="bg1"/>
                </a:solidFill>
              </a:rPr>
              <a:t>timezone</a:t>
            </a:r>
            <a:r>
              <a:rPr lang="en-US" dirty="0">
                <a:solidFill>
                  <a:schemeClr val="bg1"/>
                </a:solidFill>
              </a:rPr>
              <a:t>’) : </a:t>
            </a:r>
            <a:r>
              <a:rPr lang="en-US" dirty="0" err="1">
                <a:solidFill>
                  <a:schemeClr val="bg1"/>
                </a:solidFill>
              </a:rPr>
              <a:t>Mặc</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là</a:t>
            </a:r>
            <a:r>
              <a:rPr lang="en-US" dirty="0">
                <a:solidFill>
                  <a:schemeClr val="bg1"/>
                </a:solidFill>
              </a:rPr>
              <a:t> UTC</a:t>
            </a:r>
          </a:p>
        </p:txBody>
      </p:sp>
    </p:spTree>
    <p:extLst>
      <p:ext uri="{BB962C8B-B14F-4D97-AF65-F5344CB8AC3E}">
        <p14:creationId xmlns:p14="http://schemas.microsoft.com/office/powerpoint/2010/main" val="294982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A59D-87B3-3746-8DAE-2ED54837CFEF}"/>
              </a:ext>
            </a:extLst>
          </p:cNvPr>
          <p:cNvSpPr>
            <a:spLocks noGrp="1"/>
          </p:cNvSpPr>
          <p:nvPr>
            <p:ph type="title"/>
          </p:nvPr>
        </p:nvSpPr>
        <p:spPr/>
        <p:txBody>
          <a:bodyPr/>
          <a:lstStyle/>
          <a:p>
            <a:r>
              <a:rPr lang="en-US" dirty="0"/>
              <a:t>Demo</a:t>
            </a:r>
          </a:p>
        </p:txBody>
      </p:sp>
      <p:pic>
        <p:nvPicPr>
          <p:cNvPr id="4" name="Content Placeholder 3">
            <a:extLst>
              <a:ext uri="{FF2B5EF4-FFF2-40B4-BE49-F238E27FC236}">
                <a16:creationId xmlns:a16="http://schemas.microsoft.com/office/drawing/2014/main" id="{E30ACDD0-E091-C443-BAF0-47BDCD13F850}"/>
              </a:ext>
            </a:extLst>
          </p:cNvPr>
          <p:cNvPicPr>
            <a:picLocks noGrp="1" noChangeAspect="1"/>
          </p:cNvPicPr>
          <p:nvPr>
            <p:ph idx="1"/>
          </p:nvPr>
        </p:nvPicPr>
        <p:blipFill>
          <a:blip r:embed="rId2"/>
          <a:stretch>
            <a:fillRect/>
          </a:stretch>
        </p:blipFill>
        <p:spPr>
          <a:xfrm>
            <a:off x="609600" y="1623646"/>
            <a:ext cx="5880100" cy="1600200"/>
          </a:xfrm>
          <a:prstGeom prst="rect">
            <a:avLst/>
          </a:prstGeom>
        </p:spPr>
      </p:pic>
      <p:pic>
        <p:nvPicPr>
          <p:cNvPr id="5" name="Picture 4">
            <a:extLst>
              <a:ext uri="{FF2B5EF4-FFF2-40B4-BE49-F238E27FC236}">
                <a16:creationId xmlns:a16="http://schemas.microsoft.com/office/drawing/2014/main" id="{66CCD90E-33DF-D846-8103-1556D9D5A25E}"/>
              </a:ext>
            </a:extLst>
          </p:cNvPr>
          <p:cNvPicPr>
            <a:picLocks noChangeAspect="1"/>
          </p:cNvPicPr>
          <p:nvPr/>
        </p:nvPicPr>
        <p:blipFill>
          <a:blip r:embed="rId3"/>
          <a:stretch>
            <a:fillRect/>
          </a:stretch>
        </p:blipFill>
        <p:spPr>
          <a:xfrm>
            <a:off x="2035191" y="4137734"/>
            <a:ext cx="5073618" cy="1806208"/>
          </a:xfrm>
          <a:prstGeom prst="rect">
            <a:avLst/>
          </a:prstGeom>
        </p:spPr>
      </p:pic>
      <p:sp>
        <p:nvSpPr>
          <p:cNvPr id="6" name="TextBox 5">
            <a:extLst>
              <a:ext uri="{FF2B5EF4-FFF2-40B4-BE49-F238E27FC236}">
                <a16:creationId xmlns:a16="http://schemas.microsoft.com/office/drawing/2014/main" id="{CE935D06-E876-6E41-8903-DA15B625C298}"/>
              </a:ext>
            </a:extLst>
          </p:cNvPr>
          <p:cNvSpPr txBox="1"/>
          <p:nvPr/>
        </p:nvSpPr>
        <p:spPr>
          <a:xfrm>
            <a:off x="609600" y="3490491"/>
            <a:ext cx="7467600" cy="369332"/>
          </a:xfrm>
          <a:prstGeom prst="rect">
            <a:avLst/>
          </a:prstGeom>
          <a:noFill/>
        </p:spPr>
        <p:txBody>
          <a:bodyPr wrap="square" rtlCol="0">
            <a:spAutoFit/>
          </a:bodyPr>
          <a:lstStyle/>
          <a:p>
            <a:r>
              <a:rPr lang="en-US" b="1" dirty="0" err="1"/>
              <a:t>Kết</a:t>
            </a:r>
            <a:r>
              <a:rPr lang="en-US" b="1" dirty="0"/>
              <a:t> </a:t>
            </a:r>
            <a:r>
              <a:rPr lang="en-US" b="1" dirty="0" err="1"/>
              <a:t>quả</a:t>
            </a:r>
            <a:endParaRPr lang="en-US" b="1" dirty="0"/>
          </a:p>
        </p:txBody>
      </p:sp>
    </p:spTree>
    <p:extLst>
      <p:ext uri="{BB962C8B-B14F-4D97-AF65-F5344CB8AC3E}">
        <p14:creationId xmlns:p14="http://schemas.microsoft.com/office/powerpoint/2010/main" val="428586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PHP</a:t>
            </a:r>
          </a:p>
        </p:txBody>
      </p:sp>
      <p:sp>
        <p:nvSpPr>
          <p:cNvPr id="3" name="Content Placeholder 2"/>
          <p:cNvSpPr>
            <a:spLocks noGrp="1"/>
          </p:cNvSpPr>
          <p:nvPr>
            <p:ph idx="1"/>
          </p:nvPr>
        </p:nvSpPr>
        <p:spPr/>
        <p:txBody>
          <a:bodyPr/>
          <a:lstStyle/>
          <a:p>
            <a:pPr marL="571500" indent="-457200">
              <a:buFont typeface="+mj-lt"/>
              <a:buAutoNum type="arabicPeriod"/>
            </a:pPr>
            <a:r>
              <a:rPr lang="en-US" dirty="0" err="1"/>
              <a:t>Giới</a:t>
            </a:r>
            <a:r>
              <a:rPr lang="en-US" dirty="0"/>
              <a:t> </a:t>
            </a:r>
            <a:r>
              <a:rPr lang="en-US" dirty="0" err="1"/>
              <a:t>thiệu</a:t>
            </a:r>
            <a:r>
              <a:rPr lang="en-US" dirty="0"/>
              <a:t> </a:t>
            </a:r>
            <a:r>
              <a:rPr lang="en-US" dirty="0" err="1"/>
              <a:t>ngôn</a:t>
            </a:r>
            <a:r>
              <a:rPr lang="en-US" dirty="0"/>
              <a:t> </a:t>
            </a:r>
            <a:r>
              <a:rPr lang="en-US" dirty="0" err="1"/>
              <a:t>ngữ</a:t>
            </a:r>
            <a:r>
              <a:rPr lang="en-US" dirty="0"/>
              <a:t> PHP</a:t>
            </a:r>
          </a:p>
          <a:p>
            <a:pPr marL="571500" indent="-457200">
              <a:buFont typeface="+mj-lt"/>
              <a:buAutoNum type="arabicPeriod"/>
            </a:pPr>
            <a:endParaRPr lang="en-US" dirty="0"/>
          </a:p>
          <a:p>
            <a:pPr marL="571500" indent="-457200">
              <a:buFont typeface="+mj-lt"/>
              <a:buAutoNum type="arabicPeriod"/>
            </a:pPr>
            <a:r>
              <a:rPr lang="en-US" dirty="0" err="1"/>
              <a:t>Các</a:t>
            </a:r>
            <a:r>
              <a:rPr lang="en-US" dirty="0"/>
              <a:t> </a:t>
            </a:r>
            <a:r>
              <a:rPr lang="en-US" dirty="0" err="1"/>
              <a:t>thuật</a:t>
            </a:r>
            <a:r>
              <a:rPr lang="en-US" dirty="0"/>
              <a:t> </a:t>
            </a:r>
            <a:r>
              <a:rPr lang="en-US" dirty="0" err="1"/>
              <a:t>ngữ</a:t>
            </a:r>
            <a:r>
              <a:rPr lang="en-US" dirty="0"/>
              <a:t> </a:t>
            </a:r>
            <a:r>
              <a:rPr lang="en-US" dirty="0" err="1"/>
              <a:t>thông</a:t>
            </a:r>
            <a:r>
              <a:rPr lang="en-US" dirty="0"/>
              <a:t> </a:t>
            </a:r>
            <a:r>
              <a:rPr lang="en-US" dirty="0" err="1"/>
              <a:t>dụng</a:t>
            </a:r>
            <a:endParaRPr lang="en-US" dirty="0"/>
          </a:p>
          <a:p>
            <a:pPr marL="571500" indent="-457200">
              <a:buFont typeface="+mj-lt"/>
              <a:buAutoNum type="arabicPeriod"/>
            </a:pPr>
            <a:endParaRPr lang="en-US" dirty="0"/>
          </a:p>
          <a:p>
            <a:pPr marL="571500" indent="-457200">
              <a:buFont typeface="+mj-lt"/>
              <a:buAutoNum type="arabicPeriod"/>
            </a:pPr>
            <a:r>
              <a:rPr lang="en-US" dirty="0" err="1"/>
              <a:t>Cách</a:t>
            </a:r>
            <a:r>
              <a:rPr lang="en-US" dirty="0"/>
              <a:t> </a:t>
            </a:r>
            <a:r>
              <a:rPr lang="en-US" dirty="0" err="1"/>
              <a:t>chạy</a:t>
            </a:r>
            <a:r>
              <a:rPr lang="en-US" dirty="0"/>
              <a:t> </a:t>
            </a:r>
            <a:r>
              <a:rPr lang="en-US" dirty="0" err="1"/>
              <a:t>một</a:t>
            </a:r>
            <a:r>
              <a:rPr lang="en-US" dirty="0"/>
              <a:t> </a:t>
            </a:r>
            <a:r>
              <a:rPr lang="en-US" dirty="0" err="1"/>
              <a:t>chương</a:t>
            </a:r>
            <a:r>
              <a:rPr lang="en-US" dirty="0"/>
              <a:t> </a:t>
            </a:r>
            <a:r>
              <a:rPr lang="en-US" dirty="0" err="1"/>
              <a:t>trình</a:t>
            </a:r>
            <a:r>
              <a:rPr lang="en-US" dirty="0"/>
              <a:t> PHP</a:t>
            </a:r>
          </a:p>
          <a:p>
            <a:pPr marL="571500" indent="-457200">
              <a:buFont typeface="+mj-lt"/>
              <a:buAutoNum type="arabicPeriod"/>
            </a:pPr>
            <a:endParaRPr lang="en-US" dirty="0"/>
          </a:p>
          <a:p>
            <a:pPr marL="571500" indent="-457200">
              <a:buFont typeface="+mj-lt"/>
              <a:buAutoNum type="arabicPeriod"/>
            </a:pPr>
            <a:r>
              <a:rPr lang="en-US" dirty="0"/>
              <a:t>Coding convention</a:t>
            </a:r>
          </a:p>
          <a:p>
            <a:pPr marL="571500" indent="-457200">
              <a:buFont typeface="+mj-lt"/>
              <a:buAutoNum type="arabicPeriod"/>
            </a:pPr>
            <a:endParaRPr lang="en-US" dirty="0"/>
          </a:p>
          <a:p>
            <a:pPr marL="571500" indent="-457200">
              <a:buFont typeface="+mj-lt"/>
              <a:buAutoNum type="arabicPeriod"/>
            </a:pPr>
            <a:r>
              <a:rPr lang="en-US" dirty="0" err="1"/>
              <a:t>Chương</a:t>
            </a:r>
            <a:r>
              <a:rPr lang="en-US" dirty="0"/>
              <a:t> </a:t>
            </a:r>
            <a:r>
              <a:rPr lang="en-US" dirty="0" err="1"/>
              <a:t>trình</a:t>
            </a:r>
            <a:r>
              <a:rPr lang="en-US" dirty="0"/>
              <a:t> Hello World</a:t>
            </a:r>
          </a:p>
          <a:p>
            <a:pPr marL="571500" indent="-457200">
              <a:buFont typeface="+mj-lt"/>
              <a:buAutoNum type="arabicPeriod"/>
            </a:pPr>
            <a:endParaRPr lang="en-US" dirty="0"/>
          </a:p>
          <a:p>
            <a:pPr marL="571500" indent="-457200">
              <a:buFont typeface="+mj-lt"/>
              <a:buAutoNum type="arabicPeriod"/>
            </a:pPr>
            <a:r>
              <a:rPr lang="en-US" dirty="0" err="1"/>
              <a:t>Thực</a:t>
            </a:r>
            <a:r>
              <a:rPr lang="en-US" dirty="0"/>
              <a:t> </a:t>
            </a:r>
            <a:r>
              <a:rPr lang="en-US" dirty="0" err="1"/>
              <a:t>hành</a:t>
            </a:r>
            <a:endParaRPr lang="en-US" dirty="0"/>
          </a:p>
          <a:p>
            <a:endParaRPr lang="en-US" dirty="0"/>
          </a:p>
        </p:txBody>
      </p:sp>
    </p:spTree>
    <p:extLst>
      <p:ext uri="{BB962C8B-B14F-4D97-AF65-F5344CB8AC3E}">
        <p14:creationId xmlns:p14="http://schemas.microsoft.com/office/powerpoint/2010/main" val="272395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94B8-9678-A84A-95C5-D6C2DA78A8DA}"/>
              </a:ext>
            </a:extLst>
          </p:cNvPr>
          <p:cNvSpPr>
            <a:spLocks noGrp="1"/>
          </p:cNvSpPr>
          <p:nvPr>
            <p:ph type="title"/>
          </p:nvPr>
        </p:nvSpPr>
        <p:spPr/>
        <p:txBody>
          <a:bodyPr/>
          <a:lstStyle/>
          <a:p>
            <a:r>
              <a:rPr lang="en-US" dirty="0" err="1"/>
              <a:t>Mktime</a:t>
            </a:r>
            <a:r>
              <a:rPr lang="en-US" dirty="0"/>
              <a:t>()</a:t>
            </a:r>
          </a:p>
        </p:txBody>
      </p:sp>
      <p:sp>
        <p:nvSpPr>
          <p:cNvPr id="3" name="Content Placeholder 2">
            <a:extLst>
              <a:ext uri="{FF2B5EF4-FFF2-40B4-BE49-F238E27FC236}">
                <a16:creationId xmlns:a16="http://schemas.microsoft.com/office/drawing/2014/main" id="{945BF482-4589-3742-8AFC-4143DC62049E}"/>
              </a:ext>
            </a:extLst>
          </p:cNvPr>
          <p:cNvSpPr>
            <a:spLocks noGrp="1"/>
          </p:cNvSpPr>
          <p:nvPr>
            <p:ph idx="1"/>
          </p:nvPr>
        </p:nvSpPr>
        <p:spPr/>
        <p:txBody>
          <a:bodyPr/>
          <a:lstStyle/>
          <a:p>
            <a:r>
              <a:rPr lang="en-US" dirty="0" err="1"/>
              <a:t>Hàm</a:t>
            </a:r>
            <a:r>
              <a:rPr lang="en-US" dirty="0"/>
              <a:t> </a:t>
            </a:r>
            <a:r>
              <a:rPr lang="en-US" dirty="0" err="1">
                <a:latin typeface="Courier New" panose="02070309020205020404" pitchFamily="49" charset="0"/>
                <a:cs typeface="Courier New" panose="02070309020205020404" pitchFamily="49" charset="0"/>
              </a:rPr>
              <a:t>mktime</a:t>
            </a:r>
            <a:r>
              <a:rPr lang="en-US" dirty="0">
                <a:latin typeface="Courier New" panose="02070309020205020404" pitchFamily="49" charset="0"/>
                <a:cs typeface="Courier New" panose="02070309020205020404" pitchFamily="49" charset="0"/>
              </a:rPr>
              <a:t>()</a:t>
            </a:r>
            <a:r>
              <a:rPr lang="vi-VN" dirty="0"/>
              <a:t>sẽ lấy timestamp của thời gian được truyền vào</a:t>
            </a:r>
          </a:p>
          <a:p>
            <a:endParaRPr lang="vi-VN" dirty="0"/>
          </a:p>
          <a:p>
            <a:r>
              <a:rPr lang="vi-VN" dirty="0"/>
              <a:t>Cú pháp</a:t>
            </a:r>
          </a:p>
          <a:p>
            <a:endParaRPr lang="vi-VN" dirty="0"/>
          </a:p>
          <a:p>
            <a:endParaRPr lang="vi-VN" dirty="0"/>
          </a:p>
          <a:p>
            <a:r>
              <a:rPr lang="en-US" dirty="0">
                <a:latin typeface="Courier New" panose="02070309020205020404" pitchFamily="49" charset="0"/>
                <a:cs typeface="Courier New" panose="02070309020205020404" pitchFamily="49" charset="0"/>
              </a:rPr>
              <a:t>$hour</a:t>
            </a:r>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chỉ</a:t>
            </a:r>
            <a:r>
              <a:rPr lang="en-US" dirty="0"/>
              <a:t> </a:t>
            </a:r>
            <a:r>
              <a:rPr lang="en-US" dirty="0" err="1"/>
              <a:t>giờ</a:t>
            </a:r>
            <a:r>
              <a:rPr lang="en-US" dirty="0"/>
              <a:t>.</a:t>
            </a:r>
          </a:p>
          <a:p>
            <a:r>
              <a:rPr lang="en-US" dirty="0">
                <a:latin typeface="Courier New" panose="02070309020205020404" pitchFamily="49" charset="0"/>
                <a:cs typeface="Courier New" panose="02070309020205020404" pitchFamily="49" charset="0"/>
              </a:rPr>
              <a:t>$minute</a:t>
            </a:r>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chỉ</a:t>
            </a:r>
            <a:r>
              <a:rPr lang="en-US" dirty="0"/>
              <a:t> </a:t>
            </a:r>
            <a:r>
              <a:rPr lang="en-US" dirty="0" err="1"/>
              <a:t>phút</a:t>
            </a:r>
            <a:r>
              <a:rPr lang="en-US" dirty="0"/>
              <a:t>.</a:t>
            </a:r>
          </a:p>
          <a:p>
            <a:r>
              <a:rPr lang="en-US" dirty="0">
                <a:latin typeface="Courier New" panose="02070309020205020404" pitchFamily="49" charset="0"/>
                <a:cs typeface="Courier New" panose="02070309020205020404" pitchFamily="49" charset="0"/>
              </a:rPr>
              <a:t>$second</a:t>
            </a:r>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chỉ</a:t>
            </a:r>
            <a:r>
              <a:rPr lang="en-US" dirty="0"/>
              <a:t> </a:t>
            </a:r>
            <a:r>
              <a:rPr lang="en-US" dirty="0" err="1"/>
              <a:t>giây</a:t>
            </a:r>
            <a:r>
              <a:rPr lang="en-US" dirty="0"/>
              <a:t>.</a:t>
            </a:r>
          </a:p>
          <a:p>
            <a:r>
              <a:rPr lang="en-US" dirty="0">
                <a:latin typeface="Courier New" panose="02070309020205020404" pitchFamily="49" charset="0"/>
                <a:cs typeface="Courier New" panose="02070309020205020404" pitchFamily="49" charset="0"/>
              </a:rPr>
              <a:t>$month</a:t>
            </a:r>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chỉ</a:t>
            </a:r>
            <a:r>
              <a:rPr lang="en-US" dirty="0"/>
              <a:t> </a:t>
            </a:r>
            <a:r>
              <a:rPr lang="en-US" dirty="0" err="1"/>
              <a:t>tháng</a:t>
            </a:r>
            <a:r>
              <a:rPr lang="en-US" dirty="0"/>
              <a:t>.</a:t>
            </a:r>
          </a:p>
          <a:p>
            <a:r>
              <a:rPr lang="en-US" dirty="0">
                <a:latin typeface="Courier New" panose="02070309020205020404" pitchFamily="49" charset="0"/>
                <a:cs typeface="Courier New" panose="02070309020205020404" pitchFamily="49" charset="0"/>
              </a:rPr>
              <a:t>$day</a:t>
            </a:r>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chỉ</a:t>
            </a:r>
            <a:r>
              <a:rPr lang="en-US" dirty="0"/>
              <a:t> </a:t>
            </a:r>
            <a:r>
              <a:rPr lang="en-US" dirty="0" err="1"/>
              <a:t>ngày</a:t>
            </a:r>
            <a:r>
              <a:rPr lang="en-US" dirty="0"/>
              <a:t>.</a:t>
            </a:r>
          </a:p>
          <a:p>
            <a:r>
              <a:rPr lang="en-US" dirty="0">
                <a:latin typeface="Courier New" panose="02070309020205020404" pitchFamily="49" charset="0"/>
                <a:cs typeface="Courier New" panose="02070309020205020404" pitchFamily="49" charset="0"/>
              </a:rPr>
              <a:t>$year</a:t>
            </a:r>
            <a:r>
              <a:rPr lang="en-US" dirty="0"/>
              <a:t> </a:t>
            </a:r>
            <a:r>
              <a:rPr lang="en-US" dirty="0" err="1"/>
              <a:t>là</a:t>
            </a:r>
            <a:r>
              <a:rPr lang="en-US" dirty="0"/>
              <a:t> </a:t>
            </a:r>
            <a:r>
              <a:rPr lang="en-US" dirty="0" err="1"/>
              <a:t>tham</a:t>
            </a:r>
            <a:r>
              <a:rPr lang="en-US" dirty="0"/>
              <a:t> </a:t>
            </a:r>
            <a:r>
              <a:rPr lang="en-US" dirty="0" err="1"/>
              <a:t>số</a:t>
            </a:r>
            <a:r>
              <a:rPr lang="en-US" dirty="0"/>
              <a:t> </a:t>
            </a:r>
            <a:r>
              <a:rPr lang="en-US" dirty="0" err="1"/>
              <a:t>chỉ</a:t>
            </a:r>
            <a:r>
              <a:rPr lang="en-US" dirty="0"/>
              <a:t> </a:t>
            </a:r>
            <a:r>
              <a:rPr lang="en-US" dirty="0" err="1"/>
              <a:t>năm</a:t>
            </a:r>
            <a:r>
              <a:rPr lang="en-US" dirty="0"/>
              <a:t>.</a:t>
            </a:r>
          </a:p>
          <a:p>
            <a:endParaRPr lang="en-US" dirty="0"/>
          </a:p>
        </p:txBody>
      </p:sp>
      <p:sp>
        <p:nvSpPr>
          <p:cNvPr id="4" name="TextBox 3">
            <a:extLst>
              <a:ext uri="{FF2B5EF4-FFF2-40B4-BE49-F238E27FC236}">
                <a16:creationId xmlns:a16="http://schemas.microsoft.com/office/drawing/2014/main" id="{3FD6937A-3491-F241-B0F2-8715EAA4EB69}"/>
              </a:ext>
            </a:extLst>
          </p:cNvPr>
          <p:cNvSpPr txBox="1"/>
          <p:nvPr/>
        </p:nvSpPr>
        <p:spPr>
          <a:xfrm>
            <a:off x="619648" y="3244334"/>
            <a:ext cx="7295103" cy="369332"/>
          </a:xfrm>
          <a:prstGeom prst="rect">
            <a:avLst/>
          </a:prstGeom>
          <a:solidFill>
            <a:schemeClr val="accent1"/>
          </a:solidFill>
        </p:spPr>
        <p:txBody>
          <a:bodyPr wrap="square" rtlCol="0">
            <a:spAutoFit/>
          </a:bodyPr>
          <a:lstStyle/>
          <a:p>
            <a:r>
              <a:rPr lang="en-US" dirty="0" err="1">
                <a:solidFill>
                  <a:schemeClr val="bg1"/>
                </a:solidFill>
              </a:rPr>
              <a:t>mktime</a:t>
            </a:r>
            <a:r>
              <a:rPr lang="en-US" dirty="0">
                <a:solidFill>
                  <a:schemeClr val="bg1"/>
                </a:solidFill>
              </a:rPr>
              <a:t>( $hour, $minute, $second, $month, $day, $year);</a:t>
            </a:r>
          </a:p>
        </p:txBody>
      </p:sp>
    </p:spTree>
    <p:extLst>
      <p:ext uri="{BB962C8B-B14F-4D97-AF65-F5344CB8AC3E}">
        <p14:creationId xmlns:p14="http://schemas.microsoft.com/office/powerpoint/2010/main" val="298382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1A37-19A7-EC44-9F5E-D371016C3A9E}"/>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5" name="TextBox 4">
            <a:extLst>
              <a:ext uri="{FF2B5EF4-FFF2-40B4-BE49-F238E27FC236}">
                <a16:creationId xmlns:a16="http://schemas.microsoft.com/office/drawing/2014/main" id="{506FD8AE-DD27-DC40-A0F3-A6A72B1EC04F}"/>
              </a:ext>
            </a:extLst>
          </p:cNvPr>
          <p:cNvSpPr txBox="1"/>
          <p:nvPr/>
        </p:nvSpPr>
        <p:spPr>
          <a:xfrm>
            <a:off x="228600" y="1676400"/>
            <a:ext cx="8077200" cy="1477328"/>
          </a:xfrm>
          <a:prstGeom prst="rect">
            <a:avLst/>
          </a:prstGeom>
          <a:solidFill>
            <a:schemeClr val="accent1"/>
          </a:solidFill>
        </p:spPr>
        <p:txBody>
          <a:bodyPr wrap="square" rtlCol="0">
            <a:spAutoFit/>
          </a:bodyPr>
          <a:lstStyle/>
          <a:p>
            <a:pPr fontAlgn="base"/>
            <a:r>
              <a:rPr lang="en-US" dirty="0">
                <a:solidFill>
                  <a:schemeClr val="bg1"/>
                </a:solidFill>
                <a:latin typeface="Courier New" panose="02070309020205020404" pitchFamily="49" charset="0"/>
                <a:cs typeface="Courier New" panose="02070309020205020404" pitchFamily="49" charset="0"/>
              </a:rPr>
              <a:t>$timestamp = </a:t>
            </a:r>
            <a:r>
              <a:rPr lang="en-US" dirty="0" err="1">
                <a:solidFill>
                  <a:schemeClr val="bg1"/>
                </a:solidFill>
                <a:latin typeface="Courier New" panose="02070309020205020404" pitchFamily="49" charset="0"/>
                <a:cs typeface="Courier New" panose="02070309020205020404" pitchFamily="49" charset="0"/>
              </a:rPr>
              <a:t>mktime</a:t>
            </a:r>
            <a:r>
              <a:rPr lang="en-US" dirty="0">
                <a:solidFill>
                  <a:schemeClr val="bg1"/>
                </a:solidFill>
                <a:latin typeface="Courier New" panose="02070309020205020404" pitchFamily="49" charset="0"/>
                <a:cs typeface="Courier New" panose="02070309020205020404" pitchFamily="49" charset="0"/>
              </a:rPr>
              <a:t>(21,30,45,5,19,2013);</a:t>
            </a:r>
          </a:p>
          <a:p>
            <a:pPr fontAlgn="base"/>
            <a:endParaRPr lang="en-US" dirty="0">
              <a:solidFill>
                <a:schemeClr val="bg1"/>
              </a:solidFill>
              <a:latin typeface="Courier New" panose="02070309020205020404" pitchFamily="49" charset="0"/>
              <a:cs typeface="Courier New" panose="02070309020205020404" pitchFamily="49" charset="0"/>
            </a:endParaRPr>
          </a:p>
          <a:p>
            <a:pPr fontAlgn="base"/>
            <a:r>
              <a:rPr lang="en-US" dirty="0">
                <a:solidFill>
                  <a:schemeClr val="bg1"/>
                </a:solidFill>
                <a:latin typeface="Courier New" panose="02070309020205020404" pitchFamily="49" charset="0"/>
                <a:cs typeface="Courier New" panose="02070309020205020404" pitchFamily="49" charset="0"/>
              </a:rPr>
              <a:t>echo "</a:t>
            </a:r>
            <a:r>
              <a:rPr lang="en-US" dirty="0" err="1">
                <a:solidFill>
                  <a:schemeClr val="bg1"/>
                </a:solidFill>
                <a:latin typeface="Courier New" panose="02070309020205020404" pitchFamily="49" charset="0"/>
                <a:cs typeface="Courier New" panose="02070309020205020404" pitchFamily="49" charset="0"/>
              </a:rPr>
              <a:t>Ngày</a:t>
            </a:r>
            <a:r>
              <a:rPr lang="en-US" dirty="0">
                <a:solidFill>
                  <a:schemeClr val="bg1"/>
                </a:solidFill>
                <a:latin typeface="Courier New" panose="02070309020205020404" pitchFamily="49" charset="0"/>
                <a:cs typeface="Courier New" panose="02070309020205020404" pitchFamily="49" charset="0"/>
              </a:rPr>
              <a:t>: ". date("</a:t>
            </a:r>
            <a:r>
              <a:rPr lang="en-US" dirty="0" err="1">
                <a:solidFill>
                  <a:schemeClr val="bg1"/>
                </a:solidFill>
                <a:latin typeface="Courier New" panose="02070309020205020404" pitchFamily="49" charset="0"/>
                <a:cs typeface="Courier New" panose="02070309020205020404" pitchFamily="49" charset="0"/>
              </a:rPr>
              <a:t>H:i:s</a:t>
            </a:r>
            <a:r>
              <a:rPr lang="en-US" dirty="0">
                <a:solidFill>
                  <a:schemeClr val="bg1"/>
                </a:solidFill>
                <a:latin typeface="Courier New" panose="02070309020205020404" pitchFamily="49" charset="0"/>
                <a:cs typeface="Courier New" panose="02070309020205020404" pitchFamily="49" charset="0"/>
              </a:rPr>
              <a:t> d/m/Y", $timestamp) . "&lt;</a:t>
            </a:r>
            <a:r>
              <a:rPr lang="en-US" dirty="0" err="1">
                <a:solidFill>
                  <a:schemeClr val="bg1"/>
                </a:solidFill>
                <a:latin typeface="Courier New" panose="02070309020205020404" pitchFamily="49" charset="0"/>
                <a:cs typeface="Courier New" panose="02070309020205020404" pitchFamily="49" charset="0"/>
              </a:rPr>
              <a:t>br</a:t>
            </a:r>
            <a:r>
              <a:rPr lang="en-US" dirty="0">
                <a:solidFill>
                  <a:schemeClr val="bg1"/>
                </a:solidFill>
                <a:latin typeface="Courier New" panose="02070309020205020404" pitchFamily="49" charset="0"/>
                <a:cs typeface="Courier New" panose="02070309020205020404" pitchFamily="49" charset="0"/>
              </a:rPr>
              <a:t>/&gt;";</a:t>
            </a:r>
          </a:p>
          <a:p>
            <a:pPr fontAlgn="base"/>
            <a:endParaRPr lang="en-US" dirty="0">
              <a:solidFill>
                <a:schemeClr val="bg1"/>
              </a:solidFill>
              <a:latin typeface="Courier New" panose="02070309020205020404" pitchFamily="49" charset="0"/>
              <a:cs typeface="Courier New" panose="02070309020205020404" pitchFamily="49" charset="0"/>
            </a:endParaRPr>
          </a:p>
          <a:p>
            <a:pPr fontAlgn="base"/>
            <a:r>
              <a:rPr lang="en-US" dirty="0">
                <a:solidFill>
                  <a:schemeClr val="bg1"/>
                </a:solidFill>
                <a:latin typeface="Courier New" panose="02070309020205020404" pitchFamily="49" charset="0"/>
                <a:cs typeface="Courier New" panose="02070309020205020404" pitchFamily="49" charset="0"/>
              </a:rPr>
              <a:t>echo "Timestamp: " . $timestamp;</a:t>
            </a:r>
          </a:p>
        </p:txBody>
      </p:sp>
      <p:pic>
        <p:nvPicPr>
          <p:cNvPr id="6" name="Picture 5">
            <a:extLst>
              <a:ext uri="{FF2B5EF4-FFF2-40B4-BE49-F238E27FC236}">
                <a16:creationId xmlns:a16="http://schemas.microsoft.com/office/drawing/2014/main" id="{91094826-B2E8-7949-A683-9323235A194A}"/>
              </a:ext>
            </a:extLst>
          </p:cNvPr>
          <p:cNvPicPr>
            <a:picLocks noChangeAspect="1"/>
          </p:cNvPicPr>
          <p:nvPr/>
        </p:nvPicPr>
        <p:blipFill>
          <a:blip r:embed="rId2"/>
          <a:stretch>
            <a:fillRect/>
          </a:stretch>
        </p:blipFill>
        <p:spPr>
          <a:xfrm>
            <a:off x="1478612" y="3886200"/>
            <a:ext cx="6186776" cy="2023927"/>
          </a:xfrm>
          <a:prstGeom prst="rect">
            <a:avLst/>
          </a:prstGeom>
        </p:spPr>
      </p:pic>
    </p:spTree>
    <p:extLst>
      <p:ext uri="{BB962C8B-B14F-4D97-AF65-F5344CB8AC3E}">
        <p14:creationId xmlns:p14="http://schemas.microsoft.com/office/powerpoint/2010/main" val="271944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Giới</a:t>
            </a:r>
            <a:r>
              <a:rPr lang="en-US" dirty="0"/>
              <a:t> </a:t>
            </a:r>
            <a:r>
              <a:rPr lang="en-US" dirty="0" err="1"/>
              <a:t>thiệu</a:t>
            </a:r>
            <a:r>
              <a:rPr lang="en-US" dirty="0"/>
              <a:t> </a:t>
            </a:r>
            <a:r>
              <a:rPr lang="en-US" dirty="0" err="1"/>
              <a:t>ngôn</a:t>
            </a:r>
            <a:r>
              <a:rPr lang="en-US" dirty="0"/>
              <a:t> </a:t>
            </a:r>
            <a:r>
              <a:rPr lang="en-US" dirty="0" err="1"/>
              <a:t>ngữ</a:t>
            </a:r>
            <a:r>
              <a:rPr lang="en-US" dirty="0"/>
              <a:t> PHP</a:t>
            </a:r>
          </a:p>
        </p:txBody>
      </p:sp>
      <p:sp>
        <p:nvSpPr>
          <p:cNvPr id="3" name="Content Placeholder 2"/>
          <p:cNvSpPr>
            <a:spLocks noGrp="1"/>
          </p:cNvSpPr>
          <p:nvPr>
            <p:ph idx="1"/>
          </p:nvPr>
        </p:nvSpPr>
        <p:spPr/>
        <p:txBody>
          <a:bodyPr/>
          <a:lstStyle/>
          <a:p>
            <a:r>
              <a:rPr lang="en-US" dirty="0"/>
              <a:t>PHP: </a:t>
            </a:r>
            <a:r>
              <a:rPr lang="en-US" i="1" dirty="0"/>
              <a:t>Hypertext Preprocessor</a:t>
            </a:r>
            <a:r>
              <a:rPr lang="en-US" dirty="0"/>
              <a:t>.</a:t>
            </a:r>
          </a:p>
          <a:p>
            <a:endParaRPr lang="en-US" dirty="0"/>
          </a:p>
          <a:p>
            <a:r>
              <a:rPr lang="en-US" dirty="0"/>
              <a:t>Server-side scripting language</a:t>
            </a:r>
          </a:p>
          <a:p>
            <a:endParaRPr lang="en-US" dirty="0"/>
          </a:p>
          <a:p>
            <a:endParaRPr lang="en-US" dirty="0"/>
          </a:p>
          <a:p>
            <a:endParaRPr lang="en-US" dirty="0"/>
          </a:p>
          <a:p>
            <a:endParaRPr lang="en-US" dirty="0"/>
          </a:p>
          <a:p>
            <a:endParaRPr lang="en-US" dirty="0"/>
          </a:p>
          <a:p>
            <a:pPr marL="114300" indent="0">
              <a:buNone/>
            </a:pPr>
            <a:endParaRPr lang="en-US" dirty="0"/>
          </a:p>
          <a:p>
            <a:pPr marL="114300" indent="0">
              <a:buNone/>
            </a:pPr>
            <a:endParaRPr lang="en-US" dirty="0"/>
          </a:p>
          <a:p>
            <a:endParaRPr lang="en-US" dirty="0"/>
          </a:p>
          <a:p>
            <a:pPr marL="114300" indent="0">
              <a:buNone/>
            </a:pPr>
            <a:endParaRPr lang="en-US" dirty="0"/>
          </a:p>
          <a:p>
            <a:pPr marL="114300" indent="0">
              <a:buNone/>
            </a:pPr>
            <a:endParaRPr lang="en-US" dirty="0"/>
          </a:p>
        </p:txBody>
      </p:sp>
      <p:pic>
        <p:nvPicPr>
          <p:cNvPr id="5" name="Picture 4"/>
          <p:cNvPicPr>
            <a:picLocks noChangeAspect="1"/>
          </p:cNvPicPr>
          <p:nvPr/>
        </p:nvPicPr>
        <p:blipFill>
          <a:blip r:embed="rId2"/>
          <a:stretch>
            <a:fillRect/>
          </a:stretch>
        </p:blipFill>
        <p:spPr>
          <a:xfrm>
            <a:off x="6629400" y="3048000"/>
            <a:ext cx="909789" cy="1752600"/>
          </a:xfrm>
          <a:prstGeom prst="rect">
            <a:avLst/>
          </a:prstGeom>
        </p:spPr>
      </p:pic>
      <p:cxnSp>
        <p:nvCxnSpPr>
          <p:cNvPr id="11" name="Straight Connector 10" title="ssss"/>
          <p:cNvCxnSpPr/>
          <p:nvPr/>
        </p:nvCxnSpPr>
        <p:spPr>
          <a:xfrm>
            <a:off x="3927366" y="3654972"/>
            <a:ext cx="2702034" cy="2628"/>
          </a:xfrm>
          <a:prstGeom prst="line">
            <a:avLst/>
          </a:prstGeom>
          <a:ln>
            <a:solidFill>
              <a:schemeClr val="accent1">
                <a:shade val="95000"/>
                <a:satMod val="105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03742" y="3319592"/>
            <a:ext cx="2342931" cy="307777"/>
          </a:xfrm>
          <a:prstGeom prst="rect">
            <a:avLst/>
          </a:prstGeom>
          <a:noFill/>
        </p:spPr>
        <p:txBody>
          <a:bodyPr wrap="square" rtlCol="0">
            <a:spAutoFit/>
          </a:bodyPr>
          <a:lstStyle/>
          <a:p>
            <a:r>
              <a:rPr lang="en-US" sz="1400" dirty="0"/>
              <a:t>(2) </a:t>
            </a:r>
            <a:r>
              <a:rPr lang="en-US" sz="1400" dirty="0" err="1"/>
              <a:t>Gửi</a:t>
            </a:r>
            <a:r>
              <a:rPr lang="en-US" sz="1400" dirty="0"/>
              <a:t> </a:t>
            </a:r>
            <a:r>
              <a:rPr lang="en-US" sz="1400" dirty="0" err="1"/>
              <a:t>yêu</a:t>
            </a:r>
            <a:r>
              <a:rPr lang="en-US" sz="1400" dirty="0"/>
              <a:t> </a:t>
            </a:r>
            <a:r>
              <a:rPr lang="en-US" sz="1400" dirty="0" err="1"/>
              <a:t>cầu</a:t>
            </a:r>
            <a:r>
              <a:rPr lang="en-US" sz="1400" dirty="0"/>
              <a:t> </a:t>
            </a:r>
            <a:r>
              <a:rPr lang="en-US" sz="1400" dirty="0" err="1"/>
              <a:t>đến</a:t>
            </a:r>
            <a:r>
              <a:rPr lang="en-US" sz="1400" dirty="0"/>
              <a:t> server</a:t>
            </a:r>
          </a:p>
        </p:txBody>
      </p:sp>
      <p:cxnSp>
        <p:nvCxnSpPr>
          <p:cNvPr id="14" name="Straight Connector 13" title="ssss"/>
          <p:cNvCxnSpPr/>
          <p:nvPr/>
        </p:nvCxnSpPr>
        <p:spPr>
          <a:xfrm>
            <a:off x="3927366" y="4162425"/>
            <a:ext cx="2704809" cy="2628"/>
          </a:xfrm>
          <a:prstGeom prst="line">
            <a:avLst/>
          </a:prstGeom>
          <a:ln>
            <a:solidFill>
              <a:schemeClr val="accent1">
                <a:shade val="95000"/>
                <a:satMod val="105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21221" y="4257432"/>
            <a:ext cx="1469979" cy="523220"/>
          </a:xfrm>
          <a:prstGeom prst="rect">
            <a:avLst/>
          </a:prstGeom>
          <a:noFill/>
        </p:spPr>
        <p:txBody>
          <a:bodyPr wrap="square" rtlCol="0">
            <a:spAutoFit/>
          </a:bodyPr>
          <a:lstStyle/>
          <a:p>
            <a:r>
              <a:rPr lang="en-US" sz="1400" dirty="0"/>
              <a:t>(5) </a:t>
            </a:r>
            <a:r>
              <a:rPr lang="en-US" sz="1400" dirty="0" err="1"/>
              <a:t>Trả</a:t>
            </a:r>
            <a:r>
              <a:rPr lang="en-US" sz="1400" dirty="0"/>
              <a:t> </a:t>
            </a:r>
            <a:r>
              <a:rPr lang="en-US" sz="1400" dirty="0" err="1"/>
              <a:t>lại</a:t>
            </a:r>
            <a:r>
              <a:rPr lang="en-US" sz="1400" dirty="0"/>
              <a:t> web </a:t>
            </a:r>
            <a:r>
              <a:rPr lang="en-US" sz="1400" dirty="0" err="1"/>
              <a:t>với</a:t>
            </a:r>
            <a:r>
              <a:rPr lang="en-US" sz="1400" dirty="0"/>
              <a:t> </a:t>
            </a:r>
          </a:p>
          <a:p>
            <a:r>
              <a:rPr lang="en-US" sz="1400" dirty="0" err="1"/>
              <a:t>dữ</a:t>
            </a:r>
            <a:r>
              <a:rPr lang="en-US" sz="1400" dirty="0"/>
              <a:t> </a:t>
            </a:r>
            <a:r>
              <a:rPr lang="en-US" sz="1400" dirty="0" err="1"/>
              <a:t>liệu</a:t>
            </a:r>
            <a:r>
              <a:rPr lang="en-US" sz="1400" dirty="0"/>
              <a:t> </a:t>
            </a:r>
            <a:r>
              <a:rPr lang="en-US" sz="1400" dirty="0" err="1"/>
              <a:t>từ</a:t>
            </a:r>
            <a:r>
              <a:rPr lang="en-US" sz="1400" dirty="0"/>
              <a:t> CSDL</a:t>
            </a:r>
          </a:p>
        </p:txBody>
      </p:sp>
      <p:sp>
        <p:nvSpPr>
          <p:cNvPr id="18" name="TextBox 17"/>
          <p:cNvSpPr txBox="1"/>
          <p:nvPr/>
        </p:nvSpPr>
        <p:spPr>
          <a:xfrm>
            <a:off x="6699205" y="4499014"/>
            <a:ext cx="949203" cy="307777"/>
          </a:xfrm>
          <a:prstGeom prst="rect">
            <a:avLst/>
          </a:prstGeom>
          <a:noFill/>
        </p:spPr>
        <p:txBody>
          <a:bodyPr wrap="square" rtlCol="0">
            <a:spAutoFit/>
          </a:bodyPr>
          <a:lstStyle/>
          <a:p>
            <a:r>
              <a:rPr lang="en-US" sz="1400" dirty="0"/>
              <a:t>Server</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771" y="5774302"/>
            <a:ext cx="589280" cy="58928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138" y="3353574"/>
            <a:ext cx="808851" cy="80885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26932" y="3504258"/>
            <a:ext cx="817617" cy="817617"/>
          </a:xfrm>
          <a:prstGeom prst="rect">
            <a:avLst/>
          </a:prstGeom>
        </p:spPr>
      </p:pic>
      <p:cxnSp>
        <p:nvCxnSpPr>
          <p:cNvPr id="17" name="Straight Connector 16" title="ssss"/>
          <p:cNvCxnSpPr/>
          <p:nvPr/>
        </p:nvCxnSpPr>
        <p:spPr>
          <a:xfrm>
            <a:off x="1371600" y="3696842"/>
            <a:ext cx="1579617" cy="0"/>
          </a:xfrm>
          <a:prstGeom prst="line">
            <a:avLst/>
          </a:prstGeom>
          <a:ln>
            <a:solidFill>
              <a:schemeClr val="accent1">
                <a:shade val="95000"/>
                <a:satMod val="105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8363" y="3386709"/>
            <a:ext cx="1825837" cy="276999"/>
          </a:xfrm>
          <a:prstGeom prst="rect">
            <a:avLst/>
          </a:prstGeom>
          <a:noFill/>
        </p:spPr>
        <p:txBody>
          <a:bodyPr wrap="square" rtlCol="0">
            <a:spAutoFit/>
          </a:bodyPr>
          <a:lstStyle/>
          <a:p>
            <a:r>
              <a:rPr lang="en-US" sz="1200" dirty="0">
                <a:solidFill>
                  <a:srgbClr val="00B0F0"/>
                </a:solidFill>
              </a:rPr>
              <a:t>(1) ckp.com.vn/</a:t>
            </a:r>
            <a:r>
              <a:rPr lang="en-US" sz="1200" dirty="0" err="1">
                <a:solidFill>
                  <a:srgbClr val="00B0F0"/>
                </a:solidFill>
              </a:rPr>
              <a:t>index.php</a:t>
            </a:r>
            <a:endParaRPr lang="en-US" sz="1200" dirty="0">
              <a:solidFill>
                <a:srgbClr val="00B0F0"/>
              </a:solidFill>
            </a:endParaRPr>
          </a:p>
        </p:txBody>
      </p:sp>
      <p:cxnSp>
        <p:nvCxnSpPr>
          <p:cNvPr id="21" name="Straight Connector 20" title="ssss"/>
          <p:cNvCxnSpPr/>
          <p:nvPr/>
        </p:nvCxnSpPr>
        <p:spPr>
          <a:xfrm flipV="1">
            <a:off x="1376203" y="4069830"/>
            <a:ext cx="1575014" cy="8854"/>
          </a:xfrm>
          <a:prstGeom prst="line">
            <a:avLst/>
          </a:prstGeom>
          <a:ln>
            <a:solidFill>
              <a:schemeClr val="accent1">
                <a:shade val="95000"/>
                <a:satMod val="105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152640" y="4868346"/>
            <a:ext cx="0" cy="773668"/>
          </a:xfrm>
          <a:prstGeom prst="line">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205512" y="4983162"/>
            <a:ext cx="1090127" cy="523220"/>
          </a:xfrm>
          <a:prstGeom prst="rect">
            <a:avLst/>
          </a:prstGeom>
          <a:noFill/>
        </p:spPr>
        <p:txBody>
          <a:bodyPr wrap="square" rtlCol="0">
            <a:spAutoFit/>
          </a:bodyPr>
          <a:lstStyle/>
          <a:p>
            <a:r>
              <a:rPr lang="en-US" sz="1400" dirty="0"/>
              <a:t>(3) </a:t>
            </a:r>
            <a:r>
              <a:rPr lang="en-US" sz="1400" dirty="0" err="1"/>
              <a:t>Truy</a:t>
            </a:r>
            <a:r>
              <a:rPr lang="en-US" sz="1400" dirty="0"/>
              <a:t> </a:t>
            </a:r>
            <a:r>
              <a:rPr lang="en-US" sz="1400" dirty="0" err="1"/>
              <a:t>vấn</a:t>
            </a:r>
            <a:r>
              <a:rPr lang="en-US" sz="1400" dirty="0"/>
              <a:t> </a:t>
            </a:r>
          </a:p>
          <a:p>
            <a:r>
              <a:rPr lang="en-US" sz="1400" dirty="0"/>
              <a:t>CSDL</a:t>
            </a:r>
          </a:p>
        </p:txBody>
      </p:sp>
      <p:cxnSp>
        <p:nvCxnSpPr>
          <p:cNvPr id="27" name="Straight Connector 26"/>
          <p:cNvCxnSpPr/>
          <p:nvPr/>
        </p:nvCxnSpPr>
        <p:spPr>
          <a:xfrm>
            <a:off x="6934200" y="4868346"/>
            <a:ext cx="0" cy="773668"/>
          </a:xfrm>
          <a:prstGeom prst="line">
            <a:avLst/>
          </a:prstGeom>
          <a:ln>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31254" y="4971509"/>
            <a:ext cx="1090127" cy="523220"/>
          </a:xfrm>
          <a:prstGeom prst="rect">
            <a:avLst/>
          </a:prstGeom>
          <a:noFill/>
        </p:spPr>
        <p:txBody>
          <a:bodyPr wrap="square" rtlCol="0">
            <a:spAutoFit/>
          </a:bodyPr>
          <a:lstStyle/>
          <a:p>
            <a:r>
              <a:rPr lang="en-US" sz="1400" dirty="0"/>
              <a:t>(4) </a:t>
            </a:r>
            <a:r>
              <a:rPr lang="en-US" sz="1400" dirty="0" err="1"/>
              <a:t>Kết</a:t>
            </a:r>
            <a:r>
              <a:rPr lang="en-US" sz="1400" dirty="0"/>
              <a:t> </a:t>
            </a:r>
            <a:r>
              <a:rPr lang="en-US" sz="1400" dirty="0" err="1"/>
              <a:t>quả</a:t>
            </a:r>
            <a:r>
              <a:rPr lang="en-US" sz="1400" dirty="0"/>
              <a:t> </a:t>
            </a:r>
            <a:r>
              <a:rPr lang="en-US" sz="1400" dirty="0" err="1"/>
              <a:t>truy</a:t>
            </a:r>
            <a:r>
              <a:rPr lang="en-US" sz="1400" dirty="0"/>
              <a:t> </a:t>
            </a:r>
            <a:r>
              <a:rPr lang="en-US" sz="1400" dirty="0" err="1"/>
              <a:t>vấn</a:t>
            </a:r>
            <a:endParaRPr lang="en-US" sz="1400" dirty="0"/>
          </a:p>
        </p:txBody>
      </p:sp>
      <p:sp>
        <p:nvSpPr>
          <p:cNvPr id="29" name="TextBox 28"/>
          <p:cNvSpPr txBox="1"/>
          <p:nvPr/>
        </p:nvSpPr>
        <p:spPr>
          <a:xfrm>
            <a:off x="6444534" y="6400800"/>
            <a:ext cx="1279519" cy="307777"/>
          </a:xfrm>
          <a:prstGeom prst="rect">
            <a:avLst/>
          </a:prstGeom>
          <a:noFill/>
        </p:spPr>
        <p:txBody>
          <a:bodyPr wrap="square" rtlCol="0">
            <a:spAutoFit/>
          </a:bodyPr>
          <a:lstStyle/>
          <a:p>
            <a:r>
              <a:rPr lang="en-US" sz="1400" dirty="0" err="1"/>
              <a:t>Cơ</a:t>
            </a:r>
            <a:r>
              <a:rPr lang="en-US" sz="1400" dirty="0"/>
              <a:t> </a:t>
            </a:r>
            <a:r>
              <a:rPr lang="en-US" sz="1400" dirty="0" err="1"/>
              <a:t>sở</a:t>
            </a:r>
            <a:r>
              <a:rPr lang="en-US" sz="1400" dirty="0"/>
              <a:t> </a:t>
            </a:r>
            <a:r>
              <a:rPr lang="en-US" sz="1400" dirty="0" err="1"/>
              <a:t>dữ</a:t>
            </a:r>
            <a:r>
              <a:rPr lang="en-US" sz="1400" dirty="0"/>
              <a:t> </a:t>
            </a:r>
            <a:r>
              <a:rPr lang="en-US" sz="1400" dirty="0" err="1"/>
              <a:t>liệu</a:t>
            </a:r>
            <a:endParaRPr lang="en-US" sz="1400" dirty="0"/>
          </a:p>
        </p:txBody>
      </p:sp>
      <p:sp>
        <p:nvSpPr>
          <p:cNvPr id="31" name="TextBox 30"/>
          <p:cNvSpPr txBox="1"/>
          <p:nvPr/>
        </p:nvSpPr>
        <p:spPr>
          <a:xfrm>
            <a:off x="533961" y="4222015"/>
            <a:ext cx="949203" cy="276999"/>
          </a:xfrm>
          <a:prstGeom prst="rect">
            <a:avLst/>
          </a:prstGeom>
          <a:noFill/>
        </p:spPr>
        <p:txBody>
          <a:bodyPr wrap="square" rtlCol="0">
            <a:spAutoFit/>
          </a:bodyPr>
          <a:lstStyle/>
          <a:p>
            <a:r>
              <a:rPr lang="en-US" sz="1200" dirty="0" err="1"/>
              <a:t>Người</a:t>
            </a:r>
            <a:r>
              <a:rPr lang="en-US" sz="1200" dirty="0"/>
              <a:t> </a:t>
            </a:r>
            <a:r>
              <a:rPr lang="en-US" sz="1200" dirty="0" err="1"/>
              <a:t>dùng</a:t>
            </a:r>
            <a:endParaRPr lang="en-US" sz="1200" dirty="0"/>
          </a:p>
        </p:txBody>
      </p:sp>
      <p:sp>
        <p:nvSpPr>
          <p:cNvPr id="32" name="TextBox 31"/>
          <p:cNvSpPr txBox="1"/>
          <p:nvPr/>
        </p:nvSpPr>
        <p:spPr>
          <a:xfrm>
            <a:off x="3097594" y="4367984"/>
            <a:ext cx="706383" cy="276999"/>
          </a:xfrm>
          <a:prstGeom prst="rect">
            <a:avLst/>
          </a:prstGeom>
          <a:noFill/>
        </p:spPr>
        <p:txBody>
          <a:bodyPr wrap="square" rtlCol="0">
            <a:spAutoFit/>
          </a:bodyPr>
          <a:lstStyle/>
          <a:p>
            <a:r>
              <a:rPr lang="en-US" sz="1200" dirty="0"/>
              <a:t>Browser</a:t>
            </a:r>
          </a:p>
        </p:txBody>
      </p:sp>
    </p:spTree>
    <p:extLst>
      <p:ext uri="{BB962C8B-B14F-4D97-AF65-F5344CB8AC3E}">
        <p14:creationId xmlns:p14="http://schemas.microsoft.com/office/powerpoint/2010/main" val="419568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20" grpId="0"/>
      <p:bldP spid="26" grpId="0"/>
      <p:bldP spid="28" grpId="0"/>
      <p:bldP spid="29"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Lịch</a:t>
            </a:r>
            <a:r>
              <a:rPr lang="en-US" dirty="0"/>
              <a:t> </a:t>
            </a:r>
            <a:r>
              <a:rPr lang="en-US" dirty="0" err="1"/>
              <a:t>sử</a:t>
            </a:r>
            <a:r>
              <a:rPr lang="en-US" dirty="0"/>
              <a:t> PHP</a:t>
            </a:r>
          </a:p>
        </p:txBody>
      </p:sp>
      <p:pic>
        <p:nvPicPr>
          <p:cNvPr id="4" name="Content Placeholder 3"/>
          <p:cNvPicPr>
            <a:picLocks noGrp="1" noChangeAspect="1"/>
          </p:cNvPicPr>
          <p:nvPr>
            <p:ph idx="1"/>
          </p:nvPr>
        </p:nvPicPr>
        <p:blipFill>
          <a:blip r:embed="rId2"/>
          <a:stretch>
            <a:fillRect/>
          </a:stretch>
        </p:blipFill>
        <p:spPr>
          <a:xfrm>
            <a:off x="457200" y="1750417"/>
            <a:ext cx="7620000" cy="4500166"/>
          </a:xfrm>
          <a:prstGeom prst="rect">
            <a:avLst/>
          </a:prstGeom>
        </p:spPr>
      </p:pic>
    </p:spTree>
    <p:extLst>
      <p:ext uri="{BB962C8B-B14F-4D97-AF65-F5344CB8AC3E}">
        <p14:creationId xmlns:p14="http://schemas.microsoft.com/office/powerpoint/2010/main" val="318018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Tại</a:t>
            </a:r>
            <a:r>
              <a:rPr lang="en-US" dirty="0"/>
              <a:t> </a:t>
            </a:r>
            <a:r>
              <a:rPr lang="en-US" dirty="0" err="1"/>
              <a:t>sao</a:t>
            </a:r>
            <a:r>
              <a:rPr lang="en-US" dirty="0"/>
              <a:t> </a:t>
            </a:r>
            <a:r>
              <a:rPr lang="en-US" dirty="0" err="1"/>
              <a:t>chọn</a:t>
            </a:r>
            <a:r>
              <a:rPr lang="en-US" dirty="0"/>
              <a:t> PHP</a:t>
            </a:r>
          </a:p>
        </p:txBody>
      </p:sp>
      <p:sp>
        <p:nvSpPr>
          <p:cNvPr id="3" name="Content Placeholder 2"/>
          <p:cNvSpPr>
            <a:spLocks noGrp="1"/>
          </p:cNvSpPr>
          <p:nvPr>
            <p:ph idx="1"/>
          </p:nvPr>
        </p:nvSpPr>
        <p:spPr/>
        <p:txBody>
          <a:bodyPr/>
          <a:lstStyle/>
          <a:p>
            <a:r>
              <a:rPr lang="en-US" dirty="0"/>
              <a:t>Ai </a:t>
            </a:r>
            <a:r>
              <a:rPr lang="en-US" dirty="0" err="1"/>
              <a:t>đang</a:t>
            </a:r>
            <a:r>
              <a:rPr lang="en-US" dirty="0"/>
              <a:t> </a:t>
            </a:r>
            <a:r>
              <a:rPr lang="en-US" dirty="0" err="1"/>
              <a:t>dùng</a:t>
            </a:r>
            <a:r>
              <a:rPr lang="en-US" dirty="0"/>
              <a:t> PHP</a:t>
            </a:r>
          </a:p>
          <a:p>
            <a:endParaRPr lang="en-US" dirty="0"/>
          </a:p>
          <a:p>
            <a:endParaRPr lang="en-US" dirty="0"/>
          </a:p>
          <a:p>
            <a:endParaRPr lang="en-US" dirty="0"/>
          </a:p>
          <a:p>
            <a:endParaRPr lang="en-US" dirty="0"/>
          </a:p>
          <a:p>
            <a:endParaRPr lang="en-US" dirty="0"/>
          </a:p>
          <a:p>
            <a:endParaRPr lang="en-US" dirty="0"/>
          </a:p>
          <a:p>
            <a:r>
              <a:rPr lang="en-US" dirty="0" err="1"/>
              <a:t>Mức</a:t>
            </a:r>
            <a:r>
              <a:rPr lang="en-US" dirty="0"/>
              <a:t> </a:t>
            </a:r>
            <a:r>
              <a:rPr lang="en-US" dirty="0" err="1"/>
              <a:t>độ</a:t>
            </a:r>
            <a:r>
              <a:rPr lang="en-US" dirty="0"/>
              <a:t> </a:t>
            </a:r>
            <a:r>
              <a:rPr lang="en-US" dirty="0" err="1"/>
              <a:t>phổ</a:t>
            </a:r>
            <a:r>
              <a:rPr lang="en-US" dirty="0"/>
              <a:t> </a:t>
            </a:r>
            <a:r>
              <a:rPr lang="en-US" dirty="0" err="1"/>
              <a:t>biến</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6000"/>
            <a:ext cx="11430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286000"/>
            <a:ext cx="1143000" cy="1143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700" y="2286000"/>
            <a:ext cx="1333500" cy="117792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4352" y="2274176"/>
            <a:ext cx="1189749" cy="118974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6124" y="3811870"/>
            <a:ext cx="3392694" cy="2739961"/>
          </a:xfrm>
          <a:prstGeom prst="rect">
            <a:avLst/>
          </a:prstGeom>
        </p:spPr>
      </p:pic>
    </p:spTree>
    <p:extLst>
      <p:ext uri="{BB962C8B-B14F-4D97-AF65-F5344CB8AC3E}">
        <p14:creationId xmlns:p14="http://schemas.microsoft.com/office/powerpoint/2010/main" val="20579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web</a:t>
            </a:r>
          </a:p>
        </p:txBody>
      </p:sp>
      <p:sp>
        <p:nvSpPr>
          <p:cNvPr id="3" name="Content Placeholder 2"/>
          <p:cNvSpPr>
            <a:spLocks noGrp="1"/>
          </p:cNvSpPr>
          <p:nvPr>
            <p:ph idx="1"/>
          </p:nvPr>
        </p:nvSpPr>
        <p:spPr/>
        <p:txBody>
          <a:bodyPr>
            <a:normAutofit fontScale="77500" lnSpcReduction="20000"/>
          </a:bodyPr>
          <a:lstStyle/>
          <a:p>
            <a:pPr marL="571500" indent="-457200">
              <a:buFont typeface="+mj-lt"/>
              <a:buAutoNum type="arabicPeriod"/>
            </a:pPr>
            <a:r>
              <a:rPr lang="en-US" dirty="0"/>
              <a:t>ASP</a:t>
            </a:r>
          </a:p>
          <a:p>
            <a:pPr marL="571500" indent="-457200">
              <a:buFont typeface="+mj-lt"/>
              <a:buAutoNum type="arabicPeriod"/>
            </a:pPr>
            <a:r>
              <a:rPr lang="en-US" dirty="0"/>
              <a:t>Cold fusion</a:t>
            </a:r>
          </a:p>
          <a:p>
            <a:pPr marL="571500" indent="-457200">
              <a:buFont typeface="+mj-lt"/>
              <a:buAutoNum type="arabicPeriod"/>
            </a:pPr>
            <a:r>
              <a:rPr lang="en-US" dirty="0"/>
              <a:t>CGI</a:t>
            </a:r>
          </a:p>
          <a:p>
            <a:pPr marL="571500" indent="-457200">
              <a:buFont typeface="+mj-lt"/>
              <a:buAutoNum type="arabicPeriod"/>
            </a:pPr>
            <a:r>
              <a:rPr lang="en-US" dirty="0" err="1"/>
              <a:t>Erlang</a:t>
            </a:r>
            <a:r>
              <a:rPr lang="en-US" dirty="0"/>
              <a:t> with Linux</a:t>
            </a:r>
          </a:p>
          <a:p>
            <a:pPr marL="571500" indent="-457200">
              <a:buFont typeface="+mj-lt"/>
              <a:buAutoNum type="arabicPeriod"/>
            </a:pPr>
            <a:r>
              <a:rPr lang="en-US" dirty="0"/>
              <a:t>Groovy</a:t>
            </a:r>
          </a:p>
          <a:p>
            <a:pPr marL="571500" indent="-457200">
              <a:buFont typeface="+mj-lt"/>
              <a:buAutoNum type="arabicPeriod"/>
            </a:pPr>
            <a:r>
              <a:rPr lang="en-US" dirty="0"/>
              <a:t>Java</a:t>
            </a:r>
          </a:p>
          <a:p>
            <a:pPr marL="571500" indent="-457200">
              <a:buFont typeface="+mj-lt"/>
              <a:buAutoNum type="arabicPeriod"/>
            </a:pPr>
            <a:r>
              <a:rPr lang="en-US" dirty="0"/>
              <a:t>JSP</a:t>
            </a:r>
          </a:p>
          <a:p>
            <a:pPr marL="571500" indent="-457200">
              <a:buFont typeface="+mj-lt"/>
              <a:buAutoNum type="arabicPeriod"/>
            </a:pPr>
            <a:r>
              <a:rPr lang="en-US" dirty="0"/>
              <a:t>Lotus domino</a:t>
            </a:r>
          </a:p>
          <a:p>
            <a:pPr marL="571500" indent="-457200">
              <a:buFont typeface="+mj-lt"/>
              <a:buAutoNum type="arabicPeriod"/>
            </a:pPr>
            <a:r>
              <a:rPr lang="en-US"/>
              <a:t>Node </a:t>
            </a:r>
            <a:r>
              <a:rPr lang="en-US" dirty="0" err="1"/>
              <a:t>js</a:t>
            </a:r>
            <a:endParaRPr lang="en-US" dirty="0"/>
          </a:p>
          <a:p>
            <a:pPr marL="571500" indent="-457200">
              <a:buFont typeface="+mj-lt"/>
              <a:buAutoNum type="arabicPeriod"/>
            </a:pPr>
            <a:r>
              <a:rPr lang="en-US" dirty="0"/>
              <a:t>Perl</a:t>
            </a:r>
          </a:p>
          <a:p>
            <a:pPr marL="571500" indent="-457200">
              <a:buFont typeface="+mj-lt"/>
              <a:buAutoNum type="arabicPeriod"/>
            </a:pPr>
            <a:r>
              <a:rPr lang="en-US" dirty="0"/>
              <a:t>PHP</a:t>
            </a:r>
          </a:p>
          <a:p>
            <a:pPr marL="571500" indent="-457200">
              <a:buFont typeface="+mj-lt"/>
              <a:buAutoNum type="arabicPeriod"/>
            </a:pPr>
            <a:r>
              <a:rPr lang="en-US" dirty="0"/>
              <a:t>Python</a:t>
            </a:r>
          </a:p>
          <a:p>
            <a:pPr marL="571500" indent="-457200">
              <a:buFont typeface="+mj-lt"/>
              <a:buAutoNum type="arabicPeriod"/>
            </a:pPr>
            <a:r>
              <a:rPr lang="en-US" dirty="0"/>
              <a:t>Ruby</a:t>
            </a:r>
          </a:p>
          <a:p>
            <a:pPr marL="571500" indent="-457200">
              <a:buFont typeface="+mj-lt"/>
              <a:buAutoNum type="arabicPeriod"/>
            </a:pPr>
            <a:r>
              <a:rPr lang="en-US" dirty="0" err="1"/>
              <a:t>Scala</a:t>
            </a:r>
            <a:endParaRPr lang="en-US" dirty="0"/>
          </a:p>
          <a:p>
            <a:pPr marL="571500" indent="-457200">
              <a:buFont typeface="+mj-lt"/>
              <a:buAutoNum type="arabicPeriod"/>
            </a:pPr>
            <a:r>
              <a:rPr lang="en-US" dirty="0"/>
              <a:t>SSJS</a:t>
            </a:r>
          </a:p>
          <a:p>
            <a:pPr marL="571500" indent="-457200">
              <a:buFont typeface="+mj-lt"/>
              <a:buAutoNum type="arabicPeriod"/>
            </a:pPr>
            <a:r>
              <a:rPr lang="en-US" dirty="0"/>
              <a:t>ASP.NET</a:t>
            </a:r>
          </a:p>
          <a:p>
            <a:pPr marL="571500" indent="-457200">
              <a:buFont typeface="+mj-lt"/>
              <a:buAutoNum type="arabicPeriod"/>
            </a:pPr>
            <a:r>
              <a:rPr lang="en-US" dirty="0"/>
              <a:t>Etc.</a:t>
            </a:r>
          </a:p>
        </p:txBody>
      </p:sp>
    </p:spTree>
    <p:extLst>
      <p:ext uri="{BB962C8B-B14F-4D97-AF65-F5344CB8AC3E}">
        <p14:creationId xmlns:p14="http://schemas.microsoft.com/office/powerpoint/2010/main" val="2099376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Thống</a:t>
            </a:r>
            <a:r>
              <a:rPr lang="en-US" dirty="0"/>
              <a:t> </a:t>
            </a:r>
            <a:r>
              <a:rPr lang="en-US" dirty="0" err="1"/>
              <a:t>kê</a:t>
            </a:r>
            <a:endParaRPr lang="en-US" dirty="0"/>
          </a:p>
        </p:txBody>
      </p:sp>
      <p:sp>
        <p:nvSpPr>
          <p:cNvPr id="3" name="Content Placeholder 2"/>
          <p:cNvSpPr>
            <a:spLocks noGrp="1"/>
          </p:cNvSpPr>
          <p:nvPr>
            <p:ph idx="1"/>
          </p:nvPr>
        </p:nvSpPr>
        <p:spPr/>
        <p:txBody>
          <a:bodyPr>
            <a:normAutofit fontScale="92500"/>
          </a:bodyPr>
          <a:lstStyle/>
          <a:p>
            <a:pPr marL="114300" indent="0">
              <a:buNone/>
            </a:pPr>
            <a:r>
              <a:rPr lang="en-US" dirty="0"/>
              <a:t>January, 2013:</a:t>
            </a:r>
          </a:p>
          <a:p>
            <a:r>
              <a:rPr lang="en-US" dirty="0" err="1"/>
              <a:t>Số</a:t>
            </a:r>
            <a:r>
              <a:rPr lang="en-US" dirty="0"/>
              <a:t> website: 829+ </a:t>
            </a:r>
            <a:r>
              <a:rPr lang="en-US" dirty="0" err="1"/>
              <a:t>triệu</a:t>
            </a:r>
            <a:endParaRPr lang="en-US" dirty="0"/>
          </a:p>
          <a:p>
            <a:r>
              <a:rPr lang="en-US" dirty="0" err="1"/>
              <a:t>Số</a:t>
            </a:r>
            <a:r>
              <a:rPr lang="en-US" dirty="0"/>
              <a:t> website </a:t>
            </a:r>
            <a:r>
              <a:rPr lang="en-US" dirty="0" err="1"/>
              <a:t>dùng</a:t>
            </a:r>
            <a:r>
              <a:rPr lang="en-US" dirty="0"/>
              <a:t> PHP: 39%  ~ 244+ </a:t>
            </a:r>
            <a:r>
              <a:rPr lang="en-US" dirty="0" err="1"/>
              <a:t>triệu</a:t>
            </a:r>
            <a:endParaRPr lang="en-US" dirty="0"/>
          </a:p>
          <a:p>
            <a:pPr marL="114300" indent="0">
              <a:buNone/>
            </a:pPr>
            <a:r>
              <a:rPr lang="en-US" dirty="0"/>
              <a:t>January, 2014</a:t>
            </a:r>
          </a:p>
          <a:p>
            <a:r>
              <a:rPr lang="en-US" dirty="0" err="1"/>
              <a:t>Số</a:t>
            </a:r>
            <a:r>
              <a:rPr lang="en-US" dirty="0"/>
              <a:t> domain: 265+ </a:t>
            </a:r>
            <a:r>
              <a:rPr lang="en-US" dirty="0" err="1"/>
              <a:t>triệu</a:t>
            </a:r>
            <a:endParaRPr lang="en-US" dirty="0"/>
          </a:p>
          <a:p>
            <a:r>
              <a:rPr lang="en-US" dirty="0" err="1"/>
              <a:t>Số</a:t>
            </a:r>
            <a:r>
              <a:rPr lang="en-US" dirty="0"/>
              <a:t> website: 861+ </a:t>
            </a:r>
            <a:r>
              <a:rPr lang="en-US" dirty="0" err="1"/>
              <a:t>triệu</a:t>
            </a:r>
            <a:endParaRPr lang="en-US" dirty="0"/>
          </a:p>
          <a:p>
            <a:pPr marL="114300" indent="0">
              <a:buNone/>
            </a:pPr>
            <a:r>
              <a:rPr lang="en-US" dirty="0"/>
              <a:t>December, 2014</a:t>
            </a:r>
          </a:p>
          <a:p>
            <a:r>
              <a:rPr lang="en-US" dirty="0" err="1"/>
              <a:t>Số</a:t>
            </a:r>
            <a:r>
              <a:rPr lang="en-US" dirty="0"/>
              <a:t> domain: 312+ </a:t>
            </a:r>
            <a:r>
              <a:rPr lang="en-US" dirty="0" err="1"/>
              <a:t>triệu</a:t>
            </a:r>
            <a:endParaRPr lang="en-US" dirty="0"/>
          </a:p>
          <a:p>
            <a:r>
              <a:rPr lang="en-US" dirty="0" err="1"/>
              <a:t>Số</a:t>
            </a:r>
            <a:r>
              <a:rPr lang="en-US" dirty="0"/>
              <a:t> website: 915+ </a:t>
            </a:r>
            <a:r>
              <a:rPr lang="en-US" dirty="0" err="1"/>
              <a:t>triệu</a:t>
            </a:r>
            <a:endParaRPr lang="en-US" dirty="0"/>
          </a:p>
          <a:p>
            <a:r>
              <a:rPr lang="en-US" dirty="0" err="1"/>
              <a:t>Dự</a:t>
            </a:r>
            <a:r>
              <a:rPr lang="en-US" dirty="0"/>
              <a:t> </a:t>
            </a:r>
            <a:r>
              <a:rPr lang="en-US" dirty="0" err="1"/>
              <a:t>đoán</a:t>
            </a:r>
            <a:r>
              <a:rPr lang="en-US" dirty="0"/>
              <a:t> </a:t>
            </a:r>
            <a:r>
              <a:rPr lang="en-US" dirty="0" err="1"/>
              <a:t>số</a:t>
            </a:r>
            <a:r>
              <a:rPr lang="en-US" dirty="0"/>
              <a:t> web </a:t>
            </a:r>
            <a:r>
              <a:rPr lang="en-US" dirty="0" err="1"/>
              <a:t>dùng</a:t>
            </a:r>
            <a:r>
              <a:rPr lang="en-US" dirty="0"/>
              <a:t> PHP: ~ 356+ </a:t>
            </a:r>
            <a:r>
              <a:rPr lang="en-US" dirty="0" err="1"/>
              <a:t>triệu</a:t>
            </a:r>
            <a:endParaRPr lang="en-US" dirty="0"/>
          </a:p>
          <a:p>
            <a:pPr marL="114300" indent="0">
              <a:buNone/>
            </a:pPr>
            <a:endParaRPr lang="en-US" dirty="0"/>
          </a:p>
          <a:p>
            <a:pPr marL="114300" indent="0">
              <a:buNone/>
            </a:pPr>
            <a:endParaRPr lang="en-US" dirty="0"/>
          </a:p>
          <a:p>
            <a:pPr marL="114300" indent="0">
              <a:buNone/>
            </a:pPr>
            <a:r>
              <a:rPr lang="en-US" i="1" dirty="0"/>
              <a:t>(*) </a:t>
            </a:r>
            <a:r>
              <a:rPr lang="en-US" i="1" dirty="0" err="1"/>
              <a:t>Netcraft</a:t>
            </a:r>
            <a:r>
              <a:rPr lang="en-US" i="1" dirty="0"/>
              <a:t>, December 2014 Web Server Survey</a:t>
            </a:r>
          </a:p>
        </p:txBody>
      </p:sp>
    </p:spTree>
    <p:extLst>
      <p:ext uri="{BB962C8B-B14F-4D97-AF65-F5344CB8AC3E}">
        <p14:creationId xmlns:p14="http://schemas.microsoft.com/office/powerpoint/2010/main" val="248204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Các</a:t>
            </a:r>
            <a:r>
              <a:rPr lang="en-US" dirty="0"/>
              <a:t> </a:t>
            </a:r>
            <a:r>
              <a:rPr lang="en-US" dirty="0" err="1"/>
              <a:t>thuật</a:t>
            </a:r>
            <a:r>
              <a:rPr lang="en-US" dirty="0"/>
              <a:t> </a:t>
            </a:r>
            <a:r>
              <a:rPr lang="en-US" dirty="0" err="1"/>
              <a:t>ngữ</a:t>
            </a:r>
            <a:r>
              <a:rPr lang="en-US" dirty="0"/>
              <a:t> </a:t>
            </a:r>
            <a:r>
              <a:rPr lang="en-US" dirty="0" err="1"/>
              <a:t>thông</a:t>
            </a:r>
            <a:r>
              <a:rPr lang="en-US" dirty="0"/>
              <a:t> </a:t>
            </a:r>
            <a:r>
              <a:rPr lang="en-US" dirty="0" err="1"/>
              <a:t>dụng</a:t>
            </a:r>
            <a:endParaRPr lang="en-US" dirty="0"/>
          </a:p>
        </p:txBody>
      </p:sp>
      <p:sp>
        <p:nvSpPr>
          <p:cNvPr id="3" name="Content Placeholder 2"/>
          <p:cNvSpPr>
            <a:spLocks noGrp="1"/>
          </p:cNvSpPr>
          <p:nvPr>
            <p:ph idx="1"/>
          </p:nvPr>
        </p:nvSpPr>
        <p:spPr/>
        <p:txBody>
          <a:bodyPr/>
          <a:lstStyle/>
          <a:p>
            <a:r>
              <a:rPr lang="en-US" dirty="0"/>
              <a:t>Domain</a:t>
            </a:r>
          </a:p>
          <a:p>
            <a:r>
              <a:rPr lang="en-US" dirty="0"/>
              <a:t>Hosting</a:t>
            </a:r>
          </a:p>
          <a:p>
            <a:r>
              <a:rPr lang="en-US" dirty="0"/>
              <a:t>IP</a:t>
            </a:r>
          </a:p>
          <a:p>
            <a:r>
              <a:rPr lang="en-US" dirty="0"/>
              <a:t>Web server</a:t>
            </a:r>
          </a:p>
          <a:p>
            <a:r>
              <a:rPr lang="en-US" dirty="0"/>
              <a:t>Mail server</a:t>
            </a:r>
          </a:p>
          <a:p>
            <a:r>
              <a:rPr lang="en-US" dirty="0"/>
              <a:t>Database</a:t>
            </a:r>
          </a:p>
          <a:p>
            <a:r>
              <a:rPr lang="en-US" dirty="0"/>
              <a:t>HTML/CSS</a:t>
            </a:r>
          </a:p>
          <a:p>
            <a:r>
              <a:rPr lang="en-US" dirty="0" err="1"/>
              <a:t>Javascript</a:t>
            </a:r>
            <a:r>
              <a:rPr lang="en-US" dirty="0"/>
              <a:t>/JQuery</a:t>
            </a:r>
          </a:p>
          <a:p>
            <a:r>
              <a:rPr lang="en-US" dirty="0"/>
              <a:t>Framework</a:t>
            </a:r>
          </a:p>
        </p:txBody>
      </p:sp>
    </p:spTree>
    <p:extLst>
      <p:ext uri="{BB962C8B-B14F-4D97-AF65-F5344CB8AC3E}">
        <p14:creationId xmlns:p14="http://schemas.microsoft.com/office/powerpoint/2010/main" val="18656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Cách</a:t>
            </a:r>
            <a:r>
              <a:rPr lang="en-US" dirty="0"/>
              <a:t> </a:t>
            </a:r>
            <a:r>
              <a:rPr lang="en-US" dirty="0" err="1"/>
              <a:t>chạy</a:t>
            </a:r>
            <a:r>
              <a:rPr lang="en-US" dirty="0"/>
              <a:t> </a:t>
            </a:r>
            <a:r>
              <a:rPr lang="en-US" dirty="0" err="1"/>
              <a:t>chương</a:t>
            </a:r>
            <a:r>
              <a:rPr lang="en-US" dirty="0"/>
              <a:t> </a:t>
            </a:r>
            <a:r>
              <a:rPr lang="en-US" dirty="0" err="1"/>
              <a:t>trình</a:t>
            </a:r>
            <a:r>
              <a:rPr lang="en-US" dirty="0"/>
              <a:t> PHP</a:t>
            </a:r>
          </a:p>
        </p:txBody>
      </p:sp>
      <p:sp>
        <p:nvSpPr>
          <p:cNvPr id="3" name="Content Placeholder 2"/>
          <p:cNvSpPr>
            <a:spLocks noGrp="1"/>
          </p:cNvSpPr>
          <p:nvPr>
            <p:ph idx="1"/>
          </p:nvPr>
        </p:nvSpPr>
        <p:spPr/>
        <p:txBody>
          <a:bodyPr/>
          <a:lstStyle/>
          <a:p>
            <a:r>
              <a:rPr lang="en-US" dirty="0"/>
              <a:t>Step 1: </a:t>
            </a:r>
            <a:r>
              <a:rPr lang="en-US" dirty="0" err="1"/>
              <a:t>Cài</a:t>
            </a:r>
            <a:r>
              <a:rPr lang="en-US" dirty="0"/>
              <a:t> </a:t>
            </a:r>
            <a:r>
              <a:rPr lang="en-US" dirty="0" err="1"/>
              <a:t>đặt</a:t>
            </a:r>
            <a:r>
              <a:rPr lang="en-US" dirty="0"/>
              <a:t> webserver</a:t>
            </a:r>
          </a:p>
          <a:p>
            <a:r>
              <a:rPr lang="en-US" dirty="0"/>
              <a:t>Step 2: Copy site </a:t>
            </a:r>
            <a:r>
              <a:rPr lang="en-US" dirty="0" err="1"/>
              <a:t>cần</a:t>
            </a:r>
            <a:r>
              <a:rPr lang="en-US" dirty="0"/>
              <a:t> </a:t>
            </a:r>
            <a:r>
              <a:rPr lang="en-US" dirty="0" err="1"/>
              <a:t>chạy</a:t>
            </a:r>
            <a:r>
              <a:rPr lang="en-US" dirty="0"/>
              <a:t> </a:t>
            </a:r>
            <a:r>
              <a:rPr lang="en-US" dirty="0" err="1"/>
              <a:t>vào</a:t>
            </a:r>
            <a:r>
              <a:rPr lang="en-US" dirty="0"/>
              <a:t> </a:t>
            </a:r>
            <a:r>
              <a:rPr lang="en-US" dirty="0" err="1"/>
              <a:t>thư</a:t>
            </a:r>
            <a:r>
              <a:rPr lang="en-US" dirty="0"/>
              <a:t> </a:t>
            </a:r>
            <a:r>
              <a:rPr lang="en-US" dirty="0" err="1"/>
              <a:t>mục</a:t>
            </a:r>
            <a:r>
              <a:rPr lang="en-US" dirty="0"/>
              <a:t> </a:t>
            </a:r>
            <a:r>
              <a:rPr lang="en-US" dirty="0" err="1"/>
              <a:t>của</a:t>
            </a:r>
            <a:r>
              <a:rPr lang="en-US" dirty="0"/>
              <a:t> webserver</a:t>
            </a:r>
          </a:p>
          <a:p>
            <a:r>
              <a:rPr lang="en-US" dirty="0"/>
              <a:t>Step 3: Khởi động các dịch vụ của webserver bao gồm Apache và MYSQL</a:t>
            </a:r>
          </a:p>
          <a:p>
            <a:r>
              <a:rPr lang="en-US" dirty="0"/>
              <a:t>Step 4: </a:t>
            </a:r>
            <a:r>
              <a:rPr lang="en-US" dirty="0" err="1"/>
              <a:t>Mở</a:t>
            </a:r>
            <a:r>
              <a:rPr lang="en-US" dirty="0"/>
              <a:t> browser</a:t>
            </a:r>
          </a:p>
          <a:p>
            <a:r>
              <a:rPr lang="en-US" dirty="0"/>
              <a:t>Step 5: </a:t>
            </a:r>
            <a:r>
              <a:rPr lang="en-US" dirty="0" err="1"/>
              <a:t>Gõ</a:t>
            </a:r>
            <a:r>
              <a:rPr lang="en-US" dirty="0"/>
              <a:t> </a:t>
            </a:r>
            <a:r>
              <a:rPr lang="en-US" dirty="0" err="1"/>
              <a:t>trên</a:t>
            </a:r>
            <a:r>
              <a:rPr lang="en-US" dirty="0"/>
              <a:t> Address bar: </a:t>
            </a:r>
          </a:p>
          <a:p>
            <a:pPr lvl="1"/>
            <a:r>
              <a:rPr lang="en-US" i="1" dirty="0"/>
              <a:t>http://localhost/[TÊN_THƯ _MỤC]/[TÊN_FILE_PHP]</a:t>
            </a:r>
          </a:p>
          <a:p>
            <a:endParaRPr lang="en-US" dirty="0"/>
          </a:p>
        </p:txBody>
      </p:sp>
    </p:spTree>
    <p:extLst>
      <p:ext uri="{BB962C8B-B14F-4D97-AF65-F5344CB8AC3E}">
        <p14:creationId xmlns:p14="http://schemas.microsoft.com/office/powerpoint/2010/main" val="145286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1130</TotalTime>
  <Words>796</Words>
  <Application>Microsoft Macintosh PowerPoint</Application>
  <PresentationFormat>On-screen Show (4:3)</PresentationFormat>
  <Paragraphs>230</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vt:lpstr>
      <vt:lpstr>Courier</vt:lpstr>
      <vt:lpstr>Courier New</vt:lpstr>
      <vt:lpstr>Adjacency</vt:lpstr>
      <vt:lpstr>Khóa đào tạo Lập trình Web sử dụng PHP</vt:lpstr>
      <vt:lpstr>Giới thiệu PHP</vt:lpstr>
      <vt:lpstr>1. Giới thiệu ngôn ngữ PHP</vt:lpstr>
      <vt:lpstr>Lịch sử PHP</vt:lpstr>
      <vt:lpstr>Tại sao chọn PHP</vt:lpstr>
      <vt:lpstr>Các ngôn ngữ lập trình web</vt:lpstr>
      <vt:lpstr>Thống kê</vt:lpstr>
      <vt:lpstr>3. Các thuật ngữ thông dụng</vt:lpstr>
      <vt:lpstr>4. Cách chạy chương trình PHP</vt:lpstr>
      <vt:lpstr>Công cụ cần thiết</vt:lpstr>
      <vt:lpstr>5. Coding convention</vt:lpstr>
      <vt:lpstr>6. Chương trình HelloWorld</vt:lpstr>
      <vt:lpstr>HelloWorld (sử dụng biến)</vt:lpstr>
      <vt:lpstr>Hai cách hiển thị (Cách 1)</vt:lpstr>
      <vt:lpstr>Hai cách hiển thị lên HTML.</vt:lpstr>
      <vt:lpstr>Nối chuỗi trong PHP</vt:lpstr>
      <vt:lpstr>Xuống dòng trong PHP</vt:lpstr>
      <vt:lpstr>Các hàm xử lí thời gian cơ bản</vt:lpstr>
      <vt:lpstr>Demo</vt:lpstr>
      <vt:lpstr>Mktime()</vt:lpstr>
      <vt:lpstr>Ví dụ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đào tạo lập trình web sử dụng php</dc:title>
  <dc:creator>ngoctb</dc:creator>
  <cp:lastModifiedBy>nguyen_huu cam</cp:lastModifiedBy>
  <cp:revision>364</cp:revision>
  <dcterms:created xsi:type="dcterms:W3CDTF">2014-12-22T07:12:12Z</dcterms:created>
  <dcterms:modified xsi:type="dcterms:W3CDTF">2021-01-15T12:32:23Z</dcterms:modified>
</cp:coreProperties>
</file>