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65" r:id="rId4"/>
    <p:sldId id="266" r:id="rId5"/>
    <p:sldId id="267" r:id="rId6"/>
    <p:sldId id="268" r:id="rId7"/>
    <p:sldId id="283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7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8"/>
    <p:restoredTop sz="86057" autoAdjust="0"/>
  </p:normalViewPr>
  <p:slideViewPr>
    <p:cSldViewPr>
      <p:cViewPr varScale="1">
        <p:scale>
          <a:sx n="94" d="100"/>
          <a:sy n="94" d="100"/>
        </p:scale>
        <p:origin x="7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</a:t>
            </a:r>
            <a:r>
              <a:rPr lang="en-US" baseline="0" dirty="0"/>
              <a:t> if() {} </a:t>
            </a:r>
            <a:r>
              <a:rPr lang="en-US" baseline="0" dirty="0" err="1"/>
              <a:t>và</a:t>
            </a:r>
            <a:r>
              <a:rPr lang="en-US" baseline="0" dirty="0"/>
              <a:t> else{} KHÔNG BAO H CÓ DẤU CHẤM PHẢY “;”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dung Sublime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IDE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Netbeans</a:t>
            </a:r>
            <a:r>
              <a:rPr lang="en-US" baseline="0" dirty="0"/>
              <a:t>, </a:t>
            </a:r>
            <a:r>
              <a:rPr lang="en-US" baseline="0" dirty="0" err="1"/>
              <a:t>PHPStorm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chú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nhanh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bôi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comment </a:t>
            </a:r>
            <a:r>
              <a:rPr lang="en-US" baseline="0" dirty="0" err="1"/>
              <a:t>rồi</a:t>
            </a:r>
            <a:r>
              <a:rPr lang="en-US" baseline="0" dirty="0"/>
              <a:t> </a:t>
            </a:r>
            <a:r>
              <a:rPr lang="en-US" baseline="0" dirty="0" err="1"/>
              <a:t>ấn</a:t>
            </a:r>
            <a:r>
              <a:rPr lang="en-US" baseline="0" dirty="0"/>
              <a:t> CTRL + “/” (</a:t>
            </a:r>
            <a:r>
              <a:rPr lang="en-US" baseline="0" dirty="0" err="1"/>
              <a:t>xược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Dấu</a:t>
            </a:r>
            <a:r>
              <a:rPr lang="en-US" baseline="0" dirty="0"/>
              <a:t> “=“ và dấu “==“ và dấu “===“ có khác gì nhau không</a:t>
            </a:r>
          </a:p>
          <a:p>
            <a:r>
              <a:rPr lang="en-US" baseline="0" dirty="0"/>
              <a:t>. Dấu “=“ dùng để gán giá trị, không trả về </a:t>
            </a:r>
            <a:r>
              <a:rPr lang="en-US" baseline="0" dirty="0" err="1"/>
              <a:t>cái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 (void)</a:t>
            </a:r>
          </a:p>
          <a:p>
            <a:r>
              <a:rPr lang="en-US" baseline="0" dirty="0"/>
              <a:t>. Dấu “==“ dùng để kiểm tra giá trị 2 bên, trả về ĐÚNG / SAI. Thường dùng trong biểu thức logic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. Dấu “===“ dùng để kiểm tra giá trị và cùng kiểu, trả về ĐÚNG / SAI. Thường dùng trong biểu thức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suy</a:t>
            </a:r>
            <a:r>
              <a:rPr lang="en-US" baseline="0" dirty="0"/>
              <a:t> </a:t>
            </a:r>
            <a:r>
              <a:rPr lang="en-US" baseline="0" dirty="0" err="1"/>
              <a:t>nghĩ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sơ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</a:t>
            </a:r>
            <a:r>
              <a:rPr lang="en-US" baseline="0" dirty="0" err="1"/>
              <a:t>vẽ</a:t>
            </a:r>
            <a:r>
              <a:rPr lang="en-US" baseline="0" dirty="0"/>
              <a:t> </a:t>
            </a:r>
            <a:r>
              <a:rPr lang="en-US" baseline="0" dirty="0" err="1"/>
              <a:t>hôm</a:t>
            </a:r>
            <a:r>
              <a:rPr lang="en-US" baseline="0" dirty="0"/>
              <a:t> qua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7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Chỉ</a:t>
            </a:r>
            <a:r>
              <a:rPr lang="en-US" baseline="0"/>
              <a:t> mục luôn chạy từ số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if-else,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gặp</a:t>
            </a:r>
            <a:r>
              <a:rPr lang="en-US" baseline="0" dirty="0"/>
              <a:t> 1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 </a:t>
            </a:r>
            <a:r>
              <a:rPr lang="en-US" baseline="0" dirty="0" err="1"/>
              <a:t>đúng</a:t>
            </a:r>
            <a:r>
              <a:rPr lang="en-US" baseline="0" dirty="0"/>
              <a:t>,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chấm</a:t>
            </a:r>
            <a:r>
              <a:rPr lang="en-US" baseline="0" dirty="0"/>
              <a:t> </a:t>
            </a:r>
            <a:r>
              <a:rPr lang="en-US" baseline="0" dirty="0" err="1"/>
              <a:t>dứt</a:t>
            </a:r>
            <a:r>
              <a:rPr lang="en-US" baseline="0" dirty="0"/>
              <a:t>,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/>
              <a:t>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Chú ý, sử dụng == hoặc === trong if()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1/15/21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-fig.org/psr/psr-1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6856"/>
            <a:ext cx="8458200" cy="2304288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Toán tử so sánh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" y="2133600"/>
            <a:ext cx="742121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Toán tử logic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018078"/>
              </p:ext>
            </p:extLst>
          </p:nvPr>
        </p:nvGraphicFramePr>
        <p:xfrm>
          <a:off x="586991" y="2133600"/>
          <a:ext cx="76200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Toán</a:t>
                      </a:r>
                      <a:r>
                        <a:rPr lang="en-US" baseline="0" dirty="0"/>
                        <a:t> tử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Giải</a:t>
                      </a:r>
                      <a:r>
                        <a:rPr lang="en-US" baseline="0" dirty="0"/>
                        <a:t> thích ý 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Ví</a:t>
                      </a:r>
                      <a:r>
                        <a:rPr lang="en-US" baseline="0" dirty="0"/>
                        <a:t> dụ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Kết</a:t>
                      </a:r>
                      <a:r>
                        <a:rPr lang="en-US" baseline="0" dirty="0"/>
                        <a:t> 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AND: </a:t>
                      </a:r>
                      <a:r>
                        <a:rPr lang="en-US" b="0" dirty="0"/>
                        <a:t>Trả</a:t>
                      </a:r>
                      <a:r>
                        <a:rPr lang="en-US" b="0" baseline="0" dirty="0"/>
                        <a:t> về TRUE nếu các toán hạng đều TRUE, FALSE khi 1 trong các toán hạng FALSE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($a&lt;$b) &amp;&amp; ($tong&gt;200)</a:t>
                      </a:r>
                    </a:p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($a&gt;$b) &amp;&amp; ($tong&gt;200)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OR: </a:t>
                      </a:r>
                      <a:r>
                        <a:rPr lang="en-US" b="0" dirty="0"/>
                        <a:t> Trả</a:t>
                      </a:r>
                      <a:r>
                        <a:rPr lang="en-US" b="0" baseline="0" dirty="0"/>
                        <a:t> về TRUE nếu 1 trong các toán hạng là TRUE, trả về FALSE nếu các toán hạng đều sai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($a&lt;$b) ||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($tong&lt;200)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($a&gt;$b) ||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($tong&lt;200)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</a:t>
                      </a:r>
                      <a:r>
                        <a:rPr lang="en-US" dirty="0"/>
                        <a:t>: </a:t>
                      </a:r>
                      <a:r>
                        <a:rPr lang="en-US" b="0" dirty="0"/>
                        <a:t>Trả</a:t>
                      </a:r>
                      <a:r>
                        <a:rPr lang="en-US" b="0" baseline="0" dirty="0"/>
                        <a:t> về giá trị ngược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!($tong&lt;200)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6991" y="126111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100;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$b = 200;				$tong = $a+$b;</a:t>
            </a:r>
          </a:p>
        </p:txBody>
      </p:sp>
    </p:spTree>
    <p:extLst>
      <p:ext uri="{BB962C8B-B14F-4D97-AF65-F5344CB8AC3E}">
        <p14:creationId xmlns:p14="http://schemas.microsoft.com/office/powerpoint/2010/main" val="67748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Toán tử kết hợp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062692"/>
              </p:ext>
            </p:extLst>
          </p:nvPr>
        </p:nvGraphicFramePr>
        <p:xfrm>
          <a:off x="190500" y="1224789"/>
          <a:ext cx="8153400" cy="5617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Toán</a:t>
                      </a:r>
                      <a:r>
                        <a:rPr lang="en-US" baseline="0" dirty="0"/>
                        <a:t> tử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Giải</a:t>
                      </a:r>
                      <a:r>
                        <a:rPr lang="en-US" baseline="0" dirty="0"/>
                        <a:t> thích ý 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Ví</a:t>
                      </a:r>
                      <a:r>
                        <a:rPr lang="en-US" baseline="0" dirty="0"/>
                        <a:t> dụ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Kết</a:t>
                      </a:r>
                      <a:r>
                        <a:rPr lang="en-US" baseline="0" dirty="0"/>
                        <a:t> 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Tăng</a:t>
                      </a:r>
                      <a:r>
                        <a:rPr lang="en-US" b="0" baseline="0" dirty="0"/>
                        <a:t> giá trị lên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$a++;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Giảm giá</a:t>
                      </a:r>
                      <a:r>
                        <a:rPr lang="en-US" b="0" baseline="0" dirty="0"/>
                        <a:t> trị xuống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$a--;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$b =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Tăng</a:t>
                      </a:r>
                      <a:r>
                        <a:rPr lang="en-US" baseline="0" dirty="0"/>
                        <a:t> giá trị lên với 1 số bất kì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$a+=5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ctr"/>
                      <a:r>
                        <a:rPr lang="en-US" baseline="0" dirty="0">
                          <a:latin typeface="+mj-lt"/>
                          <a:cs typeface="Courier New" panose="02070309020205020404" pitchFamily="49" charset="0"/>
                        </a:rPr>
                        <a:t>Tương đương</a:t>
                      </a:r>
                    </a:p>
                    <a:p>
                      <a:pPr algn="ctr"/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$a+5;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7;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Giảm</a:t>
                      </a:r>
                      <a:r>
                        <a:rPr lang="en-US" baseline="0" dirty="0"/>
                        <a:t> giá </a:t>
                      </a:r>
                      <a:r>
                        <a:rPr lang="en-US" baseline="0" dirty="0" err="1"/>
                        <a:t>trị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xuống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với</a:t>
                      </a:r>
                      <a:r>
                        <a:rPr lang="en-US" baseline="0" dirty="0"/>
                        <a:t> 1 số </a:t>
                      </a:r>
                      <a:r>
                        <a:rPr lang="en-US" baseline="0" dirty="0" err="1"/>
                        <a:t>bất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$a-=5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ctr"/>
                      <a:r>
                        <a:rPr lang="en-US" baseline="0" dirty="0">
                          <a:latin typeface="+mj-lt"/>
                          <a:cs typeface="Courier New" panose="02070309020205020404" pitchFamily="49" charset="0"/>
                        </a:rPr>
                        <a:t>Tương đương</a:t>
                      </a:r>
                    </a:p>
                    <a:p>
                      <a:pPr algn="ctr"/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$a-5;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-3;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Nhân</a:t>
                      </a:r>
                      <a:r>
                        <a:rPr lang="en-US" baseline="0" dirty="0"/>
                        <a:t> giá trị lên với 1 số bất kì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*=5;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Tương đương</a:t>
                      </a:r>
                    </a:p>
                    <a:p>
                      <a:pPr algn="ctr"/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$a*5;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10;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Chia </a:t>
                      </a:r>
                      <a:r>
                        <a:rPr lang="en-US" baseline="0" dirty="0"/>
                        <a:t>giá trị cho với 1 số bất kì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/=5;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Tương đương</a:t>
                      </a:r>
                    </a:p>
                    <a:p>
                      <a:pPr algn="ctr"/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$a/5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0.4;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5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Nối</a:t>
                      </a:r>
                      <a:r>
                        <a:rPr lang="en-US" baseline="0" dirty="0"/>
                        <a:t> string </a:t>
                      </a:r>
                      <a:r>
                        <a:rPr lang="en-US" baseline="0" dirty="0" err="1"/>
                        <a:t>với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một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chuỗi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bất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.= </a:t>
                      </a: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 camnh”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“HW camnh”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600" y="401975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$helloWorld = “HW”;</a:t>
            </a:r>
          </a:p>
        </p:txBody>
      </p:sp>
    </p:spTree>
    <p:extLst>
      <p:ext uri="{BB962C8B-B14F-4D97-AF65-F5344CB8AC3E}">
        <p14:creationId xmlns:p14="http://schemas.microsoft.com/office/powerpoint/2010/main" val="126803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Kiểu dữ liệu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868586"/>
              </p:ext>
            </p:extLst>
          </p:nvPr>
        </p:nvGraphicFramePr>
        <p:xfrm>
          <a:off x="457200" y="1676400"/>
          <a:ext cx="76200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Kiểu</a:t>
                      </a:r>
                      <a:r>
                        <a:rPr lang="en-US" baseline="0" dirty="0"/>
                        <a:t> dữ 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Mô</a:t>
                      </a:r>
                      <a:r>
                        <a:rPr lang="en-US" baseline="0" dirty="0"/>
                        <a:t> 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TRUE/FALSE.</a:t>
                      </a:r>
                    </a:p>
                    <a:p>
                      <a:r>
                        <a:rPr lang="en-US" dirty="0"/>
                        <a:t>Các</a:t>
                      </a:r>
                      <a:r>
                        <a:rPr lang="en-US" baseline="0" dirty="0"/>
                        <a:t> giá trị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0, ‘ ‘ và NULL</a:t>
                      </a:r>
                      <a:r>
                        <a:rPr lang="en-US" baseline="0" dirty="0"/>
                        <a:t> sẽ nhận giá trị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baseline="0" dirty="0"/>
                        <a:t> và ngược lại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Giá</a:t>
                      </a:r>
                      <a:r>
                        <a:rPr lang="en-US" baseline="0" dirty="0"/>
                        <a:t> trị số nguyên, nằm trong khoảng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và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Số</a:t>
                      </a:r>
                      <a:r>
                        <a:rPr lang="en-US" baseline="0" dirty="0"/>
                        <a:t> thập phân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Chuỗi,</a:t>
                      </a:r>
                      <a:r>
                        <a:rPr lang="en-US" baseline="0" dirty="0"/>
                        <a:t> có thể sử dụng ngoặc đơn (‘ ‘) hoặc ngoặc kép (“ ”) để biểu thị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Kiểu</a:t>
                      </a:r>
                      <a:r>
                        <a:rPr lang="en-US" baseline="0" dirty="0"/>
                        <a:t> đối tượng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Mảng,</a:t>
                      </a:r>
                      <a:r>
                        <a:rPr lang="en-US" baseline="0" dirty="0"/>
                        <a:t> dùng để lưu nhiều giá trị trong 1 biến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biến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trị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nó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gán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biến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là</a:t>
                      </a:r>
                      <a:r>
                        <a:rPr lang="en-US" baseline="0" dirty="0"/>
                        <a:t> NULL, </a:t>
                      </a:r>
                      <a:r>
                        <a:rPr lang="en-US" baseline="0" dirty="0" err="1"/>
                        <a:t>ví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dụ</a:t>
                      </a:r>
                      <a:endParaRPr lang="en-US" baseline="0" dirty="0"/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$a; </a:t>
                      </a:r>
                    </a:p>
                    <a:p>
                      <a:r>
                        <a:rPr lang="en-US" baseline="0" dirty="0" err="1"/>
                        <a:t>Tương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NULL;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9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Cách khai báo kiểu dữ liệu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47329"/>
              </p:ext>
            </p:extLst>
          </p:nvPr>
        </p:nvGraphicFramePr>
        <p:xfrm>
          <a:off x="533400" y="1437131"/>
          <a:ext cx="7620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733">
                <a:tc>
                  <a:txBody>
                    <a:bodyPr/>
                    <a:lstStyle/>
                    <a:p>
                      <a:r>
                        <a:rPr lang="en-US" dirty="0"/>
                        <a:t>Kiểu</a:t>
                      </a:r>
                      <a:r>
                        <a:rPr lang="en-US" baseline="0" dirty="0"/>
                        <a:t> dữ 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Cách</a:t>
                      </a:r>
                      <a:r>
                        <a:rPr lang="en-US" baseline="0" dirty="0"/>
                        <a:t> khai báo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Ví</a:t>
                      </a:r>
                      <a:r>
                        <a:rPr lang="en-US" baseline="0" dirty="0"/>
                        <a:t> dụ cách k</a:t>
                      </a:r>
                      <a:r>
                        <a:rPr lang="en-US" dirty="0"/>
                        <a:t>hai báo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33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giatri;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TRUE;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33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giatri;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6;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33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giatri;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4.5;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33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giatri;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 “HelloWorld”;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812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tenbien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Class();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 =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new Student();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125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//tạo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mảng</a:t>
                      </a:r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$tenbien =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[];</a:t>
                      </a:r>
                    </a:p>
                    <a:p>
                      <a:endParaRPr lang="en-US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aseline="0" dirty="0"/>
                        <a:t>//gọi giá trị 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tenbien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[$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chimuc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//khởi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tạo</a:t>
                      </a:r>
                      <a:r>
                        <a:rPr lang="en-US" baseline="0" dirty="0"/>
                        <a:t> mảng kiêm </a:t>
                      </a:r>
                      <a:r>
                        <a:rPr lang="en-US" dirty="0"/>
                        <a:t>khởi</a:t>
                      </a:r>
                      <a:r>
                        <a:rPr lang="en-US" baseline="0" dirty="0"/>
                        <a:t> tạo giá trị cho mảng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$cars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["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Volvo", "BMW",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"Toyota”];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//lấy giá trị của mảng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$cars[0];</a:t>
                      </a:r>
                      <a:r>
                        <a:rPr lang="en-US" baseline="0" dirty="0"/>
                        <a:t>(kết quả là Volvo)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1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Hằng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Hằng là giá trị không thay đổi kể từ sau khi khai báo</a:t>
            </a:r>
            <a:r>
              <a:rPr lang="en-US" dirty="0"/>
              <a:t>, khai báo hằng số như sau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define(“tenbien”, giatri)</a:t>
            </a: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</a:rPr>
              <a:t>Ví dụ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define(“ITEM_PER_PAGE”,6);</a:t>
            </a:r>
          </a:p>
          <a:p>
            <a:pPr marL="11430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Để in giá trị hằng số, chúng ta dùng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tenbien</a:t>
            </a: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</a:rPr>
              <a:t>Ví dụ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ITEM_PER_PAGE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in ra 6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Chú ý không có dấu “$” ở trước tên hằng</a:t>
            </a:r>
            <a:endParaRPr 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8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Câu lệnh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Trong PHP có 2 dạng rẽ nhánh: rẽ 1 nhánh (if), hai nhánh (if-else) và rẽ nhiều nhánh (if-elseif-elseif...else) .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dirty="0"/>
              <a:t>Lệnh rẽ nhánh cho phép thực thi một đoạn mã khi mà điều kiện chỉ định là đúng.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90127"/>
              </p:ext>
            </p:extLst>
          </p:nvPr>
        </p:nvGraphicFramePr>
        <p:xfrm>
          <a:off x="457200" y="3505200"/>
          <a:ext cx="79248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nhánh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nhánh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Nhiều</a:t>
                      </a:r>
                      <a:r>
                        <a:rPr lang="en-US" baseline="0" dirty="0"/>
                        <a:t> nhánh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If(dieukien) {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If(dieukien){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else{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If(dieukien1){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}else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if(dieukien2){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}else if(dieukien3){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Else{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13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sz="2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731520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= 5;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if($a == 5){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“Bạn so sánh đúng rồi”;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“Bạn so sánh sai rồi”;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1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(ternary)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sánh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? Điều kiện đúng : Điều kiện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if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538835"/>
            <a:ext cx="71628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 == 5) ? echo “Bạn đúng rồi” : echo “bạn sai rồi”;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4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Switch..case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Label1…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labelN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thì</a:t>
            </a:r>
            <a:r>
              <a:rPr lang="en-US" dirty="0"/>
              <a:t> code </a:t>
            </a:r>
            <a:r>
              <a:rPr lang="en-US" dirty="0" err="1"/>
              <a:t>trong</a:t>
            </a:r>
            <a:r>
              <a:rPr lang="en-US" dirty="0"/>
              <a:t> case </a:t>
            </a:r>
            <a:r>
              <a:rPr lang="en-US" dirty="0" err="1"/>
              <a:t>labelN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code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case </a:t>
            </a:r>
            <a:r>
              <a:rPr lang="en-US" dirty="0" err="1"/>
              <a:t>này</a:t>
            </a:r>
            <a:r>
              <a:rPr lang="en-US" dirty="0"/>
              <a:t> sang case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b="1" dirty="0"/>
              <a:t>Default: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case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, code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/>
              <a:t>.</a:t>
            </a:r>
            <a:endParaRPr lang="en-US" b="1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561409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7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câu lệnh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Cách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Toán tử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Kiểu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Điều kiện và câu lệnh rẽ nhánh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419948"/>
            <a:ext cx="3657600" cy="2638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141763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90397"/>
            <a:ext cx="3905250" cy="2647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414099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1,2,3”</a:t>
            </a:r>
          </a:p>
        </p:txBody>
      </p:sp>
    </p:spTree>
    <p:extLst>
      <p:ext uri="{BB962C8B-B14F-4D97-AF65-F5344CB8AC3E}">
        <p14:creationId xmlns:p14="http://schemas.microsoft.com/office/powerpoint/2010/main" val="15089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Cách khai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 (Body)"/>
              </a:rPr>
              <a:t>Biến trong PHP có tiền tố là $</a:t>
            </a:r>
            <a:endParaRPr lang="en-US" dirty="0">
              <a:latin typeface="Calibri (Body)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$a; $b; $_c;</a:t>
            </a:r>
            <a:endParaRPr lang="vi-VN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Mỗi phương thức đều bắt đầu { và đóng bằng dấu }</a:t>
            </a:r>
            <a:endParaRPr lang="en-US" dirty="0">
              <a:latin typeface="Calibri (Body)"/>
            </a:endParaRPr>
          </a:p>
          <a:p>
            <a:pPr marL="114300" indent="0">
              <a:buNone/>
            </a:pPr>
            <a:endParaRPr lang="en-US" dirty="0">
              <a:latin typeface="Calibri (Body)"/>
            </a:endParaRPr>
          </a:p>
          <a:p>
            <a:pPr marL="114300" indent="0">
              <a:buNone/>
            </a:pPr>
            <a:endParaRPr lang="en-US" dirty="0">
              <a:latin typeface="Calibri (Body)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Không cần khai báo kiểu dữ liệu trong PHP</a:t>
            </a:r>
          </a:p>
          <a:p>
            <a:r>
              <a:rPr lang="en-US" b="1" dirty="0" err="1">
                <a:cs typeface="Courier New" panose="02070309020205020404" pitchFamily="49" charset="0"/>
              </a:rPr>
              <a:t>Các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câu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lệnh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trong</a:t>
            </a:r>
            <a:r>
              <a:rPr lang="en-US" dirty="0">
                <a:cs typeface="Courier New" panose="02070309020205020404" pitchFamily="49" charset="0"/>
              </a:rPr>
              <a:t> PHP </a:t>
            </a:r>
            <a:r>
              <a:rPr lang="en-US" dirty="0" err="1">
                <a:cs typeface="Courier New" panose="02070309020205020404" pitchFamily="49" charset="0"/>
              </a:rPr>
              <a:t>đều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kết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thúc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bằng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dấu</a:t>
            </a:r>
            <a:r>
              <a:rPr lang="en-US" dirty="0">
                <a:cs typeface="Courier New" panose="02070309020205020404" pitchFamily="49" charset="0"/>
              </a:rPr>
              <a:t> “;” (</a:t>
            </a:r>
            <a:r>
              <a:rPr lang="en-US" dirty="0" err="1">
                <a:cs typeface="Courier New" panose="02070309020205020404" pitchFamily="49" charset="0"/>
              </a:rPr>
              <a:t>chứ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không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phải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sau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strike="sngStrike" dirty="0">
                <a:cs typeface="Courier New" panose="02070309020205020404" pitchFamily="49" charset="0"/>
              </a:rPr>
              <a:t>if(){}; </a:t>
            </a:r>
            <a:r>
              <a:rPr lang="en-US" strike="sngStrike" dirty="0" err="1">
                <a:cs typeface="Courier New" panose="02070309020205020404" pitchFamily="49" charset="0"/>
              </a:rPr>
              <a:t>hoặc</a:t>
            </a:r>
            <a:r>
              <a:rPr lang="en-US" strike="sngStrike" dirty="0">
                <a:cs typeface="Courier New" panose="02070309020205020404" pitchFamily="49" charset="0"/>
              </a:rPr>
              <a:t> else{};</a:t>
            </a:r>
            <a:endParaRPr lang="vi-VN" strike="sngStrike" dirty="0">
              <a:cs typeface="Courier New" panose="02070309020205020404" pitchFamily="49" charset="0"/>
            </a:endParaRPr>
          </a:p>
          <a:p>
            <a:r>
              <a:rPr lang="vi-VN" sz="2000" dirty="0">
                <a:latin typeface="Calibri (Body)"/>
              </a:rPr>
              <a:t>Nên có giá trị khởi đầu cho biến khai báo</a:t>
            </a:r>
            <a:endParaRPr lang="en-US" sz="2000" dirty="0">
              <a:latin typeface="Calibri (Body)"/>
            </a:endParaRPr>
          </a:p>
          <a:p>
            <a:r>
              <a:rPr lang="vi-VN" sz="2000" dirty="0">
                <a:latin typeface="Calibri (Body)"/>
              </a:rPr>
              <a:t>Khai báo biến có phân biệt chữ hoa </a:t>
            </a:r>
            <a:r>
              <a:rPr lang="en-US" sz="2000" dirty="0">
                <a:latin typeface="Calibri (Body)"/>
              </a:rPr>
              <a:t>và chữ</a:t>
            </a:r>
            <a:r>
              <a:rPr lang="vi-VN" sz="2000" dirty="0">
                <a:latin typeface="Calibri (Body)"/>
              </a:rPr>
              <a:t> thường</a:t>
            </a:r>
          </a:p>
          <a:p>
            <a:endParaRPr lang="vi-VN" sz="2000" dirty="0">
              <a:latin typeface="Calibri (Body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967335"/>
            <a:ext cx="71628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if($a &gt; 5)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 Code goes here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9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76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vi-VN" dirty="0">
                <a:latin typeface="Calibri (Body)"/>
              </a:rPr>
              <a:t>Sử dụng dấu // hoặc # để giải thích cho mỗi câu ghi chú</a:t>
            </a:r>
            <a:endParaRPr lang="en-US" dirty="0">
              <a:latin typeface="Calibri (Body)"/>
            </a:endParaRPr>
          </a:p>
          <a:p>
            <a:pPr marL="114300" indent="0">
              <a:buNone/>
            </a:pP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Sử dụng /* và */ cho mỗi đoạn ghi chú</a:t>
            </a:r>
            <a:endParaRPr lang="en-US" dirty="0">
              <a:latin typeface="Calibri (Body)"/>
            </a:endParaRPr>
          </a:p>
          <a:p>
            <a:pPr marL="114300" indent="0">
              <a:buNone/>
            </a:pP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pPr marL="114300" indent="0">
              <a:buNone/>
            </a:pPr>
            <a:endParaRPr lang="en-US" dirty="0">
              <a:latin typeface="Calibri (Body)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581400"/>
            <a:ext cx="73152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Đây là comment nhiều dòng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Bắt đầu kết nối cơ sở dữ liệu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Trả về giá trị TRUE/FALSE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vi-V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096869"/>
            <a:ext cx="7315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Đây là phần bắt đầu kết nối Cơ sở dữ liệu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#Đây cũng là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57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2. Comment</a:t>
            </a:r>
          </a:p>
        </p:txBody>
      </p:sp>
    </p:spTree>
    <p:extLst>
      <p:ext uri="{BB962C8B-B14F-4D97-AF65-F5344CB8AC3E}">
        <p14:creationId xmlns:p14="http://schemas.microsoft.com/office/powerpoint/2010/main" val="221574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Với biến: ở dưới dạng chữ thường (camelCase), cho phép sử dụng dấu “_”</a:t>
            </a:r>
          </a:p>
          <a:p>
            <a:endParaRPr lang="en-US" dirty="0"/>
          </a:p>
          <a:p>
            <a:r>
              <a:rPr lang="en-US" dirty="0"/>
              <a:t>Với hàm (functions): ở dưới dạng chữ cái đầu viết thường, chữ cái đầu của từ thứ 2 viết hoa</a:t>
            </a:r>
          </a:p>
          <a:p>
            <a:pPr marL="114300" indent="0">
              <a:buNone/>
            </a:pPr>
            <a:r>
              <a:rPr lang="en-US" dirty="0"/>
              <a:t>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Với hằng số: chữ HOA toàn bộ từ, phân tách bằng “_” nếu có từ 2 từ trở lên	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define(“PI”,3.14) ;	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define(“ITEM_PER_PAGE”,5);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14660"/>
              </p:ext>
            </p:extLst>
          </p:nvPr>
        </p:nvGraphicFramePr>
        <p:xfrm>
          <a:off x="609600" y="3505200"/>
          <a:ext cx="7467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function test(){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testSomethingDone(){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29068"/>
              </p:ext>
            </p:extLst>
          </p:nvPr>
        </p:nvGraphicFramePr>
        <p:xfrm>
          <a:off x="3352800" y="2130924"/>
          <a:ext cx="4572000" cy="45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87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$another_var = 49;$myVar =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8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tắc đặt tên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Tên lớp (class): viết hoa chữ cái đầu tiên, tất cả các chữ còn lại viết thường, nếu bao gồm nhiều từ thì tên bắt đầu của từng từ viết hoa.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Để in giá trị ra màn hình, chúng ta dùng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$tenbien </a:t>
            </a:r>
            <a:r>
              <a:rPr lang="en-US" dirty="0"/>
              <a:t>hoặc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giatri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$a;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in ra 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6;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in ra 6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88405"/>
              </p:ext>
            </p:extLst>
          </p:nvPr>
        </p:nvGraphicFramePr>
        <p:xfrm>
          <a:off x="457200" y="2971800"/>
          <a:ext cx="762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Log {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HtmlUpload {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HandleMultifilesUpload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{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17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55C-9097-AC41-80D1-E314B81F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F8CF-2554-1540-A3E7-29E34985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https://www.php-fig.org/psr/psr-12/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Toán tử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Toán tử gán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ym typeface="Wingdings" panose="05000000000000000000" pitchFamily="2" charset="2"/>
              </a:rPr>
              <a:t> Gán giá trị “</a:t>
            </a:r>
            <a:r>
              <a:rPr lang="en-US" b="1" dirty="0">
                <a:sym typeface="Wingdings" panose="05000000000000000000" pitchFamily="2" charset="2"/>
              </a:rPr>
              <a:t>5</a:t>
            </a:r>
            <a:r>
              <a:rPr lang="en-US" dirty="0">
                <a:sym typeface="Wingdings" panose="05000000000000000000" pitchFamily="2" charset="2"/>
              </a:rPr>
              <a:t>” vào biến </a:t>
            </a:r>
            <a:r>
              <a:rPr lang="en-US" b="1" dirty="0">
                <a:sym typeface="Wingdings" panose="05000000000000000000" pitchFamily="2" charset="2"/>
              </a:rPr>
              <a:t>var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61912"/>
              </p:ext>
            </p:extLst>
          </p:nvPr>
        </p:nvGraphicFramePr>
        <p:xfrm>
          <a:off x="2209800" y="2514600"/>
          <a:ext cx="4572000" cy="459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87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$var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1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Toán tử số học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0" y="2476500"/>
            <a:ext cx="750442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56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1728</TotalTime>
  <Words>1463</Words>
  <Application>Microsoft Macintosh PowerPoint</Application>
  <PresentationFormat>On-screen Show (4:3)</PresentationFormat>
  <Paragraphs>310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 (Body)</vt:lpstr>
      <vt:lpstr>Arial</vt:lpstr>
      <vt:lpstr>Calibri</vt:lpstr>
      <vt:lpstr>Cambria</vt:lpstr>
      <vt:lpstr>Courier New</vt:lpstr>
      <vt:lpstr>Adjacency</vt:lpstr>
      <vt:lpstr>Khóa đào tạo Lập trình Web sử dụng PHP</vt:lpstr>
      <vt:lpstr>Những câu lệnh cơ bản</vt:lpstr>
      <vt:lpstr>1. Cách khai báo</vt:lpstr>
      <vt:lpstr>PowerPoint Presentation</vt:lpstr>
      <vt:lpstr>Quy tắc đặt tên</vt:lpstr>
      <vt:lpstr>Quy tắc đặt tên</vt:lpstr>
      <vt:lpstr>Chuẩn quy tắc đặt tên</vt:lpstr>
      <vt:lpstr>2. Toán tử cơ bản</vt:lpstr>
      <vt:lpstr>Toán tử số học</vt:lpstr>
      <vt:lpstr>Toán tử so sánh</vt:lpstr>
      <vt:lpstr>Toán tử logic</vt:lpstr>
      <vt:lpstr>Toán tử kết hợp</vt:lpstr>
      <vt:lpstr>3. Kiểu dữ liệu</vt:lpstr>
      <vt:lpstr>Cách khai báo kiểu dữ liệu </vt:lpstr>
      <vt:lpstr>3. Hằng số</vt:lpstr>
      <vt:lpstr>4. Câu lệnh rẽ nhánh</vt:lpstr>
      <vt:lpstr>Ví dụ</vt:lpstr>
      <vt:lpstr>Viết tắt (ternary)</vt:lpstr>
      <vt:lpstr>Switch..case</vt:lpstr>
      <vt:lpstr>Ví dụ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664</cp:revision>
  <dcterms:created xsi:type="dcterms:W3CDTF">2014-12-22T07:12:12Z</dcterms:created>
  <dcterms:modified xsi:type="dcterms:W3CDTF">2021-01-15T13:11:46Z</dcterms:modified>
</cp:coreProperties>
</file>