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5"/>
  </p:notesMasterIdLst>
  <p:sldIdLst>
    <p:sldId id="256" r:id="rId2"/>
    <p:sldId id="258" r:id="rId3"/>
    <p:sldId id="274" r:id="rId4"/>
    <p:sldId id="275" r:id="rId5"/>
    <p:sldId id="283" r:id="rId6"/>
    <p:sldId id="290" r:id="rId7"/>
    <p:sldId id="284" r:id="rId8"/>
    <p:sldId id="285" r:id="rId9"/>
    <p:sldId id="286" r:id="rId10"/>
    <p:sldId id="276" r:id="rId11"/>
    <p:sldId id="294" r:id="rId12"/>
    <p:sldId id="295" r:id="rId13"/>
    <p:sldId id="277" r:id="rId14"/>
    <p:sldId id="287" r:id="rId15"/>
    <p:sldId id="279" r:id="rId16"/>
    <p:sldId id="280" r:id="rId17"/>
    <p:sldId id="291" r:id="rId18"/>
    <p:sldId id="293" r:id="rId19"/>
    <p:sldId id="259" r:id="rId20"/>
    <p:sldId id="260" r:id="rId21"/>
    <p:sldId id="261" r:id="rId22"/>
    <p:sldId id="262" r:id="rId23"/>
    <p:sldId id="263" r:id="rId24"/>
    <p:sldId id="265" r:id="rId25"/>
    <p:sldId id="266" r:id="rId26"/>
    <p:sldId id="267" r:id="rId27"/>
    <p:sldId id="264" r:id="rId28"/>
    <p:sldId id="271" r:id="rId29"/>
    <p:sldId id="269" r:id="rId30"/>
    <p:sldId id="272" r:id="rId31"/>
    <p:sldId id="270" r:id="rId32"/>
    <p:sldId id="273" r:id="rId33"/>
    <p:sldId id="29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/>
    <p:restoredTop sz="84021" autoAdjust="0"/>
  </p:normalViewPr>
  <p:slideViewPr>
    <p:cSldViewPr>
      <p:cViewPr varScale="1">
        <p:scale>
          <a:sx n="105" d="100"/>
          <a:sy n="105" d="100"/>
        </p:scale>
        <p:origin x="242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529C2-2740-49AF-AD85-11B5D3921039}" type="datetimeFigureOut">
              <a:rPr lang="en-US" smtClean="0"/>
              <a:pPr/>
              <a:t>1/18/21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765A4-D309-444E-9276-0B2CD25A6C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8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29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giới</a:t>
            </a:r>
            <a:r>
              <a:rPr lang="en-US" baseline="0" dirty="0"/>
              <a:t> </a:t>
            </a:r>
            <a:r>
              <a:rPr lang="en-US" baseline="0" dirty="0" err="1"/>
              <a:t>hạn</a:t>
            </a:r>
            <a:r>
              <a:rPr lang="en-US" baseline="0" dirty="0"/>
              <a:t>, </a:t>
            </a:r>
            <a:r>
              <a:rPr lang="en-US" baseline="0" dirty="0" err="1"/>
              <a:t>bao</a:t>
            </a:r>
            <a:r>
              <a:rPr lang="en-US" baseline="0" dirty="0"/>
              <a:t> </a:t>
            </a:r>
            <a:r>
              <a:rPr lang="en-US" baseline="0" dirty="0" err="1"/>
              <a:t>nhiêu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tử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mảng</a:t>
            </a:r>
            <a:r>
              <a:rPr lang="en-US" baseline="0" dirty="0"/>
              <a:t> </a:t>
            </a:r>
            <a:r>
              <a:rPr lang="en-US" baseline="0" dirty="0" err="1"/>
              <a:t>cũng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Array_push</a:t>
            </a:r>
            <a:r>
              <a:rPr lang="en-US" baseline="0" dirty="0"/>
              <a:t>():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khuyến</a:t>
            </a:r>
            <a:r>
              <a:rPr lang="en-US" baseline="0" dirty="0"/>
              <a:t> </a:t>
            </a:r>
            <a:r>
              <a:rPr lang="en-US" baseline="0" dirty="0" err="1"/>
              <a:t>khích</a:t>
            </a:r>
            <a:r>
              <a:rPr lang="en-US" baseline="0" dirty="0"/>
              <a:t>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, </a:t>
            </a:r>
            <a:r>
              <a:rPr lang="en-US" baseline="0" dirty="0" err="1"/>
              <a:t>nên</a:t>
            </a:r>
            <a:r>
              <a:rPr lang="en-US" baseline="0" dirty="0"/>
              <a:t> dung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trên</a:t>
            </a:r>
            <a:r>
              <a:rPr lang="en-US" baseline="0" dirty="0"/>
              <a:t>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5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$index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array </a:t>
            </a:r>
            <a:r>
              <a:rPr lang="en-US" baseline="0" dirty="0" err="1"/>
              <a:t>luôn</a:t>
            </a:r>
            <a:r>
              <a:rPr lang="en-US" baseline="0" dirty="0"/>
              <a:t> </a:t>
            </a:r>
            <a:r>
              <a:rPr lang="en-US" baseline="0" dirty="0" err="1"/>
              <a:t>chạy</a:t>
            </a:r>
            <a:r>
              <a:rPr lang="en-US" baseline="0" dirty="0"/>
              <a:t> </a:t>
            </a:r>
            <a:r>
              <a:rPr lang="en-US" baseline="0" dirty="0" err="1"/>
              <a:t>từ</a:t>
            </a:r>
            <a:r>
              <a:rPr lang="en-US" baseline="0" dirty="0"/>
              <a:t> 0 </a:t>
            </a:r>
            <a:r>
              <a:rPr lang="en-US" baseline="0" dirty="0" err="1"/>
              <a:t>đến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lượng</a:t>
            </a:r>
            <a:r>
              <a:rPr lang="en-US" baseline="0" dirty="0"/>
              <a:t> </a:t>
            </a:r>
            <a:r>
              <a:rPr lang="en-US" baseline="0" dirty="0" err="1"/>
              <a:t>thành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array – 1</a:t>
            </a:r>
          </a:p>
          <a:p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mục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$index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tiếng</a:t>
            </a:r>
            <a:r>
              <a:rPr lang="en-US" baseline="0" dirty="0"/>
              <a:t> Anh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80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baseline="0" dirty="0"/>
              <a:t> </a:t>
            </a:r>
            <a:r>
              <a:rPr lang="en-US" baseline="0" dirty="0" err="1"/>
              <a:t>tra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lượng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tử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array </a:t>
            </a:r>
            <a:r>
              <a:rPr lang="en-US" baseline="0" dirty="0" err="1"/>
              <a:t>trước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truy</a:t>
            </a:r>
            <a:r>
              <a:rPr lang="en-US" baseline="0" dirty="0"/>
              <a:t> </a:t>
            </a:r>
            <a:r>
              <a:rPr lang="en-US" baseline="0" dirty="0" err="1"/>
              <a:t>cập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50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gì</a:t>
            </a:r>
            <a:r>
              <a:rPr lang="en-US" baseline="0" dirty="0"/>
              <a:t> #: </a:t>
            </a:r>
            <a:r>
              <a:rPr lang="en-US" baseline="0" dirty="0" err="1"/>
              <a:t>Mảng</a:t>
            </a:r>
            <a:r>
              <a:rPr lang="en-US" baseline="0" dirty="0"/>
              <a:t> 1 </a:t>
            </a:r>
            <a:r>
              <a:rPr lang="en-US" baseline="0" dirty="0" err="1"/>
              <a:t>chiều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dùng</a:t>
            </a:r>
            <a:r>
              <a:rPr lang="en-US" baseline="0" dirty="0"/>
              <a:t> </a:t>
            </a:r>
            <a:r>
              <a:rPr lang="en-US" baseline="0" dirty="0" err="1"/>
              <a:t>từ</a:t>
            </a:r>
            <a:r>
              <a:rPr lang="en-US" baseline="0" dirty="0"/>
              <a:t> “</a:t>
            </a:r>
            <a:r>
              <a:rPr lang="en-US" baseline="0" dirty="0" err="1"/>
              <a:t>ruou</a:t>
            </a:r>
            <a:r>
              <a:rPr lang="en-US" baseline="0" dirty="0"/>
              <a:t>”,”</a:t>
            </a:r>
            <a:r>
              <a:rPr lang="en-US" baseline="0" dirty="0" err="1"/>
              <a:t>khaivi</a:t>
            </a:r>
            <a:r>
              <a:rPr lang="en-US" baseline="0" dirty="0"/>
              <a:t>”, “</a:t>
            </a:r>
            <a:r>
              <a:rPr lang="en-US" baseline="0" dirty="0" err="1"/>
              <a:t>trangmieng</a:t>
            </a:r>
            <a:r>
              <a:rPr lang="en-US" baseline="0" dirty="0"/>
              <a:t>” </a:t>
            </a:r>
            <a:r>
              <a:rPr lang="en-US" baseline="0" dirty="0" err="1"/>
              <a:t>thay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mục</a:t>
            </a:r>
            <a:r>
              <a:rPr lang="en-US" baseline="0" dirty="0"/>
              <a:t> 0,1,2,3….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54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mảng</a:t>
            </a:r>
            <a:r>
              <a:rPr lang="en-US" baseline="0" dirty="0"/>
              <a:t> </a:t>
            </a:r>
            <a:r>
              <a:rPr lang="en-US" baseline="0" dirty="0" err="1"/>
              <a:t>lại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1 </a:t>
            </a:r>
            <a:r>
              <a:rPr lang="en-US" baseline="0" dirty="0" err="1"/>
              <a:t>hoặc</a:t>
            </a:r>
            <a:r>
              <a:rPr lang="en-US" baseline="0" dirty="0"/>
              <a:t> </a:t>
            </a:r>
            <a:r>
              <a:rPr lang="en-US" baseline="0" dirty="0" err="1"/>
              <a:t>nhiều</a:t>
            </a:r>
            <a:r>
              <a:rPr lang="en-US" baseline="0" dirty="0"/>
              <a:t> </a:t>
            </a:r>
            <a:r>
              <a:rPr lang="en-US" baseline="0" dirty="0" err="1"/>
              <a:t>mảng</a:t>
            </a:r>
            <a:r>
              <a:rPr lang="en-US" baseline="0" dirty="0"/>
              <a:t> </a:t>
            </a:r>
            <a:r>
              <a:rPr lang="en-US" baseline="0" dirty="0" err="1"/>
              <a:t>khác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2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Cú</a:t>
            </a:r>
            <a:r>
              <a:rPr lang="en-US" baseline="0" dirty="0"/>
              <a:t> </a:t>
            </a:r>
            <a:r>
              <a:rPr lang="en-US" baseline="0" dirty="0" err="1"/>
              <a:t>pháp</a:t>
            </a:r>
            <a:r>
              <a:rPr lang="en-US" baseline="0" dirty="0"/>
              <a:t> in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tử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mảng</a:t>
            </a:r>
            <a:r>
              <a:rPr lang="en-US" baseline="0" dirty="0"/>
              <a:t> </a:t>
            </a:r>
            <a:r>
              <a:rPr lang="en-US" baseline="0" dirty="0" err="1"/>
              <a:t>nhiều</a:t>
            </a:r>
            <a:r>
              <a:rPr lang="en-US" baseline="0" dirty="0"/>
              <a:t> </a:t>
            </a:r>
            <a:r>
              <a:rPr lang="en-US" baseline="0" dirty="0" err="1"/>
              <a:t>chiều</a:t>
            </a:r>
            <a:r>
              <a:rPr lang="en-US" baseline="0" dirty="0"/>
              <a:t> </a:t>
            </a:r>
            <a:r>
              <a:rPr lang="en-US" baseline="0" dirty="0" err="1"/>
              <a:t>cũng</a:t>
            </a:r>
            <a:r>
              <a:rPr lang="en-US" baseline="0" dirty="0"/>
              <a:t> </a:t>
            </a:r>
            <a:r>
              <a:rPr lang="en-US" baseline="0" dirty="0" err="1"/>
              <a:t>tương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mảng</a:t>
            </a:r>
            <a:r>
              <a:rPr lang="en-US" baseline="0" dirty="0"/>
              <a:t> 1 </a:t>
            </a:r>
            <a:r>
              <a:rPr lang="en-US" baseline="0" dirty="0" err="1"/>
              <a:t>chiều</a:t>
            </a:r>
            <a:r>
              <a:rPr lang="en-US" baseline="0" dirty="0"/>
              <a:t>,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khác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2 index, 1 index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mảng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tiên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1 index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mảng</a:t>
            </a:r>
            <a:r>
              <a:rPr lang="en-US" baseline="0" dirty="0"/>
              <a:t> </a:t>
            </a:r>
            <a:r>
              <a:rPr lang="en-US" baseline="0" dirty="0" err="1"/>
              <a:t>thứ</a:t>
            </a:r>
            <a:r>
              <a:rPr lang="en-US" baseline="0" dirty="0"/>
              <a:t>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75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baseline="0" dirty="0"/>
              <a:t>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array </a:t>
            </a:r>
            <a:r>
              <a:rPr lang="en-US" baseline="0" dirty="0" err="1"/>
              <a:t>nhiều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67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Ở</a:t>
            </a:r>
            <a:r>
              <a:rPr lang="en-US" baseline="0" dirty="0"/>
              <a:t> </a:t>
            </a:r>
            <a:r>
              <a:rPr lang="en-US" baseline="0" dirty="0" err="1"/>
              <a:t>dòng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trên</a:t>
            </a:r>
            <a:r>
              <a:rPr lang="en-US" baseline="0" dirty="0"/>
              <a:t>, </a:t>
            </a:r>
            <a:r>
              <a:rPr lang="en-US" baseline="0" dirty="0" err="1"/>
              <a:t>chúng</a:t>
            </a:r>
            <a:r>
              <a:rPr lang="en-US" baseline="0" dirty="0"/>
              <a:t> ta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array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linh</a:t>
            </a:r>
            <a:r>
              <a:rPr lang="en-US" baseline="0" dirty="0"/>
              <a:t> </a:t>
            </a:r>
            <a:r>
              <a:rPr lang="en-US" baseline="0" dirty="0" err="1"/>
              <a:t>hoạt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do </a:t>
            </a:r>
            <a:r>
              <a:rPr lang="en-US" baseline="0" dirty="0" err="1"/>
              <a:t>có</a:t>
            </a:r>
            <a:r>
              <a:rPr lang="en-US" baseline="0" dirty="0"/>
              <a:t> $key, </a:t>
            </a:r>
            <a:r>
              <a:rPr lang="en-US" baseline="0" dirty="0" err="1"/>
              <a:t>phù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associative array.</a:t>
            </a:r>
          </a:p>
          <a:p>
            <a:r>
              <a:rPr lang="en-US" dirty="0"/>
              <a:t>Ở</a:t>
            </a:r>
            <a:r>
              <a:rPr lang="en-US" baseline="0" dirty="0"/>
              <a:t> </a:t>
            </a:r>
            <a:r>
              <a:rPr lang="en-US" baseline="0" dirty="0" err="1"/>
              <a:t>dòng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dưới</a:t>
            </a:r>
            <a:r>
              <a:rPr lang="en-US" baseline="0" dirty="0"/>
              <a:t>, </a:t>
            </a:r>
            <a:r>
              <a:rPr lang="en-US" baseline="0" dirty="0" err="1"/>
              <a:t>chúng</a:t>
            </a:r>
            <a:r>
              <a:rPr lang="en-US" baseline="0" dirty="0"/>
              <a:t> ta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array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lấy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array, </a:t>
            </a:r>
            <a:r>
              <a:rPr lang="en-US" baseline="0" dirty="0" err="1"/>
              <a:t>phù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array </a:t>
            </a:r>
            <a:r>
              <a:rPr lang="en-US" baseline="0" dirty="0" err="1"/>
              <a:t>bình</a:t>
            </a:r>
            <a:r>
              <a:rPr lang="en-US" baseline="0" dirty="0"/>
              <a:t> </a:t>
            </a:r>
            <a:r>
              <a:rPr lang="en-US" baseline="0" dirty="0" err="1"/>
              <a:t>thường</a:t>
            </a:r>
            <a:r>
              <a:rPr lang="en-US" baseline="0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91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5486401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852864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1/18/21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1/18/21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1/18/21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1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1/18/21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2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3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pPr/>
              <a:t>1/18/21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0"/>
            <a:ext cx="8458200" cy="2304288"/>
          </a:xfrm>
        </p:spPr>
        <p:txBody>
          <a:bodyPr/>
          <a:lstStyle/>
          <a:p>
            <a:pPr algn="r"/>
            <a:r>
              <a:rPr lang="en-US" sz="5400" dirty="0" err="1">
                <a:solidFill>
                  <a:schemeClr val="accent3">
                    <a:lumMod val="50000"/>
                  </a:schemeClr>
                </a:solidFill>
              </a:rPr>
              <a:t>Khóa</a:t>
            </a:r>
            <a:r>
              <a:rPr lang="en-US" sz="5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accent3">
                    <a:lumMod val="50000"/>
                  </a:schemeClr>
                </a:solidFill>
              </a:rPr>
              <a:t>đào</a:t>
            </a:r>
            <a:r>
              <a:rPr lang="en-US" sz="5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accent3">
                    <a:lumMod val="50000"/>
                  </a:schemeClr>
                </a:solidFill>
              </a:rPr>
              <a:t>tạo</a:t>
            </a:r>
            <a:br>
              <a:rPr lang="en-US" sz="5400" dirty="0"/>
            </a:br>
            <a:r>
              <a:rPr lang="en-US" sz="4800" b="1" dirty="0" err="1"/>
              <a:t>Lập</a:t>
            </a:r>
            <a:r>
              <a:rPr lang="en-US" sz="4800" b="1" dirty="0"/>
              <a:t> </a:t>
            </a:r>
            <a:r>
              <a:rPr lang="en-US" sz="4800" b="1" dirty="0" err="1"/>
              <a:t>trình</a:t>
            </a:r>
            <a:r>
              <a:rPr lang="en-US" sz="4800" b="1" dirty="0"/>
              <a:t> Web </a:t>
            </a:r>
            <a:r>
              <a:rPr lang="en-US" sz="4800" b="1" dirty="0" err="1"/>
              <a:t>sử</a:t>
            </a:r>
            <a:r>
              <a:rPr lang="en-US" sz="4800" b="1" dirty="0"/>
              <a:t> </a:t>
            </a:r>
            <a:r>
              <a:rPr lang="en-US" sz="4800" b="1" dirty="0" err="1"/>
              <a:t>dụng</a:t>
            </a:r>
            <a:r>
              <a:rPr lang="en-US" sz="4800" b="1" dirty="0"/>
              <a:t> PHP</a:t>
            </a:r>
            <a:endParaRPr lang="en-US" sz="3200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6002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assoc.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Mảng</a:t>
            </a:r>
            <a:r>
              <a:rPr lang="en-US" dirty="0"/>
              <a:t> 1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(associative array)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,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ten_array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50CDB9-3D55-794B-A59C-5FCBC724BA51}"/>
              </a:ext>
            </a:extLst>
          </p:cNvPr>
          <p:cNvSpPr txBox="1"/>
          <p:nvPr/>
        </p:nvSpPr>
        <p:spPr>
          <a:xfrm>
            <a:off x="507715" y="2286000"/>
            <a:ext cx="7543800" cy="1477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anNhau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[ 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ruou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=&gt; "Minh 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Mạng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Tửu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 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khaivi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=&gt; "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Lạc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Rang", 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trangmieng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=&gt; "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Chuối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 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AEF42-797A-9740-B1D0-483DD5B16129}"/>
              </a:ext>
            </a:extLst>
          </p:cNvPr>
          <p:cNvSpPr txBox="1"/>
          <p:nvPr/>
        </p:nvSpPr>
        <p:spPr>
          <a:xfrm>
            <a:off x="507715" y="5562600"/>
            <a:ext cx="75438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114300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anNhau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ruou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’] =&gt; Minh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Mạng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Tửu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964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83DD5-B625-D941-8ABD-BFFC3931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chiều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5E02-F1C4-C042-86E7-D541D6CA0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Chứa tập hợp nhiều phần tử có cùng kiểu dữ liệu với nhau.</a:t>
            </a:r>
          </a:p>
          <a:p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Mảng nhiều chiều cũng chứa nhiều phần tử, mỗi phần tử lại là một mảng một chiều</a:t>
            </a:r>
          </a:p>
          <a:p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Các mảng một chiều này có kích thước bằng nhau và cũng được truy xuất thông qua một chỉ số - số thứ tự của mảng một chiều đó trong mảng nhiều chiều.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331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50F56-EB38-F84A-AE7F-6DCC6FEA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chiều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67C223-EF9E-5D4A-B56C-FF4D82D44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525873"/>
            <a:ext cx="8077200" cy="219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4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chiều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1"/>
          </a:solidFill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$cars = [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["Volvo",22,18],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[”BMW",15,13],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["Saab",5,2],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["Land Rover",17,15]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114300" indent="0">
              <a:buNone/>
            </a:pP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 $cars[0][0].": In stock: ".$cars[0][1].", sold: ".$cars[0][2].".&lt;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&gt;";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 $cars[1][0].": In stock: ".$cars[1][1].", sold: ".$cars[1][2].".&lt;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&gt;";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 $cars[2][0].": In stock: ".$cars[2][1].", sold: ".$cars[2][2].".&lt;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&gt;";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 $cars[3][0].": In stock: ".$cars[3][1].", sold: ".$cars[3][2].".&lt;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&gt;";</a:t>
            </a:r>
          </a:p>
        </p:txBody>
      </p:sp>
    </p:spTree>
    <p:extLst>
      <p:ext uri="{BB962C8B-B14F-4D97-AF65-F5344CB8AC3E}">
        <p14:creationId xmlns:p14="http://schemas.microsoft.com/office/powerpoint/2010/main" val="3525875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 err="1"/>
              <a:t>Số</a:t>
            </a:r>
            <a:r>
              <a:rPr lang="en-US" dirty="0"/>
              <a:t> 0,1,2,3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ra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dung,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code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in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1 </a:t>
            </a:r>
            <a:r>
              <a:rPr lang="en-US" dirty="0" err="1"/>
              <a:t>chiều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ED0BB-7D06-0C4A-BC67-246FA47C6D14}"/>
              </a:ext>
            </a:extLst>
          </p:cNvPr>
          <p:cNvSpPr txBox="1"/>
          <p:nvPr/>
        </p:nvSpPr>
        <p:spPr>
          <a:xfrm>
            <a:off x="552450" y="1828800"/>
            <a:ext cx="4019550" cy="175432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$cars =[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0=&gt;["Volvo",22,18],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1=&gt;["BMW",15,13],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2=&gt;["Saab",5,2],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3=&gt;["Land Rover",17,15]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4BD7696-9C23-744A-BF3D-738160570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337" y="2158275"/>
            <a:ext cx="32289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78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Một</a:t>
            </a:r>
            <a:r>
              <a:rPr lang="en-US" sz="4000" dirty="0"/>
              <a:t> </a:t>
            </a:r>
            <a:r>
              <a:rPr lang="en-US" sz="4000" dirty="0" err="1"/>
              <a:t>số</a:t>
            </a:r>
            <a:r>
              <a:rPr lang="en-US" sz="4000" dirty="0"/>
              <a:t> </a:t>
            </a:r>
            <a:r>
              <a:rPr lang="en-US" sz="4000" dirty="0" err="1"/>
              <a:t>hàm</a:t>
            </a:r>
            <a:r>
              <a:rPr lang="en-US" sz="4000" dirty="0"/>
              <a:t> </a:t>
            </a:r>
            <a:r>
              <a:rPr lang="en-US" sz="4000" dirty="0" err="1"/>
              <a:t>thông</a:t>
            </a:r>
            <a:r>
              <a:rPr lang="en-US" sz="4000" dirty="0"/>
              <a:t> </a:t>
            </a:r>
            <a:r>
              <a:rPr lang="en-US" sz="4000" dirty="0" err="1"/>
              <a:t>dụng</a:t>
            </a:r>
            <a:r>
              <a:rPr lang="en-US" sz="4000" dirty="0"/>
              <a:t> </a:t>
            </a:r>
            <a:r>
              <a:rPr lang="en-US" sz="4000" dirty="0" err="1"/>
              <a:t>với</a:t>
            </a:r>
            <a:r>
              <a:rPr lang="en-US" sz="4000" dirty="0"/>
              <a:t>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Count($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/>
              <a:t>: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array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Unset($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[$index])</a:t>
            </a:r>
            <a:r>
              <a:rPr lang="en-US" dirty="0"/>
              <a:t>: </a:t>
            </a:r>
            <a:r>
              <a:rPr lang="en-US" dirty="0" err="1"/>
              <a:t>Hủy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array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2286001"/>
            <a:ext cx="3495675" cy="1381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199" y="2286001"/>
            <a:ext cx="1666877" cy="1362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353" y="4775200"/>
            <a:ext cx="3451723" cy="2057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5237252"/>
            <a:ext cx="3202682" cy="123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54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6B54A-DF12-9F4A-9E87-46125E514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dung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arr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Sort():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array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(ASCENDING order)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Rsort</a:t>
            </a:r>
            <a:r>
              <a:rPr lang="en-US" dirty="0"/>
              <a:t>():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array </a:t>
            </a:r>
            <a:r>
              <a:rPr lang="en-US" dirty="0" err="1"/>
              <a:t>theo</a:t>
            </a:r>
            <a:r>
              <a:rPr lang="en-US" dirty="0"/>
              <a:t> DESCENDING order</a:t>
            </a:r>
          </a:p>
          <a:p>
            <a:r>
              <a:rPr lang="en-US" sz="2100" dirty="0" err="1"/>
              <a:t>Asort</a:t>
            </a:r>
            <a:r>
              <a:rPr lang="en-US" sz="2100" dirty="0"/>
              <a:t>(): </a:t>
            </a:r>
            <a:r>
              <a:rPr lang="en-US" sz="2100" dirty="0" err="1"/>
              <a:t>Sắp</a:t>
            </a:r>
            <a:r>
              <a:rPr lang="en-US" sz="2100" dirty="0"/>
              <a:t> </a:t>
            </a:r>
            <a:r>
              <a:rPr lang="en-US" sz="2100" dirty="0" err="1"/>
              <a:t>xếp</a:t>
            </a:r>
            <a:r>
              <a:rPr lang="en-US" sz="2100" dirty="0"/>
              <a:t> associative array </a:t>
            </a:r>
            <a:r>
              <a:rPr lang="en-US" sz="2100" dirty="0" err="1"/>
              <a:t>theo</a:t>
            </a:r>
            <a:r>
              <a:rPr lang="en-US" sz="2100" dirty="0"/>
              <a:t> ASC order, </a:t>
            </a:r>
            <a:r>
              <a:rPr lang="en-US" sz="2100" dirty="0" err="1"/>
              <a:t>dựa</a:t>
            </a:r>
            <a:r>
              <a:rPr lang="en-US" sz="2100" dirty="0"/>
              <a:t> </a:t>
            </a:r>
            <a:r>
              <a:rPr lang="en-US" sz="2100" dirty="0" err="1"/>
              <a:t>theo</a:t>
            </a:r>
            <a:r>
              <a:rPr lang="en-US" sz="2100" dirty="0"/>
              <a:t> </a:t>
            </a:r>
            <a:r>
              <a:rPr lang="en-US" sz="2100" dirty="0" err="1"/>
              <a:t>giá</a:t>
            </a:r>
            <a:r>
              <a:rPr lang="en-US" sz="2100" dirty="0"/>
              <a:t> </a:t>
            </a:r>
            <a:r>
              <a:rPr lang="en-US" sz="2100" dirty="0" err="1"/>
              <a:t>trị</a:t>
            </a:r>
            <a:endParaRPr lang="en-US" sz="2100" dirty="0"/>
          </a:p>
          <a:p>
            <a:r>
              <a:rPr lang="en-US" sz="2100" dirty="0" err="1"/>
              <a:t>Ksort</a:t>
            </a:r>
            <a:r>
              <a:rPr lang="en-US" sz="2100" dirty="0"/>
              <a:t>(): </a:t>
            </a:r>
            <a:r>
              <a:rPr lang="en-US" sz="2100" dirty="0" err="1"/>
              <a:t>Sắp</a:t>
            </a:r>
            <a:r>
              <a:rPr lang="en-US" sz="2100" dirty="0"/>
              <a:t> </a:t>
            </a:r>
            <a:r>
              <a:rPr lang="en-US" sz="2100" dirty="0" err="1"/>
              <a:t>xếp</a:t>
            </a:r>
            <a:r>
              <a:rPr lang="en-US" sz="2100" dirty="0"/>
              <a:t> associative array </a:t>
            </a:r>
            <a:r>
              <a:rPr lang="en-US" sz="2100" dirty="0" err="1"/>
              <a:t>theo</a:t>
            </a:r>
            <a:r>
              <a:rPr lang="en-US" sz="2100" dirty="0"/>
              <a:t> ASC order, </a:t>
            </a:r>
            <a:r>
              <a:rPr lang="en-US" sz="2100" dirty="0" err="1"/>
              <a:t>dựa</a:t>
            </a:r>
            <a:r>
              <a:rPr lang="en-US" sz="2100" dirty="0"/>
              <a:t> </a:t>
            </a:r>
            <a:r>
              <a:rPr lang="en-US" sz="2100" dirty="0" err="1"/>
              <a:t>theo</a:t>
            </a:r>
            <a:r>
              <a:rPr lang="en-US" sz="2100" dirty="0"/>
              <a:t> key</a:t>
            </a:r>
          </a:p>
          <a:p>
            <a:r>
              <a:rPr lang="en-US" sz="2100" dirty="0" err="1"/>
              <a:t>Arsort</a:t>
            </a:r>
            <a:r>
              <a:rPr lang="en-US" sz="2100" dirty="0"/>
              <a:t>(): </a:t>
            </a:r>
            <a:r>
              <a:rPr lang="en-US" sz="2100" dirty="0" err="1"/>
              <a:t>Sắp</a:t>
            </a:r>
            <a:r>
              <a:rPr lang="en-US" sz="2100" dirty="0"/>
              <a:t> </a:t>
            </a:r>
            <a:r>
              <a:rPr lang="en-US" sz="2100" dirty="0" err="1"/>
              <a:t>xếp</a:t>
            </a:r>
            <a:r>
              <a:rPr lang="en-US" sz="2100" dirty="0"/>
              <a:t> associative array </a:t>
            </a:r>
            <a:r>
              <a:rPr lang="en-US" sz="2100" dirty="0" err="1"/>
              <a:t>theo</a:t>
            </a:r>
            <a:r>
              <a:rPr lang="en-US" sz="2100" dirty="0"/>
              <a:t> DESC order, </a:t>
            </a:r>
            <a:r>
              <a:rPr lang="en-US" sz="2100" dirty="0" err="1"/>
              <a:t>dựa</a:t>
            </a:r>
            <a:r>
              <a:rPr lang="en-US" sz="2100" dirty="0"/>
              <a:t> </a:t>
            </a:r>
            <a:r>
              <a:rPr lang="en-US" sz="2100" dirty="0" err="1"/>
              <a:t>theo</a:t>
            </a:r>
            <a:r>
              <a:rPr lang="en-US" sz="2100" dirty="0"/>
              <a:t> </a:t>
            </a:r>
            <a:r>
              <a:rPr lang="en-US" sz="2100" dirty="0" err="1"/>
              <a:t>giá</a:t>
            </a:r>
            <a:r>
              <a:rPr lang="en-US" sz="2100" dirty="0"/>
              <a:t> </a:t>
            </a:r>
            <a:r>
              <a:rPr lang="en-US" sz="2100" dirty="0" err="1"/>
              <a:t>trị</a:t>
            </a:r>
            <a:endParaRPr lang="en-US" sz="2100" dirty="0"/>
          </a:p>
          <a:p>
            <a:r>
              <a:rPr lang="en-US" sz="2100" dirty="0" err="1"/>
              <a:t>Krsort</a:t>
            </a:r>
            <a:r>
              <a:rPr lang="en-US" sz="2100" dirty="0"/>
              <a:t>(): </a:t>
            </a:r>
            <a:r>
              <a:rPr lang="en-US" sz="2100" dirty="0" err="1"/>
              <a:t>Sắp</a:t>
            </a:r>
            <a:r>
              <a:rPr lang="en-US" sz="2100" dirty="0"/>
              <a:t> </a:t>
            </a:r>
            <a:r>
              <a:rPr lang="en-US" sz="2100" dirty="0" err="1"/>
              <a:t>xếp</a:t>
            </a:r>
            <a:r>
              <a:rPr lang="en-US" sz="2100" dirty="0"/>
              <a:t> associative array </a:t>
            </a:r>
            <a:r>
              <a:rPr lang="en-US" sz="2100" dirty="0" err="1"/>
              <a:t>theo</a:t>
            </a:r>
            <a:r>
              <a:rPr lang="en-US" sz="2100" dirty="0"/>
              <a:t> DESC order, </a:t>
            </a:r>
            <a:r>
              <a:rPr lang="en-US" sz="2100" dirty="0" err="1"/>
              <a:t>dựa</a:t>
            </a:r>
            <a:r>
              <a:rPr lang="en-US" sz="2100" dirty="0"/>
              <a:t> </a:t>
            </a:r>
            <a:r>
              <a:rPr lang="en-US" sz="2100" dirty="0" err="1"/>
              <a:t>theo</a:t>
            </a:r>
            <a:r>
              <a:rPr lang="en-US" sz="2100" dirty="0"/>
              <a:t> key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286000"/>
            <a:ext cx="3171825" cy="2266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238" y="2286001"/>
            <a:ext cx="1809751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36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6DEE-A986-8840-804D-D0A2436F0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dung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arr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C2619-15CC-9E42-ACC8-B6D0AAFE0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array_merge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($arr1, $arr2): </a:t>
            </a:r>
            <a:r>
              <a:rPr lang="en-US" dirty="0" err="1"/>
              <a:t>Gộp</a:t>
            </a:r>
            <a:r>
              <a:rPr lang="en-US" dirty="0"/>
              <a:t> 2 array </a:t>
            </a:r>
            <a:r>
              <a:rPr lang="en-US" dirty="0" err="1"/>
              <a:t>thành</a:t>
            </a:r>
            <a:r>
              <a:rPr lang="en-US" dirty="0"/>
              <a:t> 1 array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CDF02E-E153-3346-B5EB-F7090096BD6C}"/>
              </a:ext>
            </a:extLst>
          </p:cNvPr>
          <p:cNvSpPr txBox="1"/>
          <p:nvPr/>
        </p:nvSpPr>
        <p:spPr>
          <a:xfrm>
            <a:off x="552450" y="2531110"/>
            <a:ext cx="7429500" cy="1477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$array1 = ["color" =&gt; "red", 2, 4];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$array2 = ["a", "b", "color" =&gt; "green", "shape" =&gt; "trapezoid", 4];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$result =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array_merge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($array1, $array2);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($result);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5DF97-4C78-7A4F-8029-C619A7B834D4}"/>
              </a:ext>
            </a:extLst>
          </p:cNvPr>
          <p:cNvSpPr txBox="1"/>
          <p:nvPr/>
        </p:nvSpPr>
        <p:spPr>
          <a:xfrm>
            <a:off x="552450" y="4114800"/>
            <a:ext cx="7429500" cy="258532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[color] =&gt; green,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[0] =&gt; 2,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[1] =&gt; 4,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[2] =&gt; a,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[3] =&gt; b,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[shape] =&gt; trapezoid,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[4] =&gt; 4 </a:t>
            </a:r>
          </a:p>
          <a:p>
            <a:r>
              <a:rPr lang="en-US" dirty="0">
                <a:solidFill>
                  <a:schemeClr val="bg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75602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6DEE-A986-8840-804D-D0A2436F0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arr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C2619-15CC-9E42-ACC8-B6D0AAFE0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search,$array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$search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$array </a:t>
            </a:r>
            <a:r>
              <a:rPr lang="en-US" dirty="0"/>
              <a:t>hay </a:t>
            </a:r>
            <a:r>
              <a:rPr lang="en-US" dirty="0" err="1"/>
              <a:t>không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CDF02E-E153-3346-B5EB-F7090096BD6C}"/>
              </a:ext>
            </a:extLst>
          </p:cNvPr>
          <p:cNvSpPr txBox="1"/>
          <p:nvPr/>
        </p:nvSpPr>
        <p:spPr>
          <a:xfrm>
            <a:off x="800100" y="2819400"/>
            <a:ext cx="6934200" cy="286232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&lt;?php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 err="1">
                <a:solidFill>
                  <a:schemeClr val="bg1"/>
                </a:solidFill>
              </a:rPr>
              <a:t>os</a:t>
            </a:r>
            <a:r>
              <a:rPr lang="en-US" dirty="0">
                <a:solidFill>
                  <a:schemeClr val="bg1"/>
                </a:solidFill>
              </a:rPr>
              <a:t> = array("Mac", "NT", "</a:t>
            </a:r>
            <a:r>
              <a:rPr lang="en-US" dirty="0" err="1">
                <a:solidFill>
                  <a:schemeClr val="bg1"/>
                </a:solidFill>
              </a:rPr>
              <a:t>Irix</a:t>
            </a:r>
            <a:r>
              <a:rPr lang="en-US" dirty="0">
                <a:solidFill>
                  <a:schemeClr val="bg1"/>
                </a:solidFill>
              </a:rPr>
              <a:t>", "Linux");</a:t>
            </a:r>
          </a:p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if (</a:t>
            </a:r>
            <a:r>
              <a:rPr lang="en-US" dirty="0" err="1">
                <a:solidFill>
                  <a:schemeClr val="bg1"/>
                </a:solidFill>
              </a:rPr>
              <a:t>in_array</a:t>
            </a:r>
            <a:r>
              <a:rPr lang="en-US" dirty="0">
                <a:solidFill>
                  <a:schemeClr val="bg1"/>
                </a:solidFill>
              </a:rPr>
              <a:t>("</a:t>
            </a:r>
            <a:r>
              <a:rPr lang="en-US" dirty="0" err="1">
                <a:solidFill>
                  <a:schemeClr val="bg1"/>
                </a:solidFill>
              </a:rPr>
              <a:t>Irix</a:t>
            </a:r>
            <a:r>
              <a:rPr lang="en-US" dirty="0">
                <a:solidFill>
                  <a:schemeClr val="bg1"/>
                </a:solidFill>
              </a:rPr>
              <a:t>", $</a:t>
            </a:r>
            <a:r>
              <a:rPr lang="en-US" dirty="0" err="1">
                <a:solidFill>
                  <a:schemeClr val="bg1"/>
                </a:solidFill>
              </a:rPr>
              <a:t>os</a:t>
            </a:r>
            <a:r>
              <a:rPr lang="en-US" dirty="0">
                <a:solidFill>
                  <a:schemeClr val="bg1"/>
                </a:solidFill>
              </a:rPr>
              <a:t>)) {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    echo "Got </a:t>
            </a:r>
            <a:r>
              <a:rPr lang="en-US" dirty="0" err="1">
                <a:solidFill>
                  <a:schemeClr val="bg1"/>
                </a:solidFill>
              </a:rPr>
              <a:t>Irix</a:t>
            </a:r>
            <a:r>
              <a:rPr lang="en-US" dirty="0">
                <a:solidFill>
                  <a:schemeClr val="bg1"/>
                </a:solidFill>
              </a:rPr>
              <a:t>";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if (</a:t>
            </a:r>
            <a:r>
              <a:rPr lang="en-US" dirty="0" err="1">
                <a:solidFill>
                  <a:schemeClr val="bg1"/>
                </a:solidFill>
              </a:rPr>
              <a:t>in_array</a:t>
            </a:r>
            <a:r>
              <a:rPr lang="en-US" dirty="0">
                <a:solidFill>
                  <a:schemeClr val="bg1"/>
                </a:solidFill>
              </a:rPr>
              <a:t>("mac", $</a:t>
            </a:r>
            <a:r>
              <a:rPr lang="en-US" dirty="0" err="1">
                <a:solidFill>
                  <a:schemeClr val="bg1"/>
                </a:solidFill>
              </a:rPr>
              <a:t>os</a:t>
            </a:r>
            <a:r>
              <a:rPr lang="en-US" dirty="0">
                <a:solidFill>
                  <a:schemeClr val="bg1"/>
                </a:solidFill>
              </a:rPr>
              <a:t>)) {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    echo "Got mac";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62425A-8F6D-234A-A90F-309BF9C44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14" y="5948362"/>
            <a:ext cx="8481372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07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,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Khi in các giá trị từ 1-10, thì không cần vòng lặp, có thể viết bằng tay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Tuy nhiên, khi in nhiều giá trị, ví dụ từ 1-10000 thì không thể viết bằng tay được mà phải dùng vòng lặp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Day 2: </a:t>
            </a:r>
            <a:r>
              <a:rPr lang="en-US" dirty="0" err="1"/>
              <a:t>Mảng</a:t>
            </a:r>
            <a:r>
              <a:rPr lang="en-US" dirty="0"/>
              <a:t>, </a:t>
            </a:r>
            <a:r>
              <a:rPr lang="en-US" dirty="0" err="1"/>
              <a:t>vòng</a:t>
            </a:r>
            <a:r>
              <a:rPr lang="en-US" dirty="0"/>
              <a:t> lặp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 err="1"/>
              <a:t>Mảng</a:t>
            </a:r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 err="1"/>
              <a:t>Vòng</a:t>
            </a:r>
            <a:r>
              <a:rPr lang="en-US" dirty="0"/>
              <a:t> lặp for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Vòng </a:t>
            </a:r>
            <a:r>
              <a:rPr lang="en-US" dirty="0" err="1"/>
              <a:t>lặp</a:t>
            </a:r>
            <a:r>
              <a:rPr lang="en-US" dirty="0"/>
              <a:t> while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do-while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Vòng lặp foreach</a:t>
            </a:r>
          </a:p>
        </p:txBody>
      </p:sp>
    </p:spTree>
    <p:extLst>
      <p:ext uri="{BB962C8B-B14F-4D97-AF65-F5344CB8AC3E}">
        <p14:creationId xmlns:p14="http://schemas.microsoft.com/office/powerpoint/2010/main" val="2723952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nghĩa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Vòng lặp là một mã lệnh trong đó chương trình được thực hiện lặp đi lặp lại nhiều lần cho đến khi thỏa một điều kiện nào đó. </a:t>
            </a:r>
          </a:p>
          <a:p>
            <a:endParaRPr lang="en-US" sz="2000" dirty="0"/>
          </a:p>
          <a:p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err="1"/>
              <a:t>Có</a:t>
            </a:r>
            <a:r>
              <a:rPr lang="en-US" sz="2000" dirty="0"/>
              <a:t> 4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vòng</a:t>
            </a:r>
            <a:r>
              <a:rPr lang="en-US" sz="2000" dirty="0"/>
              <a:t> </a:t>
            </a:r>
            <a:r>
              <a:rPr lang="en-US" sz="2000" dirty="0" err="1"/>
              <a:t>lặp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dirty="0"/>
              <a:t>for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while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do..while</a:t>
            </a:r>
            <a:r>
              <a:rPr lang="en-US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foreach (</a:t>
            </a:r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array)</a:t>
            </a:r>
          </a:p>
        </p:txBody>
      </p:sp>
    </p:spTree>
    <p:extLst>
      <p:ext uri="{BB962C8B-B14F-4D97-AF65-F5344CB8AC3E}">
        <p14:creationId xmlns:p14="http://schemas.microsoft.com/office/powerpoint/2010/main" val="4184291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Vòng</a:t>
            </a:r>
            <a:r>
              <a:rPr lang="en-US" dirty="0"/>
              <a:t> lặp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 err="1">
                <a:cs typeface="Courier New" panose="02070309020205020404" pitchFamily="49" charset="0"/>
              </a:rPr>
              <a:t>Ví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dụ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B47A39-FF9F-2F4D-8AE3-21C2EB35EDD7}"/>
              </a:ext>
            </a:extLst>
          </p:cNvPr>
          <p:cNvSpPr txBox="1"/>
          <p:nvPr/>
        </p:nvSpPr>
        <p:spPr>
          <a:xfrm>
            <a:off x="152400" y="1752600"/>
            <a:ext cx="8229600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($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bien_dieu_khien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$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bieu_thuc_dieu_kien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	$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bieu_thuc_thay_doi_bien_dieu_khien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lệnh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BB9F6B-FE2E-5E4A-8AA4-A4B44F0DC894}"/>
              </a:ext>
            </a:extLst>
          </p:cNvPr>
          <p:cNvSpPr txBox="1"/>
          <p:nvPr/>
        </p:nvSpPr>
        <p:spPr>
          <a:xfrm>
            <a:off x="152400" y="4495800"/>
            <a:ext cx="8229600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($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 $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&lt;=100;$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echo $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			</a:t>
            </a:r>
            <a:r>
              <a:rPr lang="en-US" dirty="0">
                <a:solidFill>
                  <a:schemeClr val="bg1"/>
                </a:solidFill>
                <a:cs typeface="Courier New" panose="02070309020205020404" pitchFamily="49" charset="0"/>
              </a:rPr>
              <a:t>//In </a:t>
            </a:r>
            <a:r>
              <a:rPr lang="en-US" dirty="0" err="1">
                <a:solidFill>
                  <a:schemeClr val="bg1"/>
                </a:solidFill>
                <a:cs typeface="Courier New" panose="02070309020205020404" pitchFamily="49" charset="0"/>
              </a:rPr>
              <a:t>giá</a:t>
            </a:r>
            <a:r>
              <a:rPr lang="en-US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ourier New" panose="02070309020205020404" pitchFamily="49" charset="0"/>
              </a:rPr>
              <a:t>trị</a:t>
            </a:r>
            <a:r>
              <a:rPr lang="en-US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ourier New" panose="02070309020205020404" pitchFamily="49" charset="0"/>
              </a:rPr>
              <a:t>từ</a:t>
            </a:r>
            <a:r>
              <a:rPr lang="en-US" dirty="0">
                <a:solidFill>
                  <a:schemeClr val="bg1"/>
                </a:solidFill>
                <a:cs typeface="Courier New" panose="02070309020205020404" pitchFamily="49" charset="0"/>
              </a:rPr>
              <a:t> 1-100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8290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Giải thích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$i = 1</a:t>
            </a:r>
            <a:r>
              <a:rPr lang="en-US" dirty="0"/>
              <a:t>: Là biến điều khiển có giá trị khởi tạo = 1</a:t>
            </a:r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algn="just">
              <a:lnSpc>
                <a:spcPct val="16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&lt;=100</a:t>
            </a:r>
            <a:r>
              <a:rPr lang="en-US" dirty="0"/>
              <a:t>: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là biểu thức điều kiện dừng vòng lặp, có ý nghĩa nếu </a:t>
            </a: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$i 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thì vòng lặp vẫn tiếp tục, ngược lại nếu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$i &gt; 10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thì biểu thức sai nên vòng lặp sẽ thoát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6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$i++: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Là biểu thức thay đổi biến điều khiển, sau mỗi vòng lặp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sẽ tăng lên 1</a:t>
            </a:r>
          </a:p>
        </p:txBody>
      </p:sp>
    </p:spTree>
    <p:extLst>
      <p:ext uri="{BB962C8B-B14F-4D97-AF65-F5344CB8AC3E}">
        <p14:creationId xmlns:p14="http://schemas.microsoft.com/office/powerpoint/2010/main" val="4085158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524000"/>
            <a:ext cx="1162051" cy="441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755188"/>
            <a:ext cx="4580543" cy="18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86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Chú 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Vòng lặp for có thể lồng nhau. Ví dụ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408D0-5AF4-2741-9B48-666D60C9BBD5}"/>
              </a:ext>
            </a:extLst>
          </p:cNvPr>
          <p:cNvSpPr txBox="1"/>
          <p:nvPr/>
        </p:nvSpPr>
        <p:spPr>
          <a:xfrm>
            <a:off x="228600" y="2895600"/>
            <a:ext cx="8077200" cy="175432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($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 $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&lt;100;$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for($j=1; $j&lt;10; $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echo $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.”--”.$j; 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1164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0201" y="1600200"/>
            <a:ext cx="696724" cy="480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81300"/>
            <a:ext cx="4700104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87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Chú 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Vòng lặp for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với mảng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//Lấy từng phần tử của mảng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355E07-0161-0B49-8885-3DF35D1D3A48}"/>
              </a:ext>
            </a:extLst>
          </p:cNvPr>
          <p:cNvSpPr txBox="1"/>
          <p:nvPr/>
        </p:nvSpPr>
        <p:spPr>
          <a:xfrm>
            <a:off x="152400" y="2133600"/>
            <a:ext cx="8229600" cy="230832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sinhvien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Nguyễn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A’,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Nguyễn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B’,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Nguyễn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C’,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Nguyễn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D’, 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Nguyễn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E’,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Nguyễn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F’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D1951E-2AB1-DD42-970E-24F2E94713C0}"/>
              </a:ext>
            </a:extLst>
          </p:cNvPr>
          <p:cNvSpPr txBox="1"/>
          <p:nvPr/>
        </p:nvSpPr>
        <p:spPr>
          <a:xfrm>
            <a:off x="152400" y="4870590"/>
            <a:ext cx="8229600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($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$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count($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sinhvien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$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echo $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sinhvien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[$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0196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Vòng lặp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Trong đó </a:t>
            </a: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$condition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là điều kiện để dừng vòng lặp.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Nếu </a:t>
            </a: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$condition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có giá trị false thì vòng lặp kết thúc, ngược lại vòng lặp sẽ tiếp tục lặp.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Vòng lặp while sẽ lặp vô hạn nếu biểu thức điều kiện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($condition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bạn truyền vào luôn luôn đúng.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6BE2A1-D391-564E-8654-C31DCF53930B}"/>
              </a:ext>
            </a:extLst>
          </p:cNvPr>
          <p:cNvSpPr txBox="1"/>
          <p:nvPr/>
        </p:nvSpPr>
        <p:spPr>
          <a:xfrm>
            <a:off x="457200" y="1600200"/>
            <a:ext cx="7620000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while($condition){</a:t>
            </a:r>
          </a:p>
          <a:p>
            <a:pPr marL="114300" indent="0" algn="ctr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câu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lệnh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8559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từ</a:t>
            </a:r>
            <a:r>
              <a:rPr lang="en-US" dirty="0"/>
              <a:t> 1-10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while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620564"/>
            <a:ext cx="4028927" cy="28027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285997"/>
            <a:ext cx="2057400" cy="347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75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Vòng lặp do-while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Trong đó </a:t>
            </a: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$condition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là điều kiện để dừng vòng lặp.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Nếu </a:t>
            </a: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$condition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có giá trị false thì vòng lặp kết thúc, ngược lại vòng lặp sẽ tiếp tục lặp.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Vòng lặp này đảm bảo chạy ít nhất 1 lần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94AA5-4A5C-0547-822B-FB33440FAFFF}"/>
              </a:ext>
            </a:extLst>
          </p:cNvPr>
          <p:cNvSpPr txBox="1"/>
          <p:nvPr/>
        </p:nvSpPr>
        <p:spPr>
          <a:xfrm>
            <a:off x="304800" y="1752600"/>
            <a:ext cx="7924800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do{</a:t>
            </a:r>
          </a:p>
          <a:p>
            <a:pPr marL="114300" indent="0" algn="ctr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câu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lệnh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While($condition);</a:t>
            </a:r>
          </a:p>
        </p:txBody>
      </p:sp>
    </p:spTree>
    <p:extLst>
      <p:ext uri="{BB962C8B-B14F-4D97-AF65-F5344CB8AC3E}">
        <p14:creationId xmlns:p14="http://schemas.microsoft.com/office/powerpoint/2010/main" val="347516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Mảng</a:t>
            </a:r>
            <a:r>
              <a:rPr lang="en-US" dirty="0"/>
              <a:t> (Array)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loại</a:t>
            </a:r>
            <a:r>
              <a:rPr lang="en-US" dirty="0"/>
              <a:t> array</a:t>
            </a:r>
          </a:p>
          <a:p>
            <a:pPr>
              <a:buFontTx/>
              <a:buChar char="-"/>
            </a:pPr>
            <a:r>
              <a:rPr lang="en-US" dirty="0"/>
              <a:t>Numeric array (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)</a:t>
            </a:r>
          </a:p>
          <a:p>
            <a:pPr>
              <a:buFontTx/>
              <a:buChar char="-"/>
            </a:pPr>
            <a:r>
              <a:rPr lang="en-US" dirty="0"/>
              <a:t>Associative array (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,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)</a:t>
            </a:r>
          </a:p>
          <a:p>
            <a:pPr>
              <a:buFontTx/>
              <a:buChar char="-"/>
            </a:pPr>
            <a:r>
              <a:rPr lang="en-US" dirty="0"/>
              <a:t>Multidimensional array (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0286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8294" y="1600200"/>
            <a:ext cx="4467411" cy="2476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47244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in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0 - ∞</a:t>
            </a:r>
          </a:p>
        </p:txBody>
      </p:sp>
    </p:spTree>
    <p:extLst>
      <p:ext uri="{BB962C8B-B14F-4D97-AF65-F5344CB8AC3E}">
        <p14:creationId xmlns:p14="http://schemas.microsoft.com/office/powerpoint/2010/main" val="889189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Vòng lăp foreach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Thường d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ùng để lặp các phần tử trong mảng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 err="1">
                <a:cs typeface="Courier New" panose="02070309020205020404" pitchFamily="49" charset="0"/>
              </a:rPr>
              <a:t>Hoặc</a:t>
            </a:r>
            <a:r>
              <a:rPr lang="en-US" dirty="0">
                <a:cs typeface="Courier New" panose="02070309020205020404" pitchFamily="49" charset="0"/>
              </a:rPr>
              <a:t>:</a:t>
            </a:r>
          </a:p>
          <a:p>
            <a:pPr marL="11430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4E2914-FDEC-A240-8709-CB5E430E1476}"/>
              </a:ext>
            </a:extLst>
          </p:cNvPr>
          <p:cNvSpPr txBox="1"/>
          <p:nvPr/>
        </p:nvSpPr>
        <p:spPr>
          <a:xfrm>
            <a:off x="152400" y="2209800"/>
            <a:ext cx="8229600" cy="1477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foreach($array as $key =&gt; $value){</a:t>
            </a:r>
          </a:p>
          <a:p>
            <a:pPr marL="114300" indent="0" algn="ctr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danh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sách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câu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lệnh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4300" indent="0">
              <a:buNone/>
            </a:pP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thường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dùng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</a:t>
            </a: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B929A-F178-D448-8F65-71E84D99EFA2}"/>
              </a:ext>
            </a:extLst>
          </p:cNvPr>
          <p:cNvSpPr txBox="1"/>
          <p:nvPr/>
        </p:nvSpPr>
        <p:spPr>
          <a:xfrm>
            <a:off x="152400" y="5181600"/>
            <a:ext cx="8229600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foreach($array as $value){</a:t>
            </a:r>
          </a:p>
          <a:p>
            <a:pPr marL="114300" indent="0" algn="ctr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danh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sách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câu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lệnh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2154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/>
              <a:t>dụ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// </a:t>
            </a:r>
            <a:r>
              <a:rPr lang="en-US" dirty="0" err="1"/>
              <a:t>Kết</a:t>
            </a:r>
            <a:r>
              <a:rPr lang="en-US" dirty="0"/>
              <a:t> quả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1828800"/>
            <a:ext cx="4810125" cy="1352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300" y="4222623"/>
            <a:ext cx="1447800" cy="207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12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8973D-B505-B24E-B527-61F0EB980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A8C5A-F64D-6D45-BD77-517E7608B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Lệnh break thường được dùng để </a:t>
            </a:r>
            <a:r>
              <a:rPr lang="vi-VN" b="1" dirty="0">
                <a:latin typeface="Calibri" panose="020F0502020204030204" pitchFamily="34" charset="0"/>
                <a:cs typeface="Calibri" panose="020F0502020204030204" pitchFamily="34" charset="0"/>
              </a:rPr>
              <a:t>thoát khỏi vòng lặp 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cho dù vòng lặp vẫn chưa kết thúc.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Ví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dụ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50000"/>
              </a:lnSpc>
              <a:buNone/>
            </a:pP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E6E6C8-F8CC-1144-84BE-3897C8574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3105975"/>
            <a:ext cx="6096000" cy="3294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EECC1B-8925-4E48-A71F-98F0ADF22B49}"/>
              </a:ext>
            </a:extLst>
          </p:cNvPr>
          <p:cNvSpPr txBox="1"/>
          <p:nvPr/>
        </p:nvSpPr>
        <p:spPr>
          <a:xfrm>
            <a:off x="6301740" y="4014723"/>
            <a:ext cx="205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ra </a:t>
            </a:r>
            <a:r>
              <a:rPr lang="en-US" dirty="0" err="1"/>
              <a:t>từ</a:t>
            </a:r>
            <a:r>
              <a:rPr lang="en-US" dirty="0"/>
              <a:t> 1-&gt;20</a:t>
            </a:r>
          </a:p>
          <a:p>
            <a:endParaRPr lang="en-US" dirty="0"/>
          </a:p>
          <a:p>
            <a:r>
              <a:rPr lang="en-US" dirty="0" err="1"/>
              <a:t>Đến</a:t>
            </a:r>
            <a:r>
              <a:rPr lang="en-US" dirty="0"/>
              <a:t> 20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do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968152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Biến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hoặc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biến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array();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[]; 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cs typeface="Courier New" panose="02070309020205020404" pitchFamily="49" charset="0"/>
              </a:rPr>
              <a:t>Thêm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phần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tử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vào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mảng</a:t>
            </a:r>
            <a:endParaRPr lang="en-US" dirty="0"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= 4;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= 6;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= 8;</a:t>
            </a:r>
          </a:p>
          <a:p>
            <a:pPr marL="11430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cs typeface="Courier New" panose="02070309020205020404" pitchFamily="49" charset="0"/>
              </a:rPr>
              <a:t>=&gt; Output: [4,6,8];</a:t>
            </a:r>
          </a:p>
        </p:txBody>
      </p:sp>
    </p:spTree>
    <p:extLst>
      <p:ext uri="{BB962C8B-B14F-4D97-AF65-F5344CB8AC3E}">
        <p14:creationId xmlns:p14="http://schemas.microsoft.com/office/powerpoint/2010/main" val="130043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1419497"/>
            <a:ext cx="4648200" cy="4854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662" y="6381750"/>
            <a:ext cx="55530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04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4568-29D0-1244-85F8-7CDCC41D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array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FFAF6-707E-EA4C-8DCD-58A69F129492}"/>
              </a:ext>
            </a:extLst>
          </p:cNvPr>
          <p:cNvSpPr txBox="1"/>
          <p:nvPr/>
        </p:nvSpPr>
        <p:spPr>
          <a:xfrm>
            <a:off x="457199" y="2050574"/>
            <a:ext cx="788093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$cars = ["Volvo", "BMW", "Toyota”];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A35B10-D8E4-2244-A060-3B39035F0F0B}"/>
              </a:ext>
            </a:extLst>
          </p:cNvPr>
          <p:cNvSpPr txBox="1"/>
          <p:nvPr/>
        </p:nvSpPr>
        <p:spPr>
          <a:xfrm>
            <a:off x="457200" y="1600200"/>
            <a:ext cx="788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CFBFAC-E333-AA44-A3B9-682E2DCE665B}"/>
              </a:ext>
            </a:extLst>
          </p:cNvPr>
          <p:cNvSpPr txBox="1"/>
          <p:nvPr/>
        </p:nvSpPr>
        <p:spPr>
          <a:xfrm>
            <a:off x="457199" y="2971800"/>
            <a:ext cx="788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(associative array)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F6BA14-44B3-7040-AAB8-7BF2F4046FCE}"/>
              </a:ext>
            </a:extLst>
          </p:cNvPr>
          <p:cNvSpPr txBox="1"/>
          <p:nvPr/>
        </p:nvSpPr>
        <p:spPr>
          <a:xfrm>
            <a:off x="457198" y="3347958"/>
            <a:ext cx="788093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$age = ["Peter"=&gt;"35", "Ben"=&gt;"37", "Joe"=&gt;"43"];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208103-A3F8-F34C-BE84-85F0DEE4B127}"/>
              </a:ext>
            </a:extLst>
          </p:cNvPr>
          <p:cNvSpPr txBox="1"/>
          <p:nvPr/>
        </p:nvSpPr>
        <p:spPr>
          <a:xfrm>
            <a:off x="457197" y="4196993"/>
            <a:ext cx="788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Multidimensional array (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– array </a:t>
            </a:r>
            <a:r>
              <a:rPr lang="en-US" dirty="0" err="1"/>
              <a:t>trong</a:t>
            </a:r>
            <a:r>
              <a:rPr lang="en-US" dirty="0"/>
              <a:t> array)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A7F08-117A-F04C-B525-6B4809E35B98}"/>
              </a:ext>
            </a:extLst>
          </p:cNvPr>
          <p:cNvSpPr txBox="1"/>
          <p:nvPr/>
        </p:nvSpPr>
        <p:spPr>
          <a:xfrm>
            <a:off x="457197" y="4645342"/>
            <a:ext cx="7880931" cy="175432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$cars = [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  	["Volvo",22,18],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  	["BMW",15,13],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  	["Saab",5,2],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  	["Land Rover",17,15]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978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, ta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ten_array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chiMuc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0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….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3429000"/>
            <a:ext cx="3508166" cy="298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16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IndexOutOfBound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EF7E21-C718-7C47-A152-57C63A85A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52156"/>
            <a:ext cx="8138033" cy="7282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1811DE-1516-AE4A-904F-C2679BD5BC79}"/>
              </a:ext>
            </a:extLst>
          </p:cNvPr>
          <p:cNvSpPr txBox="1"/>
          <p:nvPr/>
        </p:nvSpPr>
        <p:spPr>
          <a:xfrm>
            <a:off x="457200" y="5791200"/>
            <a:ext cx="777240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Lỗi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này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xảy</a:t>
            </a:r>
            <a:r>
              <a:rPr lang="en-US" dirty="0">
                <a:solidFill>
                  <a:schemeClr val="bg1"/>
                </a:solidFill>
              </a:rPr>
              <a:t> ra </a:t>
            </a:r>
            <a:r>
              <a:rPr lang="en-US" dirty="0" err="1">
                <a:solidFill>
                  <a:schemeClr val="bg1"/>
                </a:solidFill>
              </a:rPr>
              <a:t>khi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lấy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trị</a:t>
            </a:r>
            <a:r>
              <a:rPr lang="en-US" dirty="0">
                <a:solidFill>
                  <a:schemeClr val="bg1"/>
                </a:solidFill>
              </a:rPr>
              <a:t> index </a:t>
            </a:r>
            <a:r>
              <a:rPr lang="en-US" dirty="0" err="1">
                <a:solidFill>
                  <a:schemeClr val="bg1"/>
                </a:solidFill>
              </a:rPr>
              <a:t>vượt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trị</a:t>
            </a:r>
            <a:r>
              <a:rPr lang="en-US" dirty="0">
                <a:solidFill>
                  <a:schemeClr val="bg1"/>
                </a:solidFill>
              </a:rPr>
              <a:t> index </a:t>
            </a:r>
            <a:r>
              <a:rPr lang="en-US" dirty="0" err="1">
                <a:solidFill>
                  <a:schemeClr val="bg1"/>
                </a:solidFill>
              </a:rPr>
              <a:t>tối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phép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ở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đây</a:t>
            </a:r>
            <a:r>
              <a:rPr lang="en-US" dirty="0">
                <a:solidFill>
                  <a:schemeClr val="bg1"/>
                </a:solidFill>
              </a:rPr>
              <a:t> index </a:t>
            </a:r>
            <a:r>
              <a:rPr lang="en-US" dirty="0" err="1">
                <a:solidFill>
                  <a:schemeClr val="bg1"/>
                </a:solidFill>
              </a:rPr>
              <a:t>tối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có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lấy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được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là</a:t>
            </a:r>
            <a:r>
              <a:rPr lang="en-US" dirty="0">
                <a:solidFill>
                  <a:schemeClr val="bg1"/>
                </a:solidFill>
              </a:rPr>
              <a:t> 2.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EDAD6C7-2EF2-294D-BB91-AABAC275A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305844"/>
            <a:ext cx="7002752" cy="150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51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Làm</a:t>
            </a:r>
            <a:r>
              <a:rPr lang="en-US" sz="4000" dirty="0"/>
              <a:t> </a:t>
            </a:r>
            <a:r>
              <a:rPr lang="en-US" sz="4000" dirty="0" err="1"/>
              <a:t>thế</a:t>
            </a:r>
            <a:r>
              <a:rPr lang="en-US" sz="4000" dirty="0"/>
              <a:t> </a:t>
            </a:r>
            <a:r>
              <a:rPr lang="en-US" sz="4000" dirty="0" err="1"/>
              <a:t>nào</a:t>
            </a:r>
            <a:r>
              <a:rPr lang="en-US" sz="4000" dirty="0"/>
              <a:t> </a:t>
            </a:r>
            <a:r>
              <a:rPr lang="en-US" sz="4000" dirty="0" err="1"/>
              <a:t>để</a:t>
            </a:r>
            <a:r>
              <a:rPr lang="en-US" sz="4000" dirty="0"/>
              <a:t> </a:t>
            </a:r>
            <a:r>
              <a:rPr lang="en-US" sz="4000" dirty="0" err="1"/>
              <a:t>tránh</a:t>
            </a:r>
            <a:r>
              <a:rPr lang="en-US" sz="4000" dirty="0"/>
              <a:t> </a:t>
            </a:r>
            <a:r>
              <a:rPr lang="en-US" sz="4000" dirty="0" err="1"/>
              <a:t>tình</a:t>
            </a:r>
            <a:r>
              <a:rPr lang="en-US" sz="4000" dirty="0"/>
              <a:t> </a:t>
            </a:r>
            <a:r>
              <a:rPr lang="en-US" sz="4000" dirty="0" err="1"/>
              <a:t>trạng</a:t>
            </a:r>
            <a:r>
              <a:rPr lang="en-US" sz="4000" dirty="0"/>
              <a:t> </a:t>
            </a:r>
            <a:r>
              <a:rPr lang="en-US" sz="4000" dirty="0" err="1"/>
              <a:t>này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33600"/>
            <a:ext cx="4343400" cy="422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3200400"/>
            <a:ext cx="1905000" cy="16452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40FC9E-8783-5645-B572-E7A1F15EA929}"/>
              </a:ext>
            </a:extLst>
          </p:cNvPr>
          <p:cNvSpPr txBox="1"/>
          <p:nvPr/>
        </p:nvSpPr>
        <p:spPr>
          <a:xfrm>
            <a:off x="457200" y="1406287"/>
            <a:ext cx="76200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Luôn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kiểm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tra</a:t>
            </a:r>
            <a:r>
              <a:rPr lang="en-US" dirty="0">
                <a:solidFill>
                  <a:schemeClr val="bg1"/>
                </a:solidFill>
              </a:rPr>
              <a:t> array </a:t>
            </a:r>
            <a:r>
              <a:rPr lang="en-US" dirty="0" err="1">
                <a:solidFill>
                  <a:schemeClr val="bg1"/>
                </a:solidFill>
              </a:rPr>
              <a:t>có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rỗng</a:t>
            </a:r>
            <a:r>
              <a:rPr lang="en-US" dirty="0">
                <a:solidFill>
                  <a:schemeClr val="bg1"/>
                </a:solidFill>
              </a:rPr>
              <a:t> hay </a:t>
            </a:r>
            <a:r>
              <a:rPr lang="en-US" dirty="0" err="1">
                <a:solidFill>
                  <a:schemeClr val="bg1"/>
                </a:solidFill>
              </a:rPr>
              <a:t>không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168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1806</TotalTime>
  <Words>1413</Words>
  <Application>Microsoft Macintosh PowerPoint</Application>
  <PresentationFormat>On-screen Show (4:3)</PresentationFormat>
  <Paragraphs>279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Cambria</vt:lpstr>
      <vt:lpstr>Courier New</vt:lpstr>
      <vt:lpstr>Adjacency</vt:lpstr>
      <vt:lpstr>Khóa đào tạo Lập trình Web sử dụng PHP</vt:lpstr>
      <vt:lpstr>Day 2: Mảng, vòng lặp</vt:lpstr>
      <vt:lpstr>1. Mảng (Array)</vt:lpstr>
      <vt:lpstr>Khai báo mảng</vt:lpstr>
      <vt:lpstr>Ví dụ</vt:lpstr>
      <vt:lpstr>Các loại array</vt:lpstr>
      <vt:lpstr>Lấy phần tử trong mảng</vt:lpstr>
      <vt:lpstr>IndexOutOfBound</vt:lpstr>
      <vt:lpstr>Làm thế nào để tránh tình trạng này</vt:lpstr>
      <vt:lpstr>Cách lấy giá trị của assoc. array</vt:lpstr>
      <vt:lpstr>Mảng đa chiều</vt:lpstr>
      <vt:lpstr>Chuyển đổi mảng đa chiều</vt:lpstr>
      <vt:lpstr>Ví dụ mảng đa chiều</vt:lpstr>
      <vt:lpstr>Để dễ hình dung</vt:lpstr>
      <vt:lpstr>Một số hàm thông dụng với array</vt:lpstr>
      <vt:lpstr>Một số hàm thông dung với arr</vt:lpstr>
      <vt:lpstr>Một số hàm thông dung với arr</vt:lpstr>
      <vt:lpstr>Một số hàm thông dụng với arr</vt:lpstr>
      <vt:lpstr>2. Vòng lặp, đặt vấn đề</vt:lpstr>
      <vt:lpstr>Định nghĩa</vt:lpstr>
      <vt:lpstr>Vòng lặp for</vt:lpstr>
      <vt:lpstr>Giải thích</vt:lpstr>
      <vt:lpstr>Screenshot</vt:lpstr>
      <vt:lpstr>Chú ý</vt:lpstr>
      <vt:lpstr>PowerPoint Presentation</vt:lpstr>
      <vt:lpstr>Chú ý</vt:lpstr>
      <vt:lpstr>3. Vòng lặp while</vt:lpstr>
      <vt:lpstr>In từ 1-10 sử dụng while</vt:lpstr>
      <vt:lpstr>3. Vòng lặp do-while</vt:lpstr>
      <vt:lpstr>Ví dụ</vt:lpstr>
      <vt:lpstr>4. Vòng lăp foreach</vt:lpstr>
      <vt:lpstr>Ví dụ</vt:lpstr>
      <vt:lpstr>Break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nguyen_huu cam</cp:lastModifiedBy>
  <cp:revision>935</cp:revision>
  <dcterms:created xsi:type="dcterms:W3CDTF">2014-12-22T07:12:12Z</dcterms:created>
  <dcterms:modified xsi:type="dcterms:W3CDTF">2021-01-18T09:04:01Z</dcterms:modified>
</cp:coreProperties>
</file>