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9"/>
    <p:restoredTop sz="86677" autoAdjust="0"/>
  </p:normalViewPr>
  <p:slideViewPr>
    <p:cSldViewPr>
      <p:cViewPr varScale="1">
        <p:scale>
          <a:sx n="142" d="100"/>
          <a:sy n="142" d="100"/>
        </p:scale>
        <p:origin x="157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529C2-2740-49AF-AD85-11B5D3921039}" type="datetimeFigureOut">
              <a:rPr lang="en-US" smtClean="0"/>
              <a:t>1/25/21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765A4-D309-444E-9276-0B2CD25A6C21}" type="slidenum">
              <a:rPr lang="en-US" smtClean="0"/>
              <a:t>‹#›</a:t>
            </a:fld>
            <a:endParaRPr lang="en-US"/>
          </a:p>
        </p:txBody>
      </p:sp>
    </p:spTree>
    <p:extLst>
      <p:ext uri="{BB962C8B-B14F-4D97-AF65-F5344CB8AC3E}">
        <p14:creationId xmlns:p14="http://schemas.microsoft.com/office/powerpoint/2010/main" val="172098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3765A4-D309-444E-9276-0B2CD25A6C21}" type="slidenum">
              <a:rPr lang="en-US" smtClean="0"/>
              <a:t>1</a:t>
            </a:fld>
            <a:endParaRPr lang="en-US"/>
          </a:p>
        </p:txBody>
      </p:sp>
    </p:spTree>
    <p:extLst>
      <p:ext uri="{BB962C8B-B14F-4D97-AF65-F5344CB8AC3E}">
        <p14:creationId xmlns:p14="http://schemas.microsoft.com/office/powerpoint/2010/main" val="3466829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54BE3-F7ED-4F3E-8A95-B55AC90E785B}"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54BE3-F7ED-4F3E-8A95-B55AC90E785B}"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54BE3-F7ED-4F3E-8A95-B55AC90E785B}"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54BE3-F7ED-4F3E-8A95-B55AC90E785B}" type="datetimeFigureOut">
              <a:rPr lang="en-US" smtClean="0"/>
              <a:t>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254BE3-F7ED-4F3E-8A95-B55AC90E785B}" type="datetimeFigureOut">
              <a:rPr lang="en-US" smtClean="0"/>
              <a:t>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54BE3-F7ED-4F3E-8A95-B55AC90E785B}" type="datetimeFigureOut">
              <a:rPr lang="en-US" smtClean="0"/>
              <a:t>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54BE3-F7ED-4F3E-8A95-B55AC90E785B}"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E254BE3-F7ED-4F3E-8A95-B55AC90E785B}" type="datetimeFigureOut">
              <a:rPr lang="en-US" smtClean="0"/>
              <a:t>1/25/21</a:t>
            </a:fld>
            <a:endParaRPr lang="en-US"/>
          </a:p>
        </p:txBody>
      </p:sp>
      <p:sp>
        <p:nvSpPr>
          <p:cNvPr id="9" name="Slide Number Placeholder 8"/>
          <p:cNvSpPr>
            <a:spLocks noGrp="1"/>
          </p:cNvSpPr>
          <p:nvPr>
            <p:ph type="sldNum" sz="quarter" idx="11"/>
          </p:nvPr>
        </p:nvSpPr>
        <p:spPr/>
        <p:txBody>
          <a:bodyPr/>
          <a:lstStyle/>
          <a:p>
            <a:fld id="{1F5D2862-91D1-4AD8-B8BA-DEE8FF15728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5D2862-91D1-4AD8-B8BA-DEE8FF15728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E254BE3-F7ED-4F3E-8A95-B55AC90E785B}" type="datetimeFigureOut">
              <a:rPr lang="en-US" smtClean="0"/>
              <a:t>1/25/21</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8458200" cy="2304288"/>
          </a:xfrm>
        </p:spPr>
        <p:txBody>
          <a:bodyPr/>
          <a:lstStyle/>
          <a:p>
            <a:pPr algn="r"/>
            <a:r>
              <a:rPr lang="en-US" sz="5400" dirty="0" err="1">
                <a:solidFill>
                  <a:schemeClr val="accent3">
                    <a:lumMod val="50000"/>
                  </a:schemeClr>
                </a:solidFill>
              </a:rPr>
              <a:t>Khóa</a:t>
            </a:r>
            <a:r>
              <a:rPr lang="en-US" sz="5400" dirty="0">
                <a:solidFill>
                  <a:schemeClr val="accent3">
                    <a:lumMod val="50000"/>
                  </a:schemeClr>
                </a:solidFill>
              </a:rPr>
              <a:t> </a:t>
            </a:r>
            <a:r>
              <a:rPr lang="en-US" sz="5400" dirty="0" err="1">
                <a:solidFill>
                  <a:schemeClr val="accent3">
                    <a:lumMod val="50000"/>
                  </a:schemeClr>
                </a:solidFill>
              </a:rPr>
              <a:t>đào</a:t>
            </a:r>
            <a:r>
              <a:rPr lang="en-US" sz="5400" dirty="0">
                <a:solidFill>
                  <a:schemeClr val="accent3">
                    <a:lumMod val="50000"/>
                  </a:schemeClr>
                </a:solidFill>
              </a:rPr>
              <a:t> </a:t>
            </a:r>
            <a:r>
              <a:rPr lang="en-US" sz="5400" dirty="0" err="1">
                <a:solidFill>
                  <a:schemeClr val="accent3">
                    <a:lumMod val="50000"/>
                  </a:schemeClr>
                </a:solidFill>
              </a:rPr>
              <a:t>tạo</a:t>
            </a:r>
            <a:br>
              <a:rPr lang="en-US" sz="5400" dirty="0"/>
            </a:br>
            <a:r>
              <a:rPr lang="en-US" sz="4800" b="1" dirty="0" err="1"/>
              <a:t>Lập</a:t>
            </a:r>
            <a:r>
              <a:rPr lang="en-US" sz="4800" b="1" dirty="0"/>
              <a:t> </a:t>
            </a:r>
            <a:r>
              <a:rPr lang="en-US" sz="4800" b="1" dirty="0" err="1"/>
              <a:t>trình</a:t>
            </a:r>
            <a:r>
              <a:rPr lang="en-US" sz="4800" b="1" dirty="0"/>
              <a:t> Web </a:t>
            </a:r>
            <a:r>
              <a:rPr lang="en-US" sz="4800" b="1" dirty="0" err="1"/>
              <a:t>sử</a:t>
            </a:r>
            <a:r>
              <a:rPr lang="en-US" sz="4800" b="1" dirty="0"/>
              <a:t> </a:t>
            </a:r>
            <a:r>
              <a:rPr lang="en-US" sz="4800" b="1" dirty="0" err="1"/>
              <a:t>dụng</a:t>
            </a:r>
            <a:r>
              <a:rPr lang="en-US" sz="4800" b="1" dirty="0"/>
              <a:t> PHP</a:t>
            </a:r>
            <a:endParaRPr lang="en-US" sz="3200" b="1" dirty="0"/>
          </a:p>
        </p:txBody>
      </p:sp>
      <p:cxnSp>
        <p:nvCxnSpPr>
          <p:cNvPr id="7" name="Straight Connector 6"/>
          <p:cNvCxnSpPr/>
          <p:nvPr/>
        </p:nvCxnSpPr>
        <p:spPr>
          <a:xfrm>
            <a:off x="0" y="16002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73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F7BD-8FBA-3D40-A3AB-7D22A1591244}"/>
              </a:ext>
            </a:extLst>
          </p:cNvPr>
          <p:cNvSpPr>
            <a:spLocks noGrp="1"/>
          </p:cNvSpPr>
          <p:nvPr>
            <p:ph type="title"/>
          </p:nvPr>
        </p:nvSpPr>
        <p:spPr/>
        <p:txBody>
          <a:bodyPr/>
          <a:lstStyle/>
          <a:p>
            <a:r>
              <a:rPr lang="en-US" dirty="0" err="1"/>
              <a:t>Phạm</a:t>
            </a:r>
            <a:r>
              <a:rPr lang="en-US" dirty="0"/>
              <a:t> vi </a:t>
            </a:r>
            <a:r>
              <a:rPr lang="en-US" dirty="0" err="1"/>
              <a:t>của</a:t>
            </a:r>
            <a:r>
              <a:rPr lang="en-US" dirty="0"/>
              <a:t> </a:t>
            </a:r>
            <a:r>
              <a:rPr lang="en-US" dirty="0" err="1"/>
              <a:t>biến</a:t>
            </a:r>
            <a:r>
              <a:rPr lang="en-US" dirty="0"/>
              <a:t> – </a:t>
            </a:r>
            <a:r>
              <a:rPr lang="en-US" dirty="0" err="1"/>
              <a:t>Biến</a:t>
            </a:r>
            <a:r>
              <a:rPr lang="en-US" dirty="0"/>
              <a:t> </a:t>
            </a:r>
            <a:r>
              <a:rPr lang="en-US" dirty="0" err="1"/>
              <a:t>cục</a:t>
            </a:r>
            <a:r>
              <a:rPr lang="en-US" dirty="0"/>
              <a:t> </a:t>
            </a:r>
            <a:r>
              <a:rPr lang="en-US" dirty="0" err="1"/>
              <a:t>bộ</a:t>
            </a:r>
            <a:endParaRPr lang="en-US" dirty="0"/>
          </a:p>
        </p:txBody>
      </p:sp>
      <p:sp>
        <p:nvSpPr>
          <p:cNvPr id="3" name="Content Placeholder 2">
            <a:extLst>
              <a:ext uri="{FF2B5EF4-FFF2-40B4-BE49-F238E27FC236}">
                <a16:creationId xmlns:a16="http://schemas.microsoft.com/office/drawing/2014/main" id="{2D12D092-18AB-9941-9137-8A7DEBD8687D}"/>
              </a:ext>
            </a:extLst>
          </p:cNvPr>
          <p:cNvSpPr>
            <a:spLocks noGrp="1"/>
          </p:cNvSpPr>
          <p:nvPr>
            <p:ph idx="1"/>
          </p:nvPr>
        </p:nvSpPr>
        <p:spPr/>
        <p:txBody>
          <a:bodyPr>
            <a:normAutofit/>
          </a:bodyPr>
          <a:lstStyle/>
          <a:p>
            <a:r>
              <a:rPr lang="vi-VN" dirty="0">
                <a:latin typeface="Calibri" panose="020F0502020204030204" pitchFamily="34" charset="0"/>
                <a:cs typeface="Calibri" panose="020F0502020204030204" pitchFamily="34" charset="0"/>
              </a:rPr>
              <a:t>Một biến được khai báo trong một hàm thì được xem như là một biến cục bộ và nó chỉ được tham chiếu trong hàm đó.</a:t>
            </a:r>
          </a:p>
          <a:p>
            <a:endParaRPr lang="vi-VN"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Bất kể việc gán giá trị bên ngoài hàm đều xem như là biến hoàn toàn khác với biến trong hàm đó. </a:t>
            </a:r>
          </a:p>
          <a:p>
            <a:endParaRPr lang="vi-VN"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Chú ý khi thoát khỏi hàm mà biến cục bộ được khai báo, thì biến và giá trị của nó sẽ bị huỷ bỏ. </a:t>
            </a:r>
          </a:p>
          <a:p>
            <a:endParaRPr lang="vi-VN"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Biến cục bộ có thuận lợi bởi nó loại bỏ những khả năng của các tác động không dự đoán được làm thay đổi kết quả từ các biến có thể truy cập toàn cục.</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150D-024A-934D-8724-41F0FB32211C}"/>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pic>
        <p:nvPicPr>
          <p:cNvPr id="4" name="Content Placeholder 3">
            <a:extLst>
              <a:ext uri="{FF2B5EF4-FFF2-40B4-BE49-F238E27FC236}">
                <a16:creationId xmlns:a16="http://schemas.microsoft.com/office/drawing/2014/main" id="{4BDCAAFE-A79F-C54A-AF4E-2986230B97E4}"/>
              </a:ext>
            </a:extLst>
          </p:cNvPr>
          <p:cNvPicPr>
            <a:picLocks noGrp="1" noChangeAspect="1"/>
          </p:cNvPicPr>
          <p:nvPr>
            <p:ph idx="1"/>
          </p:nvPr>
        </p:nvPicPr>
        <p:blipFill>
          <a:blip r:embed="rId2"/>
          <a:stretch>
            <a:fillRect/>
          </a:stretch>
        </p:blipFill>
        <p:spPr>
          <a:xfrm>
            <a:off x="1066800" y="1600200"/>
            <a:ext cx="6365613" cy="2940050"/>
          </a:xfrm>
          <a:prstGeom prst="rect">
            <a:avLst/>
          </a:prstGeom>
        </p:spPr>
      </p:pic>
      <p:pic>
        <p:nvPicPr>
          <p:cNvPr id="6" name="Picture 5">
            <a:extLst>
              <a:ext uri="{FF2B5EF4-FFF2-40B4-BE49-F238E27FC236}">
                <a16:creationId xmlns:a16="http://schemas.microsoft.com/office/drawing/2014/main" id="{6CA35BAB-60E5-6347-BDA0-90D87CDD30DB}"/>
              </a:ext>
            </a:extLst>
          </p:cNvPr>
          <p:cNvPicPr>
            <a:picLocks noChangeAspect="1"/>
          </p:cNvPicPr>
          <p:nvPr/>
        </p:nvPicPr>
        <p:blipFill>
          <a:blip r:embed="rId3"/>
          <a:stretch>
            <a:fillRect/>
          </a:stretch>
        </p:blipFill>
        <p:spPr>
          <a:xfrm>
            <a:off x="1540558" y="5118514"/>
            <a:ext cx="5418095" cy="1301750"/>
          </a:xfrm>
          <a:prstGeom prst="rect">
            <a:avLst/>
          </a:prstGeom>
        </p:spPr>
      </p:pic>
    </p:spTree>
    <p:extLst>
      <p:ext uri="{BB962C8B-B14F-4D97-AF65-F5344CB8AC3E}">
        <p14:creationId xmlns:p14="http://schemas.microsoft.com/office/powerpoint/2010/main" val="299133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5918-1161-F246-9AC6-2B54CCC9B266}"/>
              </a:ext>
            </a:extLst>
          </p:cNvPr>
          <p:cNvSpPr>
            <a:spLocks noGrp="1"/>
          </p:cNvSpPr>
          <p:nvPr>
            <p:ph type="title"/>
          </p:nvPr>
        </p:nvSpPr>
        <p:spPr/>
        <p:txBody>
          <a:bodyPr/>
          <a:lstStyle/>
          <a:p>
            <a:r>
              <a:rPr lang="en-US" dirty="0" err="1"/>
              <a:t>Phạm</a:t>
            </a:r>
            <a:r>
              <a:rPr lang="en-US" dirty="0"/>
              <a:t> vi </a:t>
            </a:r>
            <a:r>
              <a:rPr lang="en-US" dirty="0" err="1"/>
              <a:t>của</a:t>
            </a:r>
            <a:r>
              <a:rPr lang="en-US" dirty="0"/>
              <a:t> </a:t>
            </a:r>
            <a:r>
              <a:rPr lang="en-US" dirty="0" err="1"/>
              <a:t>biến</a:t>
            </a:r>
            <a:r>
              <a:rPr lang="en-US" dirty="0"/>
              <a:t> –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a:extLst>
              <a:ext uri="{FF2B5EF4-FFF2-40B4-BE49-F238E27FC236}">
                <a16:creationId xmlns:a16="http://schemas.microsoft.com/office/drawing/2014/main" id="{CCE1707D-A56B-D449-95A0-01764E0EC117}"/>
              </a:ext>
            </a:extLst>
          </p:cNvPr>
          <p:cNvSpPr>
            <a:spLocks noGrp="1"/>
          </p:cNvSpPr>
          <p:nvPr>
            <p:ph idx="1"/>
          </p:nvPr>
        </p:nvSpPr>
        <p:spPr/>
        <p:txBody>
          <a:bodyPr/>
          <a:lstStyle/>
          <a:p>
            <a:r>
              <a:rPr lang="en-US" dirty="0" err="1"/>
              <a:t>Tham</a:t>
            </a:r>
            <a:r>
              <a:rPr lang="en-US" dirty="0"/>
              <a:t> </a:t>
            </a:r>
            <a:r>
              <a:rPr lang="en-US" dirty="0" err="1"/>
              <a:t>số</a:t>
            </a:r>
            <a:r>
              <a:rPr lang="en-US" dirty="0"/>
              <a:t> </a:t>
            </a:r>
            <a:r>
              <a:rPr lang="en-US" dirty="0" err="1"/>
              <a:t>chỉ</a:t>
            </a:r>
            <a:r>
              <a:rPr lang="en-US" dirty="0"/>
              <a:t> </a:t>
            </a:r>
            <a:r>
              <a:rPr lang="en-US" dirty="0" err="1"/>
              <a:t>được</a:t>
            </a:r>
            <a:r>
              <a:rPr lang="en-US" dirty="0"/>
              <a:t> </a:t>
            </a:r>
            <a:r>
              <a:rPr lang="en-US" dirty="0" err="1"/>
              <a:t>truy</a:t>
            </a:r>
            <a:r>
              <a:rPr lang="en-US" dirty="0"/>
              <a:t> </a:t>
            </a:r>
            <a:r>
              <a:rPr lang="en-US" dirty="0" err="1"/>
              <a:t>cập</a:t>
            </a:r>
            <a:r>
              <a:rPr lang="en-US" dirty="0"/>
              <a:t> </a:t>
            </a:r>
            <a:r>
              <a:rPr lang="en-US" dirty="0" err="1"/>
              <a:t>trong</a:t>
            </a:r>
            <a:r>
              <a:rPr lang="en-US" dirty="0"/>
              <a:t> </a:t>
            </a:r>
            <a:r>
              <a:rPr lang="en-US" dirty="0" err="1"/>
              <a:t>hàm</a:t>
            </a:r>
            <a:endParaRPr lang="en-US" dirty="0"/>
          </a:p>
          <a:p>
            <a:endParaRPr lang="en-US" dirty="0"/>
          </a:p>
          <a:p>
            <a:endParaRPr lang="en-US" dirty="0"/>
          </a:p>
          <a:p>
            <a:r>
              <a:rPr lang="en-US" dirty="0" err="1"/>
              <a:t>Khi</a:t>
            </a:r>
            <a:r>
              <a:rPr lang="en-US" dirty="0"/>
              <a:t> </a:t>
            </a:r>
            <a:r>
              <a:rPr lang="en-US" dirty="0" err="1"/>
              <a:t>hàm</a:t>
            </a:r>
            <a:r>
              <a:rPr lang="en-US" dirty="0"/>
              <a:t> </a:t>
            </a:r>
            <a:r>
              <a:rPr lang="en-US" dirty="0" err="1"/>
              <a:t>kết</a:t>
            </a:r>
            <a:r>
              <a:rPr lang="en-US" dirty="0"/>
              <a:t> </a:t>
            </a:r>
            <a:r>
              <a:rPr lang="en-US" dirty="0" err="1"/>
              <a:t>thúc</a:t>
            </a:r>
            <a:r>
              <a:rPr lang="en-US" dirty="0"/>
              <a:t> </a:t>
            </a:r>
            <a:r>
              <a:rPr lang="en-US" dirty="0" err="1"/>
              <a:t>thì</a:t>
            </a:r>
            <a:r>
              <a:rPr lang="en-US" dirty="0"/>
              <a:t> </a:t>
            </a:r>
            <a:r>
              <a:rPr lang="en-US" dirty="0" err="1"/>
              <a:t>tham</a:t>
            </a:r>
            <a:r>
              <a:rPr lang="en-US" dirty="0"/>
              <a:t> </a:t>
            </a:r>
            <a:r>
              <a:rPr lang="en-US" dirty="0" err="1"/>
              <a:t>số</a:t>
            </a:r>
            <a:r>
              <a:rPr lang="en-US" dirty="0"/>
              <a:t> </a:t>
            </a:r>
            <a:r>
              <a:rPr lang="en-US" dirty="0" err="1"/>
              <a:t>sẽ</a:t>
            </a:r>
            <a:r>
              <a:rPr lang="en-US" dirty="0"/>
              <a:t> </a:t>
            </a:r>
            <a:r>
              <a:rPr lang="en-US" dirty="0" err="1"/>
              <a:t>bị</a:t>
            </a:r>
            <a:r>
              <a:rPr lang="en-US" dirty="0"/>
              <a:t> </a:t>
            </a:r>
            <a:r>
              <a:rPr lang="en-US" dirty="0" err="1"/>
              <a:t>huỷ</a:t>
            </a:r>
            <a:r>
              <a:rPr lang="en-US" dirty="0"/>
              <a:t> </a:t>
            </a:r>
            <a:r>
              <a:rPr lang="en-US" dirty="0" err="1"/>
              <a:t>bỏ</a:t>
            </a:r>
            <a:endParaRPr lang="en-US" dirty="0"/>
          </a:p>
        </p:txBody>
      </p:sp>
      <p:pic>
        <p:nvPicPr>
          <p:cNvPr id="4" name="Picture 3">
            <a:extLst>
              <a:ext uri="{FF2B5EF4-FFF2-40B4-BE49-F238E27FC236}">
                <a16:creationId xmlns:a16="http://schemas.microsoft.com/office/drawing/2014/main" id="{3F8CCD8E-271D-9642-BC71-163584C567D8}"/>
              </a:ext>
            </a:extLst>
          </p:cNvPr>
          <p:cNvPicPr>
            <a:picLocks noChangeAspect="1"/>
          </p:cNvPicPr>
          <p:nvPr/>
        </p:nvPicPr>
        <p:blipFill>
          <a:blip r:embed="rId2"/>
          <a:stretch>
            <a:fillRect/>
          </a:stretch>
        </p:blipFill>
        <p:spPr>
          <a:xfrm>
            <a:off x="1680633" y="3993126"/>
            <a:ext cx="5173133" cy="1981200"/>
          </a:xfrm>
          <a:prstGeom prst="rect">
            <a:avLst/>
          </a:prstGeom>
        </p:spPr>
      </p:pic>
    </p:spTree>
    <p:extLst>
      <p:ext uri="{BB962C8B-B14F-4D97-AF65-F5344CB8AC3E}">
        <p14:creationId xmlns:p14="http://schemas.microsoft.com/office/powerpoint/2010/main" val="429153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1694-448D-4E42-9F0E-54F95F31FCB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9885B3E-06F4-1F43-B24D-6019E71AC0FB}"/>
              </a:ext>
            </a:extLst>
          </p:cNvPr>
          <p:cNvSpPr>
            <a:spLocks noGrp="1"/>
          </p:cNvSpPr>
          <p:nvPr>
            <p:ph idx="1"/>
          </p:nvPr>
        </p:nvSpPr>
        <p:spPr/>
        <p:txBody>
          <a:bodyPr/>
          <a:lstStyle/>
          <a:p>
            <a:r>
              <a:rPr lang="en-US" dirty="0" err="1"/>
              <a:t>Hàm</a:t>
            </a:r>
            <a:endParaRPr lang="en-US" dirty="0"/>
          </a:p>
          <a:p>
            <a:endParaRPr lang="en-US" dirty="0"/>
          </a:p>
          <a:p>
            <a:r>
              <a:rPr lang="en-US" dirty="0" err="1"/>
              <a:t>Tham</a:t>
            </a:r>
            <a:r>
              <a:rPr lang="en-US" dirty="0"/>
              <a:t> </a:t>
            </a:r>
            <a:r>
              <a:rPr lang="en-US" dirty="0" err="1"/>
              <a:t>số</a:t>
            </a:r>
            <a:r>
              <a:rPr lang="en-US" dirty="0"/>
              <a:t> </a:t>
            </a:r>
            <a:r>
              <a:rPr lang="en-US" dirty="0" err="1"/>
              <a:t>cho</a:t>
            </a:r>
            <a:r>
              <a:rPr lang="en-US" dirty="0"/>
              <a:t> </a:t>
            </a:r>
            <a:r>
              <a:rPr lang="en-US" dirty="0" err="1"/>
              <a:t>hàm</a:t>
            </a:r>
            <a:endParaRPr lang="en-US" dirty="0"/>
          </a:p>
          <a:p>
            <a:endParaRPr lang="en-US" dirty="0"/>
          </a:p>
          <a:p>
            <a:r>
              <a:rPr lang="en-US" dirty="0" err="1"/>
              <a:t>Phạm</a:t>
            </a:r>
            <a:r>
              <a:rPr lang="en-US" dirty="0"/>
              <a:t> vi </a:t>
            </a:r>
            <a:r>
              <a:rPr lang="en-US" dirty="0" err="1"/>
              <a:t>của</a:t>
            </a:r>
            <a:r>
              <a:rPr lang="en-US" dirty="0"/>
              <a:t> </a:t>
            </a:r>
            <a:r>
              <a:rPr lang="en-US" dirty="0" err="1"/>
              <a:t>biến</a:t>
            </a:r>
            <a:endParaRPr lang="en-US" dirty="0"/>
          </a:p>
        </p:txBody>
      </p:sp>
    </p:spTree>
    <p:extLst>
      <p:ext uri="{BB962C8B-B14F-4D97-AF65-F5344CB8AC3E}">
        <p14:creationId xmlns:p14="http://schemas.microsoft.com/office/powerpoint/2010/main" val="157629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F8D7-C1BB-3F4F-8E35-601A6A165729}"/>
              </a:ext>
            </a:extLst>
          </p:cNvPr>
          <p:cNvSpPr>
            <a:spLocks noGrp="1"/>
          </p:cNvSpPr>
          <p:nvPr>
            <p:ph type="title"/>
          </p:nvPr>
        </p:nvSpPr>
        <p:spPr/>
        <p:txBody>
          <a:bodyPr/>
          <a:lstStyle/>
          <a:p>
            <a:r>
              <a:rPr lang="en-US" dirty="0" err="1"/>
              <a:t>Tạo</a:t>
            </a:r>
            <a:r>
              <a:rPr lang="en-US" dirty="0"/>
              <a:t> </a:t>
            </a:r>
            <a:r>
              <a:rPr lang="en-US" dirty="0" err="1"/>
              <a:t>hàm</a:t>
            </a:r>
            <a:r>
              <a:rPr lang="en-US" dirty="0"/>
              <a:t> </a:t>
            </a:r>
            <a:r>
              <a:rPr lang="en-US" dirty="0" err="1"/>
              <a:t>trong</a:t>
            </a:r>
            <a:r>
              <a:rPr lang="en-US" dirty="0"/>
              <a:t> PHP</a:t>
            </a:r>
          </a:p>
        </p:txBody>
      </p:sp>
      <p:sp>
        <p:nvSpPr>
          <p:cNvPr id="3" name="Content Placeholder 2">
            <a:extLst>
              <a:ext uri="{FF2B5EF4-FFF2-40B4-BE49-F238E27FC236}">
                <a16:creationId xmlns:a16="http://schemas.microsoft.com/office/drawing/2014/main" id="{0D417B91-0934-A64D-B6A2-8BCCA606CFF6}"/>
              </a:ext>
            </a:extLst>
          </p:cNvPr>
          <p:cNvSpPr>
            <a:spLocks noGrp="1"/>
          </p:cNvSpPr>
          <p:nvPr>
            <p:ph idx="1"/>
          </p:nvPr>
        </p:nvSpPr>
        <p:spPr/>
        <p:txBody>
          <a:bodyPr/>
          <a:lstStyle/>
          <a:p>
            <a:r>
              <a:rPr lang="en-US" dirty="0" err="1"/>
              <a:t>Về</a:t>
            </a:r>
            <a:r>
              <a:rPr lang="en-US" dirty="0"/>
              <a:t> </a:t>
            </a:r>
            <a:r>
              <a:rPr lang="en-US" dirty="0" err="1"/>
              <a:t>cơ</a:t>
            </a:r>
            <a:r>
              <a:rPr lang="en-US" dirty="0"/>
              <a:t> </a:t>
            </a:r>
            <a:r>
              <a:rPr lang="en-US" dirty="0" err="1"/>
              <a:t>bản</a:t>
            </a:r>
            <a:r>
              <a:rPr lang="en-US" dirty="0"/>
              <a:t> </a:t>
            </a:r>
            <a:r>
              <a:rPr lang="en-US" dirty="0" err="1"/>
              <a:t>thì</a:t>
            </a:r>
            <a:r>
              <a:rPr lang="en-US" dirty="0"/>
              <a:t> </a:t>
            </a:r>
            <a:r>
              <a:rPr lang="en-US" dirty="0" err="1"/>
              <a:t>giống</a:t>
            </a:r>
            <a:r>
              <a:rPr lang="en-US" dirty="0"/>
              <a:t> </a:t>
            </a:r>
            <a:r>
              <a:rPr lang="en-US" dirty="0" err="1"/>
              <a:t>Javascript</a:t>
            </a:r>
            <a:endParaRPr lang="en-US" dirty="0"/>
          </a:p>
          <a:p>
            <a:endParaRPr lang="en-US" dirty="0"/>
          </a:p>
          <a:p>
            <a:endParaRPr lang="en-US" dirty="0"/>
          </a:p>
          <a:p>
            <a:endParaRPr lang="en-US" dirty="0"/>
          </a:p>
          <a:p>
            <a:endParaRPr lang="en-US" dirty="0"/>
          </a:p>
          <a:p>
            <a:pPr marL="114300" indent="0">
              <a:buNone/>
            </a:pPr>
            <a:endParaRPr lang="en-US" dirty="0"/>
          </a:p>
          <a:p>
            <a:r>
              <a:rPr lang="en-US" dirty="0" err="1"/>
              <a:t>Ví</a:t>
            </a:r>
            <a:r>
              <a:rPr lang="en-US" dirty="0"/>
              <a:t> </a:t>
            </a:r>
            <a:r>
              <a:rPr lang="en-US" dirty="0" err="1"/>
              <a:t>dụ</a:t>
            </a:r>
            <a:endParaRPr lang="en-US" dirty="0"/>
          </a:p>
        </p:txBody>
      </p:sp>
      <p:pic>
        <p:nvPicPr>
          <p:cNvPr id="4" name="Picture 3">
            <a:extLst>
              <a:ext uri="{FF2B5EF4-FFF2-40B4-BE49-F238E27FC236}">
                <a16:creationId xmlns:a16="http://schemas.microsoft.com/office/drawing/2014/main" id="{A1E8DC10-D8C8-544F-89CC-121C3F50FD3E}"/>
              </a:ext>
            </a:extLst>
          </p:cNvPr>
          <p:cNvPicPr>
            <a:picLocks noChangeAspect="1"/>
          </p:cNvPicPr>
          <p:nvPr/>
        </p:nvPicPr>
        <p:blipFill>
          <a:blip r:embed="rId2"/>
          <a:stretch>
            <a:fillRect/>
          </a:stretch>
        </p:blipFill>
        <p:spPr>
          <a:xfrm>
            <a:off x="2460625" y="2438400"/>
            <a:ext cx="4222750" cy="1333500"/>
          </a:xfrm>
          <a:prstGeom prst="rect">
            <a:avLst/>
          </a:prstGeom>
        </p:spPr>
      </p:pic>
      <p:pic>
        <p:nvPicPr>
          <p:cNvPr id="5" name="Picture 4">
            <a:extLst>
              <a:ext uri="{FF2B5EF4-FFF2-40B4-BE49-F238E27FC236}">
                <a16:creationId xmlns:a16="http://schemas.microsoft.com/office/drawing/2014/main" id="{834B38C3-9962-504A-8DA7-95D07347C8C1}"/>
              </a:ext>
            </a:extLst>
          </p:cNvPr>
          <p:cNvPicPr>
            <a:picLocks noChangeAspect="1"/>
          </p:cNvPicPr>
          <p:nvPr/>
        </p:nvPicPr>
        <p:blipFill>
          <a:blip r:embed="rId3"/>
          <a:stretch>
            <a:fillRect/>
          </a:stretch>
        </p:blipFill>
        <p:spPr>
          <a:xfrm>
            <a:off x="2477205" y="4762500"/>
            <a:ext cx="3579989" cy="1638300"/>
          </a:xfrm>
          <a:prstGeom prst="rect">
            <a:avLst/>
          </a:prstGeom>
        </p:spPr>
      </p:pic>
    </p:spTree>
    <p:extLst>
      <p:ext uri="{BB962C8B-B14F-4D97-AF65-F5344CB8AC3E}">
        <p14:creationId xmlns:p14="http://schemas.microsoft.com/office/powerpoint/2010/main" val="415523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E8F5-582F-A64C-B16E-9028C60C0DDA}"/>
              </a:ext>
            </a:extLst>
          </p:cNvPr>
          <p:cNvSpPr>
            <a:spLocks noGrp="1"/>
          </p:cNvSpPr>
          <p:nvPr>
            <p:ph type="title"/>
          </p:nvPr>
        </p:nvSpPr>
        <p:spPr/>
        <p:txBody>
          <a:bodyPr/>
          <a:lstStyle/>
          <a:p>
            <a:r>
              <a:rPr lang="en-US" dirty="0" err="1"/>
              <a:t>Sử</a:t>
            </a:r>
            <a:r>
              <a:rPr lang="en-US" dirty="0"/>
              <a:t> dung </a:t>
            </a:r>
            <a:r>
              <a:rPr lang="en-US" dirty="0" err="1"/>
              <a:t>hàm</a:t>
            </a:r>
            <a:r>
              <a:rPr lang="en-US" dirty="0"/>
              <a:t> </a:t>
            </a:r>
            <a:r>
              <a:rPr lang="en-US" dirty="0" err="1"/>
              <a:t>trong</a:t>
            </a:r>
            <a:r>
              <a:rPr lang="en-US" dirty="0"/>
              <a:t> PHP</a:t>
            </a:r>
          </a:p>
        </p:txBody>
      </p:sp>
      <p:sp>
        <p:nvSpPr>
          <p:cNvPr id="3" name="Content Placeholder 2">
            <a:extLst>
              <a:ext uri="{FF2B5EF4-FFF2-40B4-BE49-F238E27FC236}">
                <a16:creationId xmlns:a16="http://schemas.microsoft.com/office/drawing/2014/main" id="{41F0280B-3D5A-4741-9357-6EC2C625686E}"/>
              </a:ext>
            </a:extLst>
          </p:cNvPr>
          <p:cNvSpPr>
            <a:spLocks noGrp="1"/>
          </p:cNvSpPr>
          <p:nvPr>
            <p:ph idx="1"/>
          </p:nvPr>
        </p:nvSpPr>
        <p:spPr/>
        <p:txBody>
          <a:bodyPr/>
          <a:lstStyle/>
          <a:p>
            <a:r>
              <a:rPr lang="en-US" dirty="0" err="1"/>
              <a:t>Để</a:t>
            </a:r>
            <a:r>
              <a:rPr lang="en-US" dirty="0"/>
              <a:t> </a:t>
            </a:r>
            <a:r>
              <a:rPr lang="en-US" dirty="0" err="1"/>
              <a:t>sử</a:t>
            </a:r>
            <a:r>
              <a:rPr lang="en-US" dirty="0"/>
              <a:t> dung </a:t>
            </a:r>
            <a:r>
              <a:rPr lang="en-US" dirty="0" err="1"/>
              <a:t>hàm</a:t>
            </a:r>
            <a:r>
              <a:rPr lang="en-US" dirty="0"/>
              <a:t> </a:t>
            </a:r>
            <a:r>
              <a:rPr lang="en-US" dirty="0" err="1"/>
              <a:t>trong</a:t>
            </a:r>
            <a:r>
              <a:rPr lang="en-US" dirty="0"/>
              <a:t> PHP </a:t>
            </a:r>
            <a:r>
              <a:rPr lang="en-US" dirty="0" err="1"/>
              <a:t>thì</a:t>
            </a:r>
            <a:r>
              <a:rPr lang="en-US" dirty="0"/>
              <a:t> </a:t>
            </a:r>
            <a:r>
              <a:rPr lang="en-US" dirty="0" err="1"/>
              <a:t>cần</a:t>
            </a:r>
            <a:r>
              <a:rPr lang="en-US" dirty="0"/>
              <a:t> </a:t>
            </a:r>
            <a:r>
              <a:rPr lang="en-US" dirty="0" err="1"/>
              <a:t>gọi</a:t>
            </a:r>
            <a:r>
              <a:rPr lang="en-US" dirty="0"/>
              <a:t> </a:t>
            </a:r>
            <a:r>
              <a:rPr lang="en-US" dirty="0" err="1"/>
              <a:t>hàm</a:t>
            </a:r>
            <a:r>
              <a:rPr lang="en-US" dirty="0"/>
              <a:t> </a:t>
            </a:r>
            <a:r>
              <a:rPr lang="en-US" dirty="0" err="1"/>
              <a:t>trực</a:t>
            </a:r>
            <a:r>
              <a:rPr lang="en-US" dirty="0"/>
              <a:t> </a:t>
            </a:r>
            <a:r>
              <a:rPr lang="en-US" dirty="0" err="1"/>
              <a:t>tiếp</a:t>
            </a:r>
            <a:r>
              <a:rPr lang="en-US" dirty="0"/>
              <a:t> </a:t>
            </a:r>
            <a:r>
              <a:rPr lang="en-US" dirty="0" err="1"/>
              <a:t>như</a:t>
            </a:r>
            <a:r>
              <a:rPr lang="en-US" dirty="0"/>
              <a:t> </a:t>
            </a:r>
            <a:r>
              <a:rPr lang="en-US" dirty="0" err="1"/>
              <a:t>sau</a:t>
            </a:r>
            <a:endParaRPr lang="en-US" dirty="0"/>
          </a:p>
        </p:txBody>
      </p:sp>
      <p:pic>
        <p:nvPicPr>
          <p:cNvPr id="4" name="Picture 3">
            <a:extLst>
              <a:ext uri="{FF2B5EF4-FFF2-40B4-BE49-F238E27FC236}">
                <a16:creationId xmlns:a16="http://schemas.microsoft.com/office/drawing/2014/main" id="{9CA0C529-DFFA-7149-8595-C52F2C6DC670}"/>
              </a:ext>
            </a:extLst>
          </p:cNvPr>
          <p:cNvPicPr>
            <a:picLocks noChangeAspect="1"/>
          </p:cNvPicPr>
          <p:nvPr/>
        </p:nvPicPr>
        <p:blipFill>
          <a:blip r:embed="rId2"/>
          <a:stretch>
            <a:fillRect/>
          </a:stretch>
        </p:blipFill>
        <p:spPr>
          <a:xfrm>
            <a:off x="2491280" y="2514600"/>
            <a:ext cx="4161440" cy="2000250"/>
          </a:xfrm>
          <a:prstGeom prst="rect">
            <a:avLst/>
          </a:prstGeom>
        </p:spPr>
      </p:pic>
    </p:spTree>
    <p:extLst>
      <p:ext uri="{BB962C8B-B14F-4D97-AF65-F5344CB8AC3E}">
        <p14:creationId xmlns:p14="http://schemas.microsoft.com/office/powerpoint/2010/main" val="47741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2019-3034-964E-9D7C-221F8CE3B745}"/>
              </a:ext>
            </a:extLst>
          </p:cNvPr>
          <p:cNvSpPr>
            <a:spLocks noGrp="1"/>
          </p:cNvSpPr>
          <p:nvPr>
            <p:ph type="title"/>
          </p:nvPr>
        </p:nvSpPr>
        <p:spPr/>
        <p:txBody>
          <a:bodyPr/>
          <a:lstStyle/>
          <a:p>
            <a:r>
              <a:rPr lang="en-US" dirty="0" err="1"/>
              <a:t>Tham</a:t>
            </a:r>
            <a:r>
              <a:rPr lang="en-US" dirty="0"/>
              <a:t> </a:t>
            </a:r>
            <a:r>
              <a:rPr lang="en-US" dirty="0" err="1"/>
              <a:t>số</a:t>
            </a:r>
            <a:r>
              <a:rPr lang="en-US" dirty="0"/>
              <a:t> </a:t>
            </a:r>
            <a:r>
              <a:rPr lang="en-US" dirty="0" err="1"/>
              <a:t>của</a:t>
            </a:r>
            <a:r>
              <a:rPr lang="en-US" dirty="0"/>
              <a:t> </a:t>
            </a:r>
            <a:r>
              <a:rPr lang="en-US" dirty="0" err="1"/>
              <a:t>hàm</a:t>
            </a:r>
            <a:endParaRPr lang="en-US" dirty="0"/>
          </a:p>
        </p:txBody>
      </p:sp>
      <p:sp>
        <p:nvSpPr>
          <p:cNvPr id="3" name="Content Placeholder 2">
            <a:extLst>
              <a:ext uri="{FF2B5EF4-FFF2-40B4-BE49-F238E27FC236}">
                <a16:creationId xmlns:a16="http://schemas.microsoft.com/office/drawing/2014/main" id="{FD63F555-787A-9C49-8884-1AD909656D00}"/>
              </a:ext>
            </a:extLst>
          </p:cNvPr>
          <p:cNvSpPr>
            <a:spLocks noGrp="1"/>
          </p:cNvSpPr>
          <p:nvPr>
            <p:ph idx="1"/>
          </p:nvPr>
        </p:nvSpPr>
        <p:spPr/>
        <p:txBody>
          <a:bodyPr/>
          <a:lstStyle/>
          <a:p>
            <a:r>
              <a:rPr lang="en-US" dirty="0" err="1"/>
              <a:t>Tham</a:t>
            </a:r>
            <a:r>
              <a:rPr lang="en-US" dirty="0"/>
              <a:t> </a:t>
            </a:r>
            <a:r>
              <a:rPr lang="en-US" dirty="0" err="1"/>
              <a:t>số</a:t>
            </a:r>
            <a:r>
              <a:rPr lang="en-US" dirty="0"/>
              <a:t> </a:t>
            </a:r>
            <a:r>
              <a:rPr lang="en-US" dirty="0" err="1"/>
              <a:t>của</a:t>
            </a:r>
            <a:r>
              <a:rPr lang="en-US" dirty="0"/>
              <a:t> </a:t>
            </a:r>
            <a:r>
              <a:rPr lang="en-US" dirty="0" err="1"/>
              <a:t>hàm</a:t>
            </a:r>
            <a:r>
              <a:rPr lang="en-US" dirty="0"/>
              <a:t> </a:t>
            </a:r>
            <a:r>
              <a:rPr lang="en-US" dirty="0" err="1"/>
              <a:t>giống</a:t>
            </a:r>
            <a:r>
              <a:rPr lang="en-US" dirty="0"/>
              <a:t> </a:t>
            </a:r>
            <a:r>
              <a:rPr lang="en-US" dirty="0" err="1"/>
              <a:t>như</a:t>
            </a:r>
            <a:r>
              <a:rPr lang="en-US" dirty="0"/>
              <a:t> </a:t>
            </a:r>
            <a:r>
              <a:rPr lang="en-US" dirty="0" err="1"/>
              <a:t>biến</a:t>
            </a:r>
            <a:endParaRPr lang="en-US" dirty="0"/>
          </a:p>
          <a:p>
            <a:pPr>
              <a:lnSpc>
                <a:spcPct val="150000"/>
              </a:lnSpc>
            </a:pPr>
            <a:r>
              <a:rPr lang="en-US" dirty="0" err="1"/>
              <a:t>Tham</a:t>
            </a:r>
            <a:r>
              <a:rPr lang="en-US" dirty="0"/>
              <a:t> </a:t>
            </a:r>
            <a:r>
              <a:rPr lang="en-US" dirty="0" err="1"/>
              <a:t>số</a:t>
            </a:r>
            <a:r>
              <a:rPr lang="en-US" dirty="0"/>
              <a:t> </a:t>
            </a:r>
            <a:r>
              <a:rPr lang="en-US" dirty="0" err="1"/>
              <a:t>của</a:t>
            </a:r>
            <a:r>
              <a:rPr lang="en-US" dirty="0"/>
              <a:t> </a:t>
            </a:r>
            <a:r>
              <a:rPr lang="en-US" dirty="0" err="1"/>
              <a:t>hàm</a:t>
            </a:r>
            <a:r>
              <a:rPr lang="en-US" dirty="0"/>
              <a:t> </a:t>
            </a:r>
            <a:r>
              <a:rPr lang="en-US" dirty="0" err="1"/>
              <a:t>được</a:t>
            </a:r>
            <a:r>
              <a:rPr lang="en-US" dirty="0"/>
              <a:t> </a:t>
            </a:r>
            <a:r>
              <a:rPr lang="en-US" dirty="0" err="1"/>
              <a:t>chỉ</a:t>
            </a:r>
            <a:r>
              <a:rPr lang="en-US" dirty="0"/>
              <a:t> </a:t>
            </a:r>
            <a:r>
              <a:rPr lang="en-US" dirty="0" err="1"/>
              <a:t>định</a:t>
            </a:r>
            <a:r>
              <a:rPr lang="en-US" dirty="0"/>
              <a:t> </a:t>
            </a:r>
            <a:r>
              <a:rPr lang="en-US" dirty="0" err="1"/>
              <a:t>sau</a:t>
            </a:r>
            <a:r>
              <a:rPr lang="en-US" dirty="0"/>
              <a:t> </a:t>
            </a:r>
            <a:r>
              <a:rPr lang="en-US" dirty="0" err="1"/>
              <a:t>tên</a:t>
            </a:r>
            <a:r>
              <a:rPr lang="en-US" dirty="0"/>
              <a:t> </a:t>
            </a:r>
            <a:r>
              <a:rPr lang="en-US" dirty="0" err="1"/>
              <a:t>hàm</a:t>
            </a:r>
            <a:r>
              <a:rPr lang="en-US" dirty="0"/>
              <a:t> </a:t>
            </a:r>
            <a:r>
              <a:rPr lang="en-US" dirty="0" err="1"/>
              <a:t>và</a:t>
            </a:r>
            <a:r>
              <a:rPr lang="en-US" dirty="0"/>
              <a:t> </a:t>
            </a:r>
            <a:r>
              <a:rPr lang="en-US" dirty="0" err="1"/>
              <a:t>được</a:t>
            </a:r>
            <a:r>
              <a:rPr lang="en-US" dirty="0"/>
              <a:t> </a:t>
            </a:r>
            <a:r>
              <a:rPr lang="en-US" dirty="0" err="1"/>
              <a:t>viết</a:t>
            </a:r>
            <a:r>
              <a:rPr lang="en-US" dirty="0"/>
              <a:t> </a:t>
            </a:r>
            <a:r>
              <a:rPr lang="en-US" dirty="0" err="1"/>
              <a:t>bên</a:t>
            </a:r>
            <a:r>
              <a:rPr lang="en-US" dirty="0"/>
              <a:t> </a:t>
            </a:r>
            <a:r>
              <a:rPr lang="en-US" dirty="0" err="1"/>
              <a:t>trong</a:t>
            </a:r>
            <a:r>
              <a:rPr lang="en-US" dirty="0"/>
              <a:t> </a:t>
            </a:r>
            <a:r>
              <a:rPr lang="en-US" dirty="0" err="1"/>
              <a:t>ngoặc</a:t>
            </a:r>
            <a:r>
              <a:rPr lang="en-US" dirty="0"/>
              <a:t>. </a:t>
            </a:r>
            <a:r>
              <a:rPr lang="en-US" dirty="0" err="1"/>
              <a:t>Số</a:t>
            </a:r>
            <a:r>
              <a:rPr lang="en-US" dirty="0"/>
              <a:t> </a:t>
            </a:r>
            <a:r>
              <a:rPr lang="en-US" dirty="0" err="1"/>
              <a:t>lượng</a:t>
            </a:r>
            <a:r>
              <a:rPr lang="en-US" dirty="0"/>
              <a:t> </a:t>
            </a:r>
            <a:r>
              <a:rPr lang="en-US" dirty="0" err="1"/>
              <a:t>tham</a:t>
            </a:r>
            <a:r>
              <a:rPr lang="en-US" dirty="0"/>
              <a:t> </a:t>
            </a:r>
            <a:r>
              <a:rPr lang="en-US" dirty="0" err="1"/>
              <a:t>số</a:t>
            </a:r>
            <a:r>
              <a:rPr lang="en-US" dirty="0"/>
              <a:t> </a:t>
            </a:r>
            <a:r>
              <a:rPr lang="en-US" dirty="0" err="1"/>
              <a:t>không</a:t>
            </a:r>
            <a:r>
              <a:rPr lang="en-US" dirty="0"/>
              <a:t> </a:t>
            </a:r>
            <a:r>
              <a:rPr lang="en-US" dirty="0" err="1"/>
              <a:t>hạn</a:t>
            </a:r>
            <a:r>
              <a:rPr lang="en-US" dirty="0"/>
              <a:t> </a:t>
            </a:r>
            <a:r>
              <a:rPr lang="en-US" dirty="0" err="1"/>
              <a:t>chế</a:t>
            </a:r>
            <a:r>
              <a:rPr lang="en-US" dirty="0"/>
              <a:t>, </a:t>
            </a:r>
            <a:r>
              <a:rPr lang="en-US" dirty="0" err="1"/>
              <a:t>và</a:t>
            </a:r>
            <a:r>
              <a:rPr lang="en-US" dirty="0"/>
              <a:t> </a:t>
            </a:r>
            <a:r>
              <a:rPr lang="en-US" dirty="0" err="1"/>
              <a:t>được</a:t>
            </a:r>
            <a:r>
              <a:rPr lang="en-US" dirty="0"/>
              <a:t> </a:t>
            </a:r>
            <a:r>
              <a:rPr lang="en-US" dirty="0" err="1"/>
              <a:t>phân</a:t>
            </a:r>
            <a:r>
              <a:rPr lang="en-US" dirty="0"/>
              <a:t> </a:t>
            </a:r>
            <a:r>
              <a:rPr lang="en-US" dirty="0" err="1"/>
              <a:t>cách</a:t>
            </a:r>
            <a:r>
              <a:rPr lang="en-US" dirty="0"/>
              <a:t> </a:t>
            </a:r>
            <a:r>
              <a:rPr lang="en-US" dirty="0" err="1"/>
              <a:t>với</a:t>
            </a:r>
            <a:r>
              <a:rPr lang="en-US" dirty="0"/>
              <a:t> </a:t>
            </a:r>
            <a:r>
              <a:rPr lang="en-US" dirty="0" err="1"/>
              <a:t>nhau</a:t>
            </a:r>
            <a:r>
              <a:rPr lang="en-US" dirty="0"/>
              <a:t> </a:t>
            </a:r>
            <a:r>
              <a:rPr lang="en-US" dirty="0" err="1"/>
              <a:t>bằng</a:t>
            </a:r>
            <a:r>
              <a:rPr lang="en-US" dirty="0"/>
              <a:t> </a:t>
            </a:r>
            <a:r>
              <a:rPr lang="en-US" dirty="0" err="1"/>
              <a:t>dấu</a:t>
            </a:r>
            <a:r>
              <a:rPr lang="en-US" dirty="0"/>
              <a:t> </a:t>
            </a:r>
            <a:r>
              <a:rPr lang="en-US" dirty="0" err="1"/>
              <a:t>phẩy</a:t>
            </a:r>
            <a:r>
              <a:rPr lang="en-US" dirty="0"/>
              <a:t> ”,”</a:t>
            </a:r>
          </a:p>
          <a:p>
            <a:endParaRPr lang="en-US" dirty="0"/>
          </a:p>
        </p:txBody>
      </p:sp>
      <p:pic>
        <p:nvPicPr>
          <p:cNvPr id="4" name="Picture 3">
            <a:extLst>
              <a:ext uri="{FF2B5EF4-FFF2-40B4-BE49-F238E27FC236}">
                <a16:creationId xmlns:a16="http://schemas.microsoft.com/office/drawing/2014/main" id="{2596F6F7-3944-D444-BAE2-1CF3A9AD8D27}"/>
              </a:ext>
            </a:extLst>
          </p:cNvPr>
          <p:cNvPicPr>
            <a:picLocks noChangeAspect="1"/>
          </p:cNvPicPr>
          <p:nvPr/>
        </p:nvPicPr>
        <p:blipFill>
          <a:blip r:embed="rId2"/>
          <a:stretch>
            <a:fillRect/>
          </a:stretch>
        </p:blipFill>
        <p:spPr>
          <a:xfrm>
            <a:off x="2867499" y="3817221"/>
            <a:ext cx="3409002" cy="2881157"/>
          </a:xfrm>
          <a:prstGeom prst="rect">
            <a:avLst/>
          </a:prstGeom>
        </p:spPr>
      </p:pic>
    </p:spTree>
    <p:extLst>
      <p:ext uri="{BB962C8B-B14F-4D97-AF65-F5344CB8AC3E}">
        <p14:creationId xmlns:p14="http://schemas.microsoft.com/office/powerpoint/2010/main" val="327303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63C2-CF65-8B48-9F76-8C91183BDD5C}"/>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với</a:t>
            </a:r>
            <a:r>
              <a:rPr lang="en-US" dirty="0"/>
              <a:t> 2 </a:t>
            </a:r>
            <a:r>
              <a:rPr lang="en-US" dirty="0" err="1"/>
              <a:t>tham</a:t>
            </a:r>
            <a:r>
              <a:rPr lang="en-US" dirty="0"/>
              <a:t> </a:t>
            </a:r>
            <a:r>
              <a:rPr lang="en-US" dirty="0" err="1"/>
              <a:t>số</a:t>
            </a:r>
            <a:endParaRPr lang="en-US" dirty="0"/>
          </a:p>
        </p:txBody>
      </p:sp>
      <p:pic>
        <p:nvPicPr>
          <p:cNvPr id="4" name="Content Placeholder 3">
            <a:extLst>
              <a:ext uri="{FF2B5EF4-FFF2-40B4-BE49-F238E27FC236}">
                <a16:creationId xmlns:a16="http://schemas.microsoft.com/office/drawing/2014/main" id="{97B265F5-449E-AD49-BD24-6DC67CBA7439}"/>
              </a:ext>
            </a:extLst>
          </p:cNvPr>
          <p:cNvPicPr>
            <a:picLocks noGrp="1" noChangeAspect="1"/>
          </p:cNvPicPr>
          <p:nvPr>
            <p:ph idx="1"/>
          </p:nvPr>
        </p:nvPicPr>
        <p:blipFill>
          <a:blip r:embed="rId2"/>
          <a:stretch>
            <a:fillRect/>
          </a:stretch>
        </p:blipFill>
        <p:spPr>
          <a:xfrm>
            <a:off x="1841500" y="1981200"/>
            <a:ext cx="5461000" cy="2692400"/>
          </a:xfrm>
          <a:prstGeom prst="rect">
            <a:avLst/>
          </a:prstGeom>
        </p:spPr>
      </p:pic>
    </p:spTree>
    <p:extLst>
      <p:ext uri="{BB962C8B-B14F-4D97-AF65-F5344CB8AC3E}">
        <p14:creationId xmlns:p14="http://schemas.microsoft.com/office/powerpoint/2010/main" val="4305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868-E0EB-054E-AB9E-43802FD39CE3}"/>
              </a:ext>
            </a:extLst>
          </p:cNvPr>
          <p:cNvSpPr>
            <a:spLocks noGrp="1"/>
          </p:cNvSpPr>
          <p:nvPr>
            <p:ph type="title"/>
          </p:nvPr>
        </p:nvSpPr>
        <p:spPr/>
        <p:txBody>
          <a:bodyPr/>
          <a:lstStyle/>
          <a:p>
            <a:r>
              <a:rPr lang="en-US" dirty="0" err="1"/>
              <a:t>Tham</a:t>
            </a:r>
            <a:r>
              <a:rPr lang="en-US" dirty="0"/>
              <a:t> </a:t>
            </a:r>
            <a:r>
              <a:rPr lang="en-US" dirty="0" err="1"/>
              <a:t>số</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endParaRPr lang="en-US" dirty="0"/>
          </a:p>
        </p:txBody>
      </p:sp>
      <p:sp>
        <p:nvSpPr>
          <p:cNvPr id="3" name="Content Placeholder 2">
            <a:extLst>
              <a:ext uri="{FF2B5EF4-FFF2-40B4-BE49-F238E27FC236}">
                <a16:creationId xmlns:a16="http://schemas.microsoft.com/office/drawing/2014/main" id="{93EC6E1C-8650-B64A-87BE-43060542164D}"/>
              </a:ext>
            </a:extLst>
          </p:cNvPr>
          <p:cNvSpPr>
            <a:spLocks noGrp="1"/>
          </p:cNvSpPr>
          <p:nvPr>
            <p:ph idx="1"/>
          </p:nvPr>
        </p:nvSpPr>
        <p:spPr/>
        <p:txBody>
          <a:bodyPr/>
          <a:lstStyle/>
          <a:p>
            <a:pPr>
              <a:lnSpc>
                <a:spcPct val="150000"/>
              </a:lnSpc>
            </a:pPr>
            <a:r>
              <a:rPr lang="en-US" dirty="0" err="1"/>
              <a:t>Tham</a:t>
            </a:r>
            <a:r>
              <a:rPr lang="en-US" dirty="0"/>
              <a:t> </a:t>
            </a:r>
            <a:r>
              <a:rPr lang="en-US" dirty="0" err="1"/>
              <a:t>số</a:t>
            </a:r>
            <a:r>
              <a:rPr lang="en-US" dirty="0"/>
              <a:t> </a:t>
            </a:r>
            <a:r>
              <a:rPr lang="en-US" dirty="0" err="1"/>
              <a:t>mặc</a:t>
            </a:r>
            <a:r>
              <a:rPr lang="en-US" dirty="0"/>
              <a:t> </a:t>
            </a:r>
            <a:r>
              <a:rPr lang="en-US" dirty="0" err="1"/>
              <a:t>định</a:t>
            </a:r>
            <a:r>
              <a:rPr lang="en-US" dirty="0"/>
              <a:t> </a:t>
            </a:r>
            <a:r>
              <a:rPr lang="en-US" dirty="0" err="1"/>
              <a:t>trong</a:t>
            </a:r>
            <a:r>
              <a:rPr lang="en-US" dirty="0"/>
              <a:t> PHP </a:t>
            </a:r>
            <a:r>
              <a:rPr lang="en-US" dirty="0" err="1"/>
              <a:t>được</a:t>
            </a:r>
            <a:r>
              <a:rPr lang="en-US" dirty="0"/>
              <a:t> </a:t>
            </a:r>
            <a:r>
              <a:rPr lang="en-US" dirty="0" err="1"/>
              <a:t>đặt</a:t>
            </a:r>
            <a:r>
              <a:rPr lang="en-US" dirty="0"/>
              <a:t> </a:t>
            </a:r>
            <a:r>
              <a:rPr lang="en-US" dirty="0" err="1"/>
              <a:t>ở</a:t>
            </a:r>
            <a:r>
              <a:rPr lang="en-US" dirty="0"/>
              <a:t> </a:t>
            </a:r>
            <a:r>
              <a:rPr lang="en-US" b="1" dirty="0" err="1"/>
              <a:t>vị</a:t>
            </a:r>
            <a:r>
              <a:rPr lang="en-US" b="1" dirty="0"/>
              <a:t> </a:t>
            </a:r>
            <a:r>
              <a:rPr lang="en-US" b="1" dirty="0" err="1"/>
              <a:t>trí</a:t>
            </a:r>
            <a:r>
              <a:rPr lang="en-US" b="1" dirty="0"/>
              <a:t> </a:t>
            </a:r>
            <a:r>
              <a:rPr lang="en-US" b="1" dirty="0" err="1"/>
              <a:t>cuối</a:t>
            </a:r>
            <a:r>
              <a:rPr lang="en-US" b="1" dirty="0"/>
              <a:t> </a:t>
            </a:r>
            <a:r>
              <a:rPr lang="en-US" b="1" dirty="0" err="1"/>
              <a:t>cùng</a:t>
            </a:r>
            <a:r>
              <a:rPr lang="en-US" dirty="0"/>
              <a:t>, </a:t>
            </a:r>
            <a:r>
              <a:rPr lang="en-US" dirty="0" err="1"/>
              <a:t>sau</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bắt</a:t>
            </a:r>
            <a:r>
              <a:rPr lang="en-US" dirty="0"/>
              <a:t> </a:t>
            </a:r>
            <a:r>
              <a:rPr lang="en-US" dirty="0" err="1"/>
              <a:t>buộc</a:t>
            </a:r>
            <a:r>
              <a:rPr lang="en-US" dirty="0"/>
              <a:t> </a:t>
            </a:r>
            <a:r>
              <a:rPr lang="en-US" dirty="0" err="1"/>
              <a:t>phải</a:t>
            </a:r>
            <a:r>
              <a:rPr lang="en-US" dirty="0"/>
              <a:t> </a:t>
            </a:r>
            <a:r>
              <a:rPr lang="en-US" dirty="0" err="1"/>
              <a:t>có</a:t>
            </a:r>
            <a:r>
              <a:rPr lang="en-US" dirty="0"/>
              <a:t>.</a:t>
            </a:r>
          </a:p>
        </p:txBody>
      </p:sp>
      <p:pic>
        <p:nvPicPr>
          <p:cNvPr id="4" name="Picture 3">
            <a:extLst>
              <a:ext uri="{FF2B5EF4-FFF2-40B4-BE49-F238E27FC236}">
                <a16:creationId xmlns:a16="http://schemas.microsoft.com/office/drawing/2014/main" id="{E0FDE71F-F7C6-E64A-B06F-9F9C25022701}"/>
              </a:ext>
            </a:extLst>
          </p:cNvPr>
          <p:cNvPicPr>
            <a:picLocks noChangeAspect="1"/>
          </p:cNvPicPr>
          <p:nvPr/>
        </p:nvPicPr>
        <p:blipFill>
          <a:blip r:embed="rId2"/>
          <a:stretch>
            <a:fillRect/>
          </a:stretch>
        </p:blipFill>
        <p:spPr>
          <a:xfrm>
            <a:off x="2679700" y="2743200"/>
            <a:ext cx="3784600" cy="2247900"/>
          </a:xfrm>
          <a:prstGeom prst="rect">
            <a:avLst/>
          </a:prstGeom>
        </p:spPr>
      </p:pic>
      <p:pic>
        <p:nvPicPr>
          <p:cNvPr id="5" name="Picture 4">
            <a:extLst>
              <a:ext uri="{FF2B5EF4-FFF2-40B4-BE49-F238E27FC236}">
                <a16:creationId xmlns:a16="http://schemas.microsoft.com/office/drawing/2014/main" id="{B88C8584-B659-A842-8EDF-3D3447306E4D}"/>
              </a:ext>
            </a:extLst>
          </p:cNvPr>
          <p:cNvPicPr>
            <a:picLocks noChangeAspect="1"/>
          </p:cNvPicPr>
          <p:nvPr/>
        </p:nvPicPr>
        <p:blipFill>
          <a:blip r:embed="rId3"/>
          <a:stretch>
            <a:fillRect/>
          </a:stretch>
        </p:blipFill>
        <p:spPr>
          <a:xfrm>
            <a:off x="2809875" y="5196772"/>
            <a:ext cx="3524250" cy="1386590"/>
          </a:xfrm>
          <a:prstGeom prst="rect">
            <a:avLst/>
          </a:prstGeom>
        </p:spPr>
      </p:pic>
    </p:spTree>
    <p:extLst>
      <p:ext uri="{BB962C8B-B14F-4D97-AF65-F5344CB8AC3E}">
        <p14:creationId xmlns:p14="http://schemas.microsoft.com/office/powerpoint/2010/main" val="266814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5F04-E630-7C40-A507-56A47DD3847D}"/>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đặt</a:t>
            </a:r>
            <a:r>
              <a:rPr lang="en-US" dirty="0"/>
              <a:t> </a:t>
            </a:r>
            <a:r>
              <a:rPr lang="en-US" dirty="0" err="1"/>
              <a:t>sai</a:t>
            </a:r>
            <a:r>
              <a:rPr lang="en-US" dirty="0"/>
              <a:t> </a:t>
            </a:r>
            <a:r>
              <a:rPr lang="en-US" dirty="0" err="1"/>
              <a:t>tham</a:t>
            </a:r>
            <a:r>
              <a:rPr lang="en-US" dirty="0"/>
              <a:t> </a:t>
            </a:r>
            <a:r>
              <a:rPr lang="en-US" dirty="0" err="1"/>
              <a:t>số</a:t>
            </a:r>
            <a:endParaRPr lang="en-US" dirty="0"/>
          </a:p>
        </p:txBody>
      </p:sp>
      <p:pic>
        <p:nvPicPr>
          <p:cNvPr id="4" name="Content Placeholder 3">
            <a:extLst>
              <a:ext uri="{FF2B5EF4-FFF2-40B4-BE49-F238E27FC236}">
                <a16:creationId xmlns:a16="http://schemas.microsoft.com/office/drawing/2014/main" id="{C404059C-AB99-EE41-9012-231BFE7AB43C}"/>
              </a:ext>
            </a:extLst>
          </p:cNvPr>
          <p:cNvPicPr>
            <a:picLocks noGrp="1" noChangeAspect="1"/>
          </p:cNvPicPr>
          <p:nvPr>
            <p:ph idx="1"/>
          </p:nvPr>
        </p:nvPicPr>
        <p:blipFill>
          <a:blip r:embed="rId2"/>
          <a:stretch>
            <a:fillRect/>
          </a:stretch>
        </p:blipFill>
        <p:spPr>
          <a:xfrm>
            <a:off x="1342159" y="1727200"/>
            <a:ext cx="6459682" cy="2667000"/>
          </a:xfrm>
          <a:prstGeom prst="rect">
            <a:avLst/>
          </a:prstGeom>
        </p:spPr>
      </p:pic>
      <p:pic>
        <p:nvPicPr>
          <p:cNvPr id="5" name="Picture 4">
            <a:extLst>
              <a:ext uri="{FF2B5EF4-FFF2-40B4-BE49-F238E27FC236}">
                <a16:creationId xmlns:a16="http://schemas.microsoft.com/office/drawing/2014/main" id="{7F384CE0-9F0E-8D4F-BAFA-2EB11BF60035}"/>
              </a:ext>
            </a:extLst>
          </p:cNvPr>
          <p:cNvPicPr>
            <a:picLocks noChangeAspect="1"/>
          </p:cNvPicPr>
          <p:nvPr/>
        </p:nvPicPr>
        <p:blipFill>
          <a:blip r:embed="rId3"/>
          <a:stretch>
            <a:fillRect/>
          </a:stretch>
        </p:blipFill>
        <p:spPr>
          <a:xfrm>
            <a:off x="1295773" y="4927600"/>
            <a:ext cx="6552453" cy="1244600"/>
          </a:xfrm>
          <a:prstGeom prst="rect">
            <a:avLst/>
          </a:prstGeom>
        </p:spPr>
      </p:pic>
    </p:spTree>
    <p:extLst>
      <p:ext uri="{BB962C8B-B14F-4D97-AF65-F5344CB8AC3E}">
        <p14:creationId xmlns:p14="http://schemas.microsoft.com/office/powerpoint/2010/main" val="360516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D668-B446-8848-A9C5-32DF89DEA2B7}"/>
              </a:ext>
            </a:extLst>
          </p:cNvPr>
          <p:cNvSpPr>
            <a:spLocks noGrp="1"/>
          </p:cNvSpPr>
          <p:nvPr>
            <p:ph type="title"/>
          </p:nvPr>
        </p:nvSpPr>
        <p:spPr/>
        <p:txBody>
          <a:bodyPr/>
          <a:lstStyle/>
          <a:p>
            <a:r>
              <a:rPr lang="en-US" dirty="0"/>
              <a:t>Return type</a:t>
            </a:r>
          </a:p>
        </p:txBody>
      </p:sp>
      <p:sp>
        <p:nvSpPr>
          <p:cNvPr id="3" name="Content Placeholder 2">
            <a:extLst>
              <a:ext uri="{FF2B5EF4-FFF2-40B4-BE49-F238E27FC236}">
                <a16:creationId xmlns:a16="http://schemas.microsoft.com/office/drawing/2014/main" id="{4EB1DD68-ED42-2C4F-B1AF-86A7027A4DC6}"/>
              </a:ext>
            </a:extLst>
          </p:cNvPr>
          <p:cNvSpPr>
            <a:spLocks noGrp="1"/>
          </p:cNvSpPr>
          <p:nvPr>
            <p:ph idx="1"/>
          </p:nvPr>
        </p:nvSpPr>
        <p:spPr/>
        <p:txBody>
          <a:bodyPr/>
          <a:lstStyle/>
          <a:p>
            <a:r>
              <a:rPr lang="en-US" dirty="0" err="1"/>
              <a:t>Để</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a:t>
            </a:r>
            <a:r>
              <a:rPr lang="en-US" dirty="0" err="1"/>
              <a:t>trong</a:t>
            </a:r>
            <a:r>
              <a:rPr lang="en-US" dirty="0"/>
              <a:t> PHP, </a:t>
            </a:r>
            <a:r>
              <a:rPr lang="en-US" dirty="0" err="1"/>
              <a:t>sử</a:t>
            </a:r>
            <a:r>
              <a:rPr lang="en-US" dirty="0"/>
              <a:t> dung </a:t>
            </a:r>
            <a:r>
              <a:rPr lang="en-US" dirty="0">
                <a:latin typeface="Courier New" panose="02070309020205020404" pitchFamily="49" charset="0"/>
                <a:cs typeface="Courier New" panose="02070309020205020404" pitchFamily="49" charset="0"/>
              </a:rPr>
              <a:t>return</a:t>
            </a:r>
          </a:p>
        </p:txBody>
      </p:sp>
      <p:pic>
        <p:nvPicPr>
          <p:cNvPr id="5" name="Picture 4">
            <a:extLst>
              <a:ext uri="{FF2B5EF4-FFF2-40B4-BE49-F238E27FC236}">
                <a16:creationId xmlns:a16="http://schemas.microsoft.com/office/drawing/2014/main" id="{F47B8D3C-6AA9-5B40-AB77-B3CDC5E87311}"/>
              </a:ext>
            </a:extLst>
          </p:cNvPr>
          <p:cNvPicPr>
            <a:picLocks noChangeAspect="1"/>
          </p:cNvPicPr>
          <p:nvPr/>
        </p:nvPicPr>
        <p:blipFill>
          <a:blip r:embed="rId2"/>
          <a:stretch>
            <a:fillRect/>
          </a:stretch>
        </p:blipFill>
        <p:spPr>
          <a:xfrm>
            <a:off x="1988630" y="2057400"/>
            <a:ext cx="5166740" cy="2444750"/>
          </a:xfrm>
          <a:prstGeom prst="rect">
            <a:avLst/>
          </a:prstGeom>
        </p:spPr>
      </p:pic>
      <p:pic>
        <p:nvPicPr>
          <p:cNvPr id="6" name="Picture 5">
            <a:extLst>
              <a:ext uri="{FF2B5EF4-FFF2-40B4-BE49-F238E27FC236}">
                <a16:creationId xmlns:a16="http://schemas.microsoft.com/office/drawing/2014/main" id="{7E36635D-F849-A04D-853A-706056460286}"/>
              </a:ext>
            </a:extLst>
          </p:cNvPr>
          <p:cNvPicPr>
            <a:picLocks noChangeAspect="1"/>
          </p:cNvPicPr>
          <p:nvPr/>
        </p:nvPicPr>
        <p:blipFill>
          <a:blip r:embed="rId3"/>
          <a:stretch>
            <a:fillRect/>
          </a:stretch>
        </p:blipFill>
        <p:spPr>
          <a:xfrm>
            <a:off x="2781300" y="4648200"/>
            <a:ext cx="3581400" cy="2141456"/>
          </a:xfrm>
          <a:prstGeom prst="rect">
            <a:avLst/>
          </a:prstGeom>
        </p:spPr>
      </p:pic>
    </p:spTree>
    <p:extLst>
      <p:ext uri="{BB962C8B-B14F-4D97-AF65-F5344CB8AC3E}">
        <p14:creationId xmlns:p14="http://schemas.microsoft.com/office/powerpoint/2010/main" val="3389742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7052</TotalTime>
  <Words>296</Words>
  <Application>Microsoft Macintosh PowerPoint</Application>
  <PresentationFormat>On-screen Show (4:3)</PresentationFormat>
  <Paragraphs>41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Courier New</vt:lpstr>
      <vt:lpstr>Adjacency</vt:lpstr>
      <vt:lpstr>Khóa đào tạo Lập trình Web sử dụng PHP</vt:lpstr>
      <vt:lpstr>Content</vt:lpstr>
      <vt:lpstr>Tạo hàm trong PHP</vt:lpstr>
      <vt:lpstr>Sử dung hàm trong PHP</vt:lpstr>
      <vt:lpstr>Tham số của hàm</vt:lpstr>
      <vt:lpstr>Ví dụ với 2 tham số</vt:lpstr>
      <vt:lpstr>Tham số với giá trị mặc định</vt:lpstr>
      <vt:lpstr>Ví dụ đặt sai tham số</vt:lpstr>
      <vt:lpstr>Return type</vt:lpstr>
      <vt:lpstr>Phạm vi của biến – Biến cục bộ</vt:lpstr>
      <vt:lpstr>Ví dụ</vt:lpstr>
      <vt:lpstr>Phạm vi của biến – Tham số trong hàm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đào tạo lập trình web sử dụng php</dc:title>
  <dc:creator>ngoctb</dc:creator>
  <cp:lastModifiedBy>nguyen_huu cam</cp:lastModifiedBy>
  <cp:revision>2209</cp:revision>
  <dcterms:created xsi:type="dcterms:W3CDTF">2014-12-22T07:12:12Z</dcterms:created>
  <dcterms:modified xsi:type="dcterms:W3CDTF">2021-01-25T09:51:06Z</dcterms:modified>
</cp:coreProperties>
</file>