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3"/>
  </p:notesMasterIdLst>
  <p:sldIdLst>
    <p:sldId id="301" r:id="rId2"/>
    <p:sldId id="256" r:id="rId3"/>
    <p:sldId id="308" r:id="rId4"/>
    <p:sldId id="312" r:id="rId5"/>
    <p:sldId id="311" r:id="rId6"/>
    <p:sldId id="310" r:id="rId7"/>
    <p:sldId id="309" r:id="rId8"/>
    <p:sldId id="260" r:id="rId9"/>
    <p:sldId id="316" r:id="rId10"/>
    <p:sldId id="319" r:id="rId11"/>
    <p:sldId id="320" r:id="rId12"/>
    <p:sldId id="321" r:id="rId13"/>
    <p:sldId id="329" r:id="rId14"/>
    <p:sldId id="323" r:id="rId15"/>
    <p:sldId id="325" r:id="rId16"/>
    <p:sldId id="327" r:id="rId17"/>
    <p:sldId id="328" r:id="rId18"/>
    <p:sldId id="331" r:id="rId19"/>
    <p:sldId id="332" r:id="rId20"/>
    <p:sldId id="333" r:id="rId21"/>
    <p:sldId id="335" r:id="rId22"/>
  </p:sldIdLst>
  <p:sldSz cx="9144000" cy="5143500" type="screen16x9"/>
  <p:notesSz cx="6858000" cy="9144000"/>
  <p:embeddedFontLst>
    <p:embeddedFont>
      <p:font typeface="Epilogue" panose="020B0604020202020204" charset="0"/>
      <p:regular r:id="rId24"/>
      <p:bold r:id="rId25"/>
      <p:italic r:id="rId26"/>
      <p:boldItalic r:id="rId27"/>
    </p:embeddedFont>
    <p:embeddedFont>
      <p:font typeface="Inter Extra Bold" panose="02000903000000020004" pitchFamily="50" charset="0"/>
      <p:bold r:id="rId28"/>
      <p:boldItalic r:id="rId29"/>
    </p:embeddedFont>
    <p:embeddedFont>
      <p:font typeface="Inter Medium" panose="02000603000000020004" pitchFamily="50" charset="0"/>
      <p:regular r:id="rId30"/>
      <p:italic r:id="rId31"/>
    </p:embeddedFont>
    <p:embeddedFont>
      <p:font typeface="Inter V Black" panose="02000503000000020004" pitchFamily="2" charset="0"/>
      <p:bold r:id="rId32"/>
    </p:embeddedFont>
    <p:embeddedFont>
      <p:font typeface="Inter V Extra Bold" panose="02000503000000020004" pitchFamily="2" charset="0"/>
      <p:bold r:id="rId33"/>
    </p:embeddedFont>
    <p:embeddedFont>
      <p:font typeface="Inter V Medium" panose="02000503000000020004" pitchFamily="2" charset="0"/>
      <p:regular r:id="rId34"/>
    </p:embeddedFont>
    <p:embeddedFont>
      <p:font typeface="Lato" panose="020F05020202040302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DF8"/>
    <a:srgbClr val="083549"/>
    <a:srgbClr val="0E6305"/>
    <a:srgbClr val="1E293B"/>
    <a:srgbClr val="FF9843"/>
    <a:srgbClr val="FF6868"/>
    <a:srgbClr val="7DD5FC"/>
    <a:srgbClr val="89D7FA"/>
    <a:srgbClr val="75C4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1D6BD5C1-4A3D-4C3D-A6E2-B89A9E271B5A}">
  <a:tblStyle styleId="{1D6BD5C1-4A3D-4C3D-A6E2-B89A9E271B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E8AC61-C19A-4ADD-A9D6-912635852D4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33" autoAdjust="0"/>
    <p:restoredTop sz="94660"/>
  </p:normalViewPr>
  <p:slideViewPr>
    <p:cSldViewPr snapToGrid="0">
      <p:cViewPr>
        <p:scale>
          <a:sx n="100" d="100"/>
          <a:sy n="100" d="100"/>
        </p:scale>
        <p:origin x="2046"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327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78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23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935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6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1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50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73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08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01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88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87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4500"/>
            <a:ext cx="4112100" cy="2378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3200"/>
            <a:ext cx="4112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1604593" y="-845132"/>
            <a:ext cx="3281418" cy="21328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9899992" flipH="1">
            <a:off x="-1505670" y="4182614"/>
            <a:ext cx="3953580" cy="192177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5C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iv</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047175" y="25719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047175" y="1321975"/>
            <a:ext cx="12357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a:spLocks noGrp="1"/>
          </p:cNvSpPr>
          <p:nvPr>
            <p:ph type="pic" idx="3"/>
          </p:nvPr>
        </p:nvSpPr>
        <p:spPr>
          <a:xfrm>
            <a:off x="484625" y="1076550"/>
            <a:ext cx="2990400" cy="2990400"/>
          </a:xfrm>
          <a:prstGeom prst="roundRect">
            <a:avLst>
              <a:gd name="adj" fmla="val 16667"/>
            </a:avLst>
          </a:prstGeom>
          <a:noFill/>
          <a:ln>
            <a:noFill/>
          </a:ln>
        </p:spPr>
      </p:sp>
      <p:sp>
        <p:nvSpPr>
          <p:cNvPr id="17" name="Google Shape;17;p3"/>
          <p:cNvSpPr/>
          <p:nvPr/>
        </p:nvSpPr>
        <p:spPr>
          <a:xfrm rot="-3263452" flipH="1">
            <a:off x="5847147" y="3956502"/>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7DD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v</a:t>
            </a:r>
            <a:endParaRPr dirty="0"/>
          </a:p>
        </p:txBody>
      </p:sp>
      <p:sp>
        <p:nvSpPr>
          <p:cNvPr id="18" name="Google Shape;18;p3"/>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5C4E7">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89D7FA">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txBox="1">
            <a:spLocks noGrp="1"/>
          </p:cNvSpPr>
          <p:nvPr>
            <p:ph type="title" hasCustomPrompt="1"/>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dirty="0"/>
              <a:t> </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5"/>
        <p:cNvGrpSpPr/>
        <p:nvPr/>
      </p:nvGrpSpPr>
      <p:grpSpPr>
        <a:xfrm>
          <a:off x="0" y="0"/>
          <a:ext cx="0" cy="0"/>
          <a:chOff x="0" y="0"/>
          <a:chExt cx="0" cy="0"/>
        </a:xfrm>
      </p:grpSpPr>
      <p:sp>
        <p:nvSpPr>
          <p:cNvPr id="636" name="Google Shape;636;p2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4"/>
        <p:cNvGrpSpPr/>
        <p:nvPr/>
      </p:nvGrpSpPr>
      <p:grpSpPr>
        <a:xfrm>
          <a:off x="0" y="0"/>
          <a:ext cx="0" cy="0"/>
          <a:chOff x="0" y="0"/>
          <a:chExt cx="0" cy="0"/>
        </a:xfrm>
      </p:grpSpPr>
      <p:sp>
        <p:nvSpPr>
          <p:cNvPr id="665" name="Google Shape;665;p22"/>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8">
            <a:lum/>
          </a:blip>
          <a:srcRect/>
          <a:stretch>
            <a:fillRect l="-6000" r="-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67"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5" name="Graphic 4">
            <a:extLst>
              <a:ext uri="{FF2B5EF4-FFF2-40B4-BE49-F238E27FC236}">
                <a16:creationId xmlns:a16="http://schemas.microsoft.com/office/drawing/2014/main" id="{A0661870-473D-48F8-92D5-3C948CC8D9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8542" y="901303"/>
            <a:ext cx="5466915" cy="3340893"/>
          </a:xfrm>
          <a:prstGeom prst="rect">
            <a:avLst/>
          </a:prstGeom>
        </p:spPr>
      </p:pic>
    </p:spTree>
    <p:extLst>
      <p:ext uri="{BB962C8B-B14F-4D97-AF65-F5344CB8AC3E}">
        <p14:creationId xmlns:p14="http://schemas.microsoft.com/office/powerpoint/2010/main" val="1059727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grpSp>
        <p:nvGrpSpPr>
          <p:cNvPr id="2" name="Group 1">
            <a:extLst>
              <a:ext uri="{FF2B5EF4-FFF2-40B4-BE49-F238E27FC236}">
                <a16:creationId xmlns:a16="http://schemas.microsoft.com/office/drawing/2014/main" id="{3E1640F8-552B-40AA-B704-1D637437DBF5}"/>
              </a:ext>
            </a:extLst>
          </p:cNvPr>
          <p:cNvGrpSpPr/>
          <p:nvPr/>
        </p:nvGrpSpPr>
        <p:grpSpPr>
          <a:xfrm>
            <a:off x="1222012" y="579081"/>
            <a:ext cx="1277897" cy="1782018"/>
            <a:chOff x="573083" y="685801"/>
            <a:chExt cx="1277897" cy="1782018"/>
          </a:xfrm>
        </p:grpSpPr>
        <p:pic>
          <p:nvPicPr>
            <p:cNvPr id="3" name="Graphic 2">
              <a:extLst>
                <a:ext uri="{FF2B5EF4-FFF2-40B4-BE49-F238E27FC236}">
                  <a16:creationId xmlns:a16="http://schemas.microsoft.com/office/drawing/2014/main" id="{800333A8-0CF4-4BC0-8526-5833DA65B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083" y="1189922"/>
              <a:ext cx="1277897" cy="1277897"/>
            </a:xfrm>
            <a:prstGeom prst="rect">
              <a:avLst/>
            </a:prstGeom>
          </p:spPr>
        </p:pic>
        <p:sp>
          <p:nvSpPr>
            <p:cNvPr id="4" name="TextBox 3">
              <a:extLst>
                <a:ext uri="{FF2B5EF4-FFF2-40B4-BE49-F238E27FC236}">
                  <a16:creationId xmlns:a16="http://schemas.microsoft.com/office/drawing/2014/main" id="{44CA24D8-2CCC-4D33-BD2A-665694FDAAA3}"/>
                </a:ext>
              </a:extLst>
            </p:cNvPr>
            <p:cNvSpPr txBox="1"/>
            <p:nvPr/>
          </p:nvSpPr>
          <p:spPr>
            <a:xfrm>
              <a:off x="586094" y="685801"/>
              <a:ext cx="1252266" cy="553998"/>
            </a:xfrm>
            <a:prstGeom prst="rect">
              <a:avLst/>
            </a:prstGeom>
            <a:noFill/>
          </p:spPr>
          <p:txBody>
            <a:bodyPr wrap="squar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CSS3</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5" name="Group 4">
            <a:extLst>
              <a:ext uri="{FF2B5EF4-FFF2-40B4-BE49-F238E27FC236}">
                <a16:creationId xmlns:a16="http://schemas.microsoft.com/office/drawing/2014/main" id="{A4E379D5-58F7-4560-AB46-1A45BB8A8C9B}"/>
              </a:ext>
            </a:extLst>
          </p:cNvPr>
          <p:cNvGrpSpPr/>
          <p:nvPr/>
        </p:nvGrpSpPr>
        <p:grpSpPr>
          <a:xfrm>
            <a:off x="3224993" y="620056"/>
            <a:ext cx="2324102" cy="1586220"/>
            <a:chOff x="2116487" y="674915"/>
            <a:chExt cx="2324102" cy="1586220"/>
          </a:xfrm>
        </p:grpSpPr>
        <p:pic>
          <p:nvPicPr>
            <p:cNvPr id="6" name="Graphic 5">
              <a:extLst>
                <a:ext uri="{FF2B5EF4-FFF2-40B4-BE49-F238E27FC236}">
                  <a16:creationId xmlns:a16="http://schemas.microsoft.com/office/drawing/2014/main" id="{860220BD-8034-4EBE-982E-D3BC6249C5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16487" y="1099084"/>
              <a:ext cx="2324102" cy="1162051"/>
            </a:xfrm>
            <a:prstGeom prst="rect">
              <a:avLst/>
            </a:prstGeom>
          </p:spPr>
        </p:pic>
        <p:sp>
          <p:nvSpPr>
            <p:cNvPr id="9" name="TextBox 8">
              <a:extLst>
                <a:ext uri="{FF2B5EF4-FFF2-40B4-BE49-F238E27FC236}">
                  <a16:creationId xmlns:a16="http://schemas.microsoft.com/office/drawing/2014/main" id="{00DCFEAD-A9DE-4BED-8DB2-38FB7E3DA5CE}"/>
                </a:ext>
              </a:extLst>
            </p:cNvPr>
            <p:cNvSpPr txBox="1"/>
            <p:nvPr/>
          </p:nvSpPr>
          <p:spPr>
            <a:xfrm>
              <a:off x="2700495" y="674915"/>
              <a:ext cx="115608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LESS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10" name="Group 9">
            <a:extLst>
              <a:ext uri="{FF2B5EF4-FFF2-40B4-BE49-F238E27FC236}">
                <a16:creationId xmlns:a16="http://schemas.microsoft.com/office/drawing/2014/main" id="{534820D0-5FF0-460B-BDBB-442C10B4E4B3}"/>
              </a:ext>
            </a:extLst>
          </p:cNvPr>
          <p:cNvGrpSpPr/>
          <p:nvPr/>
        </p:nvGrpSpPr>
        <p:grpSpPr>
          <a:xfrm>
            <a:off x="6261170" y="620056"/>
            <a:ext cx="1647807" cy="1863004"/>
            <a:chOff x="5188422" y="679328"/>
            <a:chExt cx="1647807" cy="1863004"/>
          </a:xfrm>
        </p:grpSpPr>
        <p:pic>
          <p:nvPicPr>
            <p:cNvPr id="8" name="Graphic 7">
              <a:extLst>
                <a:ext uri="{FF2B5EF4-FFF2-40B4-BE49-F238E27FC236}">
                  <a16:creationId xmlns:a16="http://schemas.microsoft.com/office/drawing/2014/main" id="{9EE7E544-3993-4ECE-A75E-D4D01B4F4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8422" y="1306477"/>
              <a:ext cx="1647807" cy="1235855"/>
            </a:xfrm>
            <a:prstGeom prst="rect">
              <a:avLst/>
            </a:prstGeom>
          </p:spPr>
        </p:pic>
        <p:sp>
          <p:nvSpPr>
            <p:cNvPr id="12" name="TextBox 11">
              <a:extLst>
                <a:ext uri="{FF2B5EF4-FFF2-40B4-BE49-F238E27FC236}">
                  <a16:creationId xmlns:a16="http://schemas.microsoft.com/office/drawing/2014/main" id="{C70F1840-C184-4E7E-82EC-3936B78756C8}"/>
                </a:ext>
              </a:extLst>
            </p:cNvPr>
            <p:cNvSpPr txBox="1"/>
            <p:nvPr/>
          </p:nvSpPr>
          <p:spPr>
            <a:xfrm>
              <a:off x="5382184" y="679328"/>
              <a:ext cx="1260281"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SASS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18" name="Group 17">
            <a:extLst>
              <a:ext uri="{FF2B5EF4-FFF2-40B4-BE49-F238E27FC236}">
                <a16:creationId xmlns:a16="http://schemas.microsoft.com/office/drawing/2014/main" id="{1EA8E498-1C9B-4D74-B994-02FF3B37AE8A}"/>
              </a:ext>
            </a:extLst>
          </p:cNvPr>
          <p:cNvGrpSpPr/>
          <p:nvPr/>
        </p:nvGrpSpPr>
        <p:grpSpPr>
          <a:xfrm>
            <a:off x="810031" y="2571750"/>
            <a:ext cx="2101857" cy="1850467"/>
            <a:chOff x="6544980" y="303679"/>
            <a:chExt cx="2101857" cy="1850467"/>
          </a:xfrm>
        </p:grpSpPr>
        <p:pic>
          <p:nvPicPr>
            <p:cNvPr id="14" name="Graphic 13">
              <a:extLst>
                <a:ext uri="{FF2B5EF4-FFF2-40B4-BE49-F238E27FC236}">
                  <a16:creationId xmlns:a16="http://schemas.microsoft.com/office/drawing/2014/main" id="{4AD88111-0FFC-430C-AD30-657BE614E7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47675" y="857677"/>
              <a:ext cx="1296469" cy="1296469"/>
            </a:xfrm>
            <a:prstGeom prst="rect">
              <a:avLst/>
            </a:prstGeom>
          </p:spPr>
        </p:pic>
        <p:sp>
          <p:nvSpPr>
            <p:cNvPr id="15" name="TextBox 14">
              <a:extLst>
                <a:ext uri="{FF2B5EF4-FFF2-40B4-BE49-F238E27FC236}">
                  <a16:creationId xmlns:a16="http://schemas.microsoft.com/office/drawing/2014/main" id="{49FE620B-B621-4477-B0E1-10EF4BB4F707}"/>
                </a:ext>
              </a:extLst>
            </p:cNvPr>
            <p:cNvSpPr txBox="1"/>
            <p:nvPr/>
          </p:nvSpPr>
          <p:spPr>
            <a:xfrm>
              <a:off x="6544980" y="303679"/>
              <a:ext cx="21018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Bootstrap</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28" name="Group 27">
            <a:extLst>
              <a:ext uri="{FF2B5EF4-FFF2-40B4-BE49-F238E27FC236}">
                <a16:creationId xmlns:a16="http://schemas.microsoft.com/office/drawing/2014/main" id="{CBD6FC62-8D5E-4FC6-9BCF-5F2CEC03D676}"/>
              </a:ext>
            </a:extLst>
          </p:cNvPr>
          <p:cNvGrpSpPr/>
          <p:nvPr/>
        </p:nvGrpSpPr>
        <p:grpSpPr>
          <a:xfrm>
            <a:off x="3335502" y="2630445"/>
            <a:ext cx="2215671" cy="1976036"/>
            <a:chOff x="3464164" y="2602493"/>
            <a:chExt cx="2215671" cy="1976036"/>
          </a:xfrm>
        </p:grpSpPr>
        <p:pic>
          <p:nvPicPr>
            <p:cNvPr id="16" name="Graphic 15">
              <a:extLst>
                <a:ext uri="{FF2B5EF4-FFF2-40B4-BE49-F238E27FC236}">
                  <a16:creationId xmlns:a16="http://schemas.microsoft.com/office/drawing/2014/main" id="{79B42A43-B65D-4C69-9F61-02A2E706FD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9596" y="3156491"/>
              <a:ext cx="1304809" cy="1422038"/>
            </a:xfrm>
            <a:prstGeom prst="rect">
              <a:avLst/>
            </a:prstGeom>
          </p:spPr>
        </p:pic>
        <p:sp>
          <p:nvSpPr>
            <p:cNvPr id="17" name="TextBox 16">
              <a:extLst>
                <a:ext uri="{FF2B5EF4-FFF2-40B4-BE49-F238E27FC236}">
                  <a16:creationId xmlns:a16="http://schemas.microsoft.com/office/drawing/2014/main" id="{D9A7AAD8-4B0A-4F41-A7B3-B2579AB0F55E}"/>
                </a:ext>
              </a:extLst>
            </p:cNvPr>
            <p:cNvSpPr txBox="1"/>
            <p:nvPr/>
          </p:nvSpPr>
          <p:spPr>
            <a:xfrm>
              <a:off x="3464164" y="2602493"/>
              <a:ext cx="2215671" cy="553998"/>
            </a:xfrm>
            <a:prstGeom prst="rect">
              <a:avLst/>
            </a:prstGeom>
            <a:noFill/>
          </p:spPr>
          <p:txBody>
            <a:bodyPr wrap="none" rtlCol="0">
              <a:spAutoFit/>
            </a:bodyPr>
            <a:lstStyle/>
            <a:p>
              <a:r>
                <a:rPr lang="en-US" sz="3000" dirty="0" err="1">
                  <a:solidFill>
                    <a:srgbClr val="083549"/>
                  </a:solidFill>
                  <a:latin typeface="Inter V Black" panose="02000503000000020004" pitchFamily="2" charset="0"/>
                  <a:ea typeface="Inter V Black" panose="02000503000000020004" pitchFamily="2" charset="0"/>
                  <a:cs typeface="Inter V Black" panose="02000503000000020004" pitchFamily="2" charset="0"/>
                </a:rPr>
                <a:t>Windi</a:t>
              </a:r>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 CSS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29" name="Group 28">
            <a:extLst>
              <a:ext uri="{FF2B5EF4-FFF2-40B4-BE49-F238E27FC236}">
                <a16:creationId xmlns:a16="http://schemas.microsoft.com/office/drawing/2014/main" id="{09A20D8C-904A-437F-9AC1-D5FC45F085E3}"/>
              </a:ext>
            </a:extLst>
          </p:cNvPr>
          <p:cNvGrpSpPr/>
          <p:nvPr/>
        </p:nvGrpSpPr>
        <p:grpSpPr>
          <a:xfrm>
            <a:off x="5729758" y="2632364"/>
            <a:ext cx="2736647" cy="1789853"/>
            <a:chOff x="5917010" y="3406603"/>
            <a:chExt cx="2736647" cy="1789853"/>
          </a:xfrm>
        </p:grpSpPr>
        <p:pic>
          <p:nvPicPr>
            <p:cNvPr id="25" name="Graphic 24">
              <a:extLst>
                <a:ext uri="{FF2B5EF4-FFF2-40B4-BE49-F238E27FC236}">
                  <a16:creationId xmlns:a16="http://schemas.microsoft.com/office/drawing/2014/main" id="{FDF561E8-5D42-4112-971A-B00ACC7B01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74180" y="3960601"/>
              <a:ext cx="2022308" cy="1235855"/>
            </a:xfrm>
            <a:prstGeom prst="rect">
              <a:avLst/>
            </a:prstGeom>
          </p:spPr>
        </p:pic>
        <p:sp>
          <p:nvSpPr>
            <p:cNvPr id="27" name="TextBox 26">
              <a:extLst>
                <a:ext uri="{FF2B5EF4-FFF2-40B4-BE49-F238E27FC236}">
                  <a16:creationId xmlns:a16="http://schemas.microsoft.com/office/drawing/2014/main" id="{FDF23071-CF82-4AEB-A509-F25929876A54}"/>
                </a:ext>
              </a:extLst>
            </p:cNvPr>
            <p:cNvSpPr txBox="1"/>
            <p:nvPr/>
          </p:nvSpPr>
          <p:spPr>
            <a:xfrm>
              <a:off x="5917010" y="3406603"/>
              <a:ext cx="273664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Tailwind CSS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spTree>
    <p:extLst>
      <p:ext uri="{BB962C8B-B14F-4D97-AF65-F5344CB8AC3E}">
        <p14:creationId xmlns:p14="http://schemas.microsoft.com/office/powerpoint/2010/main" val="1816988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grpSp>
        <p:nvGrpSpPr>
          <p:cNvPr id="2" name="Group 1">
            <a:extLst>
              <a:ext uri="{FF2B5EF4-FFF2-40B4-BE49-F238E27FC236}">
                <a16:creationId xmlns:a16="http://schemas.microsoft.com/office/drawing/2014/main" id="{9E340E15-1D11-4106-A866-A9BAC69E0145}"/>
              </a:ext>
            </a:extLst>
          </p:cNvPr>
          <p:cNvGrpSpPr/>
          <p:nvPr/>
        </p:nvGrpSpPr>
        <p:grpSpPr>
          <a:xfrm>
            <a:off x="1929716" y="3843221"/>
            <a:ext cx="5284565" cy="1173844"/>
            <a:chOff x="112205" y="3924500"/>
            <a:chExt cx="5284565" cy="1173844"/>
          </a:xfrm>
        </p:grpSpPr>
        <p:grpSp>
          <p:nvGrpSpPr>
            <p:cNvPr id="24" name="Group 23">
              <a:extLst>
                <a:ext uri="{FF2B5EF4-FFF2-40B4-BE49-F238E27FC236}">
                  <a16:creationId xmlns:a16="http://schemas.microsoft.com/office/drawing/2014/main" id="{EAEB05FF-49E9-482F-B130-5A468CA4900D}"/>
                </a:ext>
              </a:extLst>
            </p:cNvPr>
            <p:cNvGrpSpPr/>
            <p:nvPr/>
          </p:nvGrpSpPr>
          <p:grpSpPr>
            <a:xfrm>
              <a:off x="112205" y="3924500"/>
              <a:ext cx="741280" cy="1020714"/>
              <a:chOff x="121565" y="3768364"/>
              <a:chExt cx="741280" cy="1020714"/>
            </a:xfrm>
          </p:grpSpPr>
          <p:pic>
            <p:nvPicPr>
              <p:cNvPr id="3" name="Graphic 2">
                <a:extLst>
                  <a:ext uri="{FF2B5EF4-FFF2-40B4-BE49-F238E27FC236}">
                    <a16:creationId xmlns:a16="http://schemas.microsoft.com/office/drawing/2014/main" id="{800333A8-0CF4-4BC0-8526-5833DA65B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806" y="4094280"/>
                <a:ext cx="694798" cy="694798"/>
              </a:xfrm>
              <a:prstGeom prst="rect">
                <a:avLst/>
              </a:prstGeom>
            </p:spPr>
          </p:pic>
          <p:sp>
            <p:nvSpPr>
              <p:cNvPr id="4" name="TextBox 3">
                <a:extLst>
                  <a:ext uri="{FF2B5EF4-FFF2-40B4-BE49-F238E27FC236}">
                    <a16:creationId xmlns:a16="http://schemas.microsoft.com/office/drawing/2014/main" id="{44CA24D8-2CCC-4D33-BD2A-665694FDAAA3}"/>
                  </a:ext>
                </a:extLst>
              </p:cNvPr>
              <p:cNvSpPr txBox="1"/>
              <p:nvPr/>
            </p:nvSpPr>
            <p:spPr>
              <a:xfrm>
                <a:off x="121565" y="3768364"/>
                <a:ext cx="741280" cy="323165"/>
              </a:xfrm>
              <a:prstGeom prst="rect">
                <a:avLst/>
              </a:prstGeom>
              <a:noFill/>
            </p:spPr>
            <p:txBody>
              <a:bodyPr wrap="squar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CSS3</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9" name="Group 38">
              <a:extLst>
                <a:ext uri="{FF2B5EF4-FFF2-40B4-BE49-F238E27FC236}">
                  <a16:creationId xmlns:a16="http://schemas.microsoft.com/office/drawing/2014/main" id="{3C92E2E0-8BA9-4AC2-B83E-0EDF3938C299}"/>
                </a:ext>
              </a:extLst>
            </p:cNvPr>
            <p:cNvGrpSpPr/>
            <p:nvPr/>
          </p:nvGrpSpPr>
          <p:grpSpPr>
            <a:xfrm>
              <a:off x="801970" y="3924500"/>
              <a:ext cx="1389596" cy="1014427"/>
              <a:chOff x="801970" y="3924500"/>
              <a:chExt cx="1389596" cy="1014427"/>
            </a:xfrm>
          </p:grpSpPr>
          <p:pic>
            <p:nvPicPr>
              <p:cNvPr id="6" name="Graphic 5">
                <a:extLst>
                  <a:ext uri="{FF2B5EF4-FFF2-40B4-BE49-F238E27FC236}">
                    <a16:creationId xmlns:a16="http://schemas.microsoft.com/office/drawing/2014/main" id="{860220BD-8034-4EBE-982E-D3BC6249C5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970" y="4244129"/>
                <a:ext cx="1389596" cy="694798"/>
              </a:xfrm>
              <a:prstGeom prst="rect">
                <a:avLst/>
              </a:prstGeom>
            </p:spPr>
          </p:pic>
          <p:sp>
            <p:nvSpPr>
              <p:cNvPr id="9" name="TextBox 8">
                <a:extLst>
                  <a:ext uri="{FF2B5EF4-FFF2-40B4-BE49-F238E27FC236}">
                    <a16:creationId xmlns:a16="http://schemas.microsoft.com/office/drawing/2014/main" id="{00DCFEAD-A9DE-4BED-8DB2-38FB7E3DA5CE}"/>
                  </a:ext>
                </a:extLst>
              </p:cNvPr>
              <p:cNvSpPr txBox="1"/>
              <p:nvPr/>
            </p:nvSpPr>
            <p:spPr>
              <a:xfrm>
                <a:off x="1160778" y="3924500"/>
                <a:ext cx="671979" cy="323165"/>
              </a:xfrm>
              <a:prstGeom prst="rect">
                <a:avLst/>
              </a:prstGeom>
              <a:noFill/>
            </p:spPr>
            <p:txBody>
              <a:bodyPr wrap="non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LESS</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8" name="Group 37">
              <a:extLst>
                <a:ext uri="{FF2B5EF4-FFF2-40B4-BE49-F238E27FC236}">
                  <a16:creationId xmlns:a16="http://schemas.microsoft.com/office/drawing/2014/main" id="{A439E83A-9599-4961-8F95-E76DAD25DCC0}"/>
                </a:ext>
              </a:extLst>
            </p:cNvPr>
            <p:cNvGrpSpPr/>
            <p:nvPr/>
          </p:nvGrpSpPr>
          <p:grpSpPr>
            <a:xfrm>
              <a:off x="2145169" y="3924500"/>
              <a:ext cx="912646" cy="1027947"/>
              <a:chOff x="2145169" y="3924500"/>
              <a:chExt cx="912646" cy="1027947"/>
            </a:xfrm>
          </p:grpSpPr>
          <p:pic>
            <p:nvPicPr>
              <p:cNvPr id="8" name="Graphic 7">
                <a:extLst>
                  <a:ext uri="{FF2B5EF4-FFF2-40B4-BE49-F238E27FC236}">
                    <a16:creationId xmlns:a16="http://schemas.microsoft.com/office/drawing/2014/main" id="{9EE7E544-3993-4ECE-A75E-D4D01B4F4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45169" y="4267962"/>
                <a:ext cx="912646" cy="684485"/>
              </a:xfrm>
              <a:prstGeom prst="rect">
                <a:avLst/>
              </a:prstGeom>
            </p:spPr>
          </p:pic>
          <p:sp>
            <p:nvSpPr>
              <p:cNvPr id="12" name="TextBox 11">
                <a:extLst>
                  <a:ext uri="{FF2B5EF4-FFF2-40B4-BE49-F238E27FC236}">
                    <a16:creationId xmlns:a16="http://schemas.microsoft.com/office/drawing/2014/main" id="{C70F1840-C184-4E7E-82EC-3936B78756C8}"/>
                  </a:ext>
                </a:extLst>
              </p:cNvPr>
              <p:cNvSpPr txBox="1"/>
              <p:nvPr/>
            </p:nvSpPr>
            <p:spPr>
              <a:xfrm>
                <a:off x="2240656" y="3924500"/>
                <a:ext cx="721672" cy="323165"/>
              </a:xfrm>
              <a:prstGeom prst="rect">
                <a:avLst/>
              </a:prstGeom>
              <a:noFill/>
            </p:spPr>
            <p:txBody>
              <a:bodyPr wrap="non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SASS</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7" name="Group 36">
              <a:extLst>
                <a:ext uri="{FF2B5EF4-FFF2-40B4-BE49-F238E27FC236}">
                  <a16:creationId xmlns:a16="http://schemas.microsoft.com/office/drawing/2014/main" id="{C6020A90-2FE4-4E82-B505-20906DBEC72B}"/>
                </a:ext>
              </a:extLst>
            </p:cNvPr>
            <p:cNvGrpSpPr/>
            <p:nvPr/>
          </p:nvGrpSpPr>
          <p:grpSpPr>
            <a:xfrm>
              <a:off x="3052538" y="3924500"/>
              <a:ext cx="1146468" cy="1134637"/>
              <a:chOff x="3052538" y="3924500"/>
              <a:chExt cx="1146468" cy="1134637"/>
            </a:xfrm>
          </p:grpSpPr>
          <p:pic>
            <p:nvPicPr>
              <p:cNvPr id="14" name="Graphic 13">
                <a:extLst>
                  <a:ext uri="{FF2B5EF4-FFF2-40B4-BE49-F238E27FC236}">
                    <a16:creationId xmlns:a16="http://schemas.microsoft.com/office/drawing/2014/main" id="{4AD88111-0FFC-430C-AD30-657BE614E7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18512" y="4244618"/>
                <a:ext cx="814519" cy="814519"/>
              </a:xfrm>
              <a:prstGeom prst="rect">
                <a:avLst/>
              </a:prstGeom>
            </p:spPr>
          </p:pic>
          <p:sp>
            <p:nvSpPr>
              <p:cNvPr id="15" name="TextBox 14">
                <a:extLst>
                  <a:ext uri="{FF2B5EF4-FFF2-40B4-BE49-F238E27FC236}">
                    <a16:creationId xmlns:a16="http://schemas.microsoft.com/office/drawing/2014/main" id="{49FE620B-B621-4477-B0E1-10EF4BB4F707}"/>
                  </a:ext>
                </a:extLst>
              </p:cNvPr>
              <p:cNvSpPr txBox="1"/>
              <p:nvPr/>
            </p:nvSpPr>
            <p:spPr>
              <a:xfrm>
                <a:off x="3052538" y="3924500"/>
                <a:ext cx="1146468" cy="323165"/>
              </a:xfrm>
              <a:prstGeom prst="rect">
                <a:avLst/>
              </a:prstGeom>
              <a:noFill/>
            </p:spPr>
            <p:txBody>
              <a:bodyPr wrap="non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Bootstrap</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5" name="Group 34">
              <a:extLst>
                <a:ext uri="{FF2B5EF4-FFF2-40B4-BE49-F238E27FC236}">
                  <a16:creationId xmlns:a16="http://schemas.microsoft.com/office/drawing/2014/main" id="{4418255E-85CA-4962-A118-4C599E6E7F73}"/>
                </a:ext>
              </a:extLst>
            </p:cNvPr>
            <p:cNvGrpSpPr/>
            <p:nvPr/>
          </p:nvGrpSpPr>
          <p:grpSpPr>
            <a:xfrm>
              <a:off x="4199006" y="3924500"/>
              <a:ext cx="1197764" cy="1173844"/>
              <a:chOff x="4208366" y="3768364"/>
              <a:chExt cx="1197764" cy="1173844"/>
            </a:xfrm>
          </p:grpSpPr>
          <p:pic>
            <p:nvPicPr>
              <p:cNvPr id="16" name="Graphic 15">
                <a:extLst>
                  <a:ext uri="{FF2B5EF4-FFF2-40B4-BE49-F238E27FC236}">
                    <a16:creationId xmlns:a16="http://schemas.microsoft.com/office/drawing/2014/main" id="{79B42A43-B65D-4C69-9F61-02A2E706FD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33562" y="4127689"/>
                <a:ext cx="747372" cy="814519"/>
              </a:xfrm>
              <a:prstGeom prst="rect">
                <a:avLst/>
              </a:prstGeom>
            </p:spPr>
          </p:pic>
          <p:sp>
            <p:nvSpPr>
              <p:cNvPr id="17" name="TextBox 16">
                <a:extLst>
                  <a:ext uri="{FF2B5EF4-FFF2-40B4-BE49-F238E27FC236}">
                    <a16:creationId xmlns:a16="http://schemas.microsoft.com/office/drawing/2014/main" id="{D9A7AAD8-4B0A-4F41-A7B3-B2579AB0F55E}"/>
                  </a:ext>
                </a:extLst>
              </p:cNvPr>
              <p:cNvSpPr txBox="1"/>
              <p:nvPr/>
            </p:nvSpPr>
            <p:spPr>
              <a:xfrm>
                <a:off x="4208366" y="3768364"/>
                <a:ext cx="1197764" cy="323165"/>
              </a:xfrm>
              <a:prstGeom prst="rect">
                <a:avLst/>
              </a:prstGeom>
              <a:noFill/>
            </p:spPr>
            <p:txBody>
              <a:bodyPr wrap="none" rtlCol="0">
                <a:spAutoFit/>
              </a:bodyPr>
              <a:lstStyle/>
              <a:p>
                <a:pPr algn="ctr"/>
                <a:r>
                  <a:rPr lang="en-US" sz="1500" dirty="0" err="1">
                    <a:solidFill>
                      <a:srgbClr val="083549"/>
                    </a:solidFill>
                    <a:latin typeface="Inter V Black" panose="02000503000000020004" pitchFamily="2" charset="0"/>
                    <a:ea typeface="Inter V Black" panose="02000503000000020004" pitchFamily="2" charset="0"/>
                    <a:cs typeface="Inter V Black" panose="02000503000000020004" pitchFamily="2" charset="0"/>
                  </a:rPr>
                  <a:t>Windi</a:t>
                </a: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 CSS</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grpSp>
        <p:nvGrpSpPr>
          <p:cNvPr id="5" name="Group 4">
            <a:extLst>
              <a:ext uri="{FF2B5EF4-FFF2-40B4-BE49-F238E27FC236}">
                <a16:creationId xmlns:a16="http://schemas.microsoft.com/office/drawing/2014/main" id="{D8F96024-056F-4868-AD5E-C26BFDB2A28F}"/>
              </a:ext>
            </a:extLst>
          </p:cNvPr>
          <p:cNvGrpSpPr/>
          <p:nvPr/>
        </p:nvGrpSpPr>
        <p:grpSpPr>
          <a:xfrm>
            <a:off x="583540" y="177564"/>
            <a:ext cx="2659542" cy="473054"/>
            <a:chOff x="583540" y="177564"/>
            <a:chExt cx="2659542" cy="473054"/>
          </a:xfrm>
        </p:grpSpPr>
        <p:pic>
          <p:nvPicPr>
            <p:cNvPr id="63" name="Graphic 62">
              <a:extLst>
                <a:ext uri="{FF2B5EF4-FFF2-40B4-BE49-F238E27FC236}">
                  <a16:creationId xmlns:a16="http://schemas.microsoft.com/office/drawing/2014/main" id="{01FA3845-DB01-455F-BE68-69BBD524B90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3540" y="177564"/>
              <a:ext cx="774089" cy="473054"/>
            </a:xfrm>
            <a:prstGeom prst="rect">
              <a:avLst/>
            </a:prstGeom>
          </p:spPr>
        </p:pic>
        <p:sp>
          <p:nvSpPr>
            <p:cNvPr id="64" name="TextBox 63">
              <a:extLst>
                <a:ext uri="{FF2B5EF4-FFF2-40B4-BE49-F238E27FC236}">
                  <a16:creationId xmlns:a16="http://schemas.microsoft.com/office/drawing/2014/main" id="{F5BCEAE0-DF65-44CF-84A9-A49A061E079D}"/>
                </a:ext>
              </a:extLst>
            </p:cNvPr>
            <p:cNvSpPr txBox="1"/>
            <p:nvPr/>
          </p:nvSpPr>
          <p:spPr>
            <a:xfrm>
              <a:off x="1357629" y="214036"/>
              <a:ext cx="1885453" cy="400110"/>
            </a:xfrm>
            <a:prstGeom prst="rect">
              <a:avLst/>
            </a:prstGeom>
            <a:noFill/>
          </p:spPr>
          <p:txBody>
            <a:bodyPr wrap="none" rtlCol="0">
              <a:spAutoFit/>
            </a:bodyPr>
            <a:lstStyle/>
            <a:p>
              <a:r>
                <a:rPr lang="en-US" sz="2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Tailwind CSS</a:t>
              </a:r>
              <a:endParaRPr lang="vi-VN" sz="2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sp>
        <p:nvSpPr>
          <p:cNvPr id="7" name="TextBox 6">
            <a:extLst>
              <a:ext uri="{FF2B5EF4-FFF2-40B4-BE49-F238E27FC236}">
                <a16:creationId xmlns:a16="http://schemas.microsoft.com/office/drawing/2014/main" id="{9FD1C12C-A66F-441E-819F-4097B6EC8FE3}"/>
              </a:ext>
            </a:extLst>
          </p:cNvPr>
          <p:cNvSpPr txBox="1"/>
          <p:nvPr/>
        </p:nvSpPr>
        <p:spPr>
          <a:xfrm>
            <a:off x="812203" y="1050429"/>
            <a:ext cx="6089823" cy="2400657"/>
          </a:xfrm>
          <a:prstGeom prst="rect">
            <a:avLst/>
          </a:prstGeom>
          <a:noFill/>
        </p:spPr>
        <p:txBody>
          <a:bodyPr wrap="square" rtlCol="0">
            <a:spAutoFit/>
          </a:bodyPr>
          <a:lstStyle/>
          <a:p>
            <a:pPr>
              <a:spcBef>
                <a:spcPts val="1000"/>
              </a:spcBef>
              <a:spcAft>
                <a:spcPts val="1000"/>
              </a:spcAft>
            </a:pPr>
            <a:r>
              <a:rPr lang="en-US" sz="2500" dirty="0">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en-US" sz="2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không cung cấp các thành phần giao diện sẵn có thay vào đó nó cung cấp tập các lớp tiện ích mạnh mẽ để xây dựng các xây dựng các thành phần giao diện một cách hiệu quả và có thể tái sử dụng.</a:t>
            </a:r>
          </a:p>
        </p:txBody>
      </p:sp>
    </p:spTree>
    <p:extLst>
      <p:ext uri="{BB962C8B-B14F-4D97-AF65-F5344CB8AC3E}">
        <p14:creationId xmlns:p14="http://schemas.microsoft.com/office/powerpoint/2010/main" val="436235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381980" y="1342452"/>
            <a:ext cx="6070893" cy="2246769"/>
          </a:xfrm>
          <a:prstGeom prst="rect">
            <a:avLst/>
          </a:prstGeom>
          <a:noFill/>
        </p:spPr>
        <p:txBody>
          <a:bodyPr wrap="none" rtlCol="0">
            <a:spAutoFit/>
          </a:bodyPr>
          <a:lstStyle/>
          <a:p>
            <a:r>
              <a:rPr lang="en-US" sz="7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LÝ DO LỰA</a:t>
            </a:r>
            <a:br>
              <a:rPr lang="en-US" sz="7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7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CHỌN ĐỀ TÀI</a:t>
            </a:r>
            <a:endParaRPr lang="vi-VN" sz="7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575878"/>
            <a:ext cx="5770464"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615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49" y="222926"/>
            <a:ext cx="1048205" cy="640570"/>
          </a:xfrm>
          <a:prstGeom prst="rect">
            <a:avLst/>
          </a:prstGeom>
        </p:spPr>
      </p:pic>
      <p:sp>
        <p:nvSpPr>
          <p:cNvPr id="6" name="TextBox 5">
            <a:extLst>
              <a:ext uri="{FF2B5EF4-FFF2-40B4-BE49-F238E27FC236}">
                <a16:creationId xmlns:a16="http://schemas.microsoft.com/office/drawing/2014/main" id="{77F6FAE5-9243-4418-B3AF-AAEAD9DB4FB6}"/>
              </a:ext>
            </a:extLst>
          </p:cNvPr>
          <p:cNvSpPr txBox="1"/>
          <p:nvPr/>
        </p:nvSpPr>
        <p:spPr>
          <a:xfrm>
            <a:off x="812203" y="1050429"/>
            <a:ext cx="6767157" cy="3046988"/>
          </a:xfrm>
          <a:prstGeom prst="rect">
            <a:avLst/>
          </a:prstGeom>
          <a:noFill/>
        </p:spPr>
        <p:txBody>
          <a:bodyPr wrap="square" rtlCol="0">
            <a:spAutoFit/>
          </a:bodyPr>
          <a:lstStyle/>
          <a:p>
            <a:pPr>
              <a:spcBef>
                <a:spcPts val="1000"/>
              </a:spcBef>
              <a:spcAft>
                <a:spcPts val="1000"/>
              </a:spcAft>
            </a:pPr>
            <a:r>
              <a:rPr lang="vi-VN" sz="24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Một trang nền tảng học trực tuyến thường yêu cầu sự linh hoạt và tùy chỉnh cao để tạo ra giao diện thân thiện và dễ sử dụng cho người dùng. </a:t>
            </a:r>
            <a:r>
              <a:rPr lang="vi-VN" sz="24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24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với tính linh hoạt trong việc tạo giao diện, sẽ là lựa chọn rất phù hợp để minh họa và thấy rõ tính ứng dụng trong việc tạo ra các thành phần giao diện phức tạp.</a:t>
            </a:r>
            <a:endParaRPr lang="en-US" sz="24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endParaRPr>
          </a:p>
        </p:txBody>
      </p:sp>
    </p:spTree>
    <p:extLst>
      <p:ext uri="{BB962C8B-B14F-4D97-AF65-F5344CB8AC3E}">
        <p14:creationId xmlns:p14="http://schemas.microsoft.com/office/powerpoint/2010/main" val="3445205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txBox="1">
            <a:spLocks noGrp="1"/>
          </p:cNvSpPr>
          <p:nvPr>
            <p:ph type="title"/>
          </p:nvPr>
        </p:nvSpPr>
        <p:spPr>
          <a:xfrm>
            <a:off x="4047175" y="2571975"/>
            <a:ext cx="327931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Inter V Black" panose="02000503000000020004" pitchFamily="2" charset="0"/>
                <a:ea typeface="Inter V Black" panose="02000503000000020004" pitchFamily="2" charset="0"/>
                <a:cs typeface="Inter V Black" panose="02000503000000020004" pitchFamily="2" charset="0"/>
              </a:rPr>
              <a:t>Nội</a:t>
            </a:r>
            <a:r>
              <a:rPr lang="en-US" dirty="0">
                <a:latin typeface="Inter V Black" panose="02000503000000020004" pitchFamily="2" charset="0"/>
                <a:ea typeface="Inter V Black" panose="02000503000000020004" pitchFamily="2" charset="0"/>
                <a:cs typeface="Inter V Black" panose="02000503000000020004" pitchFamily="2" charset="0"/>
              </a:rPr>
              <a:t> dung </a:t>
            </a:r>
            <a:r>
              <a:rPr lang="en-US" dirty="0" err="1">
                <a:latin typeface="Inter V Black" panose="02000503000000020004" pitchFamily="2" charset="0"/>
                <a:ea typeface="Inter V Black" panose="02000503000000020004" pitchFamily="2" charset="0"/>
                <a:cs typeface="Inter V Black" panose="02000503000000020004" pitchFamily="2" charset="0"/>
              </a:rPr>
              <a:t>báo</a:t>
            </a:r>
            <a:r>
              <a:rPr lang="en-US" dirty="0">
                <a:latin typeface="Inter V Black" panose="02000503000000020004" pitchFamily="2" charset="0"/>
                <a:ea typeface="Inter V Black" panose="02000503000000020004" pitchFamily="2" charset="0"/>
                <a:cs typeface="Inter V Black" panose="02000503000000020004" pitchFamily="2" charset="0"/>
              </a:rPr>
              <a:t> </a:t>
            </a:r>
            <a:r>
              <a:rPr lang="en-US" dirty="0" err="1">
                <a:latin typeface="Inter V Black" panose="02000503000000020004" pitchFamily="2" charset="0"/>
                <a:ea typeface="Inter V Black" panose="02000503000000020004" pitchFamily="2" charset="0"/>
                <a:cs typeface="Inter V Black" panose="02000503000000020004" pitchFamily="2" charset="0"/>
              </a:rPr>
              <a:t>cáo</a:t>
            </a:r>
            <a:endParaRPr lang="vi-VN" dirty="0">
              <a:latin typeface="Inter V Black" panose="02000503000000020004" pitchFamily="2" charset="0"/>
              <a:ea typeface="Inter V Black" panose="02000503000000020004" pitchFamily="2" charset="0"/>
              <a:cs typeface="Inter V Black" panose="02000503000000020004" pitchFamily="2" charset="0"/>
            </a:endParaRPr>
          </a:p>
        </p:txBody>
      </p:sp>
      <p:sp>
        <p:nvSpPr>
          <p:cNvPr id="966" name="Google Shape;966;p30"/>
          <p:cNvSpPr txBox="1">
            <a:spLocks noGrp="1"/>
          </p:cNvSpPr>
          <p:nvPr>
            <p:ph type="title" idx="2"/>
          </p:nvPr>
        </p:nvSpPr>
        <p:spPr>
          <a:xfrm>
            <a:off x="3952130" y="172972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Inter V Black" panose="02000503000000020004" pitchFamily="2" charset="0"/>
                <a:ea typeface="Inter V Black" panose="02000503000000020004" pitchFamily="2" charset="0"/>
                <a:cs typeface="Inter V Black" panose="02000503000000020004" pitchFamily="2" charset="0"/>
              </a:rPr>
              <a:t>02</a:t>
            </a:r>
            <a:endParaRPr dirty="0">
              <a:latin typeface="Inter V Black" panose="02000503000000020004" pitchFamily="2" charset="0"/>
              <a:ea typeface="Inter V Black" panose="02000503000000020004" pitchFamily="2" charset="0"/>
              <a:cs typeface="Inter V Black" panose="02000503000000020004" pitchFamily="2" charset="0"/>
            </a:endParaRPr>
          </a:p>
        </p:txBody>
      </p:sp>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334" y="1876042"/>
            <a:ext cx="3128249" cy="1911708"/>
          </a:xfrm>
          <a:prstGeom prst="rect">
            <a:avLst/>
          </a:prstGeom>
        </p:spPr>
      </p:pic>
    </p:spTree>
    <p:extLst>
      <p:ext uri="{BB962C8B-B14F-4D97-AF65-F5344CB8AC3E}">
        <p14:creationId xmlns:p14="http://schemas.microsoft.com/office/powerpoint/2010/main" val="22260913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381980" y="1342452"/>
            <a:ext cx="6208751" cy="1938992"/>
          </a:xfrm>
          <a:prstGeom prst="rect">
            <a:avLst/>
          </a:prstGeom>
          <a:noFill/>
        </p:spPr>
        <p:txBody>
          <a:bodyPr wrap="none" rtlCol="0">
            <a:spAutoFit/>
          </a:bodyPr>
          <a:lstStyle/>
          <a:p>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TỔNG QUAN VỀ</a:t>
            </a:r>
            <a:b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TAIWIND CSS</a:t>
            </a:r>
            <a:endParaRPr lang="vi-VN" sz="6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214634"/>
            <a:ext cx="6006934"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913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173D82-F5A5-494B-9D9A-E5A7ED9D85CA}"/>
              </a:ext>
            </a:extLst>
          </p:cNvPr>
          <p:cNvSpPr txBox="1"/>
          <p:nvPr/>
        </p:nvSpPr>
        <p:spPr>
          <a:xfrm>
            <a:off x="44850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2" name="TextBox 11">
            <a:extLst>
              <a:ext uri="{FF2B5EF4-FFF2-40B4-BE49-F238E27FC236}">
                <a16:creationId xmlns:a16="http://schemas.microsoft.com/office/drawing/2014/main" id="{C2055877-D12D-405A-A0F6-B7492A845D04}"/>
              </a:ext>
            </a:extLst>
          </p:cNvPr>
          <p:cNvSpPr txBox="1"/>
          <p:nvPr/>
        </p:nvSpPr>
        <p:spPr>
          <a:xfrm>
            <a:off x="111162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5" name="TextBox 14">
            <a:extLst>
              <a:ext uri="{FF2B5EF4-FFF2-40B4-BE49-F238E27FC236}">
                <a16:creationId xmlns:a16="http://schemas.microsoft.com/office/drawing/2014/main" id="{EEAA61AE-CE97-41E2-98AA-DF17C6D78F5F}"/>
              </a:ext>
            </a:extLst>
          </p:cNvPr>
          <p:cNvSpPr txBox="1"/>
          <p:nvPr/>
        </p:nvSpPr>
        <p:spPr>
          <a:xfrm>
            <a:off x="177474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6" name="TextBox 15">
            <a:extLst>
              <a:ext uri="{FF2B5EF4-FFF2-40B4-BE49-F238E27FC236}">
                <a16:creationId xmlns:a16="http://schemas.microsoft.com/office/drawing/2014/main" id="{E55B4FB5-5129-4168-9566-4045BE8318D7}"/>
              </a:ext>
            </a:extLst>
          </p:cNvPr>
          <p:cNvSpPr txBox="1"/>
          <p:nvPr/>
        </p:nvSpPr>
        <p:spPr>
          <a:xfrm>
            <a:off x="269045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7" name="TextBox 16">
            <a:extLst>
              <a:ext uri="{FF2B5EF4-FFF2-40B4-BE49-F238E27FC236}">
                <a16:creationId xmlns:a16="http://schemas.microsoft.com/office/drawing/2014/main" id="{767B9598-EB7B-4A13-B152-69912405443D}"/>
              </a:ext>
            </a:extLst>
          </p:cNvPr>
          <p:cNvSpPr txBox="1"/>
          <p:nvPr/>
        </p:nvSpPr>
        <p:spPr>
          <a:xfrm>
            <a:off x="3342872"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8" name="TextBox 17">
            <a:extLst>
              <a:ext uri="{FF2B5EF4-FFF2-40B4-BE49-F238E27FC236}">
                <a16:creationId xmlns:a16="http://schemas.microsoft.com/office/drawing/2014/main" id="{AEE1AB5B-A507-4E76-A4B9-1BC9A7542582}"/>
              </a:ext>
            </a:extLst>
          </p:cNvPr>
          <p:cNvSpPr txBox="1"/>
          <p:nvPr/>
        </p:nvSpPr>
        <p:spPr>
          <a:xfrm>
            <a:off x="3967447"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9" name="Rectangle 18">
            <a:extLst>
              <a:ext uri="{FF2B5EF4-FFF2-40B4-BE49-F238E27FC236}">
                <a16:creationId xmlns:a16="http://schemas.microsoft.com/office/drawing/2014/main" id="{AB4B1B2A-4084-4695-9C09-6B873835CFDC}"/>
              </a:ext>
            </a:extLst>
          </p:cNvPr>
          <p:cNvSpPr/>
          <p:nvPr/>
        </p:nvSpPr>
        <p:spPr>
          <a:xfrm>
            <a:off x="-362856" y="-169522"/>
            <a:ext cx="5342928" cy="19448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606214EC-BAD9-4FE9-8C77-61D48712C25B}"/>
              </a:ext>
            </a:extLst>
          </p:cNvPr>
          <p:cNvSpPr txBox="1"/>
          <p:nvPr/>
        </p:nvSpPr>
        <p:spPr>
          <a:xfrm>
            <a:off x="2423354" y="1605266"/>
            <a:ext cx="463588" cy="1169551"/>
          </a:xfrm>
          <a:prstGeom prst="rect">
            <a:avLst/>
          </a:prstGeom>
          <a:noFill/>
        </p:spPr>
        <p:txBody>
          <a:bodyPr wrap="none" rtlCol="0">
            <a:spAutoFit/>
          </a:bodyPr>
          <a:lstStyle/>
          <a:p>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6" name="Rectangle 5">
            <a:extLst>
              <a:ext uri="{FF2B5EF4-FFF2-40B4-BE49-F238E27FC236}">
                <a16:creationId xmlns:a16="http://schemas.microsoft.com/office/drawing/2014/main" id="{D44B9546-B892-4312-B5B2-154A0ECC9A48}"/>
              </a:ext>
            </a:extLst>
          </p:cNvPr>
          <p:cNvSpPr/>
          <p:nvPr/>
        </p:nvSpPr>
        <p:spPr>
          <a:xfrm>
            <a:off x="-362856" y="2739194"/>
            <a:ext cx="5342928" cy="25948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a:extLst>
              <a:ext uri="{FF2B5EF4-FFF2-40B4-BE49-F238E27FC236}">
                <a16:creationId xmlns:a16="http://schemas.microsoft.com/office/drawing/2014/main" id="{E1DD5F0B-9FF2-4B80-B785-5D7176051289}"/>
              </a:ext>
            </a:extLst>
          </p:cNvPr>
          <p:cNvPicPr>
            <a:picLocks noChangeAspect="1"/>
          </p:cNvPicPr>
          <p:nvPr/>
        </p:nvPicPr>
        <p:blipFill>
          <a:blip r:embed="rId2"/>
          <a:stretch>
            <a:fillRect/>
          </a:stretch>
        </p:blipFill>
        <p:spPr>
          <a:xfrm>
            <a:off x="5642147" y="1080659"/>
            <a:ext cx="3001124" cy="2363385"/>
          </a:xfrm>
          <a:prstGeom prst="rect">
            <a:avLst/>
          </a:prstGeom>
        </p:spPr>
      </p:pic>
      <p:sp>
        <p:nvSpPr>
          <p:cNvPr id="2" name="TextBox 1">
            <a:extLst>
              <a:ext uri="{FF2B5EF4-FFF2-40B4-BE49-F238E27FC236}">
                <a16:creationId xmlns:a16="http://schemas.microsoft.com/office/drawing/2014/main" id="{99590D95-70FF-41CF-844D-F5C37786D834}"/>
              </a:ext>
            </a:extLst>
          </p:cNvPr>
          <p:cNvSpPr txBox="1"/>
          <p:nvPr/>
        </p:nvSpPr>
        <p:spPr>
          <a:xfrm>
            <a:off x="500729" y="1101638"/>
            <a:ext cx="3855543" cy="707886"/>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heo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thống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kê</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của</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trang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web</a:t>
            </a:r>
            <a:b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2000" dirty="0">
                <a:solidFill>
                  <a:srgbClr val="0E6305"/>
                </a:solidFill>
                <a:effectLst/>
                <a:latin typeface="Inter Extra Bold" panose="02000903000000020004" pitchFamily="50" charset="0"/>
                <a:ea typeface="Inter Extra Bold" panose="02000903000000020004" pitchFamily="50" charset="0"/>
                <a:cs typeface="Inter Extra Bold" panose="02000903000000020004" pitchFamily="50" charset="0"/>
              </a:rPr>
              <a:t>trends.builtwith.com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thì</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có</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3" name="TextBox 2">
            <a:extLst>
              <a:ext uri="{FF2B5EF4-FFF2-40B4-BE49-F238E27FC236}">
                <a16:creationId xmlns:a16="http://schemas.microsoft.com/office/drawing/2014/main" id="{ED69D5B4-0F12-4BCF-932D-D1CF6D206338}"/>
              </a:ext>
            </a:extLst>
          </p:cNvPr>
          <p:cNvSpPr txBox="1"/>
          <p:nvPr/>
        </p:nvSpPr>
        <p:spPr>
          <a:xfrm>
            <a:off x="500729" y="2739194"/>
            <a:ext cx="4857420" cy="400110"/>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website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đang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sử</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dụng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Tailwind CSS</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5" name="TextBox 4">
            <a:extLst>
              <a:ext uri="{FF2B5EF4-FFF2-40B4-BE49-F238E27FC236}">
                <a16:creationId xmlns:a16="http://schemas.microsoft.com/office/drawing/2014/main" id="{5A6778F0-7D05-428A-8978-8503DC0E83B0}"/>
              </a:ext>
            </a:extLst>
          </p:cNvPr>
          <p:cNvSpPr txBox="1"/>
          <p:nvPr/>
        </p:nvSpPr>
        <p:spPr>
          <a:xfrm>
            <a:off x="500729" y="3201066"/>
            <a:ext cx="7348487" cy="861774"/>
          </a:xfrm>
          <a:prstGeom prst="rect">
            <a:avLst/>
          </a:prstGeom>
          <a:noFill/>
        </p:spPr>
        <p:txBody>
          <a:bodyPr wrap="none" rtlCol="0">
            <a:spAutoFit/>
          </a:bodyPr>
          <a:lstStyle/>
          <a:p>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Và</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5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505</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website ở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Việt</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Nam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tính</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tới</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tháng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10/2023.</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Tree>
    <p:extLst>
      <p:ext uri="{BB962C8B-B14F-4D97-AF65-F5344CB8AC3E}">
        <p14:creationId xmlns:p14="http://schemas.microsoft.com/office/powerpoint/2010/main" val="301417037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173D82-F5A5-494B-9D9A-E5A7ED9D85CA}"/>
              </a:ext>
            </a:extLst>
          </p:cNvPr>
          <p:cNvSpPr txBox="1"/>
          <p:nvPr/>
        </p:nvSpPr>
        <p:spPr>
          <a:xfrm>
            <a:off x="448508" y="-438528"/>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2" name="TextBox 11">
            <a:extLst>
              <a:ext uri="{FF2B5EF4-FFF2-40B4-BE49-F238E27FC236}">
                <a16:creationId xmlns:a16="http://schemas.microsoft.com/office/drawing/2014/main" id="{C2055877-D12D-405A-A0F6-B7492A845D04}"/>
              </a:ext>
            </a:extLst>
          </p:cNvPr>
          <p:cNvSpPr txBox="1"/>
          <p:nvPr/>
        </p:nvSpPr>
        <p:spPr>
          <a:xfrm>
            <a:off x="1111628" y="-2562224"/>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5" name="TextBox 14">
            <a:extLst>
              <a:ext uri="{FF2B5EF4-FFF2-40B4-BE49-F238E27FC236}">
                <a16:creationId xmlns:a16="http://schemas.microsoft.com/office/drawing/2014/main" id="{EEAA61AE-CE97-41E2-98AA-DF17C6D78F5F}"/>
              </a:ext>
            </a:extLst>
          </p:cNvPr>
          <p:cNvSpPr txBox="1"/>
          <p:nvPr/>
        </p:nvSpPr>
        <p:spPr>
          <a:xfrm>
            <a:off x="1774748" y="-3622733"/>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6" name="TextBox 15">
            <a:extLst>
              <a:ext uri="{FF2B5EF4-FFF2-40B4-BE49-F238E27FC236}">
                <a16:creationId xmlns:a16="http://schemas.microsoft.com/office/drawing/2014/main" id="{E55B4FB5-5129-4168-9566-4045BE8318D7}"/>
              </a:ext>
            </a:extLst>
          </p:cNvPr>
          <p:cNvSpPr txBox="1"/>
          <p:nvPr/>
        </p:nvSpPr>
        <p:spPr>
          <a:xfrm>
            <a:off x="2690458" y="-2557461"/>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7" name="TextBox 16">
            <a:extLst>
              <a:ext uri="{FF2B5EF4-FFF2-40B4-BE49-F238E27FC236}">
                <a16:creationId xmlns:a16="http://schemas.microsoft.com/office/drawing/2014/main" id="{767B9598-EB7B-4A13-B152-69912405443D}"/>
              </a:ext>
            </a:extLst>
          </p:cNvPr>
          <p:cNvSpPr txBox="1"/>
          <p:nvPr/>
        </p:nvSpPr>
        <p:spPr>
          <a:xfrm>
            <a:off x="3342872" y="-2552698"/>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8" name="TextBox 17">
            <a:extLst>
              <a:ext uri="{FF2B5EF4-FFF2-40B4-BE49-F238E27FC236}">
                <a16:creationId xmlns:a16="http://schemas.microsoft.com/office/drawing/2014/main" id="{AEE1AB5B-A507-4E76-A4B9-1BC9A7542582}"/>
              </a:ext>
            </a:extLst>
          </p:cNvPr>
          <p:cNvSpPr txBox="1"/>
          <p:nvPr/>
        </p:nvSpPr>
        <p:spPr>
          <a:xfrm>
            <a:off x="3967447" y="649138"/>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9" name="Rectangle 18">
            <a:extLst>
              <a:ext uri="{FF2B5EF4-FFF2-40B4-BE49-F238E27FC236}">
                <a16:creationId xmlns:a16="http://schemas.microsoft.com/office/drawing/2014/main" id="{AB4B1B2A-4084-4695-9C09-6B873835CFDC}"/>
              </a:ext>
            </a:extLst>
          </p:cNvPr>
          <p:cNvSpPr/>
          <p:nvPr/>
        </p:nvSpPr>
        <p:spPr>
          <a:xfrm>
            <a:off x="-362856" y="-169522"/>
            <a:ext cx="5342928" cy="19448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606214EC-BAD9-4FE9-8C77-61D48712C25B}"/>
              </a:ext>
            </a:extLst>
          </p:cNvPr>
          <p:cNvSpPr txBox="1"/>
          <p:nvPr/>
        </p:nvSpPr>
        <p:spPr>
          <a:xfrm>
            <a:off x="2423354" y="1605266"/>
            <a:ext cx="463588" cy="1169551"/>
          </a:xfrm>
          <a:prstGeom prst="rect">
            <a:avLst/>
          </a:prstGeom>
          <a:noFill/>
        </p:spPr>
        <p:txBody>
          <a:bodyPr wrap="none" rtlCol="0">
            <a:spAutoFit/>
          </a:bodyPr>
          <a:lstStyle/>
          <a:p>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6" name="Rectangle 5">
            <a:extLst>
              <a:ext uri="{FF2B5EF4-FFF2-40B4-BE49-F238E27FC236}">
                <a16:creationId xmlns:a16="http://schemas.microsoft.com/office/drawing/2014/main" id="{D44B9546-B892-4312-B5B2-154A0ECC9A48}"/>
              </a:ext>
            </a:extLst>
          </p:cNvPr>
          <p:cNvSpPr/>
          <p:nvPr/>
        </p:nvSpPr>
        <p:spPr>
          <a:xfrm>
            <a:off x="-362856" y="2739194"/>
            <a:ext cx="5342928" cy="25948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a:extLst>
              <a:ext uri="{FF2B5EF4-FFF2-40B4-BE49-F238E27FC236}">
                <a16:creationId xmlns:a16="http://schemas.microsoft.com/office/drawing/2014/main" id="{E1DD5F0B-9FF2-4B80-B785-5D7176051289}"/>
              </a:ext>
            </a:extLst>
          </p:cNvPr>
          <p:cNvPicPr>
            <a:picLocks noChangeAspect="1"/>
          </p:cNvPicPr>
          <p:nvPr/>
        </p:nvPicPr>
        <p:blipFill>
          <a:blip r:embed="rId2"/>
          <a:stretch>
            <a:fillRect/>
          </a:stretch>
        </p:blipFill>
        <p:spPr>
          <a:xfrm>
            <a:off x="5642147" y="1080659"/>
            <a:ext cx="3001124" cy="2363385"/>
          </a:xfrm>
          <a:prstGeom prst="rect">
            <a:avLst/>
          </a:prstGeom>
        </p:spPr>
      </p:pic>
      <p:sp>
        <p:nvSpPr>
          <p:cNvPr id="2" name="TextBox 1">
            <a:extLst>
              <a:ext uri="{FF2B5EF4-FFF2-40B4-BE49-F238E27FC236}">
                <a16:creationId xmlns:a16="http://schemas.microsoft.com/office/drawing/2014/main" id="{99590D95-70FF-41CF-844D-F5C37786D834}"/>
              </a:ext>
            </a:extLst>
          </p:cNvPr>
          <p:cNvSpPr txBox="1"/>
          <p:nvPr/>
        </p:nvSpPr>
        <p:spPr>
          <a:xfrm>
            <a:off x="500729" y="1101638"/>
            <a:ext cx="3855543" cy="707886"/>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heo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thống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kê</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của</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trang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web</a:t>
            </a:r>
            <a:b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2000" dirty="0">
                <a:solidFill>
                  <a:srgbClr val="0E6305"/>
                </a:solidFill>
                <a:effectLst/>
                <a:latin typeface="Inter Extra Bold" panose="02000903000000020004" pitchFamily="50" charset="0"/>
                <a:ea typeface="Inter Extra Bold" panose="02000903000000020004" pitchFamily="50" charset="0"/>
                <a:cs typeface="Inter Extra Bold" panose="02000903000000020004" pitchFamily="50" charset="0"/>
              </a:rPr>
              <a:t>trends.builtwith.com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thì</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có</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3" name="TextBox 2">
            <a:extLst>
              <a:ext uri="{FF2B5EF4-FFF2-40B4-BE49-F238E27FC236}">
                <a16:creationId xmlns:a16="http://schemas.microsoft.com/office/drawing/2014/main" id="{ED69D5B4-0F12-4BCF-932D-D1CF6D206338}"/>
              </a:ext>
            </a:extLst>
          </p:cNvPr>
          <p:cNvSpPr txBox="1"/>
          <p:nvPr/>
        </p:nvSpPr>
        <p:spPr>
          <a:xfrm>
            <a:off x="500729" y="2739194"/>
            <a:ext cx="4857420" cy="400110"/>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website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đang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sử</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dụng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Tailwind CSS</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5" name="TextBox 4">
            <a:extLst>
              <a:ext uri="{FF2B5EF4-FFF2-40B4-BE49-F238E27FC236}">
                <a16:creationId xmlns:a16="http://schemas.microsoft.com/office/drawing/2014/main" id="{5A6778F0-7D05-428A-8978-8503DC0E83B0}"/>
              </a:ext>
            </a:extLst>
          </p:cNvPr>
          <p:cNvSpPr txBox="1"/>
          <p:nvPr/>
        </p:nvSpPr>
        <p:spPr>
          <a:xfrm>
            <a:off x="500729" y="3201066"/>
            <a:ext cx="7348487" cy="861774"/>
          </a:xfrm>
          <a:prstGeom prst="rect">
            <a:avLst/>
          </a:prstGeom>
          <a:noFill/>
        </p:spPr>
        <p:txBody>
          <a:bodyPr wrap="none" rtlCol="0">
            <a:spAutoFit/>
          </a:bodyPr>
          <a:lstStyle/>
          <a:p>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Và</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5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505</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website ở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Việt</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Nam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tính</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tới</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tháng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10/2023.</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Tree>
    <p:extLst>
      <p:ext uri="{BB962C8B-B14F-4D97-AF65-F5344CB8AC3E}">
        <p14:creationId xmlns:p14="http://schemas.microsoft.com/office/powerpoint/2010/main" val="3038889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381980" y="1342452"/>
            <a:ext cx="5432898" cy="1938992"/>
          </a:xfrm>
          <a:prstGeom prst="rect">
            <a:avLst/>
          </a:prstGeom>
          <a:noFill/>
        </p:spPr>
        <p:txBody>
          <a:bodyPr wrap="none" rtlCol="0">
            <a:spAutoFit/>
          </a:bodyPr>
          <a:lstStyle/>
          <a:p>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KẾT LUẬN VÀ</a:t>
            </a:r>
            <a:b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ĐỀ XUẤT</a:t>
            </a:r>
            <a:endParaRPr lang="vi-VN" sz="6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214634"/>
            <a:ext cx="6006934"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512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49" y="222926"/>
            <a:ext cx="1048205" cy="640570"/>
          </a:xfrm>
          <a:prstGeom prst="rect">
            <a:avLst/>
          </a:prstGeom>
        </p:spPr>
      </p:pic>
      <p:sp>
        <p:nvSpPr>
          <p:cNvPr id="6" name="TextBox 5">
            <a:extLst>
              <a:ext uri="{FF2B5EF4-FFF2-40B4-BE49-F238E27FC236}">
                <a16:creationId xmlns:a16="http://schemas.microsoft.com/office/drawing/2014/main" id="{77F6FAE5-9243-4418-B3AF-AAEAD9DB4FB6}"/>
              </a:ext>
            </a:extLst>
          </p:cNvPr>
          <p:cNvSpPr txBox="1"/>
          <p:nvPr/>
        </p:nvSpPr>
        <p:spPr>
          <a:xfrm>
            <a:off x="812203" y="1050429"/>
            <a:ext cx="6767157" cy="3631763"/>
          </a:xfrm>
          <a:prstGeom prst="rect">
            <a:avLst/>
          </a:prstGeom>
          <a:noFill/>
        </p:spPr>
        <p:txBody>
          <a:bodyPr wrap="square" rtlCol="0">
            <a:spAutoFit/>
          </a:bodyPr>
          <a:lstStyle/>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Đã tiến hành nghiên cứu kỹ về </a:t>
            </a:r>
            <a:r>
              <a:rPr lang="vi-VN" sz="20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framework</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So sánh và đánh giá được </a:t>
            </a:r>
            <a:r>
              <a:rPr lang="vi-VN" sz="20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en-US" sz="2000" dirty="0">
                <a:solidFill>
                  <a:srgbClr val="083549"/>
                </a:solidFill>
                <a:latin typeface="Inter V Extra Bold" panose="02000503000000020004" pitchFamily="2" charset="0"/>
                <a:ea typeface="Inter V Extra Bold" panose="02000503000000020004" pitchFamily="2" charset="0"/>
                <a:cs typeface="Inter V Extra Bold" panose="02000503000000020004" pitchFamily="2" charset="0"/>
              </a:rPr>
              <a:t>.</a:t>
            </a:r>
          </a:p>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Thành công trong việc áp dụng </a:t>
            </a:r>
            <a:r>
              <a:rPr lang="vi-VN" sz="20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để xây dựng giao diện.</a:t>
            </a:r>
            <a:endPar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endParaRPr>
          </a:p>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Có tính năng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dark</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mode</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và đảm bảo trang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web</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phản hồi mượt mà trên nhiều thiết bị và kích thước màn hình khác nhau.</a:t>
            </a:r>
          </a:p>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Cần cải thiện bổ sung thêm nhiều chức năng, đầu tư hơn về mặt dữ liệu.</a:t>
            </a:r>
          </a:p>
        </p:txBody>
      </p:sp>
    </p:spTree>
    <p:extLst>
      <p:ext uri="{BB962C8B-B14F-4D97-AF65-F5344CB8AC3E}">
        <p14:creationId xmlns:p14="http://schemas.microsoft.com/office/powerpoint/2010/main" val="764298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6"/>
          <p:cNvSpPr/>
          <p:nvPr/>
        </p:nvSpPr>
        <p:spPr>
          <a:xfrm rot="1053742">
            <a:off x="4915323" y="1599591"/>
            <a:ext cx="4314987" cy="4418593"/>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7DD5FC">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26"/>
          <p:cNvSpPr txBox="1">
            <a:spLocks noGrp="1"/>
          </p:cNvSpPr>
          <p:nvPr>
            <p:ph type="ctrTitle"/>
          </p:nvPr>
        </p:nvSpPr>
        <p:spPr>
          <a:xfrm>
            <a:off x="427476" y="1316798"/>
            <a:ext cx="6590545" cy="19471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Tìm hiểu </a:t>
            </a:r>
            <a:r>
              <a:rPr lang="en-US" sz="4000" dirty="0">
                <a:solidFill>
                  <a:srgbClr val="00B0F0"/>
                </a:solidFill>
                <a:latin typeface="Inter V Black" panose="02000503000000020004" pitchFamily="2" charset="0"/>
                <a:ea typeface="Inter V Black" panose="02000503000000020004" pitchFamily="2" charset="0"/>
                <a:cs typeface="Inter V Black" panose="02000503000000020004" pitchFamily="2" charset="0"/>
              </a:rPr>
              <a:t>Tailwind</a:t>
            </a:r>
            <a:r>
              <a:rPr lang="en-US"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 CSS framework và xây dựng ứng dụng web minh họa.</a:t>
            </a:r>
            <a:endParaRPr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pic>
        <p:nvPicPr>
          <p:cNvPr id="5" name="Graphic 4">
            <a:extLst>
              <a:ext uri="{FF2B5EF4-FFF2-40B4-BE49-F238E27FC236}">
                <a16:creationId xmlns:a16="http://schemas.microsoft.com/office/drawing/2014/main" id="{A0661870-473D-48F8-92D5-3C948CC8D9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6734" y="2952367"/>
            <a:ext cx="3128249" cy="1911708"/>
          </a:xfrm>
          <a:prstGeom prst="rect">
            <a:avLst/>
          </a:prstGeom>
        </p:spPr>
      </p:pic>
      <p:grpSp>
        <p:nvGrpSpPr>
          <p:cNvPr id="9" name="Group 8">
            <a:extLst>
              <a:ext uri="{FF2B5EF4-FFF2-40B4-BE49-F238E27FC236}">
                <a16:creationId xmlns:a16="http://schemas.microsoft.com/office/drawing/2014/main" id="{F184335A-5C98-4CB5-ADDD-1DAA854CBEE9}"/>
              </a:ext>
            </a:extLst>
          </p:cNvPr>
          <p:cNvGrpSpPr/>
          <p:nvPr/>
        </p:nvGrpSpPr>
        <p:grpSpPr>
          <a:xfrm>
            <a:off x="444687" y="3385001"/>
            <a:ext cx="4173034" cy="523220"/>
            <a:chOff x="503676" y="3650013"/>
            <a:chExt cx="4173034" cy="523220"/>
          </a:xfrm>
        </p:grpSpPr>
        <p:sp>
          <p:nvSpPr>
            <p:cNvPr id="6" name="TextBox 5">
              <a:extLst>
                <a:ext uri="{FF2B5EF4-FFF2-40B4-BE49-F238E27FC236}">
                  <a16:creationId xmlns:a16="http://schemas.microsoft.com/office/drawing/2014/main" id="{24312586-4823-4CA3-8260-2F6FCE477B2D}"/>
                </a:ext>
              </a:extLst>
            </p:cNvPr>
            <p:cNvSpPr txBox="1"/>
            <p:nvPr/>
          </p:nvSpPr>
          <p:spPr>
            <a:xfrm>
              <a:off x="503676" y="3650013"/>
              <a:ext cx="1906150" cy="523220"/>
            </a:xfrm>
            <a:prstGeom prst="rect">
              <a:avLst/>
            </a:prstGeom>
            <a:noFill/>
          </p:spPr>
          <p:txBody>
            <a:bodyPr wrap="square" rtlCol="0">
              <a:spAutoFit/>
            </a:bodyPr>
            <a:lstStyle/>
            <a:p>
              <a: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t>Sinh viên thực hiện</a:t>
              </a:r>
              <a:b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br>
              <a:r>
                <a:rPr lang="en-US"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Phạm Hữu Lộc</a:t>
              </a:r>
            </a:p>
          </p:txBody>
        </p:sp>
        <p:sp>
          <p:nvSpPr>
            <p:cNvPr id="187" name="TextBox 186">
              <a:extLst>
                <a:ext uri="{FF2B5EF4-FFF2-40B4-BE49-F238E27FC236}">
                  <a16:creationId xmlns:a16="http://schemas.microsoft.com/office/drawing/2014/main" id="{D181222D-0717-409C-89AC-5A64EF0B98B4}"/>
                </a:ext>
              </a:extLst>
            </p:cNvPr>
            <p:cNvSpPr txBox="1"/>
            <p:nvPr/>
          </p:nvSpPr>
          <p:spPr>
            <a:xfrm>
              <a:off x="2370638" y="3650013"/>
              <a:ext cx="2306072" cy="523220"/>
            </a:xfrm>
            <a:prstGeom prst="rect">
              <a:avLst/>
            </a:prstGeom>
            <a:noFill/>
          </p:spPr>
          <p:txBody>
            <a:bodyPr wrap="square" rtlCol="0">
              <a:spAutoFit/>
            </a:bodyPr>
            <a:lstStyle/>
            <a:p>
              <a: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t>Giảng viên hướng dẫn</a:t>
              </a:r>
              <a:b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br>
              <a:r>
                <a:rPr lang="en-US"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ThS</a:t>
              </a:r>
              <a:r>
                <a:rPr lang="en-US"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Phạm Thị Trúc Mai</a:t>
              </a:r>
            </a:p>
          </p:txBody>
        </p:sp>
      </p:grpSp>
      <p:cxnSp>
        <p:nvCxnSpPr>
          <p:cNvPr id="11" name="Straight Connector 10">
            <a:extLst>
              <a:ext uri="{FF2B5EF4-FFF2-40B4-BE49-F238E27FC236}">
                <a16:creationId xmlns:a16="http://schemas.microsoft.com/office/drawing/2014/main" id="{7463EDD8-9A71-49BF-B00B-1F4159CEE94C}"/>
              </a:ext>
            </a:extLst>
          </p:cNvPr>
          <p:cNvCxnSpPr/>
          <p:nvPr/>
        </p:nvCxnSpPr>
        <p:spPr>
          <a:xfrm>
            <a:off x="548707" y="3263919"/>
            <a:ext cx="1933575" cy="0"/>
          </a:xfrm>
          <a:prstGeom prst="line">
            <a:avLst/>
          </a:prstGeom>
          <a:ln w="25400">
            <a:solidFill>
              <a:srgbClr val="08354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49" y="222926"/>
            <a:ext cx="1048205" cy="640570"/>
          </a:xfrm>
          <a:prstGeom prst="rect">
            <a:avLst/>
          </a:prstGeom>
        </p:spPr>
      </p:pic>
      <p:sp>
        <p:nvSpPr>
          <p:cNvPr id="6" name="TextBox 5">
            <a:extLst>
              <a:ext uri="{FF2B5EF4-FFF2-40B4-BE49-F238E27FC236}">
                <a16:creationId xmlns:a16="http://schemas.microsoft.com/office/drawing/2014/main" id="{77F6FAE5-9243-4418-B3AF-AAEAD9DB4FB6}"/>
              </a:ext>
            </a:extLst>
          </p:cNvPr>
          <p:cNvSpPr txBox="1"/>
          <p:nvPr/>
        </p:nvSpPr>
        <p:spPr>
          <a:xfrm>
            <a:off x="563849" y="1185896"/>
            <a:ext cx="6767157" cy="3195747"/>
          </a:xfrm>
          <a:prstGeom prst="rect">
            <a:avLst/>
          </a:prstGeom>
          <a:noFill/>
        </p:spPr>
        <p:txBody>
          <a:bodyPr wrap="square" rtlCol="0">
            <a:spAutoFit/>
          </a:bodyPr>
          <a:lstStyle/>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Tiếp tục nghiên cứu về </a:t>
            </a:r>
            <a:r>
              <a:rPr lang="vi-VN" sz="15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và mở rộng phạm vi ứng dụng </a:t>
            </a:r>
            <a:endPar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endParaRP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Nghiên cứu chi tiết về cách tích hợp cơ sở dữ liệu vào trang </a:t>
            </a:r>
            <a:r>
              <a:rPr lang="vi-VN" sz="15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web</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tăng cường tính tương tác và chức năng.</a:t>
            </a: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Phát triển và mở rộng các chức năng mới như hệ thống đăng nhập, quản lý người dùng, khóa học và bài giảng.</a:t>
            </a: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Phát triển các chức năng gợi ý các khóa học tương tự, các khóa học theo lộ trình, hoặc các khóa học theo chủ đề.</a:t>
            </a: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Phát triển các tính năng phản hồi của người dùng, tích hợp các bài tập, bài thi trắc nghiệm liên quan khi người dùng hoàn thành khóa học.</a:t>
            </a:r>
          </a:p>
        </p:txBody>
      </p:sp>
    </p:spTree>
    <p:extLst>
      <p:ext uri="{BB962C8B-B14F-4D97-AF65-F5344CB8AC3E}">
        <p14:creationId xmlns:p14="http://schemas.microsoft.com/office/powerpoint/2010/main" val="274644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401030" y="1928866"/>
            <a:ext cx="5508239" cy="1323439"/>
          </a:xfrm>
          <a:prstGeom prst="rect">
            <a:avLst/>
          </a:prstGeom>
          <a:noFill/>
        </p:spPr>
        <p:txBody>
          <a:bodyPr wrap="none" rtlCol="0">
            <a:spAutoFit/>
          </a:bodyPr>
          <a:lstStyle/>
          <a:p>
            <a:r>
              <a:rPr lang="en-US" sz="4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DEMO</a:t>
            </a:r>
            <a:br>
              <a:rPr lang="en-US" sz="4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4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KẾT QUẢ ĐẠT ĐƯỢC</a:t>
            </a:r>
            <a:endParaRPr lang="vi-VN"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214634"/>
            <a:ext cx="5307620"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089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638238" y="1225550"/>
            <a:ext cx="3108262" cy="150345"/>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spTree>
    <p:extLst>
      <p:ext uri="{BB962C8B-B14F-4D97-AF65-F5344CB8AC3E}">
        <p14:creationId xmlns:p14="http://schemas.microsoft.com/office/powerpoint/2010/main" val="2455334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453945"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spTree>
    <p:extLst>
      <p:ext uri="{BB962C8B-B14F-4D97-AF65-F5344CB8AC3E}">
        <p14:creationId xmlns:p14="http://schemas.microsoft.com/office/powerpoint/2010/main" val="3715351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2446841"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spTree>
    <p:extLst>
      <p:ext uri="{BB962C8B-B14F-4D97-AF65-F5344CB8AC3E}">
        <p14:creationId xmlns:p14="http://schemas.microsoft.com/office/powerpoint/2010/main" val="514593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4527989"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spTree>
    <p:extLst>
      <p:ext uri="{BB962C8B-B14F-4D97-AF65-F5344CB8AC3E}">
        <p14:creationId xmlns:p14="http://schemas.microsoft.com/office/powerpoint/2010/main" val="2853132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6530564"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p:txBody>
        </p:sp>
      </p:grpSp>
    </p:spTree>
    <p:extLst>
      <p:ext uri="{BB962C8B-B14F-4D97-AF65-F5344CB8AC3E}">
        <p14:creationId xmlns:p14="http://schemas.microsoft.com/office/powerpoint/2010/main" val="4074677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txBox="1">
            <a:spLocks noGrp="1"/>
          </p:cNvSpPr>
          <p:nvPr>
            <p:ph type="title"/>
          </p:nvPr>
        </p:nvSpPr>
        <p:spPr>
          <a:xfrm>
            <a:off x="4047175" y="2571975"/>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Inter V Black" panose="02000503000000020004" pitchFamily="2" charset="0"/>
                <a:ea typeface="Inter V Black" panose="02000503000000020004" pitchFamily="2" charset="0"/>
                <a:cs typeface="Inter V Black" panose="02000503000000020004" pitchFamily="2" charset="0"/>
              </a:rPr>
              <a:t>Giới</a:t>
            </a:r>
            <a:r>
              <a:rPr lang="en-US" dirty="0">
                <a:latin typeface="Inter V Black" panose="02000503000000020004" pitchFamily="2" charset="0"/>
                <a:ea typeface="Inter V Black" panose="02000503000000020004" pitchFamily="2" charset="0"/>
                <a:cs typeface="Inter V Black" panose="02000503000000020004" pitchFamily="2" charset="0"/>
              </a:rPr>
              <a:t> </a:t>
            </a:r>
            <a:r>
              <a:rPr lang="en-US" dirty="0" err="1">
                <a:latin typeface="Inter V Black" panose="02000503000000020004" pitchFamily="2" charset="0"/>
                <a:ea typeface="Inter V Black" panose="02000503000000020004" pitchFamily="2" charset="0"/>
                <a:cs typeface="Inter V Black" panose="02000503000000020004" pitchFamily="2" charset="0"/>
              </a:rPr>
              <a:t>thiệu</a:t>
            </a:r>
            <a:endParaRPr lang="vi-VN" dirty="0">
              <a:latin typeface="Inter V Black" panose="02000503000000020004" pitchFamily="2" charset="0"/>
              <a:ea typeface="Inter V Black" panose="02000503000000020004" pitchFamily="2" charset="0"/>
              <a:cs typeface="Inter V Black" panose="02000503000000020004" pitchFamily="2" charset="0"/>
            </a:endParaRPr>
          </a:p>
        </p:txBody>
      </p:sp>
      <p:sp>
        <p:nvSpPr>
          <p:cNvPr id="966" name="Google Shape;966;p30"/>
          <p:cNvSpPr txBox="1">
            <a:spLocks noGrp="1"/>
          </p:cNvSpPr>
          <p:nvPr>
            <p:ph type="title" idx="2"/>
          </p:nvPr>
        </p:nvSpPr>
        <p:spPr>
          <a:xfrm>
            <a:off x="3952130" y="172972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Inter V Black" panose="02000503000000020004" pitchFamily="2" charset="0"/>
                <a:ea typeface="Inter V Black" panose="02000503000000020004" pitchFamily="2" charset="0"/>
                <a:cs typeface="Inter V Black" panose="02000503000000020004" pitchFamily="2" charset="0"/>
              </a:rPr>
              <a:t>01</a:t>
            </a:r>
            <a:endParaRPr dirty="0">
              <a:latin typeface="Inter V Black" panose="02000503000000020004" pitchFamily="2" charset="0"/>
              <a:ea typeface="Inter V Black" panose="02000503000000020004" pitchFamily="2" charset="0"/>
              <a:cs typeface="Inter V Black" panose="02000503000000020004" pitchFamily="2" charset="0"/>
            </a:endParaRPr>
          </a:p>
        </p:txBody>
      </p:sp>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334" y="1876042"/>
            <a:ext cx="3128249" cy="1911708"/>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66335" y="2571750"/>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404558" y="1130300"/>
            <a:ext cx="5788764" cy="2554545"/>
          </a:xfrm>
          <a:prstGeom prst="rect">
            <a:avLst/>
          </a:prstGeom>
          <a:noFill/>
        </p:spPr>
        <p:txBody>
          <a:bodyPr wrap="none" rtlCol="0">
            <a:spAutoFit/>
          </a:bodyPr>
          <a:lstStyle/>
          <a:p>
            <a:r>
              <a:rPr lang="en-US" sz="8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GIỚI THIỆU</a:t>
            </a:r>
            <a:br>
              <a:rPr lang="en-US" sz="8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8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VỀ ĐỀ TÀI</a:t>
            </a:r>
            <a:endParaRPr lang="vi-VN" sz="8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506158" y="3575878"/>
            <a:ext cx="5354892"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9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1217</Words>
  <Application>Microsoft Office PowerPoint</Application>
  <PresentationFormat>On-screen Show (16:9)</PresentationFormat>
  <Paragraphs>145</Paragraphs>
  <Slides>21</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Inter Extra Bold</vt:lpstr>
      <vt:lpstr>Lato</vt:lpstr>
      <vt:lpstr>Inter Medium</vt:lpstr>
      <vt:lpstr>Epilogue</vt:lpstr>
      <vt:lpstr>Inter V Medium</vt:lpstr>
      <vt:lpstr>Inter V Extra Bold</vt:lpstr>
      <vt:lpstr>Inter V Black</vt:lpstr>
      <vt:lpstr>Multimedia Software Pitch Deck by Slidesgo</vt:lpstr>
      <vt:lpstr>PowerPoint Presentation</vt:lpstr>
      <vt:lpstr>Tìm hiểu Tailwind CSS framework và xây dựng ứng dụng web minh họa.</vt:lpstr>
      <vt:lpstr>PowerPoint Presentation</vt:lpstr>
      <vt:lpstr>PowerPoint Presentation</vt:lpstr>
      <vt:lpstr>PowerPoint Presentation</vt:lpstr>
      <vt:lpstr>PowerPoint Presentation</vt:lpstr>
      <vt:lpstr>PowerPoint Presentation</vt:lpstr>
      <vt:lpstr>Giới thiệu</vt:lpstr>
      <vt:lpstr>PowerPoint Presentation</vt:lpstr>
      <vt:lpstr>PowerPoint Presentation</vt:lpstr>
      <vt:lpstr>PowerPoint Presentation</vt:lpstr>
      <vt:lpstr>PowerPoint Presentation</vt:lpstr>
      <vt:lpstr>PowerPoint Presentation</vt:lpstr>
      <vt:lpstr>Nội dung báo cáo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Software Pitch Deck</dc:title>
  <cp:lastModifiedBy>Pham Huu Loc</cp:lastModifiedBy>
  <cp:revision>47</cp:revision>
  <dcterms:modified xsi:type="dcterms:W3CDTF">2024-01-15T16:12:51Z</dcterms:modified>
</cp:coreProperties>
</file>