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jpeg" ContentType="image/jpeg"/>
  <Override PartName="/ppt/media/image8.png" ContentType="image/png"/>
  <Override PartName="/ppt/media/image7.jpeg" ContentType="image/jpe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05FC7BB7-1187-4B78-BBA8-D80636C42B16}" type="datetime">
              <a:rPr b="0" lang="en-US" sz="1200" spc="-1" strike="noStrike">
                <a:solidFill>
                  <a:srgbClr val="8b8b8b"/>
                </a:solidFill>
                <a:latin typeface="Calibri"/>
              </a:rPr>
              <a:t>5/24/19</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1A9AD3D5-A1C0-4594-82C5-0A37932F0828}"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A93CD2AE-690F-4409-94BE-BE4BA0739056}" type="datetime">
              <a:rPr b="0" lang="en-US" sz="1200" spc="-1" strike="noStrike">
                <a:solidFill>
                  <a:srgbClr val="8b8b8b"/>
                </a:solidFill>
                <a:latin typeface="Calibri"/>
              </a:rPr>
              <a:t>5/24/19</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A8DEDE56-32ED-475E-AF16-7B1212EAB6BC}"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rmAutofit/>
          </a:bodyPr>
          <a:p>
            <a:pPr algn="ctr">
              <a:lnSpc>
                <a:spcPct val="90000"/>
              </a:lnSpc>
            </a:pPr>
            <a:r>
              <a:rPr b="0" lang="en-US" sz="6000" spc="-1" strike="noStrike">
                <a:solidFill>
                  <a:srgbClr val="000000"/>
                </a:solidFill>
                <a:latin typeface="Calibri Light"/>
              </a:rPr>
              <a:t>BÀI TẬP LỚN</a:t>
            </a:r>
            <a:br/>
            <a:r>
              <a:rPr b="0" lang="en-US" sz="6000" spc="-1" strike="noStrike">
                <a:solidFill>
                  <a:srgbClr val="000000"/>
                </a:solidFill>
                <a:latin typeface="Calibri Light"/>
              </a:rPr>
              <a:t>TÌM KIẾM THÔNG TIN VÀ TRÌNH DIỄN THÔNG TIN</a:t>
            </a:r>
            <a:endParaRPr b="0" lang="en-US" sz="6000" spc="-1" strike="noStrike">
              <a:solidFill>
                <a:srgbClr val="000000"/>
              </a:solidFill>
              <a:latin typeface="Calibri"/>
            </a:endParaRPr>
          </a:p>
        </p:txBody>
      </p:sp>
      <p:sp>
        <p:nvSpPr>
          <p:cNvPr id="83" name="TextShape 2"/>
          <p:cNvSpPr txBox="1"/>
          <p:nvPr/>
        </p:nvSpPr>
        <p:spPr>
          <a:xfrm>
            <a:off x="6217920" y="3602160"/>
            <a:ext cx="4449600" cy="2667600"/>
          </a:xfrm>
          <a:prstGeom prst="rect">
            <a:avLst/>
          </a:prstGeom>
          <a:noFill/>
          <a:ln>
            <a:noFill/>
          </a:ln>
        </p:spPr>
        <p:txBody>
          <a:bodyPr>
            <a:normAutofit/>
          </a:bodyPr>
          <a:p>
            <a:pPr>
              <a:lnSpc>
                <a:spcPct val="90000"/>
              </a:lnSpc>
              <a:spcBef>
                <a:spcPts val="1001"/>
              </a:spcBef>
            </a:pPr>
            <a:r>
              <a:rPr b="1" lang="en-US" sz="2800" spc="-1" strike="noStrike">
                <a:solidFill>
                  <a:srgbClr val="000000"/>
                </a:solidFill>
                <a:latin typeface="Calibri"/>
              </a:rPr>
              <a:t>Nhóm 11 </a:t>
            </a:r>
            <a:endParaRPr b="0" lang="en-US" sz="2800" spc="-1" strike="noStrike">
              <a:latin typeface="Arial"/>
            </a:endParaRPr>
          </a:p>
          <a:p>
            <a:pPr>
              <a:lnSpc>
                <a:spcPct val="90000"/>
              </a:lnSpc>
              <a:spcBef>
                <a:spcPts val="1001"/>
              </a:spcBef>
            </a:pPr>
            <a:r>
              <a:rPr b="1" lang="en-US" sz="2800" spc="-1" strike="noStrike">
                <a:solidFill>
                  <a:srgbClr val="000000"/>
                </a:solidFill>
                <a:latin typeface="Calibri"/>
              </a:rPr>
              <a:t>Sinh viên thực hiện:</a:t>
            </a:r>
            <a:endParaRPr b="0" lang="en-US" sz="2800" spc="-1" strike="noStrike">
              <a:latin typeface="Arial"/>
            </a:endParaRPr>
          </a:p>
          <a:p>
            <a:pPr>
              <a:lnSpc>
                <a:spcPct val="90000"/>
              </a:lnSpc>
              <a:spcBef>
                <a:spcPts val="1001"/>
              </a:spcBef>
            </a:pPr>
            <a:r>
              <a:rPr b="0" lang="en-US" sz="2400" spc="-1" strike="noStrike">
                <a:solidFill>
                  <a:srgbClr val="000000"/>
                </a:solidFill>
                <a:latin typeface="Calibri"/>
              </a:rPr>
              <a:t>Đặng Văn Hà – 20151137</a:t>
            </a:r>
            <a:endParaRPr b="0" lang="en-US" sz="2400" spc="-1" strike="noStrike">
              <a:latin typeface="Arial"/>
            </a:endParaRPr>
          </a:p>
          <a:p>
            <a:pPr>
              <a:lnSpc>
                <a:spcPct val="90000"/>
              </a:lnSpc>
              <a:spcBef>
                <a:spcPts val="1001"/>
              </a:spcBef>
            </a:pPr>
            <a:r>
              <a:rPr b="0" lang="en-US" sz="2400" spc="-1" strike="noStrike">
                <a:solidFill>
                  <a:srgbClr val="000000"/>
                </a:solidFill>
                <a:latin typeface="Calibri"/>
              </a:rPr>
              <a:t>Phạm Minh Hiếu – 20151362</a:t>
            </a:r>
            <a:endParaRPr b="0" lang="en-US" sz="2400" spc="-1" strike="noStrike">
              <a:latin typeface="Arial"/>
            </a:endParaRPr>
          </a:p>
          <a:p>
            <a:pPr>
              <a:lnSpc>
                <a:spcPct val="90000"/>
              </a:lnSpc>
              <a:spcBef>
                <a:spcPts val="1001"/>
              </a:spcBef>
            </a:pPr>
            <a:r>
              <a:rPr b="0" lang="en-US" sz="2400" spc="-1" strike="noStrike">
                <a:solidFill>
                  <a:srgbClr val="000000"/>
                </a:solidFill>
                <a:latin typeface="Calibri"/>
              </a:rPr>
              <a:t>Đào Duy Hòa – 20151589</a:t>
            </a:r>
            <a:endParaRPr b="0" lang="en-US" sz="2400" spc="-1" strike="noStrike">
              <a:latin typeface="Arial"/>
            </a:endParaRPr>
          </a:p>
          <a:p>
            <a:pPr>
              <a:lnSpc>
                <a:spcPct val="90000"/>
              </a:lnSpc>
              <a:spcBef>
                <a:spcPts val="1001"/>
              </a:spcBef>
            </a:pPr>
            <a:r>
              <a:rPr b="0" lang="en-US" sz="2400" spc="-1" strike="noStrike">
                <a:solidFill>
                  <a:srgbClr val="000000"/>
                </a:solidFill>
                <a:latin typeface="Calibri"/>
              </a:rPr>
              <a:t>Phạm Huy Hoàng - 20151556</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II. MÔ HÌNH TRIỂN KHAI</a:t>
            </a:r>
            <a:endParaRPr b="0" lang="en-US" sz="4400" spc="-1" strike="noStrike">
              <a:solidFill>
                <a:srgbClr val="000000"/>
              </a:solidFill>
              <a:latin typeface="Calibri"/>
            </a:endParaRPr>
          </a:p>
        </p:txBody>
      </p:sp>
      <p:pic>
        <p:nvPicPr>
          <p:cNvPr id="112" name="Content Placeholder 3" descr=""/>
          <p:cNvPicPr/>
          <p:nvPr/>
        </p:nvPicPr>
        <p:blipFill>
          <a:blip r:embed="rId1"/>
          <a:stretch/>
        </p:blipFill>
        <p:spPr>
          <a:xfrm>
            <a:off x="1841760" y="1855800"/>
            <a:ext cx="8190000" cy="3395160"/>
          </a:xfrm>
          <a:prstGeom prst="rect">
            <a:avLst/>
          </a:prstGeom>
          <a:ln>
            <a:noFill/>
          </a:ln>
        </p:spPr>
      </p:pic>
      <p:sp>
        <p:nvSpPr>
          <p:cNvPr id="113" name="CustomShape 2"/>
          <p:cNvSpPr/>
          <p:nvPr/>
        </p:nvSpPr>
        <p:spPr>
          <a:xfrm>
            <a:off x="3715920" y="5852160"/>
            <a:ext cx="42609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i="1" lang="en-US" sz="1800" spc="-1" strike="noStrike">
                <a:solidFill>
                  <a:srgbClr val="000000"/>
                </a:solidFill>
                <a:latin typeface="Calibri"/>
              </a:rPr>
              <a:t>Sơ đồ hoạt động của Search Engine</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II. MÔ HÌNH TRIỂN KHAI</a:t>
            </a:r>
            <a:endParaRPr b="0" lang="en-US" sz="4400" spc="-1" strike="noStrike">
              <a:solidFill>
                <a:srgbClr val="000000"/>
              </a:solidFill>
              <a:latin typeface="Calibri"/>
            </a:endParaRPr>
          </a:p>
        </p:txBody>
      </p:sp>
      <p:sp>
        <p:nvSpPr>
          <p:cNvPr id="115" name="TextShape 2"/>
          <p:cNvSpPr txBox="1"/>
          <p:nvPr/>
        </p:nvSpPr>
        <p:spPr>
          <a:xfrm>
            <a:off x="838080" y="1825560"/>
            <a:ext cx="10515240" cy="4313520"/>
          </a:xfrm>
          <a:prstGeom prst="rect">
            <a:avLst/>
          </a:prstGeom>
          <a:noFill/>
          <a:ln>
            <a:noFill/>
          </a:ln>
        </p:spPr>
        <p:txBody>
          <a:bodyPr/>
          <a:p>
            <a:pPr>
              <a:lnSpc>
                <a:spcPct val="90000"/>
              </a:lnSpc>
              <a:spcBef>
                <a:spcPts val="1001"/>
              </a:spcBef>
            </a:pPr>
            <a:r>
              <a:rPr b="1" lang="en-US" sz="2800" spc="-1" strike="noStrike">
                <a:solidFill>
                  <a:srgbClr val="000000"/>
                </a:solidFill>
                <a:latin typeface="Calibri"/>
              </a:rPr>
              <a:t>Scrapy, splash: </a:t>
            </a:r>
            <a:endParaRPr b="0" lang="en-US" sz="2800" spc="-1" strike="noStrike">
              <a:solidFill>
                <a:srgbClr val="000000"/>
              </a:solidFill>
              <a:latin typeface="Calibri"/>
            </a:endParaRPr>
          </a:p>
          <a:p>
            <a:pPr>
              <a:lnSpc>
                <a:spcPct val="90000"/>
              </a:lnSpc>
              <a:spcBef>
                <a:spcPts val="1001"/>
              </a:spcBef>
            </a:pPr>
            <a:r>
              <a:rPr b="1" lang="en-US" sz="2800" spc="-1" strike="noStrike">
                <a:solidFill>
                  <a:srgbClr val="000000"/>
                </a:solidFill>
                <a:latin typeface="Calibri"/>
              </a:rPr>
              <a:t>- </a:t>
            </a:r>
            <a:r>
              <a:rPr b="0" lang="en-US" sz="2800" spc="-1" strike="noStrike">
                <a:solidFill>
                  <a:srgbClr val="000000"/>
                </a:solidFill>
                <a:latin typeface="Calibri"/>
              </a:rPr>
              <a:t>Crawl dữ liệu của các bài báo trên internet (2 báo sẽ được lấy là Dân trí và kenh14)</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Kiểm tra trùng lặp với dữ liệu cũ bằng Jaccard (n-gram = 2,3)</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Tự động thu thập dữ liệu trên 2 trang nguồn: sử dụng crontab trong linux</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II. MÔ HÌNH TRIỂN KHAI</a:t>
            </a:r>
            <a:endParaRPr b="0" lang="en-US" sz="4400" spc="-1" strike="noStrike">
              <a:solidFill>
                <a:srgbClr val="000000"/>
              </a:solidFill>
              <a:latin typeface="Calibri"/>
            </a:endParaRPr>
          </a:p>
        </p:txBody>
      </p:sp>
      <p:sp>
        <p:nvSpPr>
          <p:cNvPr id="117" name="TextShape 2"/>
          <p:cNvSpPr txBox="1"/>
          <p:nvPr/>
        </p:nvSpPr>
        <p:spPr>
          <a:xfrm>
            <a:off x="838080" y="1825560"/>
            <a:ext cx="10515240" cy="4849200"/>
          </a:xfrm>
          <a:prstGeom prst="rect">
            <a:avLst/>
          </a:prstGeom>
          <a:noFill/>
          <a:ln>
            <a:noFill/>
          </a:ln>
        </p:spPr>
        <p:txBody>
          <a:bodyPr/>
          <a:p>
            <a:pPr>
              <a:lnSpc>
                <a:spcPct val="90000"/>
              </a:lnSpc>
              <a:spcBef>
                <a:spcPts val="1001"/>
              </a:spcBef>
            </a:pPr>
            <a:r>
              <a:rPr b="1" lang="en-US" sz="2800" spc="-1" strike="noStrike">
                <a:solidFill>
                  <a:srgbClr val="000000"/>
                </a:solidFill>
                <a:latin typeface="Calibri"/>
              </a:rPr>
              <a:t>MYSQL: </a:t>
            </a:r>
            <a:r>
              <a:rPr b="0" lang="en-US" sz="2800" spc="-1" strike="noStrike">
                <a:solidFill>
                  <a:srgbClr val="000000"/>
                </a:solidFill>
                <a:latin typeface="Calibri"/>
              </a:rPr>
              <a:t> Đẩy dữ liệu đã crawl và chuẩn hóa vào MySQL</a:t>
            </a:r>
            <a:endParaRPr b="0" lang="en-US" sz="2800" spc="-1" strike="noStrike">
              <a:solidFill>
                <a:srgbClr val="000000"/>
              </a:solidFill>
              <a:latin typeface="Calibri"/>
            </a:endParaRPr>
          </a:p>
          <a:p>
            <a:pPr>
              <a:lnSpc>
                <a:spcPct val="90000"/>
              </a:lnSpc>
              <a:spcBef>
                <a:spcPts val="1001"/>
              </a:spcBef>
            </a:pPr>
            <a:r>
              <a:rPr b="1" lang="en-US" sz="2800" spc="-1" strike="noStrike">
                <a:solidFill>
                  <a:srgbClr val="000000"/>
                </a:solidFill>
                <a:latin typeface="Calibri"/>
              </a:rPr>
              <a:t>Elastic Search: </a:t>
            </a:r>
            <a:endParaRPr b="0" lang="en-US" sz="2800" spc="-1" strike="noStrike">
              <a:solidFill>
                <a:srgbClr val="000000"/>
              </a:solidFill>
              <a:latin typeface="Calibri"/>
            </a:endParaRPr>
          </a:p>
          <a:p>
            <a:pPr>
              <a:lnSpc>
                <a:spcPct val="90000"/>
              </a:lnSpc>
              <a:spcBef>
                <a:spcPts val="1001"/>
              </a:spcBef>
            </a:pPr>
            <a:r>
              <a:rPr b="1" lang="en-US" sz="2800" spc="-1" strike="noStrike">
                <a:solidFill>
                  <a:srgbClr val="000000"/>
                </a:solidFill>
                <a:latin typeface="Calibri"/>
              </a:rPr>
              <a:t>- </a:t>
            </a:r>
            <a:r>
              <a:rPr b="0" lang="en-US" sz="2800" spc="-1" strike="noStrike">
                <a:solidFill>
                  <a:srgbClr val="000000"/>
                </a:solidFill>
                <a:latin typeface="Calibri"/>
              </a:rPr>
              <a:t>Đẩy dữ liệu lưu trong Mysql vào trong ElasticSearch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Thực hiện tách từ, tách truy vấn để tăng độ phủ cho kết quả</a:t>
            </a:r>
            <a:endParaRPr b="0" lang="en-US" sz="2800" spc="-1" strike="noStrike">
              <a:solidFill>
                <a:srgbClr val="000000"/>
              </a:solidFill>
              <a:latin typeface="Calibri"/>
            </a:endParaRPr>
          </a:p>
          <a:p>
            <a:pPr>
              <a:lnSpc>
                <a:spcPct val="90000"/>
              </a:lnSpc>
              <a:spcBef>
                <a:spcPts val="1001"/>
              </a:spcBef>
            </a:pPr>
            <a:r>
              <a:rPr b="1" lang="en-US" sz="2800" spc="-1" strike="noStrike">
                <a:solidFill>
                  <a:srgbClr val="000000"/>
                </a:solidFill>
                <a:latin typeface="Calibri"/>
              </a:rPr>
              <a:t>Interface API: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Tương tác trực tiếp với User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Gọi đến ES để thực hiện câu truy vấn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Trả về kết quả cho người dùng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Phân trang, giao diện tìm kiếm nâng cao</a:t>
            </a:r>
            <a:endParaRPr b="0" lang="en-US" sz="28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III. CHƯƠNG TRÌNH DEMO</a:t>
            </a:r>
            <a:endParaRPr b="0" lang="en-US" sz="4400" spc="-1" strike="noStrike">
              <a:solidFill>
                <a:srgbClr val="000000"/>
              </a:solidFill>
              <a:latin typeface="Calibri"/>
            </a:endParaRPr>
          </a:p>
        </p:txBody>
      </p:sp>
      <p:sp>
        <p:nvSpPr>
          <p:cNvPr id="119" name="TextShape 2"/>
          <p:cNvSpPr txBox="1"/>
          <p:nvPr/>
        </p:nvSpPr>
        <p:spPr>
          <a:xfrm>
            <a:off x="838080" y="1489320"/>
            <a:ext cx="10515240" cy="5185440"/>
          </a:xfrm>
          <a:prstGeom prst="rect">
            <a:avLst/>
          </a:prstGeom>
          <a:noFill/>
          <a:ln>
            <a:noFill/>
          </a:ln>
        </p:spPr>
        <p:txBody>
          <a:bodyPr/>
          <a:p>
            <a:pPr>
              <a:lnSpc>
                <a:spcPct val="90000"/>
              </a:lnSpc>
              <a:spcBef>
                <a:spcPts val="1001"/>
              </a:spcBef>
            </a:pPr>
            <a:r>
              <a:rPr b="0" lang="en-US" sz="3200" spc="-1" strike="noStrike">
                <a:solidFill>
                  <a:srgbClr val="000000"/>
                </a:solidFill>
                <a:latin typeface="Calibri"/>
              </a:rPr>
              <a:t>3.1 Các công nghệ sử dụng</a:t>
            </a:r>
            <a:endParaRPr b="0" lang="en-US" sz="3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PHP, Html, Css: </a:t>
            </a:r>
            <a:r>
              <a:rPr b="0" lang="en-US" sz="2800" spc="-1" strike="noStrike">
                <a:solidFill>
                  <a:srgbClr val="000000"/>
                </a:solidFill>
                <a:latin typeface="Calibri"/>
              </a:rPr>
              <a:t>Xây dựng interfaceAPI</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Scrapy, Splash: </a:t>
            </a:r>
            <a:r>
              <a:rPr b="0" lang="en-US" sz="2800" spc="-1" strike="noStrike">
                <a:solidFill>
                  <a:srgbClr val="000000"/>
                </a:solidFill>
                <a:latin typeface="Calibri"/>
              </a:rPr>
              <a:t>crawl dữ liệu</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MySQL: </a:t>
            </a:r>
            <a:r>
              <a:rPr b="0" lang="en-US" sz="2800" spc="-1" strike="noStrike">
                <a:solidFill>
                  <a:srgbClr val="000000"/>
                </a:solidFill>
                <a:latin typeface="Calibri"/>
              </a:rPr>
              <a:t>Lữu dữ liệu crawl được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ElasticSearch: </a:t>
            </a:r>
            <a:r>
              <a:rPr b="0" lang="en-US" sz="2800" spc="-1" strike="noStrike">
                <a:solidFill>
                  <a:srgbClr val="000000"/>
                </a:solidFill>
                <a:latin typeface="Calibri"/>
              </a:rPr>
              <a:t>Máy tìm kiếm</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III. CHƯƠNG TRÌNH DEMO</a:t>
            </a:r>
            <a:endParaRPr b="0" lang="en-US" sz="4400" spc="-1" strike="noStrike">
              <a:solidFill>
                <a:srgbClr val="000000"/>
              </a:solidFill>
              <a:latin typeface="Calibri"/>
            </a:endParaRPr>
          </a:p>
        </p:txBody>
      </p:sp>
      <p:sp>
        <p:nvSpPr>
          <p:cNvPr id="121" name="TextShape 2"/>
          <p:cNvSpPr txBox="1"/>
          <p:nvPr/>
        </p:nvSpPr>
        <p:spPr>
          <a:xfrm>
            <a:off x="838080" y="1489320"/>
            <a:ext cx="10515240" cy="5185440"/>
          </a:xfrm>
          <a:prstGeom prst="rect">
            <a:avLst/>
          </a:prstGeom>
          <a:noFill/>
          <a:ln>
            <a:noFill/>
          </a:ln>
        </p:spPr>
        <p:txBody>
          <a:bodyPr/>
          <a:p>
            <a:pPr>
              <a:lnSpc>
                <a:spcPct val="90000"/>
              </a:lnSpc>
              <a:spcBef>
                <a:spcPts val="1001"/>
              </a:spcBef>
            </a:pPr>
            <a:r>
              <a:rPr b="0" lang="en-US" sz="3200" spc="-1" strike="noStrike">
                <a:solidFill>
                  <a:srgbClr val="000000"/>
                </a:solidFill>
                <a:latin typeface="Calibri"/>
              </a:rPr>
              <a:t>3.2 DEMO</a:t>
            </a:r>
            <a:endParaRPr b="0" lang="en-US" sz="3200" spc="-1" strike="noStrike">
              <a:solidFill>
                <a:srgbClr val="000000"/>
              </a:solidFill>
              <a:latin typeface="Calibri"/>
            </a:endParaRPr>
          </a:p>
          <a:p>
            <a:pPr>
              <a:lnSpc>
                <a:spcPct val="90000"/>
              </a:lnSpc>
              <a:spcBef>
                <a:spcPts val="1001"/>
              </a:spcBef>
            </a:pPr>
            <a:endParaRPr b="0" lang="en-US" sz="3200" spc="-1" strike="noStrike">
              <a:solidFill>
                <a:srgbClr val="00000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TÌM KIẾM VÀ TRÌNH DIỄN THÔNG TIN</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571680" indent="-571320">
              <a:lnSpc>
                <a:spcPct val="90000"/>
              </a:lnSpc>
              <a:spcBef>
                <a:spcPts val="1001"/>
              </a:spcBef>
              <a:buClr>
                <a:srgbClr val="000000"/>
              </a:buClr>
              <a:buFont typeface="Arial"/>
              <a:buAutoNum type="romanUcPeriod"/>
            </a:pPr>
            <a:r>
              <a:rPr b="0" lang="en-US" sz="2800" spc="-1" strike="noStrike">
                <a:solidFill>
                  <a:srgbClr val="000000"/>
                </a:solidFill>
                <a:latin typeface="Arial"/>
              </a:rPr>
              <a:t>Giới thiệu các nền tảng</a:t>
            </a:r>
            <a:endParaRPr b="0" lang="en-US" sz="2800" spc="-1" strike="noStrike">
              <a:solidFill>
                <a:srgbClr val="000000"/>
              </a:solidFill>
              <a:latin typeface="Calibri"/>
            </a:endParaRPr>
          </a:p>
          <a:p>
            <a:pPr marL="571680" indent="-571320">
              <a:lnSpc>
                <a:spcPct val="90000"/>
              </a:lnSpc>
              <a:spcBef>
                <a:spcPts val="1001"/>
              </a:spcBef>
              <a:buClr>
                <a:srgbClr val="000000"/>
              </a:buClr>
              <a:buFont typeface="Arial"/>
              <a:buAutoNum type="romanUcPeriod"/>
            </a:pPr>
            <a:r>
              <a:rPr b="0" lang="en-US" sz="2800" spc="-1" strike="noStrike">
                <a:solidFill>
                  <a:srgbClr val="000000"/>
                </a:solidFill>
                <a:latin typeface="Arial"/>
              </a:rPr>
              <a:t>Mô hình triển khai</a:t>
            </a:r>
            <a:endParaRPr b="0" lang="en-US" sz="2800" spc="-1" strike="noStrike">
              <a:solidFill>
                <a:srgbClr val="000000"/>
              </a:solidFill>
              <a:latin typeface="Calibri"/>
            </a:endParaRPr>
          </a:p>
          <a:p>
            <a:pPr marL="571680" indent="-571320">
              <a:lnSpc>
                <a:spcPct val="90000"/>
              </a:lnSpc>
              <a:spcBef>
                <a:spcPts val="1001"/>
              </a:spcBef>
              <a:buClr>
                <a:srgbClr val="000000"/>
              </a:buClr>
              <a:buFont typeface="Arial"/>
              <a:buAutoNum type="romanUcPeriod"/>
            </a:pPr>
            <a:r>
              <a:rPr b="0" lang="en-US" sz="2800" spc="-1" strike="noStrike">
                <a:solidFill>
                  <a:srgbClr val="000000"/>
                </a:solidFill>
                <a:latin typeface="Arial"/>
              </a:rPr>
              <a:t>Chương trình demo</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 Giới thiệu các nền tảng</a:t>
            </a:r>
            <a:br/>
            <a:r>
              <a:rPr b="0" lang="en-US" sz="3600" spc="-1" strike="noStrike">
                <a:solidFill>
                  <a:srgbClr val="000000"/>
                </a:solidFill>
                <a:latin typeface="Calibri Light"/>
              </a:rPr>
              <a:t>1.1 Scrapy</a:t>
            </a:r>
            <a:endParaRPr b="0" lang="en-US" sz="3600" spc="-1" strike="noStrike">
              <a:solidFill>
                <a:srgbClr val="000000"/>
              </a:solidFill>
              <a:latin typeface="Calibri"/>
            </a:endParaRPr>
          </a:p>
        </p:txBody>
      </p:sp>
      <p:sp>
        <p:nvSpPr>
          <p:cNvPr id="87" name="TextShape 2"/>
          <p:cNvSpPr txBox="1"/>
          <p:nvPr/>
        </p:nvSpPr>
        <p:spPr>
          <a:xfrm>
            <a:off x="838080" y="1825560"/>
            <a:ext cx="10515240" cy="394560"/>
          </a:xfrm>
          <a:prstGeom prst="rect">
            <a:avLst/>
          </a:prstGeom>
          <a:noFill/>
          <a:ln>
            <a:noFill/>
          </a:ln>
        </p:spPr>
        <p:txBody>
          <a:bodyPr>
            <a:normAutofit/>
          </a:bodyPr>
          <a:p>
            <a:pPr>
              <a:lnSpc>
                <a:spcPct val="90000"/>
              </a:lnSpc>
              <a:spcBef>
                <a:spcPts val="1001"/>
              </a:spcBef>
            </a:pPr>
            <a:r>
              <a:rPr b="0" lang="en-US" sz="2800" spc="-1" strike="noStrike">
                <a:solidFill>
                  <a:srgbClr val="000000"/>
                </a:solidFill>
                <a:latin typeface="Calibri"/>
              </a:rPr>
              <a:t>Mô hình cơ bản của một scrapy project:</a:t>
            </a:r>
            <a:endParaRPr b="0" lang="en-US" sz="2800" spc="-1" strike="noStrike">
              <a:solidFill>
                <a:srgbClr val="000000"/>
              </a:solidFill>
              <a:latin typeface="Calibri"/>
            </a:endParaRPr>
          </a:p>
        </p:txBody>
      </p:sp>
      <p:pic>
        <p:nvPicPr>
          <p:cNvPr id="88" name="Picture 4" descr=""/>
          <p:cNvPicPr/>
          <p:nvPr/>
        </p:nvPicPr>
        <p:blipFill>
          <a:blip r:embed="rId1"/>
          <a:stretch/>
        </p:blipFill>
        <p:spPr>
          <a:xfrm>
            <a:off x="1882080" y="2355480"/>
            <a:ext cx="8427240" cy="42537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97992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1.1 Scrapy</a:t>
            </a:r>
            <a:endParaRPr b="0" lang="en-US" sz="3600" spc="-1" strike="noStrike">
              <a:solidFill>
                <a:srgbClr val="000000"/>
              </a:solidFill>
              <a:latin typeface="Calibri"/>
            </a:endParaRPr>
          </a:p>
        </p:txBody>
      </p:sp>
      <p:sp>
        <p:nvSpPr>
          <p:cNvPr id="90" name="TextShape 2"/>
          <p:cNvSpPr txBox="1"/>
          <p:nvPr/>
        </p:nvSpPr>
        <p:spPr>
          <a:xfrm>
            <a:off x="838080" y="1345320"/>
            <a:ext cx="10515240" cy="4937400"/>
          </a:xfrm>
          <a:prstGeom prst="rect">
            <a:avLst/>
          </a:prstGeom>
          <a:noFill/>
          <a:ln>
            <a:noFill/>
          </a:ln>
        </p:spPr>
        <p:txBody>
          <a:bodyPr>
            <a:normAutofit/>
          </a:bodyPr>
          <a:p>
            <a:pPr>
              <a:lnSpc>
                <a:spcPct val="90000"/>
              </a:lnSpc>
              <a:spcBef>
                <a:spcPts val="1001"/>
              </a:spcBef>
            </a:pPr>
            <a:r>
              <a:rPr b="1" lang="en-US" sz="2800" spc="-1" strike="noStrike">
                <a:solidFill>
                  <a:srgbClr val="000000"/>
                </a:solidFill>
                <a:latin typeface="Calibri"/>
              </a:rPr>
              <a:t>Scrapy engine</a:t>
            </a:r>
            <a:r>
              <a:rPr b="0" lang="en-US" sz="2800" spc="-1" strike="noStrike">
                <a:solidFill>
                  <a:srgbClr val="000000"/>
                </a:solidFill>
                <a:latin typeface="Calibri"/>
              </a:rPr>
              <a:t>: chịu trách nhiệm điều khiển các thành phần khác và kích hoạt sự kiện khi có một hành động cụ thể xảy ra</a:t>
            </a:r>
            <a:endParaRPr b="0" lang="en-US" sz="2800" spc="-1" strike="noStrike">
              <a:solidFill>
                <a:srgbClr val="000000"/>
              </a:solidFill>
              <a:latin typeface="Calibri"/>
            </a:endParaRPr>
          </a:p>
          <a:p>
            <a:pPr>
              <a:lnSpc>
                <a:spcPct val="90000"/>
              </a:lnSpc>
              <a:spcBef>
                <a:spcPts val="1001"/>
              </a:spcBef>
            </a:pPr>
            <a:r>
              <a:rPr b="1" lang="en-US" sz="2800" spc="-1" strike="noStrike">
                <a:solidFill>
                  <a:srgbClr val="000000"/>
                </a:solidFill>
                <a:latin typeface="Calibri"/>
              </a:rPr>
              <a:t>Scheduler</a:t>
            </a:r>
            <a:r>
              <a:rPr b="0" lang="en-US" sz="2800" spc="-1" strike="noStrike">
                <a:solidFill>
                  <a:srgbClr val="000000"/>
                </a:solidFill>
                <a:latin typeface="Calibri"/>
              </a:rPr>
              <a:t>: Nhận requests từ Scrapy engine và đẩy vào queue và gọi chúng lại khi mà engine cần request chúng.</a:t>
            </a:r>
            <a:endParaRPr b="0" lang="en-US" sz="2800" spc="-1" strike="noStrike">
              <a:solidFill>
                <a:srgbClr val="000000"/>
              </a:solidFill>
              <a:latin typeface="Calibri"/>
            </a:endParaRPr>
          </a:p>
          <a:p>
            <a:pPr>
              <a:lnSpc>
                <a:spcPct val="90000"/>
              </a:lnSpc>
              <a:spcBef>
                <a:spcPts val="1001"/>
              </a:spcBef>
            </a:pPr>
            <a:r>
              <a:rPr b="1" lang="en-US" sz="2800" spc="-1" strike="noStrike">
                <a:solidFill>
                  <a:srgbClr val="000000"/>
                </a:solidFill>
                <a:latin typeface="Calibri"/>
              </a:rPr>
              <a:t>Download: </a:t>
            </a:r>
            <a:r>
              <a:rPr b="0" lang="en-US" sz="2800" spc="-1" strike="noStrike">
                <a:solidFill>
                  <a:srgbClr val="000000"/>
                </a:solidFill>
                <a:latin typeface="Calibri"/>
              </a:rPr>
              <a:t>Download trang web về theo requests nhận được chứa trong Scheduler.</a:t>
            </a:r>
            <a:endParaRPr b="0" lang="en-US" sz="2800" spc="-1" strike="noStrike">
              <a:solidFill>
                <a:srgbClr val="000000"/>
              </a:solidFill>
              <a:latin typeface="Calibri"/>
            </a:endParaRPr>
          </a:p>
          <a:p>
            <a:pPr>
              <a:lnSpc>
                <a:spcPct val="90000"/>
              </a:lnSpc>
              <a:spcBef>
                <a:spcPts val="1001"/>
              </a:spcBef>
            </a:pPr>
            <a:r>
              <a:rPr b="1" lang="en-US" sz="2800" spc="-1" strike="noStrike">
                <a:solidFill>
                  <a:srgbClr val="000000"/>
                </a:solidFill>
                <a:latin typeface="Calibri"/>
              </a:rPr>
              <a:t>Spiders:</a:t>
            </a:r>
            <a:r>
              <a:rPr b="0" lang="en-US" sz="2800" spc="-1" strike="noStrike">
                <a:solidFill>
                  <a:srgbClr val="000000"/>
                </a:solidFill>
                <a:latin typeface="Calibri"/>
              </a:rPr>
              <a:t> Phân tích các thành phần trong trang web được tải về từ phần Download có thể tiếp tục gửi requests cho engine hoặc kết thúc bằng việc lấy được các items.</a:t>
            </a:r>
            <a:endParaRPr b="0" lang="en-US" sz="2800" spc="-1" strike="noStrike">
              <a:solidFill>
                <a:srgbClr val="000000"/>
              </a:solidFill>
              <a:latin typeface="Calibri"/>
            </a:endParaRPr>
          </a:p>
          <a:p>
            <a:pPr>
              <a:lnSpc>
                <a:spcPct val="90000"/>
              </a:lnSpc>
              <a:spcBef>
                <a:spcPts val="1001"/>
              </a:spcBef>
            </a:pPr>
            <a:r>
              <a:rPr b="1" lang="en-US" sz="2800" spc="-1" strike="noStrike">
                <a:solidFill>
                  <a:srgbClr val="000000"/>
                </a:solidFill>
                <a:latin typeface="Calibri"/>
              </a:rPr>
              <a:t>Item pipeline: </a:t>
            </a:r>
            <a:r>
              <a:rPr b="0" lang="en-US" sz="2800" spc="-1" strike="noStrike">
                <a:solidFill>
                  <a:srgbClr val="000000"/>
                </a:solidFill>
                <a:latin typeface="Calibri"/>
              </a:rPr>
              <a:t>Xử lý dữ liệu sau khi đã được Spiders trích xuất ra (như lưu trữ trong cơ sở dữ liệu hay in ra file).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97992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1.2 ElasticSearch</a:t>
            </a:r>
            <a:endParaRPr b="0" lang="en-US" sz="3600" spc="-1" strike="noStrike">
              <a:solidFill>
                <a:srgbClr val="000000"/>
              </a:solidFill>
              <a:latin typeface="Calibri"/>
            </a:endParaRPr>
          </a:p>
        </p:txBody>
      </p:sp>
      <p:sp>
        <p:nvSpPr>
          <p:cNvPr id="92" name="TextShape 2"/>
          <p:cNvSpPr txBox="1"/>
          <p:nvPr/>
        </p:nvSpPr>
        <p:spPr>
          <a:xfrm>
            <a:off x="838080" y="1345320"/>
            <a:ext cx="10515240" cy="49374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Nền tảng lưu trữ và truy vấn văn bản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Được xây dựng dựa trên Lucene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Được sử dụng để:</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-&gt; Tìm kiếm text thông thường</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-&gt; Tìm kiếm text và dữ liệu có cấu trúc</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-&gt; Tích hợp dữ liệu</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-&gt; Tìm kiếm theo tọa độ</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r>
              <a:rPr b="0" lang="en-US" sz="2800" spc="-1" strike="noStrike">
                <a:solidFill>
                  <a:srgbClr val="000000"/>
                </a:solidFill>
                <a:latin typeface="Calibri"/>
              </a:rPr>
              <a:t>-&gt;Lưu trữ dữ liệu dạng JSON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93" name="Picture 3" descr=""/>
          <p:cNvPicPr/>
          <p:nvPr/>
        </p:nvPicPr>
        <p:blipFill>
          <a:blip r:embed="rId1"/>
          <a:stretch/>
        </p:blipFill>
        <p:spPr>
          <a:xfrm>
            <a:off x="7393680" y="2170080"/>
            <a:ext cx="4798080" cy="28573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97992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1.2 ElasticSearch</a:t>
            </a:r>
            <a:endParaRPr b="0" lang="en-US" sz="3600" spc="-1" strike="noStrike">
              <a:solidFill>
                <a:srgbClr val="000000"/>
              </a:solidFill>
              <a:latin typeface="Calibri"/>
            </a:endParaRPr>
          </a:p>
        </p:txBody>
      </p:sp>
      <p:sp>
        <p:nvSpPr>
          <p:cNvPr id="95" name="TextShape 2"/>
          <p:cNvSpPr txBox="1"/>
          <p:nvPr/>
        </p:nvSpPr>
        <p:spPr>
          <a:xfrm>
            <a:off x="838080" y="1345320"/>
            <a:ext cx="10515240" cy="4937400"/>
          </a:xfrm>
          <a:prstGeom prst="rect">
            <a:avLst/>
          </a:prstGeom>
          <a:noFill/>
          <a:ln>
            <a:noFill/>
          </a:ln>
        </p:spPr>
        <p:txBody>
          <a:bodyPr>
            <a:normAutofit/>
          </a:bodyPr>
          <a:p>
            <a:pPr>
              <a:lnSpc>
                <a:spcPct val="90000"/>
              </a:lnSpc>
              <a:spcBef>
                <a:spcPts val="1001"/>
              </a:spcBef>
            </a:pPr>
            <a:r>
              <a:rPr b="0" lang="en-US" sz="2800" spc="-1" strike="noStrike">
                <a:solidFill>
                  <a:srgbClr val="000000"/>
                </a:solidFill>
                <a:latin typeface="Calibri"/>
              </a:rPr>
              <a:t>Các thành phần trong 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400" spc="-1" strike="noStrike">
                <a:solidFill>
                  <a:srgbClr val="000000"/>
                </a:solidFill>
                <a:latin typeface="Calibri"/>
              </a:rPr>
              <a:t>Cluster</a:t>
            </a:r>
            <a:r>
              <a:rPr b="0" lang="en-US" sz="2400" spc="-1" strike="noStrike">
                <a:solidFill>
                  <a:srgbClr val="000000"/>
                </a:solidFill>
                <a:latin typeface="Calibri"/>
              </a:rPr>
              <a:t>: Một tập hợp Nodes (servers) chứa tất cả các dữ liệu.</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400" spc="-1" strike="noStrike">
                <a:solidFill>
                  <a:srgbClr val="000000"/>
                </a:solidFill>
                <a:latin typeface="Calibri"/>
              </a:rPr>
              <a:t>Node</a:t>
            </a:r>
            <a:r>
              <a:rPr b="0" lang="en-US" sz="2400" spc="-1" strike="noStrike">
                <a:solidFill>
                  <a:srgbClr val="000000"/>
                </a:solidFill>
                <a:latin typeface="Calibri"/>
              </a:rPr>
              <a:t>: Một server duy nhất chứa một số dữ liệu và tham gia vào cluster’s indexing and querying.</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400" spc="-1" strike="noStrike">
                <a:solidFill>
                  <a:srgbClr val="000000"/>
                </a:solidFill>
                <a:latin typeface="Calibri"/>
              </a:rPr>
              <a:t>Index</a:t>
            </a:r>
            <a:r>
              <a:rPr b="0" lang="en-US" sz="2400" spc="-1" strike="noStrike">
                <a:solidFill>
                  <a:srgbClr val="000000"/>
                </a:solidFill>
                <a:latin typeface="Calibri"/>
              </a:rPr>
              <a:t>: Mỗi ES Index là 1 tập hợp các documents.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400" spc="-1" strike="noStrike">
                <a:solidFill>
                  <a:srgbClr val="000000"/>
                </a:solidFill>
                <a:latin typeface="Calibri"/>
              </a:rPr>
              <a:t>Shards</a:t>
            </a:r>
            <a:r>
              <a:rPr b="0" lang="en-US" sz="2400" spc="-1" strike="noStrike">
                <a:solidFill>
                  <a:srgbClr val="000000"/>
                </a:solidFill>
                <a:latin typeface="Calibri"/>
              </a:rPr>
              <a:t>: Tập con các documents của 1 Index. Một Index có thể được chia thành nhiều shard.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400" spc="-1" strike="noStrike">
                <a:solidFill>
                  <a:srgbClr val="000000"/>
                </a:solidFill>
                <a:latin typeface="Calibri"/>
              </a:rPr>
              <a:t>Type</a:t>
            </a:r>
            <a:r>
              <a:rPr b="0" lang="en-US" sz="2400" spc="-1" strike="noStrike">
                <a:solidFill>
                  <a:srgbClr val="000000"/>
                </a:solidFill>
                <a:latin typeface="Calibri"/>
              </a:rPr>
              <a:t>: Một định nghĩa về Schema of a Document bên trong một Index (Index có thể có nhiều type).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400" spc="-1" strike="noStrike">
                <a:solidFill>
                  <a:srgbClr val="000000"/>
                </a:solidFill>
                <a:latin typeface="Calibri"/>
              </a:rPr>
              <a:t>Document</a:t>
            </a:r>
            <a:r>
              <a:rPr b="0" lang="en-US" sz="2400" spc="-1" strike="noStrike">
                <a:solidFill>
                  <a:srgbClr val="000000"/>
                </a:solidFill>
                <a:latin typeface="Calibri"/>
              </a:rPr>
              <a:t>: Một JSON object với một số dữ liệu. Đây là đơn vị thông tin cơ bản trong ES.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pic>
        <p:nvPicPr>
          <p:cNvPr id="96" name="Picture 3" descr=""/>
          <p:cNvPicPr/>
          <p:nvPr/>
        </p:nvPicPr>
        <p:blipFill>
          <a:blip r:embed="rId1"/>
          <a:stretch/>
        </p:blipFill>
        <p:spPr>
          <a:xfrm>
            <a:off x="8625600" y="119160"/>
            <a:ext cx="2728080" cy="18529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97992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1.2 ElasticSearch</a:t>
            </a:r>
            <a:endParaRPr b="0" lang="en-US" sz="3600" spc="-1" strike="noStrike">
              <a:solidFill>
                <a:srgbClr val="000000"/>
              </a:solidFill>
              <a:latin typeface="Calibri"/>
            </a:endParaRPr>
          </a:p>
        </p:txBody>
      </p:sp>
      <p:sp>
        <p:nvSpPr>
          <p:cNvPr id="98" name="TextShape 2"/>
          <p:cNvSpPr txBox="1"/>
          <p:nvPr/>
        </p:nvSpPr>
        <p:spPr>
          <a:xfrm>
            <a:off x="838080" y="1345320"/>
            <a:ext cx="10515240" cy="49374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ES với các hệ quản trị CSDL thông thường:</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pic>
        <p:nvPicPr>
          <p:cNvPr id="99" name="Picture 3" descr=""/>
          <p:cNvPicPr/>
          <p:nvPr/>
        </p:nvPicPr>
        <p:blipFill>
          <a:blip r:embed="rId1"/>
          <a:stretch/>
        </p:blipFill>
        <p:spPr>
          <a:xfrm>
            <a:off x="8625600" y="119160"/>
            <a:ext cx="2728080" cy="1852920"/>
          </a:xfrm>
          <a:prstGeom prst="rect">
            <a:avLst/>
          </a:prstGeom>
          <a:ln>
            <a:noFill/>
          </a:ln>
        </p:spPr>
      </p:pic>
      <p:pic>
        <p:nvPicPr>
          <p:cNvPr id="100" name="Picture 4" descr=""/>
          <p:cNvPicPr/>
          <p:nvPr/>
        </p:nvPicPr>
        <p:blipFill>
          <a:blip r:embed="rId2"/>
          <a:stretch/>
        </p:blipFill>
        <p:spPr>
          <a:xfrm>
            <a:off x="2194920" y="1868040"/>
            <a:ext cx="7801560" cy="45453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97992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1.2 ElasticSearch</a:t>
            </a:r>
            <a:endParaRPr b="0" lang="en-US" sz="3600" spc="-1" strike="noStrike">
              <a:solidFill>
                <a:srgbClr val="000000"/>
              </a:solidFill>
              <a:latin typeface="Calibri"/>
            </a:endParaRPr>
          </a:p>
        </p:txBody>
      </p:sp>
      <p:sp>
        <p:nvSpPr>
          <p:cNvPr id="102" name="TextShape 2"/>
          <p:cNvSpPr txBox="1"/>
          <p:nvPr/>
        </p:nvSpPr>
        <p:spPr>
          <a:xfrm>
            <a:off x="838080" y="1345320"/>
            <a:ext cx="10515240" cy="49374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Lưu trữ, indexing:</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pic>
        <p:nvPicPr>
          <p:cNvPr id="103" name="Picture 3" descr=""/>
          <p:cNvPicPr/>
          <p:nvPr/>
        </p:nvPicPr>
        <p:blipFill>
          <a:blip r:embed="rId1"/>
          <a:stretch/>
        </p:blipFill>
        <p:spPr>
          <a:xfrm>
            <a:off x="8625600" y="119160"/>
            <a:ext cx="2728080" cy="1852920"/>
          </a:xfrm>
          <a:prstGeom prst="rect">
            <a:avLst/>
          </a:prstGeom>
          <a:ln>
            <a:noFill/>
          </a:ln>
        </p:spPr>
      </p:pic>
      <p:pic>
        <p:nvPicPr>
          <p:cNvPr id="104" name="Picture 4" descr=""/>
          <p:cNvPicPr/>
          <p:nvPr/>
        </p:nvPicPr>
        <p:blipFill>
          <a:blip r:embed="rId2"/>
          <a:stretch/>
        </p:blipFill>
        <p:spPr>
          <a:xfrm>
            <a:off x="963360" y="2031840"/>
            <a:ext cx="5580720" cy="4250880"/>
          </a:xfrm>
          <a:prstGeom prst="rect">
            <a:avLst/>
          </a:prstGeom>
          <a:ln>
            <a:noFill/>
          </a:ln>
        </p:spPr>
      </p:pic>
      <p:sp>
        <p:nvSpPr>
          <p:cNvPr id="105" name="CustomShape 3"/>
          <p:cNvSpPr/>
          <p:nvPr/>
        </p:nvSpPr>
        <p:spPr>
          <a:xfrm>
            <a:off x="6669720" y="2521080"/>
            <a:ext cx="4808880" cy="44179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Char char="-"/>
            </a:pPr>
            <a:r>
              <a:rPr b="0" lang="en-US" sz="2400" spc="-1" strike="noStrike">
                <a:solidFill>
                  <a:srgbClr val="000000"/>
                </a:solidFill>
                <a:latin typeface="Calibri"/>
              </a:rPr>
              <a:t>Khi lưu trữ document, ES tạo ra inverted index, map các thuật ngữ/từ khóa xuất hiện trong document này tới chính document đó</a:t>
            </a:r>
            <a:endParaRPr b="0" lang="en-US" sz="2400" spc="-1" strike="noStrike">
              <a:latin typeface="Arial"/>
            </a:endParaRPr>
          </a:p>
          <a:p>
            <a:pPr marL="343080" indent="-342720">
              <a:lnSpc>
                <a:spcPct val="100000"/>
              </a:lnSpc>
              <a:buClr>
                <a:srgbClr val="000000"/>
              </a:buClr>
              <a:buFont typeface="StarSymbol"/>
              <a:buChar char="-"/>
            </a:pPr>
            <a:r>
              <a:rPr b="0" lang="en-US" sz="2400" spc="-1" strike="noStrike">
                <a:solidFill>
                  <a:srgbClr val="000000"/>
                </a:solidFill>
                <a:latin typeface="Calibri"/>
              </a:rPr>
              <a:t>Khi sử dụng inverted index, nó có thể tìm kiếm thông qua terms như một binary tree (sử dụng thứ tự chữ cái) làm giảm thời gian tìm kiếm.</a:t>
            </a:r>
            <a:endParaRPr b="0" lang="en-US" sz="2400" spc="-1" strike="noStrike">
              <a:latin typeface="Arial"/>
            </a:endParaRPr>
          </a:p>
          <a:p>
            <a:pPr>
              <a:lnSpc>
                <a:spcPct val="100000"/>
              </a:lnSpc>
            </a:pP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979920"/>
          </a:xfrm>
          <a:prstGeom prst="rect">
            <a:avLst/>
          </a:prstGeom>
          <a:noFill/>
          <a:ln>
            <a:noFill/>
          </a:ln>
        </p:spPr>
        <p:txBody>
          <a:bodyPr anchor="ctr">
            <a:normAutofit/>
          </a:bodyPr>
          <a:p>
            <a:pPr>
              <a:lnSpc>
                <a:spcPct val="90000"/>
              </a:lnSpc>
            </a:pPr>
            <a:r>
              <a:rPr b="0" lang="en-US" sz="3600" spc="-1" strike="noStrike">
                <a:solidFill>
                  <a:srgbClr val="000000"/>
                </a:solidFill>
                <a:latin typeface="Calibri Light"/>
              </a:rPr>
              <a:t>1.2 ElasticSearch</a:t>
            </a:r>
            <a:endParaRPr b="0" lang="en-US" sz="3600" spc="-1" strike="noStrike">
              <a:solidFill>
                <a:srgbClr val="000000"/>
              </a:solidFill>
              <a:latin typeface="Calibri"/>
            </a:endParaRPr>
          </a:p>
        </p:txBody>
      </p:sp>
      <p:sp>
        <p:nvSpPr>
          <p:cNvPr id="107" name="TextShape 2"/>
          <p:cNvSpPr txBox="1"/>
          <p:nvPr/>
        </p:nvSpPr>
        <p:spPr>
          <a:xfrm>
            <a:off x="838080" y="1345320"/>
            <a:ext cx="10515240" cy="49374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Thực hiện truy vấn:</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pic>
        <p:nvPicPr>
          <p:cNvPr id="108" name="Picture 3" descr=""/>
          <p:cNvPicPr/>
          <p:nvPr/>
        </p:nvPicPr>
        <p:blipFill>
          <a:blip r:embed="rId1"/>
          <a:stretch/>
        </p:blipFill>
        <p:spPr>
          <a:xfrm>
            <a:off x="8625600" y="119160"/>
            <a:ext cx="2728080" cy="1852920"/>
          </a:xfrm>
          <a:prstGeom prst="rect">
            <a:avLst/>
          </a:prstGeom>
          <a:ln>
            <a:noFill/>
          </a:ln>
        </p:spPr>
      </p:pic>
      <p:sp>
        <p:nvSpPr>
          <p:cNvPr id="109" name="CustomShape 3"/>
          <p:cNvSpPr/>
          <p:nvPr/>
        </p:nvSpPr>
        <p:spPr>
          <a:xfrm>
            <a:off x="6865920" y="2325960"/>
            <a:ext cx="4808880" cy="307728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StarSymbol"/>
              <a:buChar char="-"/>
            </a:pPr>
            <a:r>
              <a:rPr b="0" lang="en-US" sz="2400" spc="-1" strike="noStrike">
                <a:solidFill>
                  <a:srgbClr val="000000"/>
                </a:solidFill>
                <a:latin typeface="Calibri"/>
              </a:rPr>
              <a:t>Query sẽ nhận một trong các node, xác định shard nào nên được truy vấn</a:t>
            </a:r>
            <a:endParaRPr b="0" lang="en-US" sz="2400" spc="-1" strike="noStrike">
              <a:latin typeface="Arial"/>
            </a:endParaRPr>
          </a:p>
          <a:p>
            <a:pPr marL="343080" indent="-342720">
              <a:lnSpc>
                <a:spcPct val="100000"/>
              </a:lnSpc>
              <a:buClr>
                <a:srgbClr val="000000"/>
              </a:buClr>
              <a:buFont typeface="StarSymbol"/>
              <a:buChar char="-"/>
            </a:pPr>
            <a:r>
              <a:rPr b="0" lang="en-US" sz="2400" spc="-1" strike="noStrike">
                <a:solidFill>
                  <a:srgbClr val="000000"/>
                </a:solidFill>
                <a:latin typeface="Calibri"/>
              </a:rPr>
              <a:t>Các shard sẽ được thực hiện truy vấn song song</a:t>
            </a:r>
            <a:endParaRPr b="0" lang="en-US" sz="2400" spc="-1" strike="noStrike">
              <a:latin typeface="Arial"/>
            </a:endParaRPr>
          </a:p>
          <a:p>
            <a:pPr marL="343080" indent="-342720">
              <a:lnSpc>
                <a:spcPct val="100000"/>
              </a:lnSpc>
              <a:buClr>
                <a:srgbClr val="000000"/>
              </a:buClr>
              <a:buFont typeface="StarSymbol"/>
              <a:buChar char="-"/>
            </a:pPr>
            <a:r>
              <a:rPr b="0" lang="en-US" sz="2400" spc="-1" strike="noStrike">
                <a:solidFill>
                  <a:srgbClr val="000000"/>
                </a:solidFill>
                <a:latin typeface="Calibri"/>
              </a:rPr>
              <a:t>Merge kết quả lại và trả về cho user</a:t>
            </a:r>
            <a:endParaRPr b="0" lang="en-US" sz="2400" spc="-1" strike="noStrike">
              <a:latin typeface="Arial"/>
            </a:endParaRPr>
          </a:p>
          <a:p>
            <a:pPr>
              <a:lnSpc>
                <a:spcPct val="100000"/>
              </a:lnSpc>
            </a:pPr>
            <a:endParaRPr b="0" lang="en-US" sz="2400" spc="-1" strike="noStrike">
              <a:latin typeface="Arial"/>
            </a:endParaRPr>
          </a:p>
        </p:txBody>
      </p:sp>
      <p:pic>
        <p:nvPicPr>
          <p:cNvPr id="110" name="Picture 6" descr=""/>
          <p:cNvPicPr/>
          <p:nvPr/>
        </p:nvPicPr>
        <p:blipFill>
          <a:blip r:embed="rId2"/>
          <a:stretch/>
        </p:blipFill>
        <p:spPr>
          <a:xfrm>
            <a:off x="838080" y="2082600"/>
            <a:ext cx="5831280" cy="40042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178</TotalTime>
  <Application>LibreOffice/6.0.7.3$Linux_X86_64 LibreOffice_project/00m0$Build-3</Application>
  <Words>555</Words>
  <Paragraphs>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2019-05-23T10:13:34Z</dcterms:created>
  <dc:creator>Windows User</dc:creator>
  <dc:description/>
  <dc:language>en-US</dc:language>
  <cp:lastModifiedBy/>
  <dcterms:modified xsi:type="dcterms:W3CDTF">2019-05-24T09:29:00Z</dcterms:modified>
  <cp:revision>78</cp:revision>
  <dc:subject/>
  <dc:title>BÀI TẬP LỚN TÌM KIẾM VÀ TRÌNH DIỄN THÔNG TIN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