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263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003399"/>
    <a:srgbClr val="0033CC"/>
    <a:srgbClr val="FF6600"/>
    <a:srgbClr val="FF3300"/>
    <a:srgbClr val="CC3300"/>
    <a:srgbClr val="0000FF"/>
    <a:srgbClr val="B19EF8"/>
    <a:srgbClr val="987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3A9717-7C3A-40EC-9530-9283BC9EA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9450" y="514350"/>
            <a:ext cx="2667000" cy="2000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628900"/>
            <a:ext cx="77216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D04A8-2493-45D6-A88A-2776608B06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CEF271A-F975-4461-A5F7-B8EBE70183E5}" type="slidenum">
              <a:rPr lang="en-GB" smtClean="0">
                <a:latin typeface="Arial" charset="0"/>
              </a:rPr>
              <a:pPr eaLnBrk="1" hangingPunct="1"/>
              <a:t>1</a:t>
            </a:fld>
            <a:endParaRPr lang="en-GB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19450" y="514350"/>
            <a:ext cx="2667000" cy="20002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B59A5-9D35-48F4-8494-AB06A734DDE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37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CC00E-A628-4B2C-995A-90B7FF74A7E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8374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2C2E4-33C6-4AB5-A15E-AE99859524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83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B44C9-3B65-4241-969C-0817050A3DF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00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475F4-4DEC-48FA-9F44-3C0EE8F6AE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2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4B191-B332-4B57-92AD-435BCD429E1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514350"/>
            <a:ext cx="3429000" cy="2571750"/>
          </a:xfrm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92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F174-D4E5-4D15-8D89-A9D4A835714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3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9350" y="2132858"/>
            <a:ext cx="7239074" cy="1583531"/>
          </a:xfrm>
        </p:spPr>
        <p:txBody>
          <a:bodyPr/>
          <a:lstStyle>
            <a:lvl1pPr algn="ctr">
              <a:defRPr sz="4400" i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49350" y="4428728"/>
            <a:ext cx="7239074" cy="7284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gray">
          <a:xfrm>
            <a:off x="1144423" y="4149080"/>
            <a:ext cx="3619537" cy="45719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/>
          <a:lstStyle/>
          <a:p>
            <a:endParaRPr lang="vi-VN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gray">
          <a:xfrm>
            <a:off x="1149350" y="4103362"/>
            <a:ext cx="7239074" cy="45719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/>
          <a:lstStyle/>
          <a:p>
            <a:endParaRPr lang="vi-VN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47841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33CC"/>
                </a:solidFill>
                <a:latin typeface="Cambria" pitchFamily="18" charset="0"/>
              </a:rPr>
              <a:t>HỌC</a:t>
            </a:r>
            <a:r>
              <a:rPr lang="en-US" b="1" baseline="0">
                <a:solidFill>
                  <a:srgbClr val="0033CC"/>
                </a:solidFill>
                <a:latin typeface="Cambria" pitchFamily="18" charset="0"/>
              </a:rPr>
              <a:t> VIỆN NGÂN HÀNG</a:t>
            </a:r>
          </a:p>
          <a:p>
            <a:pPr algn="ctr"/>
            <a:r>
              <a:rPr lang="en-US" b="1" baseline="0">
                <a:solidFill>
                  <a:srgbClr val="0033CC"/>
                </a:solidFill>
                <a:latin typeface="Cambria" pitchFamily="18" charset="0"/>
              </a:rPr>
              <a:t>KHOA HỆ THỐNG THÔNG TIN QUẢN LÝ</a:t>
            </a:r>
            <a:endParaRPr lang="vi-VN" b="1">
              <a:solidFill>
                <a:srgbClr val="0033CC"/>
              </a:solidFill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9094"/>
            <a:ext cx="1127935" cy="1137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" y="61287"/>
            <a:ext cx="1356120" cy="1207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0099"/>
                </a:solidFill>
              </a:defRPr>
            </a:lvl2pPr>
            <a:lvl3pPr>
              <a:defRPr sz="2200">
                <a:solidFill>
                  <a:srgbClr val="80000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3728" y="6537327"/>
            <a:ext cx="5400600" cy="32067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64670" y="6529663"/>
            <a:ext cx="1125488" cy="288032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j-lt"/>
              </a:defRPr>
            </a:lvl1pPr>
          </a:lstStyle>
          <a:p>
            <a:pPr>
              <a:defRPr/>
            </a:pPr>
            <a:fld id="{BA96EB09-284B-4D3F-8D29-2BCC08F775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67544" y="6540783"/>
            <a:ext cx="1656184" cy="317219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latin typeface="+mj-lt"/>
              </a:defRPr>
            </a:lvl1pPr>
          </a:lstStyle>
          <a:p>
            <a:pPr>
              <a:defRPr/>
            </a:pPr>
            <a:fld id="{C9009468-FF18-4B4A-9389-1B19CDFADB26}" type="datetime1">
              <a:rPr lang="en-US" smtClean="0"/>
              <a:t>27/03/2018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76672"/>
            <a:ext cx="7848600" cy="487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7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  <a:endParaRPr lang="vi-V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3728" y="6537327"/>
            <a:ext cx="5400600" cy="320675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64670" y="6529663"/>
            <a:ext cx="1125488" cy="288032"/>
          </a:xfrm>
          <a:prstGeom prst="rect">
            <a:avLst/>
          </a:prstGeom>
        </p:spPr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fld id="{97EAA2C1-5B8E-4A09-9B2D-47FE729828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2"/>
          </p:nvPr>
        </p:nvSpPr>
        <p:spPr>
          <a:xfrm>
            <a:off x="467544" y="6540783"/>
            <a:ext cx="1656184" cy="317219"/>
          </a:xfrm>
          <a:prstGeom prst="rect">
            <a:avLst/>
          </a:prstGeom>
        </p:spPr>
        <p:txBody>
          <a:bodyPr/>
          <a:lstStyle>
            <a:lvl1pPr algn="l">
              <a:defRPr sz="1200" b="0"/>
            </a:lvl1pPr>
          </a:lstStyle>
          <a:p>
            <a:pPr>
              <a:defRPr/>
            </a:pPr>
            <a:fld id="{225223EE-7A9B-490D-AFC8-06CEFA14014F}" type="datetime1">
              <a:rPr lang="en-US" smtClean="0"/>
              <a:t>27/03/2018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2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9350" y="2132858"/>
            <a:ext cx="7239074" cy="1583531"/>
          </a:xfrm>
        </p:spPr>
        <p:txBody>
          <a:bodyPr/>
          <a:lstStyle>
            <a:lvl1pPr algn="ctr">
              <a:defRPr sz="4400" i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49350" y="4428728"/>
            <a:ext cx="7239074" cy="7284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gray">
          <a:xfrm>
            <a:off x="1144423" y="4149080"/>
            <a:ext cx="3619537" cy="45719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/>
          <a:lstStyle/>
          <a:p>
            <a:endParaRPr lang="vi-VN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gray">
          <a:xfrm>
            <a:off x="1149350" y="4103362"/>
            <a:ext cx="7239074" cy="45719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/>
          <a:lstStyle/>
          <a:p>
            <a:endParaRPr lang="vi-VN">
              <a:solidFill>
                <a:srgbClr val="FF33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" y="61287"/>
            <a:ext cx="1356120" cy="1207473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3728" y="6537327"/>
            <a:ext cx="5400600" cy="320675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64670" y="6529663"/>
            <a:ext cx="1125488" cy="288032"/>
          </a:xfrm>
          <a:prstGeom prst="rect">
            <a:avLst/>
          </a:prstGeom>
        </p:spPr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fld id="{97EAA2C1-5B8E-4A09-9B2D-47FE729828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2"/>
          </p:nvPr>
        </p:nvSpPr>
        <p:spPr>
          <a:xfrm>
            <a:off x="467544" y="6540783"/>
            <a:ext cx="1656184" cy="317219"/>
          </a:xfrm>
          <a:prstGeom prst="rect">
            <a:avLst/>
          </a:prstGeom>
        </p:spPr>
        <p:txBody>
          <a:bodyPr/>
          <a:lstStyle>
            <a:lvl1pPr algn="l">
              <a:defRPr sz="1200" b="0"/>
            </a:lvl1pPr>
          </a:lstStyle>
          <a:p>
            <a:pPr>
              <a:defRPr/>
            </a:pPr>
            <a:fld id="{70DDF66F-6ACE-4185-BA40-DB3683CE1C89}" type="datetime1">
              <a:rPr lang="en-US" smtClean="0"/>
              <a:t>27/03/2018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47801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1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77001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3D9CABF-8E15-4B96-B10C-E04C7A4A4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12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47801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1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1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6477001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34EB0FB6-8449-4249-8730-D10437AAF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0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259632" y="404664"/>
            <a:ext cx="7884368" cy="620363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7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322384" y="471163"/>
            <a:ext cx="7821616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23728" y="6537327"/>
            <a:ext cx="5400600" cy="320675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vi-VN"/>
              <a:t>Giới thiệu môn học</a:t>
            </a:r>
            <a:endParaRPr lang="en-GB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64670" y="6529663"/>
            <a:ext cx="1125488" cy="288032"/>
          </a:xfrm>
          <a:prstGeom prst="rect">
            <a:avLst/>
          </a:prstGeom>
        </p:spPr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fld id="{97EAA2C1-5B8E-4A09-9B2D-47FE729828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2"/>
          </p:nvPr>
        </p:nvSpPr>
        <p:spPr>
          <a:xfrm>
            <a:off x="467544" y="6540783"/>
            <a:ext cx="1656184" cy="317219"/>
          </a:xfrm>
          <a:prstGeom prst="rect">
            <a:avLst/>
          </a:prstGeom>
        </p:spPr>
        <p:txBody>
          <a:bodyPr/>
          <a:lstStyle>
            <a:lvl1pPr algn="l">
              <a:defRPr sz="1200" b="0"/>
            </a:lvl1pPr>
          </a:lstStyle>
          <a:p>
            <a:pPr>
              <a:defRPr/>
            </a:pPr>
            <a:fld id="{EE34A793-4F26-4177-B20A-DDAFE43DBC52}" type="datetime1">
              <a:rPr lang="en-US" smtClean="0"/>
              <a:t>27/03/2018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2385" cy="11774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accent4">
              <a:lumMod val="75000"/>
            </a:schemeClr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3399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3300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9900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349046"/>
            <a:ext cx="7344816" cy="1223970"/>
          </a:xfrm>
          <a:ln>
            <a:miter lim="800000"/>
            <a:headEnd/>
            <a:tailEnd/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48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Arial Unicode MS" pitchFamily="34" charset="-128"/>
                <a:cs typeface="Arial Unicode MS" pitchFamily="34" charset="-128"/>
              </a:rPr>
              <a:t>DATA MINING</a:t>
            </a:r>
            <a:endParaRPr lang="en-GB" sz="480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3505200" y="6151563"/>
            <a:ext cx="1734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+mj-lt"/>
              </a:rPr>
              <a:t>Hà Nội –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524-70CF-4C33-908F-5D96241C25E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5.0. Tình huống …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10" y="1874520"/>
            <a:ext cx="8763000" cy="423672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Hỗ trợ giai đoạn tiền xử lý dữ liệu (data preprocessing)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Mô tả sự phân bố dữ liệu/đối tượng (data distribution)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Nhận dạng mẫu (pattern recognition)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Phân tích dữ liệu không gian (spatial data analysis)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Xử lý ảnh (image processing)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Phân mảnh thị trường (market segmentation)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Gom cụm tài liệu ((WWW) document clustering)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A0-22D9-4B1E-8B62-215EDDFA77D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848601" cy="636588"/>
          </a:xfrm>
        </p:spPr>
        <p:txBody>
          <a:bodyPr/>
          <a:lstStyle/>
          <a:p>
            <a:r>
              <a:rPr lang="en-US" altLang="en-US" sz="3200"/>
              <a:t>5.1. Tổng quan về gom cụm dữ liệu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2" y="1219200"/>
            <a:ext cx="8915399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Gom cụm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Quá trình gom nhóm/cụm dữ liệu/đối tượng vào các lớp/cụm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Các đối tượng trong cùng một cụm tương tự với nhau hơn so với đối tượng ở các cụm khác.</a:t>
            </a:r>
          </a:p>
          <a:p>
            <a:pPr lvl="2">
              <a:spcBef>
                <a:spcPct val="50000"/>
              </a:spcBef>
            </a:pPr>
            <a:r>
              <a:rPr lang="en-US" altLang="en-US" sz="1800" i="1"/>
              <a:t>Obj1, Obj2 ở cụm C1; Obj3 ở cụm C2 </a:t>
            </a:r>
            <a:r>
              <a:rPr lang="en-US" altLang="en-US" sz="1800" i="1">
                <a:sym typeface="Wingdings" pitchFamily="2" charset="2"/>
              </a:rPr>
              <a:t> Obj1 tương tự Obj2 hơn so với tương tự Obj3.</a:t>
            </a:r>
          </a:p>
          <a:p>
            <a:pPr lvl="1">
              <a:spcBef>
                <a:spcPct val="50000"/>
              </a:spcBef>
            </a:pPr>
            <a:endParaRPr lang="en-US" altLang="en-US" sz="1800" i="1">
              <a:sym typeface="Wingdings" pitchFamily="2" charset="2"/>
            </a:endParaRPr>
          </a:p>
        </p:txBody>
      </p:sp>
      <p:sp>
        <p:nvSpPr>
          <p:cNvPr id="687109" name="Line 5"/>
          <p:cNvSpPr>
            <a:spLocks noChangeShapeType="1"/>
          </p:cNvSpPr>
          <p:nvPr/>
        </p:nvSpPr>
        <p:spPr bwMode="auto">
          <a:xfrm>
            <a:off x="2228851" y="41798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0" name="Line 6"/>
          <p:cNvSpPr>
            <a:spLocks noChangeShapeType="1"/>
          </p:cNvSpPr>
          <p:nvPr/>
        </p:nvSpPr>
        <p:spPr bwMode="auto">
          <a:xfrm>
            <a:off x="2228851" y="60086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1" name="Freeform 7"/>
          <p:cNvSpPr>
            <a:spLocks/>
          </p:cNvSpPr>
          <p:nvPr/>
        </p:nvSpPr>
        <p:spPr bwMode="auto">
          <a:xfrm>
            <a:off x="1621634" y="6008688"/>
            <a:ext cx="607219" cy="849312"/>
          </a:xfrm>
          <a:custGeom>
            <a:avLst/>
            <a:gdLst>
              <a:gd name="T0" fmla="*/ 510 w 510"/>
              <a:gd name="T1" fmla="*/ 0 h 535"/>
              <a:gd name="T2" fmla="*/ 0 w 510"/>
              <a:gd name="T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0" h="535">
                <a:moveTo>
                  <a:pt x="510" y="0"/>
                </a:moveTo>
                <a:lnTo>
                  <a:pt x="0" y="5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1714501" y="5600700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3" name="AutoShape 9"/>
          <p:cNvSpPr>
            <a:spLocks noChangeArrowheads="1"/>
          </p:cNvSpPr>
          <p:nvPr/>
        </p:nvSpPr>
        <p:spPr bwMode="auto">
          <a:xfrm>
            <a:off x="3028952" y="47132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4" name="AutoShape 10"/>
          <p:cNvSpPr>
            <a:spLocks noChangeArrowheads="1"/>
          </p:cNvSpPr>
          <p:nvPr/>
        </p:nvSpPr>
        <p:spPr bwMode="auto">
          <a:xfrm>
            <a:off x="2971801" y="44846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5" name="AutoShape 11"/>
          <p:cNvSpPr>
            <a:spLocks noChangeArrowheads="1"/>
          </p:cNvSpPr>
          <p:nvPr/>
        </p:nvSpPr>
        <p:spPr bwMode="auto">
          <a:xfrm>
            <a:off x="2628901" y="5257800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6" name="AutoShape 12"/>
          <p:cNvSpPr>
            <a:spLocks noChangeArrowheads="1"/>
          </p:cNvSpPr>
          <p:nvPr/>
        </p:nvSpPr>
        <p:spPr bwMode="auto">
          <a:xfrm>
            <a:off x="3257552" y="47132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7" name="AutoShape 13"/>
          <p:cNvSpPr>
            <a:spLocks noChangeArrowheads="1"/>
          </p:cNvSpPr>
          <p:nvPr/>
        </p:nvSpPr>
        <p:spPr bwMode="auto">
          <a:xfrm>
            <a:off x="2160986" y="62372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8" name="AutoShape 14"/>
          <p:cNvSpPr>
            <a:spLocks noChangeArrowheads="1"/>
          </p:cNvSpPr>
          <p:nvPr/>
        </p:nvSpPr>
        <p:spPr bwMode="auto">
          <a:xfrm>
            <a:off x="2743201" y="44846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9" name="AutoShape 15"/>
          <p:cNvSpPr>
            <a:spLocks noChangeArrowheads="1"/>
          </p:cNvSpPr>
          <p:nvPr/>
        </p:nvSpPr>
        <p:spPr bwMode="auto">
          <a:xfrm>
            <a:off x="3143252" y="48656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0" name="AutoShape 16"/>
          <p:cNvSpPr>
            <a:spLocks noChangeArrowheads="1"/>
          </p:cNvSpPr>
          <p:nvPr/>
        </p:nvSpPr>
        <p:spPr bwMode="auto">
          <a:xfrm>
            <a:off x="2743201" y="48656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1" name="AutoShape 17"/>
          <p:cNvSpPr>
            <a:spLocks noChangeArrowheads="1"/>
          </p:cNvSpPr>
          <p:nvPr/>
        </p:nvSpPr>
        <p:spPr bwMode="auto">
          <a:xfrm>
            <a:off x="1543052" y="5322888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2" name="AutoShape 18"/>
          <p:cNvSpPr>
            <a:spLocks noChangeArrowheads="1"/>
          </p:cNvSpPr>
          <p:nvPr/>
        </p:nvSpPr>
        <p:spPr bwMode="auto">
          <a:xfrm>
            <a:off x="2657475" y="6185695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3" name="AutoShape 19"/>
          <p:cNvSpPr>
            <a:spLocks noChangeArrowheads="1"/>
          </p:cNvSpPr>
          <p:nvPr/>
        </p:nvSpPr>
        <p:spPr bwMode="auto">
          <a:xfrm>
            <a:off x="3112294" y="5257800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4" name="AutoShape 20"/>
          <p:cNvSpPr>
            <a:spLocks noChangeArrowheads="1"/>
          </p:cNvSpPr>
          <p:nvPr/>
        </p:nvSpPr>
        <p:spPr bwMode="auto">
          <a:xfrm>
            <a:off x="1885952" y="5399088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5" name="AutoShape 21"/>
          <p:cNvSpPr>
            <a:spLocks noChangeArrowheads="1"/>
          </p:cNvSpPr>
          <p:nvPr/>
        </p:nvSpPr>
        <p:spPr bwMode="auto">
          <a:xfrm>
            <a:off x="2028826" y="4922045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6" name="AutoShape 22"/>
          <p:cNvSpPr>
            <a:spLocks noChangeArrowheads="1"/>
          </p:cNvSpPr>
          <p:nvPr/>
        </p:nvSpPr>
        <p:spPr bwMode="auto">
          <a:xfrm>
            <a:off x="1885952" y="5627688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7" name="AutoShape 23"/>
          <p:cNvSpPr>
            <a:spLocks noChangeArrowheads="1"/>
          </p:cNvSpPr>
          <p:nvPr/>
        </p:nvSpPr>
        <p:spPr bwMode="auto">
          <a:xfrm>
            <a:off x="1543052" y="5551488"/>
            <a:ext cx="1143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8" name="AutoShape 24"/>
          <p:cNvSpPr>
            <a:spLocks noChangeArrowheads="1"/>
          </p:cNvSpPr>
          <p:nvPr/>
        </p:nvSpPr>
        <p:spPr bwMode="auto">
          <a:xfrm>
            <a:off x="3143252" y="57800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9" name="AutoShape 25"/>
          <p:cNvSpPr>
            <a:spLocks noChangeArrowheads="1"/>
          </p:cNvSpPr>
          <p:nvPr/>
        </p:nvSpPr>
        <p:spPr bwMode="auto">
          <a:xfrm>
            <a:off x="3486152" y="58562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0" name="AutoShape 26"/>
          <p:cNvSpPr>
            <a:spLocks noChangeArrowheads="1"/>
          </p:cNvSpPr>
          <p:nvPr/>
        </p:nvSpPr>
        <p:spPr bwMode="auto">
          <a:xfrm>
            <a:off x="3314701" y="60086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1" name="AutoShape 27"/>
          <p:cNvSpPr>
            <a:spLocks noChangeArrowheads="1"/>
          </p:cNvSpPr>
          <p:nvPr/>
        </p:nvSpPr>
        <p:spPr bwMode="auto">
          <a:xfrm>
            <a:off x="3143252" y="6161089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2" name="AutoShape 28"/>
          <p:cNvSpPr>
            <a:spLocks noChangeArrowheads="1"/>
          </p:cNvSpPr>
          <p:nvPr/>
        </p:nvSpPr>
        <p:spPr bwMode="auto">
          <a:xfrm>
            <a:off x="3371852" y="6161089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3" name="AutoShape 29"/>
          <p:cNvSpPr>
            <a:spLocks noChangeArrowheads="1"/>
          </p:cNvSpPr>
          <p:nvPr/>
        </p:nvSpPr>
        <p:spPr bwMode="auto">
          <a:xfrm flipV="1">
            <a:off x="2738438" y="5741988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4" name="AutoShape 30"/>
          <p:cNvSpPr>
            <a:spLocks noChangeArrowheads="1"/>
          </p:cNvSpPr>
          <p:nvPr/>
        </p:nvSpPr>
        <p:spPr bwMode="auto">
          <a:xfrm>
            <a:off x="3371852" y="5703889"/>
            <a:ext cx="1143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43" name="AutoShape 39"/>
          <p:cNvSpPr>
            <a:spLocks noChangeArrowheads="1"/>
          </p:cNvSpPr>
          <p:nvPr/>
        </p:nvSpPr>
        <p:spPr bwMode="auto">
          <a:xfrm>
            <a:off x="4110038" y="5334000"/>
            <a:ext cx="6858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ECFF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44" name="Text Box 40"/>
          <p:cNvSpPr txBox="1">
            <a:spLocks noChangeArrowheads="1"/>
          </p:cNvSpPr>
          <p:nvPr/>
        </p:nvSpPr>
        <p:spPr bwMode="auto">
          <a:xfrm>
            <a:off x="4000500" y="4891089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Gom cụm</a:t>
            </a:r>
          </a:p>
        </p:txBody>
      </p:sp>
      <p:grpSp>
        <p:nvGrpSpPr>
          <p:cNvPr id="687171" name="Group 67"/>
          <p:cNvGrpSpPr>
            <a:grpSpLocks/>
          </p:cNvGrpSpPr>
          <p:nvPr/>
        </p:nvGrpSpPr>
        <p:grpSpPr bwMode="auto">
          <a:xfrm>
            <a:off x="5429250" y="4179888"/>
            <a:ext cx="2286000" cy="2678112"/>
            <a:chOff x="2160" y="2544"/>
            <a:chExt cx="1920" cy="1687"/>
          </a:xfrm>
        </p:grpSpPr>
        <p:sp>
          <p:nvSpPr>
            <p:cNvPr id="687172" name="Line 68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3" name="Line 69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4" name="Freeform 70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5" name="AutoShape 71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6" name="AutoShape 72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7" name="AutoShape 73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8" name="AutoShape 74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9" name="AutoShape 75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0" name="AutoShape 76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1" name="AutoShape 77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2" name="AutoShape 78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3" name="AutoShape 79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4" name="AutoShape 80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5" name="AutoShape 81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6" name="AutoShape 82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7" name="AutoShape 83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8" name="AutoShape 84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89" name="AutoShape 85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0" name="AutoShape 86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1" name="AutoShape 87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2" name="AutoShape 88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3" name="AutoShape 89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4" name="AutoShape 90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5" name="AutoShape 91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6" name="AutoShape 92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97" name="AutoShape 93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98" name="Oval 94"/>
          <p:cNvSpPr>
            <a:spLocks noChangeArrowheads="1"/>
          </p:cNvSpPr>
          <p:nvPr/>
        </p:nvSpPr>
        <p:spPr bwMode="auto">
          <a:xfrm>
            <a:off x="5086352" y="4876800"/>
            <a:ext cx="971551" cy="1143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99" name="Oval 95"/>
          <p:cNvSpPr>
            <a:spLocks noChangeArrowheads="1"/>
          </p:cNvSpPr>
          <p:nvPr/>
        </p:nvSpPr>
        <p:spPr bwMode="auto">
          <a:xfrm>
            <a:off x="6400802" y="4267200"/>
            <a:ext cx="857251" cy="990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00" name="Oval 96"/>
          <p:cNvSpPr>
            <a:spLocks noChangeArrowheads="1"/>
          </p:cNvSpPr>
          <p:nvPr/>
        </p:nvSpPr>
        <p:spPr bwMode="auto">
          <a:xfrm>
            <a:off x="6743701" y="5562601"/>
            <a:ext cx="800100" cy="990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/>
      </p:transition>
    </mc:Choice>
    <mc:Fallback xmlns="">
      <p:transition spd="slow" advTm="2000">
        <p:spli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1F3-3329-41ED-8805-E7CC1FBF977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848600" cy="762000"/>
          </a:xfrm>
        </p:spPr>
        <p:txBody>
          <a:bodyPr/>
          <a:lstStyle/>
          <a:p>
            <a:r>
              <a:rPr lang="en-US" altLang="en-US" sz="3200"/>
              <a:t>5.1. Tổng quan về gom cụm dữ liệu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71600"/>
            <a:ext cx="8839200" cy="51816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1600"/>
              <a:t>Gom cụm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Quá trình gom nhóm/cụm dữ liệu/đối tượng vào các lớp/cụm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Các đối tượng trong cùng một cụm tương tự với nhau hơn so với đối tượng ở các cụm khác.</a:t>
            </a:r>
          </a:p>
          <a:p>
            <a:pPr lvl="2">
              <a:spcBef>
                <a:spcPct val="50000"/>
              </a:spcBef>
            </a:pPr>
            <a:r>
              <a:rPr lang="en-US" altLang="en-US" sz="1600" i="1"/>
              <a:t>Obj1, Obj2 ở cụm C1; Obj3 ở cụm C2 </a:t>
            </a:r>
            <a:r>
              <a:rPr lang="en-US" altLang="en-US" sz="1600" i="1">
                <a:sym typeface="Wingdings" pitchFamily="2" charset="2"/>
              </a:rPr>
              <a:t> Obj1 tương tự Obj2 hơn so với tương tự Obj3.</a:t>
            </a:r>
          </a:p>
          <a:p>
            <a:pPr lvl="1">
              <a:spcBef>
                <a:spcPct val="50000"/>
              </a:spcBef>
            </a:pPr>
            <a:endParaRPr lang="en-US" altLang="en-US" sz="1600" i="1">
              <a:sym typeface="Wingdings" pitchFamily="2" charset="2"/>
            </a:endParaRPr>
          </a:p>
        </p:txBody>
      </p:sp>
      <p:grpSp>
        <p:nvGrpSpPr>
          <p:cNvPr id="641028" name="Group 4"/>
          <p:cNvGrpSpPr>
            <a:grpSpLocks/>
          </p:cNvGrpSpPr>
          <p:nvPr/>
        </p:nvGrpSpPr>
        <p:grpSpPr bwMode="auto">
          <a:xfrm>
            <a:off x="3429000" y="4179888"/>
            <a:ext cx="2286000" cy="2678112"/>
            <a:chOff x="2160" y="2544"/>
            <a:chExt cx="1920" cy="1687"/>
          </a:xfrm>
        </p:grpSpPr>
        <p:sp>
          <p:nvSpPr>
            <p:cNvPr id="641029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0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1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2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3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4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5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6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7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8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39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0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1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2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3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4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5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6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7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8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49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50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51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52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53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54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1056" name="Line 32"/>
          <p:cNvSpPr>
            <a:spLocks noChangeShapeType="1"/>
          </p:cNvSpPr>
          <p:nvPr/>
        </p:nvSpPr>
        <p:spPr bwMode="auto">
          <a:xfrm flipH="1" flipV="1">
            <a:off x="4914902" y="5105400"/>
            <a:ext cx="171451" cy="6858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057" name="AutoShape 33"/>
          <p:cNvSpPr>
            <a:spLocks noChangeArrowheads="1"/>
          </p:cNvSpPr>
          <p:nvPr/>
        </p:nvSpPr>
        <p:spPr bwMode="auto">
          <a:xfrm>
            <a:off x="6172201" y="5029200"/>
            <a:ext cx="1485900" cy="1066800"/>
          </a:xfrm>
          <a:prstGeom prst="wedgeRectCallout">
            <a:avLst>
              <a:gd name="adj1" fmla="val -124278"/>
              <a:gd name="adj2" fmla="val -13394"/>
            </a:avLst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ahoma" pitchFamily="34" charset="0"/>
              </a:rPr>
              <a:t>Inter-cluster distances are maximized.</a:t>
            </a:r>
          </a:p>
        </p:txBody>
      </p:sp>
      <p:grpSp>
        <p:nvGrpSpPr>
          <p:cNvPr id="641058" name="Group 34"/>
          <p:cNvGrpSpPr>
            <a:grpSpLocks/>
          </p:cNvGrpSpPr>
          <p:nvPr/>
        </p:nvGrpSpPr>
        <p:grpSpPr bwMode="auto">
          <a:xfrm>
            <a:off x="3143252" y="4267200"/>
            <a:ext cx="2457451" cy="2286000"/>
            <a:chOff x="1824" y="2208"/>
            <a:chExt cx="2064" cy="1440"/>
          </a:xfrm>
        </p:grpSpPr>
        <p:sp>
          <p:nvSpPr>
            <p:cNvPr id="641059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60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61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1063" name="Line 39"/>
          <p:cNvSpPr>
            <a:spLocks noChangeShapeType="1"/>
          </p:cNvSpPr>
          <p:nvPr/>
        </p:nvSpPr>
        <p:spPr bwMode="auto">
          <a:xfrm flipV="1">
            <a:off x="3429000" y="5105400"/>
            <a:ext cx="228600" cy="1524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064" name="AutoShape 40"/>
          <p:cNvSpPr>
            <a:spLocks noChangeArrowheads="1"/>
          </p:cNvSpPr>
          <p:nvPr/>
        </p:nvSpPr>
        <p:spPr bwMode="auto">
          <a:xfrm>
            <a:off x="1485901" y="4191000"/>
            <a:ext cx="1485900" cy="1066800"/>
          </a:xfrm>
          <a:prstGeom prst="wedgeRectCallout">
            <a:avLst>
              <a:gd name="adj1" fmla="val 83171"/>
              <a:gd name="adj2" fmla="val 42856"/>
            </a:avLst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ahoma" pitchFamily="34" charset="0"/>
              </a:rPr>
              <a:t>Intra-cluster distances are minimized.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F028-C840-4B7A-A5D8-AEFB25429C7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685800"/>
          </a:xfrm>
        </p:spPr>
        <p:txBody>
          <a:bodyPr/>
          <a:lstStyle/>
          <a:p>
            <a:r>
              <a:rPr lang="en-US" altLang="en-US" sz="3600"/>
              <a:t>5.1. Tổng quan về gom cụm dữ liệu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1" y="1157290"/>
            <a:ext cx="8915399" cy="553021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600"/>
              <a:t>Gom cụm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Quá trình gom nhóm/cụm dữ liệu/đối tượng vào các lớp/cụm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Các đối tượng trong cùng một cụm tương tự với nhau hơn so với đối tượng ở các cụm khác.</a:t>
            </a:r>
          </a:p>
          <a:p>
            <a:pPr lvl="2">
              <a:spcBef>
                <a:spcPct val="50000"/>
              </a:spcBef>
            </a:pPr>
            <a:r>
              <a:rPr lang="en-US" altLang="en-US" sz="1600" i="1"/>
              <a:t>Obj1, Obj2 ở cụm C1; Obj3 ở cụm C2 </a:t>
            </a:r>
            <a:r>
              <a:rPr lang="en-US" altLang="en-US" sz="1600" i="1">
                <a:sym typeface="Wingdings" pitchFamily="2" charset="2"/>
              </a:rPr>
              <a:t> Obj1 tương tự Obj2 hơn so với tương tự Obj3.</a:t>
            </a:r>
          </a:p>
          <a:p>
            <a:pPr lvl="1">
              <a:spcBef>
                <a:spcPct val="50000"/>
              </a:spcBef>
            </a:pPr>
            <a:endParaRPr lang="en-US" altLang="en-US" sz="1600" i="1">
              <a:sym typeface="Wingdings" pitchFamily="2" charset="2"/>
            </a:endParaRPr>
          </a:p>
        </p:txBody>
      </p:sp>
      <p:grpSp>
        <p:nvGrpSpPr>
          <p:cNvPr id="689156" name="Group 4"/>
          <p:cNvGrpSpPr>
            <a:grpSpLocks/>
          </p:cNvGrpSpPr>
          <p:nvPr/>
        </p:nvGrpSpPr>
        <p:grpSpPr bwMode="auto">
          <a:xfrm>
            <a:off x="3429000" y="4179888"/>
            <a:ext cx="2286000" cy="2678112"/>
            <a:chOff x="2160" y="2544"/>
            <a:chExt cx="1920" cy="1687"/>
          </a:xfrm>
        </p:grpSpPr>
        <p:sp>
          <p:nvSpPr>
            <p:cNvPr id="689157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8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59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0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1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2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3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4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5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6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7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8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69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0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1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2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3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4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5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6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7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8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79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0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1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2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83" name="Line 31"/>
          <p:cNvSpPr>
            <a:spLocks noChangeShapeType="1"/>
          </p:cNvSpPr>
          <p:nvPr/>
        </p:nvSpPr>
        <p:spPr bwMode="auto">
          <a:xfrm flipH="1" flipV="1">
            <a:off x="4914902" y="5105400"/>
            <a:ext cx="171451" cy="6858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84" name="AutoShape 32"/>
          <p:cNvSpPr>
            <a:spLocks noChangeArrowheads="1"/>
          </p:cNvSpPr>
          <p:nvPr/>
        </p:nvSpPr>
        <p:spPr bwMode="auto">
          <a:xfrm>
            <a:off x="6172201" y="5029200"/>
            <a:ext cx="1485900" cy="1066800"/>
          </a:xfrm>
          <a:prstGeom prst="wedgeRectCallout">
            <a:avLst>
              <a:gd name="adj1" fmla="val -124278"/>
              <a:gd name="adj2" fmla="val -13394"/>
            </a:avLst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ahoma" pitchFamily="34" charset="0"/>
              </a:rPr>
              <a:t>Inter-cluster distances are maximized.</a:t>
            </a:r>
          </a:p>
        </p:txBody>
      </p:sp>
      <p:grpSp>
        <p:nvGrpSpPr>
          <p:cNvPr id="689185" name="Group 33"/>
          <p:cNvGrpSpPr>
            <a:grpSpLocks/>
          </p:cNvGrpSpPr>
          <p:nvPr/>
        </p:nvGrpSpPr>
        <p:grpSpPr bwMode="auto">
          <a:xfrm>
            <a:off x="3143252" y="4267200"/>
            <a:ext cx="2457451" cy="2286000"/>
            <a:chOff x="1824" y="2208"/>
            <a:chExt cx="2064" cy="1440"/>
          </a:xfrm>
        </p:grpSpPr>
        <p:sp>
          <p:nvSpPr>
            <p:cNvPr id="689186" name="Oval 34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7" name="Oval 35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88" name="Oval 36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9189" name="Line 37"/>
          <p:cNvSpPr>
            <a:spLocks noChangeShapeType="1"/>
          </p:cNvSpPr>
          <p:nvPr/>
        </p:nvSpPr>
        <p:spPr bwMode="auto">
          <a:xfrm flipV="1">
            <a:off x="3429000" y="5105400"/>
            <a:ext cx="228600" cy="15240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90" name="AutoShape 38"/>
          <p:cNvSpPr>
            <a:spLocks noChangeArrowheads="1"/>
          </p:cNvSpPr>
          <p:nvPr/>
        </p:nvSpPr>
        <p:spPr bwMode="auto">
          <a:xfrm>
            <a:off x="1485901" y="4191000"/>
            <a:ext cx="1485900" cy="1066800"/>
          </a:xfrm>
          <a:prstGeom prst="wedgeRectCallout">
            <a:avLst>
              <a:gd name="adj1" fmla="val 83171"/>
              <a:gd name="adj2" fmla="val 42856"/>
            </a:avLst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ahoma" pitchFamily="34" charset="0"/>
              </a:rPr>
              <a:t>Intra-cluster distances are minimized.</a:t>
            </a:r>
          </a:p>
        </p:txBody>
      </p:sp>
      <p:sp>
        <p:nvSpPr>
          <p:cNvPr id="689191" name="Text Box 39"/>
          <p:cNvSpPr txBox="1">
            <a:spLocks noChangeArrowheads="1"/>
          </p:cNvSpPr>
          <p:nvPr/>
        </p:nvSpPr>
        <p:spPr bwMode="auto">
          <a:xfrm>
            <a:off x="1531146" y="5424489"/>
            <a:ext cx="14406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C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 intra-cluster/class similarity</a:t>
            </a:r>
          </a:p>
        </p:txBody>
      </p:sp>
      <p:sp>
        <p:nvSpPr>
          <p:cNvPr id="689192" name="Text Box 40"/>
          <p:cNvSpPr txBox="1">
            <a:spLocks noChangeArrowheads="1"/>
          </p:cNvSpPr>
          <p:nvPr/>
        </p:nvSpPr>
        <p:spPr bwMode="auto">
          <a:xfrm>
            <a:off x="6274595" y="4038600"/>
            <a:ext cx="14406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C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 inter-cluster/class similarity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EDA5-30A6-480C-B0AD-5C5E1110E74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Vấn đề kiểu dữ liệu/đối tượng được gom cụm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Ma trận dữ liệu (data matrix)</a:t>
            </a:r>
          </a:p>
        </p:txBody>
      </p:sp>
      <p:graphicFrame>
        <p:nvGraphicFramePr>
          <p:cNvPr id="6912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002780"/>
              </p:ext>
            </p:extLst>
          </p:nvPr>
        </p:nvGraphicFramePr>
        <p:xfrm>
          <a:off x="3352801" y="2220119"/>
          <a:ext cx="2571751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777680" imgH="1244520" progId="Equation.3">
                  <p:embed/>
                </p:oleObj>
              </mc:Choice>
              <mc:Fallback>
                <p:oleObj name="Equation" r:id="rId3" imgW="17776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220119"/>
                        <a:ext cx="2571751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1752600" y="4797413"/>
            <a:ext cx="483529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/>
              <a:t>n đối tượng (objects)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/>
              <a:t>p biến/thuộc tính (variables/attributes)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552-224D-4543-A8D2-4D7C425D0C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3600"/>
              <a:t>5.1. Tổng quan về gom cụm dữ liệu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Vấn đề kiểu dữ liệu/đối tượng được gom cụm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Ma trận sai biệt (dissimilarity matrix)</a:t>
            </a:r>
          </a:p>
        </p:txBody>
      </p:sp>
      <p:graphicFrame>
        <p:nvGraphicFramePr>
          <p:cNvPr id="7045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8862514"/>
              </p:ext>
            </p:extLst>
          </p:nvPr>
        </p:nvGraphicFramePr>
        <p:xfrm>
          <a:off x="3463927" y="2747964"/>
          <a:ext cx="2443163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1777680" imgH="1143000" progId="Equation.3">
                  <p:embed/>
                </p:oleObj>
              </mc:Choice>
              <mc:Fallback>
                <p:oleObj name="Equation" r:id="rId3" imgW="1777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7" y="2747964"/>
                        <a:ext cx="2443163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304802" y="4856848"/>
            <a:ext cx="87629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d(i, j) là khoảng cách giữa đối tượng i và j; thể hiện sự khác biệt giữa đối tượng i và j; được tính tuỳ thuộc vào kiểu của các biến/thuộc tính.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180D-DAD9-495C-AE60-90357B4BA0F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915400" cy="548041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Vấn đề kiểu dữ liệu/đối tượng được gom cụm</a:t>
            </a: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304801" y="2331721"/>
            <a:ext cx="8762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d(i, j) là khoảng cách giữa đối tượng i và j; thể hiện sự khác biệt giữa đối tượng i và j; được tính tuỳ thuộc vào kiểu của các biến/thuộc tính.</a:t>
            </a:r>
          </a:p>
          <a:p>
            <a:endParaRPr lang="en-US" altLang="en-US"/>
          </a:p>
          <a:p>
            <a:pPr lvl="2"/>
            <a:r>
              <a:rPr lang="en-US" altLang="en-US" i="1"/>
              <a:t>	d(i,j)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 0</a:t>
            </a:r>
          </a:p>
          <a:p>
            <a:pPr lvl="2"/>
            <a:endParaRPr lang="en-US" altLang="en-US"/>
          </a:p>
          <a:p>
            <a:pPr lvl="2"/>
            <a:r>
              <a:rPr lang="en-US" altLang="en-US" i="1"/>
              <a:t>	d(i,i)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= 0</a:t>
            </a:r>
            <a:endParaRPr lang="en-US" altLang="en-US"/>
          </a:p>
          <a:p>
            <a:pPr lvl="2"/>
            <a:endParaRPr lang="en-US" altLang="en-US" i="1"/>
          </a:p>
          <a:p>
            <a:pPr lvl="2"/>
            <a:r>
              <a:rPr lang="en-US" altLang="en-US" i="1"/>
              <a:t>	d(i,j)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= </a:t>
            </a:r>
            <a:r>
              <a:rPr lang="en-US" altLang="en-US" i="1"/>
              <a:t>d(j,i)</a:t>
            </a:r>
            <a:endParaRPr lang="en-US" altLang="en-US"/>
          </a:p>
          <a:p>
            <a:pPr lvl="2"/>
            <a:endParaRPr lang="en-US" altLang="en-US" i="1"/>
          </a:p>
          <a:p>
            <a:pPr lvl="2"/>
            <a:r>
              <a:rPr lang="en-US" altLang="en-US" i="1"/>
              <a:t>	d(i,j)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 </a:t>
            </a:r>
            <a:r>
              <a:rPr lang="en-US" altLang="en-US" i="1"/>
              <a:t>d(i,k)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+ </a:t>
            </a:r>
            <a:r>
              <a:rPr lang="en-US" altLang="en-US" i="1"/>
              <a:t>d(k,j)</a:t>
            </a:r>
            <a:endParaRPr lang="en-US" altLang="en-US">
              <a:sym typeface="Symbol" pitchFamily="18" charset="2"/>
            </a:endParaRP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69E-9CF7-4D07-8D0B-D88AFE5AF08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2" y="1295400"/>
            <a:ext cx="8991599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600"/>
              <a:t>Vấn đề kiểu dữ liệu/đối tượng được gom cụm</a:t>
            </a:r>
          </a:p>
          <a:p>
            <a:pPr lvl="1">
              <a:spcBef>
                <a:spcPct val="50000"/>
              </a:spcBef>
            </a:pPr>
            <a:r>
              <a:rPr lang="en-US" altLang="en-US" sz="1600" b="1"/>
              <a:t>Đối tượng vector (vector objects)</a:t>
            </a:r>
          </a:p>
          <a:p>
            <a:pPr lvl="2">
              <a:spcBef>
                <a:spcPct val="50000"/>
              </a:spcBef>
            </a:pPr>
            <a:r>
              <a:rPr lang="en-US" altLang="en-US" sz="1600"/>
              <a:t>Đối tượng i và j được biểu diễn tương ứng bởi vector x và y.</a:t>
            </a:r>
          </a:p>
          <a:p>
            <a:pPr lvl="2">
              <a:spcBef>
                <a:spcPct val="50000"/>
              </a:spcBef>
            </a:pPr>
            <a:r>
              <a:rPr lang="en-US" altLang="en-US" sz="1600"/>
              <a:t>Độ tương tự (similarity) giữa i và j được tính bởi độ đo cosine:</a:t>
            </a:r>
          </a:p>
        </p:txBody>
      </p:sp>
      <p:pic>
        <p:nvPicPr>
          <p:cNvPr id="7065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3144044"/>
            <a:ext cx="2171700" cy="140811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304801" y="4552156"/>
            <a:ext cx="868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 = (x1, …, xp)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y = (y1, …, yp)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s(x, y) = (x1*y1 + … + xp*yp)/((x1</a:t>
            </a:r>
            <a:r>
              <a:rPr lang="en-US" altLang="en-US" baseline="30000"/>
              <a:t>2</a:t>
            </a:r>
            <a:r>
              <a:rPr lang="en-US" altLang="en-US"/>
              <a:t> + … + xp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r>
              <a:rPr lang="en-US" altLang="en-US" baseline="30000"/>
              <a:t>1/2</a:t>
            </a:r>
            <a:r>
              <a:rPr lang="en-US" altLang="en-US"/>
              <a:t>*(y1</a:t>
            </a:r>
            <a:r>
              <a:rPr lang="en-US" altLang="en-US" baseline="30000"/>
              <a:t>2</a:t>
            </a:r>
            <a:r>
              <a:rPr lang="en-US" altLang="en-US"/>
              <a:t>+ … + yp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r>
              <a:rPr lang="en-US" altLang="en-US" baseline="30000"/>
              <a:t>1/2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711E-11EC-4ACD-898E-22265421BAC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5.1. Tổng quan về gom cụm dữ liệu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562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000"/>
              <a:t>Vấn đề kiểu dữ liệu/đối tượng được gom cụm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Interval-scaled variables/attributes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Binary variables/attributes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Categorical variables/attributes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Ordinal variables/attributes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Ratio-scaled variables/attributes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Variables/attributes of mixed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A8ED-57C8-40B0-82E5-0147865277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5.1. Tổng quan về gom cụm dữ liệu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1"/>
            <a:ext cx="8839200" cy="4876800"/>
          </a:xfrm>
        </p:spPr>
        <p:txBody>
          <a:bodyPr/>
          <a:lstStyle/>
          <a:p>
            <a:r>
              <a:rPr lang="en-US" altLang="en-US" sz="2400"/>
              <a:t>Interval-scaled variables/attributes</a:t>
            </a: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72045"/>
              </p:ext>
            </p:extLst>
          </p:nvPr>
        </p:nvGraphicFramePr>
        <p:xfrm>
          <a:off x="3546561" y="3695109"/>
          <a:ext cx="216812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374560" imgH="419040" progId="Equation.3">
                  <p:embed/>
                </p:oleObj>
              </mc:Choice>
              <mc:Fallback>
                <p:oleObj name="Equation" r:id="rId3" imgW="237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561" y="3695109"/>
                        <a:ext cx="216812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48131"/>
              </p:ext>
            </p:extLst>
          </p:nvPr>
        </p:nvGraphicFramePr>
        <p:xfrm>
          <a:off x="3617915" y="2622551"/>
          <a:ext cx="4079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4190760" imgH="406080" progId="Equation.3">
                  <p:embed/>
                </p:oleObj>
              </mc:Choice>
              <mc:Fallback>
                <p:oleObj name="Equation" r:id="rId5" imgW="4190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5" y="2622551"/>
                        <a:ext cx="40798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20250"/>
              </p:ext>
            </p:extLst>
          </p:nvPr>
        </p:nvGraphicFramePr>
        <p:xfrm>
          <a:off x="3583091" y="4649948"/>
          <a:ext cx="1222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1371600" imgH="634680" progId="Equation.3">
                  <p:embed/>
                </p:oleObj>
              </mc:Choice>
              <mc:Fallback>
                <p:oleObj name="Equation" r:id="rId7" imgW="1371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091" y="4649948"/>
                        <a:ext cx="1222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457202" y="2621279"/>
            <a:ext cx="27847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Mean absolute deviation:</a:t>
            </a:r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Mean:</a:t>
            </a:r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Z-score measurement: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359A9EF-32E9-4189-874B-74BA938B15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90662"/>
            <a:ext cx="9144000" cy="10001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4000" b="1" err="1">
                <a:effectLst>
                  <a:outerShdw blurRad="38100" dist="38100" dir="2700000" algn="tl">
                    <a:srgbClr val="C0C0C0"/>
                  </a:outerShdw>
                </a:effectLst>
              </a:rPr>
              <a:t>Chương</a:t>
            </a: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4: </a:t>
            </a:r>
            <a:r>
              <a:rPr lang="en-US" altLang="en-US" sz="4000" b="1" err="1">
                <a:effectLst>
                  <a:outerShdw blurRad="38100" dist="38100" dir="2700000" algn="tl">
                    <a:srgbClr val="C0C0C0"/>
                  </a:outerShdw>
                </a:effectLst>
              </a:rPr>
              <a:t>Gom</a:t>
            </a: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4000" b="1" err="1">
                <a:effectLst>
                  <a:outerShdw blurRad="38100" dist="38100" dir="2700000" algn="tl">
                    <a:srgbClr val="C0C0C0"/>
                  </a:outerShdw>
                </a:effectLst>
              </a:rPr>
              <a:t>cụm</a:t>
            </a: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4000" b="1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dữ</a:t>
            </a: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4000" b="1" err="1">
                <a:effectLst>
                  <a:outerShdw blurRad="38100" dist="38100" dir="2700000" algn="tl">
                    <a:srgbClr val="C0C0C0"/>
                  </a:outerShdw>
                </a:effectLst>
              </a:rPr>
              <a:t>liệu</a:t>
            </a:r>
            <a:endParaRPr lang="en-US" altLang="en-US" sz="4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29000"/>
            <a:ext cx="9144000" cy="2286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en-US" sz="4800" b="1" err="1">
                <a:solidFill>
                  <a:srgbClr val="FF0000"/>
                </a:solidFill>
              </a:rPr>
              <a:t>Khai</a:t>
            </a:r>
            <a:r>
              <a:rPr lang="en-US" altLang="en-US" sz="4800" b="1">
                <a:solidFill>
                  <a:srgbClr val="FF0000"/>
                </a:solidFill>
              </a:rPr>
              <a:t> </a:t>
            </a:r>
            <a:r>
              <a:rPr lang="en-US" altLang="en-US" sz="4800" b="1" err="1">
                <a:solidFill>
                  <a:srgbClr val="FF0000"/>
                </a:solidFill>
              </a:rPr>
              <a:t>phá</a:t>
            </a:r>
            <a:r>
              <a:rPr lang="en-US" altLang="en-US" sz="4800" b="1">
                <a:solidFill>
                  <a:srgbClr val="FF0000"/>
                </a:solidFill>
              </a:rPr>
              <a:t> </a:t>
            </a:r>
            <a:r>
              <a:rPr lang="en-US" altLang="en-US" sz="4800" b="1" err="1">
                <a:solidFill>
                  <a:srgbClr val="FF0000"/>
                </a:solidFill>
              </a:rPr>
              <a:t>dữ</a:t>
            </a:r>
            <a:r>
              <a:rPr lang="en-US" altLang="en-US" sz="4800" b="1">
                <a:solidFill>
                  <a:srgbClr val="FF0000"/>
                </a:solidFill>
              </a:rPr>
              <a:t> </a:t>
            </a:r>
            <a:r>
              <a:rPr lang="en-US" altLang="en-US" sz="4800" b="1" err="1">
                <a:solidFill>
                  <a:srgbClr val="FF0000"/>
                </a:solidFill>
              </a:rPr>
              <a:t>liệu</a:t>
            </a:r>
            <a:endParaRPr lang="en-US" altLang="en-US" sz="4800" b="1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4800" b="1">
                <a:solidFill>
                  <a:srgbClr val="FF0000"/>
                </a:solidFill>
              </a:rPr>
              <a:t>(Data mining)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BEBF-098B-4528-9C44-06A862CE635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2" y="1295401"/>
            <a:ext cx="8762999" cy="5257801"/>
          </a:xfrm>
        </p:spPr>
        <p:txBody>
          <a:bodyPr/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rgbClr val="002060"/>
                </a:solidFill>
              </a:rPr>
              <a:t>Độ đo khoảng cách Minkowski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endParaRPr lang="en-US" altLang="en-US" sz="2400" b="1">
              <a:solidFill>
                <a:srgbClr val="002060"/>
              </a:solidFill>
            </a:endParaRP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rgbClr val="002060"/>
                </a:solidFill>
              </a:rPr>
              <a:t>Độ đo khoảng cách Manhattan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endParaRPr lang="en-US" altLang="en-US" sz="2400" b="1">
              <a:solidFill>
                <a:srgbClr val="002060"/>
              </a:solidFill>
            </a:endParaRP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rgbClr val="002060"/>
                </a:solidFill>
              </a:rPr>
              <a:t>Độ đo khoảng cách Euclidean</a:t>
            </a:r>
          </a:p>
        </p:txBody>
      </p:sp>
      <p:graphicFrame>
        <p:nvGraphicFramePr>
          <p:cNvPr id="71680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08389440"/>
              </p:ext>
            </p:extLst>
          </p:nvPr>
        </p:nvGraphicFramePr>
        <p:xfrm>
          <a:off x="2362202" y="1905000"/>
          <a:ext cx="4743451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5181480" imgH="596880" progId="Equation.3">
                  <p:embed/>
                </p:oleObj>
              </mc:Choice>
              <mc:Fallback>
                <p:oleObj name="Equation" r:id="rId3" imgW="51814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2" y="1905000"/>
                        <a:ext cx="4743451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6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03871889"/>
              </p:ext>
            </p:extLst>
          </p:nvPr>
        </p:nvGraphicFramePr>
        <p:xfrm>
          <a:off x="2819400" y="3571875"/>
          <a:ext cx="4457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4152600" imgH="431640" progId="Equation.3">
                  <p:embed/>
                </p:oleObj>
              </mc:Choice>
              <mc:Fallback>
                <p:oleObj name="Equation" r:id="rId5" imgW="415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71875"/>
                        <a:ext cx="4457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82786"/>
              </p:ext>
            </p:extLst>
          </p:nvPr>
        </p:nvGraphicFramePr>
        <p:xfrm>
          <a:off x="2362202" y="5257801"/>
          <a:ext cx="474345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7" imgW="5168880" imgH="583920" progId="Equation.3">
                  <p:embed/>
                </p:oleObj>
              </mc:Choice>
              <mc:Fallback>
                <p:oleObj name="Equation" r:id="rId7" imgW="51688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2" y="5257801"/>
                        <a:ext cx="4743451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3C0E-440D-4383-8050-CE57601F301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000"/>
              <a:t>Binary variables/attributes</a:t>
            </a:r>
          </a:p>
          <a:p>
            <a:pPr>
              <a:spcBef>
                <a:spcPct val="70000"/>
              </a:spcBef>
            </a:pPr>
            <a:endParaRPr lang="en-US" altLang="en-US" sz="2000"/>
          </a:p>
          <a:p>
            <a:endParaRPr lang="en-US" altLang="en-US" sz="2000"/>
          </a:p>
        </p:txBody>
      </p:sp>
      <p:graphicFrame>
        <p:nvGraphicFramePr>
          <p:cNvPr id="69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81277"/>
              </p:ext>
            </p:extLst>
          </p:nvPr>
        </p:nvGraphicFramePr>
        <p:xfrm>
          <a:off x="6170444" y="4897903"/>
          <a:ext cx="23002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2044440" imgH="482400" progId="Equation.3">
                  <p:embed/>
                </p:oleObj>
              </mc:Choice>
              <mc:Fallback>
                <p:oleObj name="Equation" r:id="rId3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444" y="4897903"/>
                        <a:ext cx="23002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294630"/>
              </p:ext>
            </p:extLst>
          </p:nvPr>
        </p:nvGraphicFramePr>
        <p:xfrm>
          <a:off x="3200400" y="2438400"/>
          <a:ext cx="274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5" imgW="2539800" imgH="1447560" progId="Equation.3">
                  <p:embed/>
                </p:oleObj>
              </mc:Choice>
              <mc:Fallback>
                <p:oleObj name="Equation" r:id="rId5" imgW="25398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2743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963223"/>
              </p:ext>
            </p:extLst>
          </p:nvPr>
        </p:nvGraphicFramePr>
        <p:xfrm>
          <a:off x="6012338" y="5715001"/>
          <a:ext cx="1914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7" imgW="1701720" imgH="482400" progId="Equation.3">
                  <p:embed/>
                </p:oleObj>
              </mc:Choice>
              <mc:Fallback>
                <p:oleObj name="Equation" r:id="rId7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338" y="5715001"/>
                        <a:ext cx="1914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55" name="Line 7"/>
          <p:cNvSpPr>
            <a:spLocks noChangeShapeType="1"/>
          </p:cNvSpPr>
          <p:nvPr/>
        </p:nvSpPr>
        <p:spPr bwMode="auto">
          <a:xfrm>
            <a:off x="2571751" y="2743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Line 8"/>
          <p:cNvSpPr>
            <a:spLocks noChangeShapeType="1"/>
          </p:cNvSpPr>
          <p:nvPr/>
        </p:nvSpPr>
        <p:spPr bwMode="auto">
          <a:xfrm>
            <a:off x="3714751" y="2286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1219202" y="3276602"/>
            <a:ext cx="1866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Object </a:t>
            </a:r>
            <a:r>
              <a:rPr lang="en-US" altLang="en-US" sz="2000" b="1" i="1">
                <a:latin typeface="Times New Roman" pitchFamily="18" charset="0"/>
              </a:rPr>
              <a:t>i</a:t>
            </a:r>
            <a:endParaRPr lang="en-US" altLang="en-US" sz="2000" b="1">
              <a:latin typeface="Times New Roman" pitchFamily="18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4171950" y="1981202"/>
            <a:ext cx="1771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Object  </a:t>
            </a:r>
            <a:r>
              <a:rPr lang="en-US" altLang="en-US" sz="2000" b="1" i="1">
                <a:latin typeface="Times New Roman" pitchFamily="18" charset="0"/>
              </a:rPr>
              <a:t>j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915467" y="3783623"/>
            <a:ext cx="21082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(= a + b + c + d)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304801" y="4953001"/>
            <a:ext cx="54102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/>
              <a:t>Hệ số so trùng đơn giản nếu  </a:t>
            </a:r>
          </a:p>
          <a:p>
            <a:r>
              <a:rPr lang="en-US" altLang="en-US" sz="1600"/>
              <a:t>đối xứng (symmetric):</a:t>
            </a:r>
          </a:p>
          <a:p>
            <a:endParaRPr lang="en-US" altLang="en-US" sz="1600"/>
          </a:p>
          <a:p>
            <a:r>
              <a:rPr lang="en-US" altLang="en-US" sz="1600"/>
              <a:t>Hệ số so trùng Jaccard nếu không đối xứng (asymmetric):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0B9-9468-4B65-B3C9-3A240405233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5.1. Tổng quan về gom cụm dữ liệu</a:t>
            </a:r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228600" y="1219200"/>
            <a:ext cx="8915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CA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A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A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A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Binary variables/attributes </a:t>
            </a:r>
          </a:p>
          <a:p>
            <a:pPr lvl="1" eaLnBrk="1" hangingPunct="1"/>
            <a:r>
              <a:rPr lang="en-US" altLang="en-US" sz="1600"/>
              <a:t>Ví dụ</a:t>
            </a:r>
          </a:p>
          <a:p>
            <a:pPr eaLnBrk="1" hangingPunct="1"/>
            <a:endParaRPr lang="en-US" altLang="en-US" sz="1600"/>
          </a:p>
          <a:p>
            <a:pPr eaLnBrk="1" hangingPunct="1"/>
            <a:endParaRPr lang="en-US" altLang="en-US" sz="1600"/>
          </a:p>
          <a:p>
            <a:pPr lvl="1" eaLnBrk="1" hangingPunct="1"/>
            <a:endParaRPr lang="en-US" altLang="en-US" sz="1600"/>
          </a:p>
          <a:p>
            <a:pPr lvl="1" eaLnBrk="1" hangingPunct="1"/>
            <a:endParaRPr lang="en-US" altLang="en-US" sz="1600"/>
          </a:p>
          <a:p>
            <a:pPr lvl="2" eaLnBrk="1" hangingPunct="1"/>
            <a:endParaRPr lang="en-US" altLang="en-US" sz="1600"/>
          </a:p>
          <a:p>
            <a:pPr lvl="2" eaLnBrk="1" hangingPunct="1"/>
            <a:endParaRPr lang="en-US" altLang="en-US" sz="1600"/>
          </a:p>
          <a:p>
            <a:pPr lvl="2" eaLnBrk="1" hangingPunct="1"/>
            <a:r>
              <a:rPr lang="en-US" altLang="en-US" sz="1600"/>
              <a:t>gender: symmetric </a:t>
            </a:r>
          </a:p>
          <a:p>
            <a:pPr lvl="2" eaLnBrk="1" hangingPunct="1"/>
            <a:r>
              <a:rPr lang="en-US" altLang="en-US" sz="1600"/>
              <a:t>Binary attributes còn lại: asymmetric</a:t>
            </a:r>
          </a:p>
          <a:p>
            <a:pPr lvl="2" eaLnBrk="1" hangingPunct="1"/>
            <a:r>
              <a:rPr lang="en-US" altLang="en-US" sz="1600"/>
              <a:t>Y, P </a:t>
            </a:r>
            <a:r>
              <a:rPr lang="en-US" altLang="en-US" sz="1600">
                <a:sym typeface="Wingdings" pitchFamily="2" charset="2"/>
              </a:rPr>
              <a:t></a:t>
            </a:r>
            <a:r>
              <a:rPr lang="en-US" altLang="en-US" sz="1600"/>
              <a:t> 1, N </a:t>
            </a:r>
            <a:r>
              <a:rPr lang="en-US" altLang="en-US" sz="1600">
                <a:sym typeface="Wingdings" pitchFamily="2" charset="2"/>
              </a:rPr>
              <a:t></a:t>
            </a:r>
            <a:r>
              <a:rPr lang="en-US" altLang="en-US" sz="1600"/>
              <a:t> 0</a:t>
            </a:r>
          </a:p>
        </p:txBody>
      </p:sp>
      <p:graphicFrame>
        <p:nvGraphicFramePr>
          <p:cNvPr id="72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49166"/>
              </p:ext>
            </p:extLst>
          </p:nvPr>
        </p:nvGraphicFramePr>
        <p:xfrm>
          <a:off x="419100" y="2133600"/>
          <a:ext cx="8534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3" imgW="6819840" imgH="1474560" progId="Word.Document.8">
                  <p:embed/>
                </p:oleObj>
              </mc:Choice>
              <mc:Fallback>
                <p:oleObj name="Document" r:id="rId3" imgW="6819840" imgH="1474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133600"/>
                        <a:ext cx="8534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/>
          <p:cNvGraphicFramePr>
            <a:graphicFrameLocks noChangeAspect="1"/>
          </p:cNvGraphicFramePr>
          <p:nvPr/>
        </p:nvGraphicFramePr>
        <p:xfrm>
          <a:off x="2514602" y="4937129"/>
          <a:ext cx="3143251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2019240" imgH="1218960" progId="Equation.3">
                  <p:embed/>
                </p:oleObj>
              </mc:Choice>
              <mc:Fallback>
                <p:oleObj name="Equation" r:id="rId5" imgW="201924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2" y="4937129"/>
                        <a:ext cx="3143251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E94-EA51-4227-B8E1-5DA99AD57DC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1600"/>
              <a:t>Variables/attributes of mixed types</a:t>
            </a:r>
          </a:p>
          <a:p>
            <a:pPr lvl="1">
              <a:spcBef>
                <a:spcPct val="40000"/>
              </a:spcBef>
            </a:pPr>
            <a:r>
              <a:rPr lang="en-US" altLang="en-US" sz="1600"/>
              <a:t>Tổng quát</a:t>
            </a:r>
          </a:p>
          <a:p>
            <a:pPr lvl="1">
              <a:spcBef>
                <a:spcPct val="40000"/>
              </a:spcBef>
            </a:pPr>
            <a:endParaRPr lang="en-US" altLang="en-US" sz="1600"/>
          </a:p>
          <a:p>
            <a:pPr lvl="1">
              <a:spcBef>
                <a:spcPct val="40000"/>
              </a:spcBef>
            </a:pPr>
            <a:endParaRPr lang="en-US" altLang="en-US" sz="1600"/>
          </a:p>
          <a:p>
            <a:pPr lvl="2">
              <a:spcBef>
                <a:spcPct val="40000"/>
              </a:spcBef>
            </a:pPr>
            <a:r>
              <a:rPr lang="en-US" altLang="en-US" sz="1600"/>
              <a:t>Nếu x</a:t>
            </a:r>
            <a:r>
              <a:rPr lang="en-US" altLang="en-US" sz="1600" baseline="-25000"/>
              <a:t>if</a:t>
            </a:r>
            <a:r>
              <a:rPr lang="en-US" altLang="en-US" sz="1600"/>
              <a:t> hoặc x</a:t>
            </a:r>
            <a:r>
              <a:rPr lang="en-US" altLang="en-US" sz="1600" baseline="-25000"/>
              <a:t>jf</a:t>
            </a:r>
            <a:r>
              <a:rPr lang="en-US" altLang="en-US" sz="1600"/>
              <a:t> bị thiếu (missing) thì </a:t>
            </a:r>
          </a:p>
          <a:p>
            <a:pPr lvl="2">
              <a:spcBef>
                <a:spcPct val="40000"/>
              </a:spcBef>
            </a:pPr>
            <a:r>
              <a:rPr lang="en-US" altLang="en-US" sz="1600" i="1"/>
              <a:t>f (variable/attribute)</a:t>
            </a:r>
            <a:r>
              <a:rPr lang="en-US" altLang="en-US" sz="1600"/>
              <a:t>: binary (nominal)</a:t>
            </a:r>
          </a:p>
          <a:p>
            <a:pPr lvl="3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d</a:t>
            </a:r>
            <a:r>
              <a:rPr lang="en-US" altLang="en-US" sz="1600" baseline="-25000"/>
              <a:t>ij</a:t>
            </a:r>
            <a:r>
              <a:rPr lang="en-US" altLang="en-US" sz="1600" baseline="30000"/>
              <a:t>(f)</a:t>
            </a:r>
            <a:r>
              <a:rPr lang="en-US" altLang="en-US" sz="1600"/>
              <a:t> = 0  if x</a:t>
            </a:r>
            <a:r>
              <a:rPr lang="en-US" altLang="en-US" sz="1600" baseline="-25000"/>
              <a:t>if </a:t>
            </a:r>
            <a:r>
              <a:rPr lang="en-US" altLang="en-US" sz="1600"/>
              <a:t>= x</a:t>
            </a:r>
            <a:r>
              <a:rPr lang="en-US" altLang="en-US" sz="1600" baseline="-25000"/>
              <a:t>jf</a:t>
            </a:r>
            <a:r>
              <a:rPr lang="en-US" altLang="en-US" sz="1600"/>
              <a:t> , or d</a:t>
            </a:r>
            <a:r>
              <a:rPr lang="en-US" altLang="en-US" sz="1600" baseline="-25000"/>
              <a:t>ij</a:t>
            </a:r>
            <a:r>
              <a:rPr lang="en-US" altLang="en-US" sz="1600" baseline="30000"/>
              <a:t>(f)</a:t>
            </a:r>
            <a:r>
              <a:rPr lang="en-US" altLang="en-US" sz="1600"/>
              <a:t> = 1 otherwise</a:t>
            </a:r>
          </a:p>
          <a:p>
            <a:pPr lvl="2">
              <a:spcBef>
                <a:spcPct val="40000"/>
              </a:spcBef>
            </a:pPr>
            <a:r>
              <a:rPr lang="en-US" altLang="en-US" sz="1600" i="1"/>
              <a:t>f</a:t>
            </a:r>
            <a:r>
              <a:rPr lang="en-US" altLang="en-US" sz="1600"/>
              <a:t> : interval-scaled (Minkowski, Manhattan, Euclidean)</a:t>
            </a:r>
          </a:p>
          <a:p>
            <a:pPr lvl="2">
              <a:spcBef>
                <a:spcPct val="40000"/>
              </a:spcBef>
            </a:pPr>
            <a:r>
              <a:rPr lang="en-US" altLang="en-US" sz="1600" i="1"/>
              <a:t>f</a:t>
            </a:r>
            <a:r>
              <a:rPr lang="en-US" altLang="en-US" sz="1600"/>
              <a:t> : ordinal or ratio-scaled</a:t>
            </a:r>
          </a:p>
          <a:p>
            <a:pPr lvl="3">
              <a:spcBef>
                <a:spcPct val="40000"/>
              </a:spcBef>
            </a:pPr>
            <a:r>
              <a:rPr lang="en-US" altLang="en-US" sz="1600"/>
              <a:t>tính ranks r</a:t>
            </a:r>
            <a:r>
              <a:rPr lang="en-US" altLang="en-US" sz="1600" baseline="-25000"/>
              <a:t>if</a:t>
            </a:r>
            <a:r>
              <a:rPr lang="en-US" altLang="en-US" sz="1600"/>
              <a:t> và  </a:t>
            </a:r>
          </a:p>
          <a:p>
            <a:pPr lvl="3">
              <a:spcBef>
                <a:spcPct val="40000"/>
              </a:spcBef>
            </a:pPr>
            <a:r>
              <a:rPr lang="en-US" altLang="en-US" sz="1600"/>
              <a:t>z</a:t>
            </a:r>
            <a:r>
              <a:rPr lang="en-US" altLang="en-US" sz="1600" baseline="-25000"/>
              <a:t>if</a:t>
            </a:r>
            <a:r>
              <a:rPr lang="en-US" altLang="en-US" sz="1600"/>
              <a:t> trở thành interval-scaled</a:t>
            </a:r>
          </a:p>
        </p:txBody>
      </p:sp>
      <p:graphicFrame>
        <p:nvGraphicFramePr>
          <p:cNvPr id="71475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5239709"/>
              </p:ext>
            </p:extLst>
          </p:nvPr>
        </p:nvGraphicFramePr>
        <p:xfrm>
          <a:off x="2819400" y="2057400"/>
          <a:ext cx="522959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2108160" imgH="736560" progId="Equation.3">
                  <p:embed/>
                </p:oleObj>
              </mc:Choice>
              <mc:Fallback>
                <p:oleObj name="Equation" r:id="rId3" imgW="2108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522959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74037003"/>
              </p:ext>
            </p:extLst>
          </p:nvPr>
        </p:nvGraphicFramePr>
        <p:xfrm>
          <a:off x="4114800" y="5410200"/>
          <a:ext cx="685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1002960" imgH="533160" progId="Equation.3">
                  <p:embed/>
                </p:oleObj>
              </mc:Choice>
              <mc:Fallback>
                <p:oleObj name="Equation" r:id="rId5" imgW="1002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685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476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2" y="3657600"/>
            <a:ext cx="742951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538C-1D1A-435A-9D95-69AD3885CE3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848600" cy="788988"/>
          </a:xfrm>
        </p:spPr>
        <p:txBody>
          <a:bodyPr/>
          <a:lstStyle/>
          <a:p>
            <a:r>
              <a:rPr lang="en-US" altLang="en-US" sz="2800"/>
              <a:t>5.1.Tổng quan về gom cụm dữ liệu</a:t>
            </a:r>
          </a:p>
        </p:txBody>
      </p:sp>
      <p:pic>
        <p:nvPicPr>
          <p:cNvPr id="700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85867"/>
            <a:ext cx="8839200" cy="56229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BEE8-DDD6-49B1-B875-2120224C6B4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2" y="1714220"/>
            <a:ext cx="8846105" cy="42359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52400" y="12192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CA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A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A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A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800"/>
              <a:t>Quá trình gom cụm dữ liệu</a:t>
            </a: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1371600" y="58674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1400"/>
              <a:t>R. Xu, D. Wunsch II. Survey of Clustering Algorithms. IEEE Transactions on Neural Networks, 16(3), May 2005, pp. 645-678.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242B-1491-419C-A918-C2FFF7B611B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94371" name="Rectangle 99"/>
          <p:cNvSpPr>
            <a:spLocks noChangeArrowheads="1"/>
          </p:cNvSpPr>
          <p:nvPr/>
        </p:nvSpPr>
        <p:spPr bwMode="auto">
          <a:xfrm>
            <a:off x="1485901" y="5105400"/>
            <a:ext cx="2857500" cy="12954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4370" name="Rectangle 98"/>
          <p:cNvSpPr>
            <a:spLocks noChangeArrowheads="1"/>
          </p:cNvSpPr>
          <p:nvPr/>
        </p:nvSpPr>
        <p:spPr bwMode="auto">
          <a:xfrm>
            <a:off x="4686301" y="5105400"/>
            <a:ext cx="2857500" cy="12954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4369" name="Rectangle 97"/>
          <p:cNvSpPr>
            <a:spLocks noChangeArrowheads="1"/>
          </p:cNvSpPr>
          <p:nvPr/>
        </p:nvSpPr>
        <p:spPr bwMode="auto">
          <a:xfrm>
            <a:off x="4686301" y="3200400"/>
            <a:ext cx="2857500" cy="12954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4368" name="Rectangle 96"/>
          <p:cNvSpPr>
            <a:spLocks noChangeArrowheads="1"/>
          </p:cNvSpPr>
          <p:nvPr/>
        </p:nvSpPr>
        <p:spPr bwMode="auto">
          <a:xfrm>
            <a:off x="1485901" y="3200400"/>
            <a:ext cx="2857500" cy="12954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5.1.Tổng quan về gom cụm dữ liệu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8839200" cy="510540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Mỗi cụm nên có bao nhiêu phần tử?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Các phân tử nên được gom vào bao nhiêu cụm?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Bao nhiêu cụm nên được tạo ra?</a:t>
            </a:r>
          </a:p>
        </p:txBody>
      </p:sp>
      <p:grpSp>
        <p:nvGrpSpPr>
          <p:cNvPr id="694276" name="Group 4"/>
          <p:cNvGrpSpPr>
            <a:grpSpLocks/>
          </p:cNvGrpSpPr>
          <p:nvPr/>
        </p:nvGrpSpPr>
        <p:grpSpPr bwMode="auto">
          <a:xfrm>
            <a:off x="1657355" y="3397253"/>
            <a:ext cx="2508647" cy="1512888"/>
            <a:chOff x="432" y="1200"/>
            <a:chExt cx="2107" cy="953"/>
          </a:xfrm>
        </p:grpSpPr>
        <p:grpSp>
          <p:nvGrpSpPr>
            <p:cNvPr id="694277" name="Group 5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94278" name="Oval 6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9" name="Oval 7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0" name="Oval 8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1" name="Oval 9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2" name="Oval 10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3" name="Oval 11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4" name="Oval 12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5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6" name="Oval 14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7" name="Oval 15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8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9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0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1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2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3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4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5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6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7" name="Oval 25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4298" name="Rectangle 26"/>
            <p:cNvSpPr>
              <a:spLocks noChangeArrowheads="1"/>
            </p:cNvSpPr>
            <p:nvPr/>
          </p:nvSpPr>
          <p:spPr bwMode="auto">
            <a:xfrm>
              <a:off x="624" y="1920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Bao nhi</a:t>
              </a:r>
              <a:r>
                <a:rPr lang="en-US" altLang="en-US">
                  <a:latin typeface="Times New Roman" pitchFamily="18" charset="0"/>
                </a:rPr>
                <a:t>êu cụm?</a:t>
              </a:r>
            </a:p>
          </p:txBody>
        </p:sp>
      </p:grpSp>
      <p:grpSp>
        <p:nvGrpSpPr>
          <p:cNvPr id="694299" name="Group 27"/>
          <p:cNvGrpSpPr>
            <a:grpSpLocks/>
          </p:cNvGrpSpPr>
          <p:nvPr/>
        </p:nvGrpSpPr>
        <p:grpSpPr bwMode="auto">
          <a:xfrm>
            <a:off x="4863707" y="5410201"/>
            <a:ext cx="2508647" cy="1404938"/>
            <a:chOff x="3125" y="2592"/>
            <a:chExt cx="2107" cy="885"/>
          </a:xfrm>
        </p:grpSpPr>
        <p:grpSp>
          <p:nvGrpSpPr>
            <p:cNvPr id="694300" name="Group 28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94301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2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3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4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5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6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7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8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9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0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1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2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3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4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5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6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7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8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9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0" name="AutoShape 48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4321" name="Rectangle 49"/>
            <p:cNvSpPr>
              <a:spLocks noChangeArrowheads="1"/>
            </p:cNvSpPr>
            <p:nvPr/>
          </p:nvSpPr>
          <p:spPr bwMode="auto">
            <a:xfrm>
              <a:off x="3413" y="3244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4 c</a:t>
              </a:r>
              <a:r>
                <a:rPr lang="en-US" altLang="en-US">
                  <a:latin typeface="Times New Roman" pitchFamily="18" charset="0"/>
                </a:rPr>
                <a:t>ụm?</a:t>
              </a:r>
            </a:p>
          </p:txBody>
        </p:sp>
      </p:grpSp>
      <p:grpSp>
        <p:nvGrpSpPr>
          <p:cNvPr id="694322" name="Group 50"/>
          <p:cNvGrpSpPr>
            <a:grpSpLocks/>
          </p:cNvGrpSpPr>
          <p:nvPr/>
        </p:nvGrpSpPr>
        <p:grpSpPr bwMode="auto">
          <a:xfrm>
            <a:off x="1657355" y="5410201"/>
            <a:ext cx="2508647" cy="1404938"/>
            <a:chOff x="432" y="2592"/>
            <a:chExt cx="2107" cy="885"/>
          </a:xfrm>
        </p:grpSpPr>
        <p:grpSp>
          <p:nvGrpSpPr>
            <p:cNvPr id="694323" name="Group 51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94324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5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6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7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8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9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0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1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2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3" name="AutoShape 61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4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5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6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7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8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9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0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1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2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3" name="Rectangle 71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4344" name="Rectangle 72"/>
            <p:cNvSpPr>
              <a:spLocks noChangeArrowheads="1"/>
            </p:cNvSpPr>
            <p:nvPr/>
          </p:nvSpPr>
          <p:spPr bwMode="auto">
            <a:xfrm>
              <a:off x="624" y="3244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 c</a:t>
              </a:r>
              <a:r>
                <a:rPr lang="en-US" altLang="en-US">
                  <a:latin typeface="Times New Roman" pitchFamily="18" charset="0"/>
                </a:rPr>
                <a:t>ụm?</a:t>
              </a:r>
            </a:p>
          </p:txBody>
        </p:sp>
      </p:grpSp>
      <p:grpSp>
        <p:nvGrpSpPr>
          <p:cNvPr id="694345" name="Group 73"/>
          <p:cNvGrpSpPr>
            <a:grpSpLocks/>
          </p:cNvGrpSpPr>
          <p:nvPr/>
        </p:nvGrpSpPr>
        <p:grpSpPr bwMode="auto">
          <a:xfrm>
            <a:off x="4863707" y="3397252"/>
            <a:ext cx="2508647" cy="1512888"/>
            <a:chOff x="3125" y="1200"/>
            <a:chExt cx="2107" cy="953"/>
          </a:xfrm>
        </p:grpSpPr>
        <p:grpSp>
          <p:nvGrpSpPr>
            <p:cNvPr id="694346" name="Group 7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94347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8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9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0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1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2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3" name="AutoShape 8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7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8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9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0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1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2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3" name="AutoShape 9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4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5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6" name="Oval 9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4367" name="Rectangle 95"/>
            <p:cNvSpPr>
              <a:spLocks noChangeArrowheads="1"/>
            </p:cNvSpPr>
            <p:nvPr/>
          </p:nvSpPr>
          <p:spPr bwMode="auto">
            <a:xfrm>
              <a:off x="3413" y="1920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6 c</a:t>
              </a:r>
              <a:r>
                <a:rPr lang="en-US" altLang="en-US">
                  <a:latin typeface="Times New Roman" pitchFamily="18" charset="0"/>
                </a:rPr>
                <a:t>ụm?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77D-A165-43FA-92C1-8EBD2A2F2C1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848600" cy="7889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Các yêu cầu tiêu biểu về việc gom cụm dữ liệu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Khả năng co giãn về tập dữ liệu (scalability)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Khả năng xử lý nhiều kiểu thuộc tính khác nhau (different types of attributes)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Khả năng khám phá các cụm với hình dạng tùy ý (clusters with arbitrary shape)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Tối thiểu hóa yêu cầu về tri thức miền trong việc xác định các thông số nhập (domain knowledge for input parameters)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Khả năng xử lý dữ liệu có nhiễu (noisy data)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3490-6B46-4249-BDBB-05AEFBAA68A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8011886" cy="5603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74520"/>
            <a:ext cx="8915400" cy="420624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1800"/>
              <a:t>Các yêu cầu tiêu biểu về việc gom cụm dữ liệu</a:t>
            </a:r>
          </a:p>
          <a:p>
            <a:pPr marL="406400" lvl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1800"/>
              <a:t>Khả năng gom cụm tăng dần và độc lập với thứ tự của dữ liệu nhập (incremental clustering and insensitivity to the order of input records)</a:t>
            </a:r>
          </a:p>
          <a:p>
            <a:pPr marL="465138" lvl="1" indent="-300038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1800"/>
              <a:t>Khả năng xử lý dữ liệu đa chiều (high dimensionality)</a:t>
            </a:r>
          </a:p>
          <a:p>
            <a:pPr marL="465138" lvl="1" indent="-300038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1800"/>
              <a:t>Khả năng gom cụm dựa trên ràng buộc (constraint-based clustering)</a:t>
            </a:r>
          </a:p>
          <a:p>
            <a:pPr marL="465138" lvl="1" indent="-300038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1800"/>
              <a:t>Khả diễn và khả dụng (interpretability and usability)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F692-724F-4378-BFBC-4C97316709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9248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562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Phân loại các phương pháp gom cụm dữ liệu: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Phân hoạch (partitioning): các phân hoạch được tạo ra và đánh giá theo một tiêu chí nào đó.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Phân cấp (hierarchical): phân rã tập dữ liệu/đối tượng có thứ tự phân cấp theo một tiêu chí nào đó.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Dựa trên mật độ (density-based): dựa trên connectivity and density functions.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Dựa trên lưới (grid-based): dựa trên a multiple-level granularity structure.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Dựa trên mô hình (model-based): một mô hình giả thuyết được đưa ra cho mỗi cụm; sau đó hiệu chỉnh các thông số để mô hình phù hợp với cụm dữ liệu/đối tượng nhất.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6CCA-F33E-4A8B-AB29-2C8996E4C0D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2384" y="457200"/>
            <a:ext cx="7821616" cy="487363"/>
          </a:xfrm>
        </p:spPr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1" cy="5486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5.1. Tổng quan về gom cụm dữ liệu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5.2. Gom cụm dữ liệu bằng phân hoạch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5.3. Gom cụm dữ liệu bằng phân cấp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5.4. Gom cụm dữ liệu dựa trên mật độ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5.5. Gom cụm dữ liệu dựa trên mô hình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5.6. Các phương pháp gom cụm dữ liệu khác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000099"/>
                </a:solidFill>
              </a:rPr>
              <a:t>5.7. Tóm tắt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B73-EFD9-4E01-AC22-5FB09A542D7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2"/>
            <a:ext cx="8839200" cy="594548"/>
          </a:xfrm>
        </p:spPr>
        <p:txBody>
          <a:bodyPr/>
          <a:lstStyle/>
          <a:p>
            <a:r>
              <a:rPr lang="en-US" altLang="en-US" sz="1800"/>
              <a:t>Phân loại các phương pháp gom cụm dữ liệu tiêu biểu</a:t>
            </a:r>
          </a:p>
        </p:txBody>
      </p:sp>
      <p:sp>
        <p:nvSpPr>
          <p:cNvPr id="707588" name="Freeform 4"/>
          <p:cNvSpPr>
            <a:spLocks/>
          </p:cNvSpPr>
          <p:nvPr/>
        </p:nvSpPr>
        <p:spPr bwMode="auto">
          <a:xfrm>
            <a:off x="2083596" y="3370263"/>
            <a:ext cx="7262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89" name="Freeform 5"/>
          <p:cNvSpPr>
            <a:spLocks/>
          </p:cNvSpPr>
          <p:nvPr/>
        </p:nvSpPr>
        <p:spPr bwMode="auto">
          <a:xfrm>
            <a:off x="2083596" y="3568704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0" name="Freeform 6"/>
          <p:cNvSpPr>
            <a:spLocks/>
          </p:cNvSpPr>
          <p:nvPr/>
        </p:nvSpPr>
        <p:spPr bwMode="auto">
          <a:xfrm>
            <a:off x="2648642" y="4920496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1" name="Freeform 7"/>
          <p:cNvSpPr>
            <a:spLocks/>
          </p:cNvSpPr>
          <p:nvPr/>
        </p:nvSpPr>
        <p:spPr bwMode="auto">
          <a:xfrm>
            <a:off x="2306244" y="3471865"/>
            <a:ext cx="72628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2" name="Freeform 8"/>
          <p:cNvSpPr>
            <a:spLocks/>
          </p:cNvSpPr>
          <p:nvPr/>
        </p:nvSpPr>
        <p:spPr bwMode="auto">
          <a:xfrm>
            <a:off x="2559657" y="4495800"/>
            <a:ext cx="72628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3" name="Freeform 9"/>
          <p:cNvSpPr>
            <a:spLocks/>
          </p:cNvSpPr>
          <p:nvPr/>
        </p:nvSpPr>
        <p:spPr bwMode="auto">
          <a:xfrm>
            <a:off x="2733678" y="2678116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4" name="Freeform 10"/>
          <p:cNvSpPr>
            <a:spLocks/>
          </p:cNvSpPr>
          <p:nvPr/>
        </p:nvSpPr>
        <p:spPr bwMode="auto">
          <a:xfrm>
            <a:off x="2906319" y="2873375"/>
            <a:ext cx="72628" cy="96838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5" name="Freeform 11"/>
          <p:cNvSpPr>
            <a:spLocks/>
          </p:cNvSpPr>
          <p:nvPr/>
        </p:nvSpPr>
        <p:spPr bwMode="auto">
          <a:xfrm>
            <a:off x="2978945" y="3170239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6" name="Freeform 12"/>
          <p:cNvSpPr>
            <a:spLocks/>
          </p:cNvSpPr>
          <p:nvPr/>
        </p:nvSpPr>
        <p:spPr bwMode="auto">
          <a:xfrm>
            <a:off x="3278982" y="3170239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7" name="Freeform 13"/>
          <p:cNvSpPr>
            <a:spLocks/>
          </p:cNvSpPr>
          <p:nvPr/>
        </p:nvSpPr>
        <p:spPr bwMode="auto">
          <a:xfrm>
            <a:off x="3128964" y="2970217"/>
            <a:ext cx="72628" cy="103187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8" name="Freeform 14"/>
          <p:cNvSpPr>
            <a:spLocks/>
          </p:cNvSpPr>
          <p:nvPr/>
        </p:nvSpPr>
        <p:spPr bwMode="auto">
          <a:xfrm>
            <a:off x="3128964" y="2576516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599" name="Freeform 15"/>
          <p:cNvSpPr>
            <a:spLocks/>
          </p:cNvSpPr>
          <p:nvPr/>
        </p:nvSpPr>
        <p:spPr bwMode="auto">
          <a:xfrm>
            <a:off x="3351612" y="4836139"/>
            <a:ext cx="77391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600" name="Freeform 16"/>
          <p:cNvSpPr>
            <a:spLocks/>
          </p:cNvSpPr>
          <p:nvPr/>
        </p:nvSpPr>
        <p:spPr bwMode="auto">
          <a:xfrm>
            <a:off x="2306244" y="3073400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601" name="Freeform 17"/>
          <p:cNvSpPr>
            <a:spLocks/>
          </p:cNvSpPr>
          <p:nvPr/>
        </p:nvSpPr>
        <p:spPr bwMode="auto">
          <a:xfrm>
            <a:off x="1987156" y="4800601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602" name="Freeform 18"/>
          <p:cNvSpPr>
            <a:spLocks/>
          </p:cNvSpPr>
          <p:nvPr/>
        </p:nvSpPr>
        <p:spPr bwMode="auto">
          <a:xfrm>
            <a:off x="2119910" y="5257801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603" name="Freeform 19"/>
          <p:cNvSpPr>
            <a:spLocks/>
          </p:cNvSpPr>
          <p:nvPr/>
        </p:nvSpPr>
        <p:spPr bwMode="auto">
          <a:xfrm>
            <a:off x="2433641" y="2843216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1693278" y="5622103"/>
            <a:ext cx="2426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Original Points</a:t>
            </a:r>
          </a:p>
        </p:txBody>
      </p:sp>
      <p:grpSp>
        <p:nvGrpSpPr>
          <p:cNvPr id="707605" name="Group 21"/>
          <p:cNvGrpSpPr>
            <a:grpSpLocks/>
          </p:cNvGrpSpPr>
          <p:nvPr/>
        </p:nvGrpSpPr>
        <p:grpSpPr bwMode="auto">
          <a:xfrm>
            <a:off x="5029202" y="1767538"/>
            <a:ext cx="2758679" cy="4592811"/>
            <a:chOff x="3456" y="550"/>
            <a:chExt cx="2125" cy="3212"/>
          </a:xfrm>
        </p:grpSpPr>
        <p:graphicFrame>
          <p:nvGraphicFramePr>
            <p:cNvPr id="70760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993763"/>
                </p:ext>
              </p:extLst>
            </p:nvPr>
          </p:nvGraphicFramePr>
          <p:xfrm>
            <a:off x="3456" y="550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50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607" name="Text Box 23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Partitioning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260-E90A-4C8E-9D58-44775DFAFD9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799"/>
            <a:ext cx="7696200" cy="788987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1"/>
            <a:ext cx="8991600" cy="4876800"/>
          </a:xfrm>
        </p:spPr>
        <p:txBody>
          <a:bodyPr/>
          <a:lstStyle/>
          <a:p>
            <a:r>
              <a:rPr lang="en-US" altLang="en-US" sz="2000"/>
              <a:t>Phân loại các phương pháp gom cụm dữ liệu tiêu biểu</a:t>
            </a:r>
          </a:p>
        </p:txBody>
      </p:sp>
      <p:graphicFrame>
        <p:nvGraphicFramePr>
          <p:cNvPr id="650264" name="Object 24"/>
          <p:cNvGraphicFramePr>
            <a:graphicFrameLocks noChangeAspect="1"/>
          </p:cNvGraphicFramePr>
          <p:nvPr/>
        </p:nvGraphicFramePr>
        <p:xfrm>
          <a:off x="3870723" y="3200404"/>
          <a:ext cx="2070496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2761200" imgH="1794600" progId="Visio.Drawing.6">
                  <p:embed/>
                </p:oleObj>
              </mc:Choice>
              <mc:Fallback>
                <p:oleObj name="VISIO" r:id="rId3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723" y="3200404"/>
                        <a:ext cx="2070496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65" name="Object 25"/>
          <p:cNvGraphicFramePr>
            <a:graphicFrameLocks noChangeAspect="1"/>
          </p:cNvGraphicFramePr>
          <p:nvPr/>
        </p:nvGraphicFramePr>
        <p:xfrm>
          <a:off x="6328174" y="3124203"/>
          <a:ext cx="1329928" cy="228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5" imgW="1380960" imgH="1779120" progId="Visio.Drawing.6">
                  <p:embed/>
                </p:oleObj>
              </mc:Choice>
              <mc:Fallback>
                <p:oleObj name="VISIO" r:id="rId5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174" y="3124203"/>
                        <a:ext cx="1329928" cy="228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66" name="Text Box 26"/>
          <p:cNvSpPr txBox="1">
            <a:spLocks noChangeArrowheads="1"/>
          </p:cNvSpPr>
          <p:nvPr/>
        </p:nvSpPr>
        <p:spPr bwMode="auto">
          <a:xfrm>
            <a:off x="3943351" y="5562601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Hierarchical</a:t>
            </a:r>
          </a:p>
        </p:txBody>
      </p:sp>
      <p:sp>
        <p:nvSpPr>
          <p:cNvPr id="650270" name="Text Box 30"/>
          <p:cNvSpPr txBox="1">
            <a:spLocks noChangeArrowheads="1"/>
          </p:cNvSpPr>
          <p:nvPr/>
        </p:nvSpPr>
        <p:spPr bwMode="auto">
          <a:xfrm>
            <a:off x="1600202" y="5576889"/>
            <a:ext cx="1771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Original Points</a:t>
            </a:r>
          </a:p>
        </p:txBody>
      </p:sp>
      <p:sp>
        <p:nvSpPr>
          <p:cNvPr id="650273" name="Rectangle 33"/>
          <p:cNvSpPr>
            <a:spLocks noChangeArrowheads="1"/>
          </p:cNvSpPr>
          <p:nvPr/>
        </p:nvSpPr>
        <p:spPr bwMode="auto">
          <a:xfrm>
            <a:off x="1387079" y="5000626"/>
            <a:ext cx="384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50274" name="Oval 34"/>
          <p:cNvSpPr>
            <a:spLocks noChangeArrowheads="1"/>
          </p:cNvSpPr>
          <p:nvPr/>
        </p:nvSpPr>
        <p:spPr bwMode="auto">
          <a:xfrm>
            <a:off x="1604963" y="3811592"/>
            <a:ext cx="48816" cy="66676"/>
          </a:xfrm>
          <a:prstGeom prst="ellipse">
            <a:avLst/>
          </a:pr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5" name="Oval 35"/>
          <p:cNvSpPr>
            <a:spLocks noChangeArrowheads="1"/>
          </p:cNvSpPr>
          <p:nvPr/>
        </p:nvSpPr>
        <p:spPr bwMode="auto">
          <a:xfrm>
            <a:off x="2133600" y="4594226"/>
            <a:ext cx="48816" cy="63500"/>
          </a:xfrm>
          <a:prstGeom prst="ellipse">
            <a:avLst/>
          </a:pr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6" name="Oval 36"/>
          <p:cNvSpPr>
            <a:spLocks noChangeArrowheads="1"/>
          </p:cNvSpPr>
          <p:nvPr/>
        </p:nvSpPr>
        <p:spPr bwMode="auto">
          <a:xfrm>
            <a:off x="2374107" y="4200526"/>
            <a:ext cx="48816" cy="65088"/>
          </a:xfrm>
          <a:prstGeom prst="ellipse">
            <a:avLst/>
          </a:pr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7" name="Oval 37"/>
          <p:cNvSpPr>
            <a:spLocks noChangeArrowheads="1"/>
          </p:cNvSpPr>
          <p:nvPr/>
        </p:nvSpPr>
        <p:spPr bwMode="auto">
          <a:xfrm>
            <a:off x="2870601" y="4229104"/>
            <a:ext cx="48815" cy="66676"/>
          </a:xfrm>
          <a:prstGeom prst="ellipse">
            <a:avLst/>
          </a:pr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1" name="Rectangle 41"/>
          <p:cNvSpPr>
            <a:spLocks noChangeArrowheads="1"/>
          </p:cNvSpPr>
          <p:nvPr/>
        </p:nvSpPr>
        <p:spPr bwMode="auto">
          <a:xfrm>
            <a:off x="2655095" y="4008442"/>
            <a:ext cx="2905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82" name="Rectangle 42"/>
          <p:cNvSpPr>
            <a:spLocks noChangeArrowheads="1"/>
          </p:cNvSpPr>
          <p:nvPr/>
        </p:nvSpPr>
        <p:spPr bwMode="auto">
          <a:xfrm>
            <a:off x="2722960" y="405765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p4</a:t>
            </a:r>
            <a:endParaRPr lang="en-US" altLang="en-US"/>
          </a:p>
        </p:txBody>
      </p:sp>
      <p:sp>
        <p:nvSpPr>
          <p:cNvPr id="650283" name="Rectangle 43"/>
          <p:cNvSpPr>
            <a:spLocks noChangeArrowheads="1"/>
          </p:cNvSpPr>
          <p:nvPr/>
        </p:nvSpPr>
        <p:spPr bwMode="auto">
          <a:xfrm>
            <a:off x="2859881" y="4057650"/>
            <a:ext cx="44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50284" name="Rectangle 44"/>
          <p:cNvSpPr>
            <a:spLocks noChangeArrowheads="1"/>
          </p:cNvSpPr>
          <p:nvPr/>
        </p:nvSpPr>
        <p:spPr bwMode="auto">
          <a:xfrm>
            <a:off x="1604966" y="3795716"/>
            <a:ext cx="28932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85" name="Rectangle 45"/>
          <p:cNvSpPr>
            <a:spLocks noChangeArrowheads="1"/>
          </p:cNvSpPr>
          <p:nvPr/>
        </p:nvSpPr>
        <p:spPr bwMode="auto">
          <a:xfrm>
            <a:off x="1674019" y="3844925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p1</a:t>
            </a:r>
            <a:endParaRPr lang="en-US" altLang="en-US"/>
          </a:p>
        </p:txBody>
      </p:sp>
      <p:sp>
        <p:nvSpPr>
          <p:cNvPr id="650286" name="Rectangle 46"/>
          <p:cNvSpPr>
            <a:spLocks noChangeArrowheads="1"/>
          </p:cNvSpPr>
          <p:nvPr/>
        </p:nvSpPr>
        <p:spPr bwMode="auto">
          <a:xfrm>
            <a:off x="1809751" y="3844925"/>
            <a:ext cx="44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50287" name="Rectangle 47"/>
          <p:cNvSpPr>
            <a:spLocks noChangeArrowheads="1"/>
          </p:cNvSpPr>
          <p:nvPr/>
        </p:nvSpPr>
        <p:spPr bwMode="auto">
          <a:xfrm>
            <a:off x="2374108" y="3990976"/>
            <a:ext cx="29765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88" name="Rectangle 48"/>
          <p:cNvSpPr>
            <a:spLocks noChangeArrowheads="1"/>
          </p:cNvSpPr>
          <p:nvPr/>
        </p:nvSpPr>
        <p:spPr bwMode="auto">
          <a:xfrm>
            <a:off x="2443163" y="4041775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p3</a:t>
            </a:r>
            <a:endParaRPr lang="en-US" altLang="en-US"/>
          </a:p>
        </p:txBody>
      </p:sp>
      <p:sp>
        <p:nvSpPr>
          <p:cNvPr id="650289" name="Rectangle 49"/>
          <p:cNvSpPr>
            <a:spLocks noChangeArrowheads="1"/>
          </p:cNvSpPr>
          <p:nvPr/>
        </p:nvSpPr>
        <p:spPr bwMode="auto">
          <a:xfrm>
            <a:off x="2578893" y="4041775"/>
            <a:ext cx="44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650290" name="Rectangle 50"/>
          <p:cNvSpPr>
            <a:spLocks noChangeArrowheads="1"/>
          </p:cNvSpPr>
          <p:nvPr/>
        </p:nvSpPr>
        <p:spPr bwMode="auto">
          <a:xfrm>
            <a:off x="1940720" y="4311653"/>
            <a:ext cx="332186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91" name="Rectangle 51"/>
          <p:cNvSpPr>
            <a:spLocks noChangeArrowheads="1"/>
          </p:cNvSpPr>
          <p:nvPr/>
        </p:nvSpPr>
        <p:spPr bwMode="auto">
          <a:xfrm>
            <a:off x="2009774" y="43640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altLang="en-US"/>
          </a:p>
        </p:txBody>
      </p:sp>
      <p:sp>
        <p:nvSpPr>
          <p:cNvPr id="650292" name="Rectangle 52"/>
          <p:cNvSpPr>
            <a:spLocks noChangeArrowheads="1"/>
          </p:cNvSpPr>
          <p:nvPr/>
        </p:nvSpPr>
        <p:spPr bwMode="auto">
          <a:xfrm>
            <a:off x="2076449" y="43640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/>
          </a:p>
        </p:txBody>
      </p:sp>
      <p:sp>
        <p:nvSpPr>
          <p:cNvPr id="650293" name="Rectangle 53"/>
          <p:cNvSpPr>
            <a:spLocks noChangeArrowheads="1"/>
          </p:cNvSpPr>
          <p:nvPr/>
        </p:nvSpPr>
        <p:spPr bwMode="auto">
          <a:xfrm>
            <a:off x="2145506" y="4364038"/>
            <a:ext cx="44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13F9-4CFE-43F6-A91D-11623914BCB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1"/>
            <a:ext cx="8915400" cy="5638801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1600"/>
              <a:t>Các phương pháp đánh giá việc gom cụm dữ liệu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Đánh giá ngoại (external validation)</a:t>
            </a:r>
          </a:p>
          <a:p>
            <a:pPr lvl="2">
              <a:spcBef>
                <a:spcPct val="50000"/>
              </a:spcBef>
            </a:pPr>
            <a:r>
              <a:rPr lang="en-US" altLang="en-US" sz="1600"/>
              <a:t>Đánh giá kết quả gom cụm dựa vào cấu trúc được chỉ định trước cho tập dữ liệu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Đánh giá nội (internal validation)</a:t>
            </a:r>
          </a:p>
          <a:p>
            <a:pPr lvl="2">
              <a:spcBef>
                <a:spcPct val="50000"/>
              </a:spcBef>
            </a:pPr>
            <a:r>
              <a:rPr lang="en-US" altLang="en-US" sz="1600"/>
              <a:t>Đánh giá kết quả gom cụm theo số lượng các vector của chính tập dữ liệu (ma trận gần – proximity matrix)</a:t>
            </a:r>
          </a:p>
          <a:p>
            <a:pPr lvl="1">
              <a:spcBef>
                <a:spcPct val="50000"/>
              </a:spcBef>
            </a:pPr>
            <a:r>
              <a:rPr lang="en-US" altLang="en-US" sz="1600"/>
              <a:t>Đánh giá tương đối (relative validation)</a:t>
            </a:r>
          </a:p>
          <a:p>
            <a:pPr lvl="2">
              <a:spcBef>
                <a:spcPct val="50000"/>
              </a:spcBef>
            </a:pPr>
            <a:r>
              <a:rPr lang="en-US" altLang="en-US" sz="1600"/>
              <a:t>Đánh giá kết quả gom cụm bằng việc so sánh các kết quả gom cụm khác ứng với các bộ trị thông số khác nhau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600">
                <a:sym typeface="Wingdings" pitchFamily="2" charset="2"/>
              </a:rPr>
              <a:t> Tiêu chí cho việc đánh giá và chọn kết quả gom cụm tối ưu</a:t>
            </a:r>
          </a:p>
          <a:p>
            <a:pPr lvl="2">
              <a:spcBef>
                <a:spcPct val="50000"/>
              </a:spcBef>
              <a:buFontTx/>
              <a:buChar char="-"/>
            </a:pPr>
            <a:r>
              <a:rPr lang="en-US" altLang="en-US" sz="1600">
                <a:sym typeface="Wingdings" pitchFamily="2" charset="2"/>
              </a:rPr>
              <a:t>Độ nén (compactness): các đối tượng trong cụm nên gần nhau.</a:t>
            </a:r>
          </a:p>
          <a:p>
            <a:pPr lvl="2">
              <a:spcBef>
                <a:spcPct val="50000"/>
              </a:spcBef>
              <a:buFontTx/>
              <a:buChar char="-"/>
            </a:pPr>
            <a:r>
              <a:rPr lang="en-US" altLang="en-US" sz="1600">
                <a:sym typeface="Wingdings" pitchFamily="2" charset="2"/>
              </a:rPr>
              <a:t>Độ phân tách (separation): các cụm nên xa nhau.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B74F-69DD-44F1-8FA7-BF35D32AFE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91600" cy="55626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z="2000"/>
              <a:t>Các phương pháp đánh giá việc gom cụm dữ liệu</a:t>
            </a:r>
          </a:p>
          <a:p>
            <a:pPr lvl="1">
              <a:spcBef>
                <a:spcPct val="75000"/>
              </a:spcBef>
            </a:pPr>
            <a:r>
              <a:rPr lang="en-US" altLang="en-US" sz="2000"/>
              <a:t>Đánh giá ngoại (external validation)</a:t>
            </a:r>
          </a:p>
          <a:p>
            <a:pPr lvl="2">
              <a:spcBef>
                <a:spcPct val="75000"/>
              </a:spcBef>
            </a:pPr>
            <a:r>
              <a:rPr lang="en-US" altLang="en-US"/>
              <a:t>Độ đo: Rand statistic, Jaccard coefficient, Folkes and Mallows index, …</a:t>
            </a:r>
          </a:p>
          <a:p>
            <a:pPr lvl="1">
              <a:spcBef>
                <a:spcPct val="75000"/>
              </a:spcBef>
            </a:pPr>
            <a:r>
              <a:rPr lang="en-US" altLang="en-US" sz="2000"/>
              <a:t>Đánh giá nội (internal validation)</a:t>
            </a:r>
          </a:p>
          <a:p>
            <a:pPr lvl="2">
              <a:spcBef>
                <a:spcPct val="75000"/>
              </a:spcBef>
            </a:pPr>
            <a:r>
              <a:rPr lang="en-US" altLang="en-US"/>
              <a:t>Độ đo: Hubert’s </a:t>
            </a:r>
            <a:r>
              <a:rPr lang="en-US" altLang="en-US">
                <a:sym typeface="Symbol" pitchFamily="18" charset="2"/>
              </a:rPr>
              <a:t> </a:t>
            </a:r>
            <a:r>
              <a:rPr lang="en-US" altLang="en-US"/>
              <a:t>statistic, Silhouette index, Dunn’s index, …</a:t>
            </a:r>
          </a:p>
          <a:p>
            <a:pPr lvl="1">
              <a:spcBef>
                <a:spcPct val="75000"/>
              </a:spcBef>
            </a:pPr>
            <a:r>
              <a:rPr lang="en-US" altLang="en-US" sz="2000"/>
              <a:t>Đánh giá tương đối (relative validation)</a:t>
            </a:r>
          </a:p>
          <a:p>
            <a:pPr lvl="2">
              <a:spcBef>
                <a:spcPct val="75000"/>
              </a:spcBef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7E99-7495-4E0B-BF60-627998344C3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696200" cy="712788"/>
          </a:xfrm>
        </p:spPr>
        <p:txBody>
          <a:bodyPr/>
          <a:lstStyle/>
          <a:p>
            <a:r>
              <a:rPr lang="en-US" altLang="en-US" sz="2800"/>
              <a:t>5.1. Tổng quan về gom cụm dữ liệu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2" y="1143001"/>
            <a:ext cx="8915399" cy="5181601"/>
          </a:xfrm>
        </p:spPr>
        <p:txBody>
          <a:bodyPr/>
          <a:lstStyle/>
          <a:p>
            <a:r>
              <a:rPr lang="en-US" altLang="en-US" sz="1800"/>
              <a:t>Các phương pháp đánh giá việc gom cụm dữ liệu</a:t>
            </a:r>
          </a:p>
          <a:p>
            <a:pPr lvl="1">
              <a:spcBef>
                <a:spcPct val="50000"/>
              </a:spcBef>
            </a:pPr>
            <a:r>
              <a:rPr lang="en-US" altLang="en-US" sz="1800">
                <a:latin typeface="Times New Roman" pitchFamily="18" charset="0"/>
              </a:rPr>
              <a:t>Các độ đo đánh giá ngoại (external validation measures – contingency matrix)</a:t>
            </a:r>
          </a:p>
        </p:txBody>
      </p:sp>
      <p:pic>
        <p:nvPicPr>
          <p:cNvPr id="70349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4549" r="812" b="644"/>
          <a:stretch>
            <a:fillRect/>
          </a:stretch>
        </p:blipFill>
        <p:spPr>
          <a:xfrm>
            <a:off x="358616" y="2177401"/>
            <a:ext cx="8774498" cy="4373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358616" y="6472537"/>
            <a:ext cx="8625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/>
              <a:t>J. Wu and et al. </a:t>
            </a:r>
            <a:r>
              <a:rPr lang="en-US" altLang="zh-CN" sz="1200">
                <a:ea typeface="SimSun" pitchFamily="2" charset="-122"/>
              </a:rPr>
              <a:t>Adapting the Right Measures for K-means Clustering. KDD’09, Paris, France, July 2009.</a:t>
            </a: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5608-B79E-4D52-ABD7-1D0F66F477F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848600" cy="788988"/>
          </a:xfrm>
        </p:spPr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Đánh giá kết quả gom cụm</a:t>
            </a:r>
          </a:p>
        </p:txBody>
      </p:sp>
      <p:pic>
        <p:nvPicPr>
          <p:cNvPr id="7639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1" y="1905000"/>
            <a:ext cx="7486331" cy="2362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607102" y="4722572"/>
            <a:ext cx="83844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 b="1"/>
              <a:t>Contingency matrix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Partition P: kết quả gom cụm trên n đối tượng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Partition C: các cụm thật sự của n đối tượng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n</a:t>
            </a:r>
            <a:r>
              <a:rPr lang="en-US" altLang="en-US" baseline="-25000"/>
              <a:t>ij</a:t>
            </a:r>
            <a:r>
              <a:rPr lang="en-US" altLang="en-US"/>
              <a:t> = |P</a:t>
            </a:r>
            <a:r>
              <a:rPr lang="en-US" altLang="en-US" baseline="-25000"/>
              <a:t>i</a:t>
            </a:r>
            <a:r>
              <a:rPr lang="en-US" altLang="en-US">
                <a:sym typeface="Symbol" pitchFamily="18" charset="2"/>
              </a:rPr>
              <a:t></a:t>
            </a:r>
            <a:r>
              <a:rPr lang="en-US" altLang="en-US"/>
              <a:t>C</a:t>
            </a:r>
            <a:r>
              <a:rPr lang="en-US" altLang="en-US" baseline="-25000"/>
              <a:t>j</a:t>
            </a:r>
            <a:r>
              <a:rPr lang="en-US" altLang="en-US"/>
              <a:t>|: số đối tượng trong P</a:t>
            </a:r>
            <a:r>
              <a:rPr lang="en-US" altLang="en-US" baseline="-25000"/>
              <a:t>i</a:t>
            </a:r>
            <a:r>
              <a:rPr lang="en-US" altLang="en-US"/>
              <a:t> từ C</a:t>
            </a:r>
            <a:r>
              <a:rPr lang="en-US" altLang="en-US" baseline="-25000"/>
              <a:t>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FD98-5D53-4658-BB76-116E287576A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457200" y="4494276"/>
            <a:ext cx="8534400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en-US"/>
              <a:t>Kết quả gom cụm theo phương án I và II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Partition P: kết quả gom cụm trên n (=66) đối tượng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Partition C: các cụm thật sự của n (=66) đối tượng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en-US"/>
              <a:t>n</a:t>
            </a:r>
            <a:r>
              <a:rPr lang="en-US" altLang="en-US" baseline="-25000"/>
              <a:t>ij</a:t>
            </a:r>
            <a:r>
              <a:rPr lang="en-US" altLang="en-US"/>
              <a:t> = |P</a:t>
            </a:r>
            <a:r>
              <a:rPr lang="en-US" altLang="en-US" baseline="-25000"/>
              <a:t>i</a:t>
            </a:r>
            <a:r>
              <a:rPr lang="en-US" altLang="en-US">
                <a:sym typeface="Symbol" pitchFamily="18" charset="2"/>
              </a:rPr>
              <a:t></a:t>
            </a:r>
            <a:r>
              <a:rPr lang="en-US" altLang="en-US"/>
              <a:t>C</a:t>
            </a:r>
            <a:r>
              <a:rPr lang="en-US" altLang="en-US" baseline="-25000"/>
              <a:t>j</a:t>
            </a:r>
            <a:r>
              <a:rPr lang="en-US" altLang="en-US"/>
              <a:t>|: số đối tượng trong P</a:t>
            </a:r>
            <a:r>
              <a:rPr lang="en-US" altLang="en-US" baseline="-25000"/>
              <a:t>i</a:t>
            </a:r>
            <a:r>
              <a:rPr lang="en-US" altLang="en-US"/>
              <a:t> từ C</a:t>
            </a:r>
            <a:r>
              <a:rPr lang="en-US" altLang="en-US" baseline="-25000"/>
              <a:t>j</a:t>
            </a:r>
          </a:p>
        </p:txBody>
      </p:sp>
      <p:pic>
        <p:nvPicPr>
          <p:cNvPr id="7649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458200" cy="2590800"/>
          </a:xfrm>
        </p:spPr>
      </p:pic>
      <p:sp>
        <p:nvSpPr>
          <p:cNvPr id="7649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915400" cy="6096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Đánh giá kết quả gom cụm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E71-18CC-405F-BA43-162D5EB5DDA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848600" cy="788988"/>
          </a:xfrm>
        </p:spPr>
        <p:txBody>
          <a:bodyPr/>
          <a:lstStyle/>
          <a:p>
            <a:r>
              <a:rPr lang="en-US" altLang="en-US" sz="2800"/>
              <a:t>5.2.Gom cụm dữ liệu bằng phân hoạch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915400" cy="533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/>
              <a:t>Đánh giá kết quả gom cụm 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Entropy (trị nhỏ khi chất lượng gom cụm tốt)</a:t>
            </a:r>
          </a:p>
        </p:txBody>
      </p:sp>
      <p:graphicFrame>
        <p:nvGraphicFramePr>
          <p:cNvPr id="76595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8723573"/>
              </p:ext>
            </p:extLst>
          </p:nvPr>
        </p:nvGraphicFramePr>
        <p:xfrm>
          <a:off x="304800" y="2209799"/>
          <a:ext cx="4267200" cy="358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4" imgW="2514600" imgH="2336760" progId="Equation.3">
                  <p:embed/>
                </p:oleObj>
              </mc:Choice>
              <mc:Fallback>
                <p:oleObj name="Equation" r:id="rId4" imgW="2514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799"/>
                        <a:ext cx="4267200" cy="3587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76668409"/>
              </p:ext>
            </p:extLst>
          </p:nvPr>
        </p:nvGraphicFramePr>
        <p:xfrm>
          <a:off x="4648200" y="2057400"/>
          <a:ext cx="4343400" cy="368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6" imgW="2514600" imgH="2336760" progId="Equation.3">
                  <p:embed/>
                </p:oleObj>
              </mc:Choice>
              <mc:Fallback>
                <p:oleObj name="Equation" r:id="rId6" imgW="2514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57400"/>
                        <a:ext cx="4343400" cy="368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1588293" y="6110289"/>
            <a:ext cx="6583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Wingdings" pitchFamily="2" charset="2"/>
              </a:rPr>
              <a:t> Gom cụm theo phương án I hay phương án II tốt???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FD7E-1402-4CCD-BC9B-E7C09EEB257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Giải thuật k-means</a:t>
            </a:r>
          </a:p>
        </p:txBody>
      </p:sp>
      <p:pic>
        <p:nvPicPr>
          <p:cNvPr id="7669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24035"/>
            <a:ext cx="8610600" cy="51244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D312-2BD9-4FFA-88B8-884E8E486A8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pic>
        <p:nvPicPr>
          <p:cNvPr id="7680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214" y="1219200"/>
            <a:ext cx="8797781" cy="5181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20D-E83C-405A-8C42-0210A287CBA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" y="1093789"/>
            <a:ext cx="9144000" cy="5383213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A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800" b="1" kern="0">
                <a:solidFill>
                  <a:srgbClr val="000099"/>
                </a:solidFill>
              </a:rPr>
              <a:t>[1]	J.Han and M.Kamber, Data Mining, “Concepts and Techniques”, </a:t>
            </a:r>
            <a:r>
              <a:rPr lang="en-US" sz="1800" b="1" i="1" kern="0">
                <a:solidFill>
                  <a:srgbClr val="000099"/>
                </a:solidFill>
              </a:rPr>
              <a:t>Morgan Kaufmann,</a:t>
            </a:r>
            <a:r>
              <a:rPr lang="en-US" sz="1800" b="1" kern="0">
                <a:solidFill>
                  <a:srgbClr val="000099"/>
                </a:solidFill>
              </a:rPr>
              <a:t> 3</a:t>
            </a:r>
            <a:r>
              <a:rPr lang="en-US" sz="1800" b="1" kern="0" baseline="30000">
                <a:solidFill>
                  <a:srgbClr val="000099"/>
                </a:solidFill>
              </a:rPr>
              <a:t>rd</a:t>
            </a:r>
            <a:r>
              <a:rPr lang="en-US" sz="1800" b="1" kern="0">
                <a:solidFill>
                  <a:srgbClr val="000099"/>
                </a:solidFill>
              </a:rPr>
              <a:t> Edition, 2011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b="1" kern="0">
                <a:solidFill>
                  <a:srgbClr val="000099"/>
                </a:solidFill>
              </a:rPr>
              <a:t>[2]	Ian H.witten, Eibe Frank, and Marker Hall, “Data Mining – Practical Machine Learning Tools and Techniques”, </a:t>
            </a:r>
            <a:r>
              <a:rPr lang="en-US" sz="1800" b="1" i="1" kern="0">
                <a:solidFill>
                  <a:srgbClr val="000099"/>
                </a:solidFill>
              </a:rPr>
              <a:t>Morgan Kaufmann, </a:t>
            </a:r>
            <a:r>
              <a:rPr lang="en-US" sz="1800" b="1" kern="0">
                <a:solidFill>
                  <a:srgbClr val="000099"/>
                </a:solidFill>
              </a:rPr>
              <a:t>2011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kern="0">
                <a:solidFill>
                  <a:srgbClr val="000099"/>
                </a:solidFill>
              </a:rPr>
              <a:t>[3]	Daniel T.Larose, Discovering Knowledge in Data – An introduction to Data Mining, </a:t>
            </a:r>
            <a:r>
              <a:rPr lang="en-US" sz="1800" i="1" kern="0">
                <a:solidFill>
                  <a:srgbClr val="000099"/>
                </a:solidFill>
              </a:rPr>
              <a:t>John Wiley &amp; Sons</a:t>
            </a:r>
            <a:r>
              <a:rPr lang="en-US" sz="1800" kern="0">
                <a:solidFill>
                  <a:srgbClr val="000099"/>
                </a:solidFill>
              </a:rPr>
              <a:t> , 2005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kern="0">
                <a:solidFill>
                  <a:srgbClr val="000099"/>
                </a:solidFill>
              </a:rPr>
              <a:t>[4]	Max Bramer, “Principles of Data Mining”, </a:t>
            </a:r>
            <a:r>
              <a:rPr lang="en-US" sz="1800" i="1" kern="0">
                <a:solidFill>
                  <a:srgbClr val="000099"/>
                </a:solidFill>
              </a:rPr>
              <a:t>Springer</a:t>
            </a:r>
            <a:r>
              <a:rPr lang="en-US" sz="1800" kern="0">
                <a:solidFill>
                  <a:srgbClr val="000099"/>
                </a:solidFill>
              </a:rPr>
              <a:t>, 2007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kern="0">
                <a:solidFill>
                  <a:srgbClr val="000099"/>
                </a:solidFill>
              </a:rPr>
              <a:t>[5]	Ho Tu Bao, “Introduction to Knowledge Discovery and Data Minning”, </a:t>
            </a:r>
            <a:r>
              <a:rPr lang="en-US" sz="1800" i="1" kern="0">
                <a:solidFill>
                  <a:srgbClr val="000099"/>
                </a:solidFill>
              </a:rPr>
              <a:t>National Center of Natural Science a Technology</a:t>
            </a:r>
            <a:r>
              <a:rPr lang="en-US" sz="1800" kern="0">
                <a:solidFill>
                  <a:srgbClr val="000099"/>
                </a:solidFill>
              </a:rPr>
              <a:t>, 2010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27F1-0EB9-48D0-9592-E0AF61E529F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pic>
        <p:nvPicPr>
          <p:cNvPr id="769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15" y="1068540"/>
            <a:ext cx="228242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9028" name="Group 4"/>
          <p:cNvGrpSpPr>
            <a:grpSpLocks/>
          </p:cNvGrpSpPr>
          <p:nvPr/>
        </p:nvGrpSpPr>
        <p:grpSpPr bwMode="auto">
          <a:xfrm>
            <a:off x="6248400" y="3285152"/>
            <a:ext cx="2286000" cy="2867025"/>
            <a:chOff x="3216" y="2306"/>
            <a:chExt cx="1920" cy="1806"/>
          </a:xfrm>
        </p:grpSpPr>
        <p:pic>
          <p:nvPicPr>
            <p:cNvPr id="769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9030" name="Text Box 6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Sub-optimal Clustering</a:t>
              </a:r>
            </a:p>
          </p:txBody>
        </p:sp>
      </p:grpSp>
      <p:grpSp>
        <p:nvGrpSpPr>
          <p:cNvPr id="769031" name="Group 7"/>
          <p:cNvGrpSpPr>
            <a:grpSpLocks/>
          </p:cNvGrpSpPr>
          <p:nvPr/>
        </p:nvGrpSpPr>
        <p:grpSpPr bwMode="auto">
          <a:xfrm>
            <a:off x="921387" y="3314494"/>
            <a:ext cx="2282428" cy="2867025"/>
            <a:chOff x="624" y="2306"/>
            <a:chExt cx="1917" cy="1806"/>
          </a:xfrm>
        </p:grpSpPr>
        <p:pic>
          <p:nvPicPr>
            <p:cNvPr id="76903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9033" name="Text Box 9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Optimal Clustering</a:t>
              </a:r>
            </a:p>
          </p:txBody>
        </p:sp>
      </p:grpSp>
      <p:sp>
        <p:nvSpPr>
          <p:cNvPr id="769034" name="Text Box 10"/>
          <p:cNvSpPr txBox="1">
            <a:spLocks noChangeArrowheads="1"/>
          </p:cNvSpPr>
          <p:nvPr/>
        </p:nvSpPr>
        <p:spPr bwMode="auto">
          <a:xfrm>
            <a:off x="5086352" y="1752602"/>
            <a:ext cx="16573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Original 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AB10-11EA-4B71-B866-EE896FE6DC3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5.2. Gom cụm dữ liệu bằng phân hoạch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686800" cy="54102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sz="1800"/>
              <a:t>Đặc điểm của giải thuật k-means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Bài toán tối ưu hóa</a:t>
            </a:r>
          </a:p>
          <a:p>
            <a:pPr lvl="2">
              <a:spcBef>
                <a:spcPct val="50000"/>
              </a:spcBef>
            </a:pPr>
            <a:r>
              <a:rPr lang="en-US" altLang="en-US" sz="1800"/>
              <a:t>Cực trị cục bộ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Mỗi cụm được đặc trưng hóa bởi trung tâm của cụm (i.e. đối tượng trung bình (mean)).</a:t>
            </a:r>
          </a:p>
          <a:p>
            <a:pPr lvl="2">
              <a:spcBef>
                <a:spcPct val="50000"/>
              </a:spcBef>
            </a:pPr>
            <a:r>
              <a:rPr lang="en-US" altLang="en-US" sz="1800"/>
              <a:t>Không thể xác định được đối tượng trung bình???</a:t>
            </a:r>
          </a:p>
          <a:p>
            <a:pPr lvl="2">
              <a:spcBef>
                <a:spcPct val="50000"/>
              </a:spcBef>
            </a:pPr>
            <a:r>
              <a:rPr lang="en-US" altLang="en-US" sz="1800"/>
              <a:t>Số cụm k nên là bao nhiêu?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Độ phức tạp: O(nkt) </a:t>
            </a:r>
          </a:p>
          <a:p>
            <a:pPr lvl="2">
              <a:spcBef>
                <a:spcPct val="50000"/>
              </a:spcBef>
            </a:pPr>
            <a:r>
              <a:rPr lang="en-US" altLang="en-US" sz="1800"/>
              <a:t>n là số đối tượng, k là số cụm, t là số lần lặp</a:t>
            </a:r>
          </a:p>
          <a:p>
            <a:pPr lvl="3">
              <a:spcBef>
                <a:spcPct val="50000"/>
              </a:spcBef>
            </a:pPr>
            <a:r>
              <a:rPr lang="en-US" altLang="en-US"/>
              <a:t>k &lt;&lt; n, t &lt;&lt; n</a:t>
            </a:r>
          </a:p>
          <a:p>
            <a:pPr lvl="1">
              <a:spcBef>
                <a:spcPct val="50000"/>
              </a:spcBef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650A-D81F-4757-9892-74C23B6F5A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5.0. Tình huống 1 – Outlier detection</a:t>
            </a:r>
          </a:p>
        </p:txBody>
      </p:sp>
      <p:pic>
        <p:nvPicPr>
          <p:cNvPr id="667652" name="Picture 4" descr="story-3dimensional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11" y="1489077"/>
            <a:ext cx="1473993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1885952" y="3089278"/>
          <a:ext cx="11144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1663200" imgH="1746360" progId="Visio.Drawing.6">
                  <p:embed/>
                </p:oleObj>
              </mc:Choice>
              <mc:Fallback>
                <p:oleObj name="VISIO" r:id="rId4" imgW="1663200" imgH="174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2" y="3089278"/>
                        <a:ext cx="11144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1771652" y="4800603"/>
          <a:ext cx="2178844" cy="175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6" imgW="2904480" imgH="1751760" progId="Visio.Drawing.6">
                  <p:embed/>
                </p:oleObj>
              </mc:Choice>
              <mc:Fallback>
                <p:oleObj name="VISIO" r:id="rId6" imgW="2904480" imgH="175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2" y="4800603"/>
                        <a:ext cx="2178844" cy="175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5" name="AutoShape 7"/>
          <p:cNvSpPr>
            <a:spLocks/>
          </p:cNvSpPr>
          <p:nvPr/>
        </p:nvSpPr>
        <p:spPr bwMode="auto">
          <a:xfrm>
            <a:off x="4229103" y="1447800"/>
            <a:ext cx="285751" cy="5181600"/>
          </a:xfrm>
          <a:prstGeom prst="rightBrace">
            <a:avLst>
              <a:gd name="adj1" fmla="val 11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6" name="AutoShape 8"/>
          <p:cNvSpPr>
            <a:spLocks noChangeArrowheads="1"/>
          </p:cNvSpPr>
          <p:nvPr/>
        </p:nvSpPr>
        <p:spPr bwMode="auto">
          <a:xfrm>
            <a:off x="4572002" y="3810001"/>
            <a:ext cx="628651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5314952" y="2819400"/>
            <a:ext cx="3600449" cy="1865126"/>
          </a:xfrm>
          <a:prstGeom prst="rect">
            <a:avLst/>
          </a:prstGeom>
          <a:solidFill>
            <a:srgbClr val="ADADAD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Người đang sử dụng thẻ ID = 9876 thật sự là chủ nhân của thẻ hay là một tên trộm?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F583-9FD1-42A6-AB4B-690BEF8646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848600" cy="712788"/>
          </a:xfrm>
        </p:spPr>
        <p:txBody>
          <a:bodyPr/>
          <a:lstStyle/>
          <a:p>
            <a:r>
              <a:rPr lang="en-US" altLang="en-US" sz="3600"/>
              <a:t>5.0. Tình huống 2 - Làm sạch dữ liệu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1"/>
            <a:ext cx="8763000" cy="510540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Nhận diện phần tử biên (outliers) và giảm thiểu nhiễu (noisy data)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Giải pháp giảm thiểu nhiễu</a:t>
            </a:r>
          </a:p>
          <a:p>
            <a:pPr lvl="2">
              <a:spcBef>
                <a:spcPct val="50000"/>
              </a:spcBef>
            </a:pPr>
            <a:r>
              <a:rPr lang="en-US" altLang="en-US"/>
              <a:t>Phân tích cụm (cluster analysis)</a:t>
            </a:r>
          </a:p>
        </p:txBody>
      </p:sp>
      <p:pic>
        <p:nvPicPr>
          <p:cNvPr id="6850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2" y="3276600"/>
            <a:ext cx="5943599" cy="3048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3FEF-CBAF-4FA4-ACFA-24E9562FCEF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5.0. Tình huống 3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6106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1C6A-403B-4002-A496-F2974A6221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5.0. Tình huống 4</a:t>
            </a:r>
          </a:p>
        </p:txBody>
      </p:sp>
      <p:pic>
        <p:nvPicPr>
          <p:cNvPr id="67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28445"/>
            <a:ext cx="8305800" cy="4494692"/>
          </a:xfrm>
          <a:noFill/>
          <a:ln/>
        </p:spPr>
      </p:pic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447541" y="1174447"/>
            <a:ext cx="217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Gom c</a:t>
            </a:r>
            <a:r>
              <a:rPr lang="en-US" altLang="en-US" sz="2400">
                <a:latin typeface="Times New Roman" pitchFamily="18" charset="0"/>
              </a:rPr>
              <a:t>ụm</a:t>
            </a: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 ảnh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71750" name="Text Box 6"/>
          <p:cNvSpPr txBox="1">
            <a:spLocks noChangeArrowheads="1"/>
          </p:cNvSpPr>
          <p:nvPr/>
        </p:nvSpPr>
        <p:spPr bwMode="auto">
          <a:xfrm>
            <a:off x="457200" y="6223136"/>
            <a:ext cx="8001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  <a:ea typeface="SimSun" pitchFamily="2" charset="-122"/>
              </a:rPr>
              <a:t>Nguồn: http://kdd.ics.uci.edu/databases/CorelFeatures/CorelFeatures.data.html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21C1-2282-421A-9005-077E3724703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2805" name="Rectangle 37"/>
          <p:cNvSpPr>
            <a:spLocks noChangeArrowheads="1"/>
          </p:cNvSpPr>
          <p:nvPr/>
        </p:nvSpPr>
        <p:spPr bwMode="auto">
          <a:xfrm>
            <a:off x="5086351" y="1752600"/>
            <a:ext cx="2743200" cy="4343400"/>
          </a:xfrm>
          <a:prstGeom prst="rect">
            <a:avLst/>
          </a:prstGeom>
          <a:solidFill>
            <a:srgbClr val="E5E5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804" name="Rectangle 36"/>
          <p:cNvSpPr>
            <a:spLocks noChangeArrowheads="1"/>
          </p:cNvSpPr>
          <p:nvPr/>
        </p:nvSpPr>
        <p:spPr bwMode="auto">
          <a:xfrm>
            <a:off x="1371600" y="1752600"/>
            <a:ext cx="2743200" cy="4343400"/>
          </a:xfrm>
          <a:prstGeom prst="rect">
            <a:avLst/>
          </a:prstGeom>
          <a:solidFill>
            <a:srgbClr val="E5E5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5.0. Tình huống …</a:t>
            </a:r>
          </a:p>
        </p:txBody>
      </p:sp>
      <p:sp>
        <p:nvSpPr>
          <p:cNvPr id="672772" name="Freeform 4"/>
          <p:cNvSpPr>
            <a:spLocks/>
          </p:cNvSpPr>
          <p:nvPr/>
        </p:nvSpPr>
        <p:spPr bwMode="auto">
          <a:xfrm>
            <a:off x="1912145" y="2898776"/>
            <a:ext cx="7262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3" name="Freeform 5"/>
          <p:cNvSpPr>
            <a:spLocks/>
          </p:cNvSpPr>
          <p:nvPr/>
        </p:nvSpPr>
        <p:spPr bwMode="auto">
          <a:xfrm>
            <a:off x="1912145" y="3097218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4" name="Freeform 6"/>
          <p:cNvSpPr>
            <a:spLocks/>
          </p:cNvSpPr>
          <p:nvPr/>
        </p:nvSpPr>
        <p:spPr bwMode="auto">
          <a:xfrm>
            <a:off x="2434830" y="5092704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5" name="Freeform 7"/>
          <p:cNvSpPr>
            <a:spLocks/>
          </p:cNvSpPr>
          <p:nvPr/>
        </p:nvSpPr>
        <p:spPr bwMode="auto">
          <a:xfrm>
            <a:off x="2134793" y="3000375"/>
            <a:ext cx="72628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6" name="Freeform 8"/>
          <p:cNvSpPr>
            <a:spLocks/>
          </p:cNvSpPr>
          <p:nvPr/>
        </p:nvSpPr>
        <p:spPr bwMode="auto">
          <a:xfrm>
            <a:off x="2434830" y="4295775"/>
            <a:ext cx="72628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7" name="Freeform 9"/>
          <p:cNvSpPr>
            <a:spLocks/>
          </p:cNvSpPr>
          <p:nvPr/>
        </p:nvSpPr>
        <p:spPr bwMode="auto">
          <a:xfrm>
            <a:off x="2562229" y="2206628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8" name="Freeform 10"/>
          <p:cNvSpPr>
            <a:spLocks/>
          </p:cNvSpPr>
          <p:nvPr/>
        </p:nvSpPr>
        <p:spPr bwMode="auto">
          <a:xfrm>
            <a:off x="2734868" y="2401891"/>
            <a:ext cx="72628" cy="96838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79" name="Freeform 11"/>
          <p:cNvSpPr>
            <a:spLocks/>
          </p:cNvSpPr>
          <p:nvPr/>
        </p:nvSpPr>
        <p:spPr bwMode="auto">
          <a:xfrm>
            <a:off x="2807496" y="2698750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0" name="Freeform 12"/>
          <p:cNvSpPr>
            <a:spLocks/>
          </p:cNvSpPr>
          <p:nvPr/>
        </p:nvSpPr>
        <p:spPr bwMode="auto">
          <a:xfrm>
            <a:off x="3107533" y="2698750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1" name="Freeform 13"/>
          <p:cNvSpPr>
            <a:spLocks/>
          </p:cNvSpPr>
          <p:nvPr/>
        </p:nvSpPr>
        <p:spPr bwMode="auto">
          <a:xfrm>
            <a:off x="2957514" y="2498725"/>
            <a:ext cx="7262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2" name="Freeform 14"/>
          <p:cNvSpPr>
            <a:spLocks/>
          </p:cNvSpPr>
          <p:nvPr/>
        </p:nvSpPr>
        <p:spPr bwMode="auto">
          <a:xfrm>
            <a:off x="2957514" y="2105025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3" name="Freeform 15"/>
          <p:cNvSpPr>
            <a:spLocks/>
          </p:cNvSpPr>
          <p:nvPr/>
        </p:nvSpPr>
        <p:spPr bwMode="auto">
          <a:xfrm>
            <a:off x="3480200" y="5092704"/>
            <a:ext cx="77391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4" name="Freeform 16"/>
          <p:cNvSpPr>
            <a:spLocks/>
          </p:cNvSpPr>
          <p:nvPr/>
        </p:nvSpPr>
        <p:spPr bwMode="auto">
          <a:xfrm>
            <a:off x="2134793" y="2601917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5" name="Freeform 17"/>
          <p:cNvSpPr>
            <a:spLocks/>
          </p:cNvSpPr>
          <p:nvPr/>
        </p:nvSpPr>
        <p:spPr bwMode="auto">
          <a:xfrm>
            <a:off x="1889526" y="4791079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6" name="Freeform 18"/>
          <p:cNvSpPr>
            <a:spLocks/>
          </p:cNvSpPr>
          <p:nvPr/>
        </p:nvSpPr>
        <p:spPr bwMode="auto">
          <a:xfrm>
            <a:off x="1912145" y="5389567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7" name="Freeform 19"/>
          <p:cNvSpPr>
            <a:spLocks/>
          </p:cNvSpPr>
          <p:nvPr/>
        </p:nvSpPr>
        <p:spPr bwMode="auto">
          <a:xfrm>
            <a:off x="2262191" y="2371729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8" name="Freeform 20"/>
          <p:cNvSpPr>
            <a:spLocks/>
          </p:cNvSpPr>
          <p:nvPr/>
        </p:nvSpPr>
        <p:spPr bwMode="auto">
          <a:xfrm>
            <a:off x="5669757" y="2897188"/>
            <a:ext cx="7262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CA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89" name="Freeform 21"/>
          <p:cNvSpPr>
            <a:spLocks/>
          </p:cNvSpPr>
          <p:nvPr/>
        </p:nvSpPr>
        <p:spPr bwMode="auto">
          <a:xfrm>
            <a:off x="5669757" y="3095629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CA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0" name="Freeform 22"/>
          <p:cNvSpPr>
            <a:spLocks/>
          </p:cNvSpPr>
          <p:nvPr/>
        </p:nvSpPr>
        <p:spPr bwMode="auto">
          <a:xfrm>
            <a:off x="6192444" y="5091116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chemeClr val="hlink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1" name="Freeform 23"/>
          <p:cNvSpPr>
            <a:spLocks/>
          </p:cNvSpPr>
          <p:nvPr/>
        </p:nvSpPr>
        <p:spPr bwMode="auto">
          <a:xfrm>
            <a:off x="5892405" y="2998791"/>
            <a:ext cx="72628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CA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2" name="Freeform 24"/>
          <p:cNvSpPr>
            <a:spLocks/>
          </p:cNvSpPr>
          <p:nvPr/>
        </p:nvSpPr>
        <p:spPr bwMode="auto">
          <a:xfrm>
            <a:off x="6192444" y="4294191"/>
            <a:ext cx="72628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chemeClr val="hlink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3" name="Freeform 25"/>
          <p:cNvSpPr>
            <a:spLocks/>
          </p:cNvSpPr>
          <p:nvPr/>
        </p:nvSpPr>
        <p:spPr bwMode="auto">
          <a:xfrm>
            <a:off x="6319841" y="2205042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4" name="Freeform 26"/>
          <p:cNvSpPr>
            <a:spLocks/>
          </p:cNvSpPr>
          <p:nvPr/>
        </p:nvSpPr>
        <p:spPr bwMode="auto">
          <a:xfrm>
            <a:off x="6492481" y="2400300"/>
            <a:ext cx="72628" cy="96838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5" name="Freeform 27"/>
          <p:cNvSpPr>
            <a:spLocks/>
          </p:cNvSpPr>
          <p:nvPr/>
        </p:nvSpPr>
        <p:spPr bwMode="auto">
          <a:xfrm>
            <a:off x="6565108" y="2697164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6" name="Freeform 28"/>
          <p:cNvSpPr>
            <a:spLocks/>
          </p:cNvSpPr>
          <p:nvPr/>
        </p:nvSpPr>
        <p:spPr bwMode="auto">
          <a:xfrm>
            <a:off x="6865145" y="2697164"/>
            <a:ext cx="7262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7" name="Freeform 29"/>
          <p:cNvSpPr>
            <a:spLocks/>
          </p:cNvSpPr>
          <p:nvPr/>
        </p:nvSpPr>
        <p:spPr bwMode="auto">
          <a:xfrm>
            <a:off x="6715127" y="2497142"/>
            <a:ext cx="72628" cy="103187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8" name="Freeform 30"/>
          <p:cNvSpPr>
            <a:spLocks/>
          </p:cNvSpPr>
          <p:nvPr/>
        </p:nvSpPr>
        <p:spPr bwMode="auto">
          <a:xfrm>
            <a:off x="6715127" y="2103441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FF0066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799" name="Freeform 31"/>
          <p:cNvSpPr>
            <a:spLocks/>
          </p:cNvSpPr>
          <p:nvPr/>
        </p:nvSpPr>
        <p:spPr bwMode="auto">
          <a:xfrm>
            <a:off x="7237813" y="5091116"/>
            <a:ext cx="77391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chemeClr val="hlink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800" name="Freeform 32"/>
          <p:cNvSpPr>
            <a:spLocks/>
          </p:cNvSpPr>
          <p:nvPr/>
        </p:nvSpPr>
        <p:spPr bwMode="auto">
          <a:xfrm>
            <a:off x="5892405" y="2600325"/>
            <a:ext cx="7262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CA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801" name="Freeform 33"/>
          <p:cNvSpPr>
            <a:spLocks/>
          </p:cNvSpPr>
          <p:nvPr/>
        </p:nvSpPr>
        <p:spPr bwMode="auto">
          <a:xfrm>
            <a:off x="5647139" y="4789492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chemeClr val="hlink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802" name="Freeform 34"/>
          <p:cNvSpPr>
            <a:spLocks/>
          </p:cNvSpPr>
          <p:nvPr/>
        </p:nvSpPr>
        <p:spPr bwMode="auto">
          <a:xfrm>
            <a:off x="5669757" y="5387979"/>
            <a:ext cx="7262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chemeClr val="hlink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803" name="Freeform 35"/>
          <p:cNvSpPr>
            <a:spLocks/>
          </p:cNvSpPr>
          <p:nvPr/>
        </p:nvSpPr>
        <p:spPr bwMode="auto">
          <a:xfrm>
            <a:off x="6019804" y="2370141"/>
            <a:ext cx="73819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CA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2806" name="AutoShape 38"/>
          <p:cNvSpPr>
            <a:spLocks noChangeArrowheads="1"/>
          </p:cNvSpPr>
          <p:nvPr/>
        </p:nvSpPr>
        <p:spPr bwMode="auto">
          <a:xfrm>
            <a:off x="4229100" y="3810000"/>
            <a:ext cx="6858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ECFF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807" name="Text Box 39"/>
          <p:cNvSpPr txBox="1">
            <a:spLocks noChangeArrowheads="1"/>
          </p:cNvSpPr>
          <p:nvPr/>
        </p:nvSpPr>
        <p:spPr bwMode="auto">
          <a:xfrm>
            <a:off x="4119563" y="3367089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Gom cụm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/>
      </p:transition>
    </mc:Choice>
    <mc:Fallback xmlns="">
      <p:transition spd="slow" advTm="1000">
        <p:split/>
      </p:transition>
    </mc:Fallback>
  </mc:AlternateContent>
</p:sld>
</file>

<file path=ppt/theme/theme1.xml><?xml version="1.0" encoding="utf-8"?>
<a:theme xmlns:a="http://schemas.openxmlformats.org/drawingml/2006/main" name="Data mining Template">
  <a:themeElements>
    <a:clrScheme name="Custom 1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FF6600"/>
      </a:accent1>
      <a:accent2>
        <a:srgbClr val="71685A"/>
      </a:accent2>
      <a:accent3>
        <a:srgbClr val="FF6700"/>
      </a:accent3>
      <a:accent4>
        <a:srgbClr val="BF4D00"/>
      </a:accent4>
      <a:accent5>
        <a:srgbClr val="956B43"/>
      </a:accent5>
      <a:accent6>
        <a:srgbClr val="FEA022"/>
      </a:accent6>
      <a:hlink>
        <a:srgbClr val="E68200"/>
      </a:hlink>
      <a:folHlink>
        <a:srgbClr val="FFA365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mining Template</Template>
  <TotalTime>0</TotalTime>
  <Words>2142</Words>
  <Application>Microsoft Office PowerPoint</Application>
  <PresentationFormat>On-screen Show (4:3)</PresentationFormat>
  <Paragraphs>301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Unicode MS</vt:lpstr>
      <vt:lpstr>SimSun</vt:lpstr>
      <vt:lpstr>Arial</vt:lpstr>
      <vt:lpstr>Cambria</vt:lpstr>
      <vt:lpstr>Symbol</vt:lpstr>
      <vt:lpstr>Tahoma</vt:lpstr>
      <vt:lpstr>Times New Roman</vt:lpstr>
      <vt:lpstr>Verdana</vt:lpstr>
      <vt:lpstr>Wingdings</vt:lpstr>
      <vt:lpstr>Data mining Template</vt:lpstr>
      <vt:lpstr>VISIO</vt:lpstr>
      <vt:lpstr>Equation</vt:lpstr>
      <vt:lpstr>Document</vt:lpstr>
      <vt:lpstr>DATA MINING</vt:lpstr>
      <vt:lpstr>Chương 4: Gom cụm dữ liệu</vt:lpstr>
      <vt:lpstr>Nội dung</vt:lpstr>
      <vt:lpstr>Data mining Template</vt:lpstr>
      <vt:lpstr>5.0. Tình huống 1 – Outlier detection</vt:lpstr>
      <vt:lpstr>5.0. Tình huống 2 - Làm sạch dữ liệu</vt:lpstr>
      <vt:lpstr>5.0. Tình huống 3</vt:lpstr>
      <vt:lpstr>5.0. Tình huống 4</vt:lpstr>
      <vt:lpstr>5.0. Tình huống …</vt:lpstr>
      <vt:lpstr>5.0. Tình huống …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5.1.Tổng quan về gom cụm dữ liệu</vt:lpstr>
      <vt:lpstr>5.1. Tổng quan về gom cụm dữ liệu</vt:lpstr>
      <vt:lpstr>5.1.Tổng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5.1. Tổng quan về gom cụm dữ liệu</vt:lpstr>
      <vt:lpstr>5.2. Gom cụm dữ liệu bằng phân hoạch</vt:lpstr>
      <vt:lpstr>5.2. Gom cụm dữ liệu bằng phân hoạch</vt:lpstr>
      <vt:lpstr>5.2.Gom cụm dữ liệu bằng phân hoạch</vt:lpstr>
      <vt:lpstr>5.2. Gom cụm dữ liệu bằng phân hoạch</vt:lpstr>
      <vt:lpstr>5.2. Gom cụm dữ liệu bằng phân hoạch</vt:lpstr>
      <vt:lpstr>5.2. Gom cụm dữ liệu bằng phân hoạch</vt:lpstr>
      <vt:lpstr>5.2. Gom cụm dữ liệu bằng phân hoạch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2015-09-14T18:34:56Z</dcterms:created>
  <dcterms:modified xsi:type="dcterms:W3CDTF">2018-03-27T02:17:02Z</dcterms:modified>
</cp:coreProperties>
</file>