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handoutMasterIdLst>
    <p:handoutMasterId r:id="rId32"/>
  </p:handoutMasterIdLst>
  <p:sldIdLst>
    <p:sldId id="261" r:id="rId2"/>
    <p:sldId id="257" r:id="rId3"/>
    <p:sldId id="271" r:id="rId4"/>
    <p:sldId id="272"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9" r:id="rId20"/>
    <p:sldId id="290" r:id="rId21"/>
    <p:sldId id="291" r:id="rId22"/>
    <p:sldId id="293" r:id="rId23"/>
    <p:sldId id="299" r:id="rId24"/>
    <p:sldId id="294" r:id="rId25"/>
    <p:sldId id="295" r:id="rId26"/>
    <p:sldId id="296" r:id="rId27"/>
    <p:sldId id="297" r:id="rId28"/>
    <p:sldId id="298" r:id="rId29"/>
    <p:sldId id="29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ọc Lục" initials="NL"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706" autoAdjust="0"/>
  </p:normalViewPr>
  <p:slideViewPr>
    <p:cSldViewPr snapToGrid="0">
      <p:cViewPr varScale="1">
        <p:scale>
          <a:sx n="65" d="100"/>
          <a:sy n="65" d="100"/>
        </p:scale>
        <p:origin x="66" y="49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08/10/2017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08/10/2017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1677413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2158965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1095536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1173899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7</a:t>
            </a:fld>
            <a:endParaRPr lang="en-US"/>
          </a:p>
        </p:txBody>
      </p:sp>
    </p:spTree>
    <p:extLst>
      <p:ext uri="{BB962C8B-B14F-4D97-AF65-F5344CB8AC3E}">
        <p14:creationId xmlns:p14="http://schemas.microsoft.com/office/powerpoint/2010/main" val="3160769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8</a:t>
            </a:fld>
            <a:endParaRPr lang="en-US"/>
          </a:p>
        </p:txBody>
      </p:sp>
    </p:spTree>
    <p:extLst>
      <p:ext uri="{BB962C8B-B14F-4D97-AF65-F5344CB8AC3E}">
        <p14:creationId xmlns:p14="http://schemas.microsoft.com/office/powerpoint/2010/main" val="592944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384A29A4-78C8-47AB-BA06-22CB45938951}" type="datetime1">
              <a:rPr lang="en-US" smtClean="0"/>
              <a:t>08/10/2017</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E1ED4ACF-2D82-46F2-A8E9-23963AA34E86}" type="datetime1">
              <a:rPr lang="en-US" smtClean="0"/>
              <a:t>08/10/2017</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AE374B5B-21A0-4192-BF4C-38187F1A68D8}" type="datetime1">
              <a:rPr lang="en-US" smtClean="0"/>
              <a:t>08/10/2017</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33B5CF7C-B333-48E1-A4A6-83A3C8B73AC0}" type="datetime1">
              <a:rPr lang="en-US" smtClean="0"/>
              <a:t>08/10/2017</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AE320762-5CBF-4210-AB54-376B091119F8}" type="datetime1">
              <a:rPr lang="en-US" smtClean="0"/>
              <a:t>08/10/2017</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Add a footer</a:t>
            </a:r>
          </a:p>
        </p:txBody>
      </p:sp>
      <p:sp>
        <p:nvSpPr>
          <p:cNvPr id="3" name="Date Placeholder 2"/>
          <p:cNvSpPr>
            <a:spLocks noGrp="1"/>
          </p:cNvSpPr>
          <p:nvPr>
            <p:ph type="dt" sz="half" idx="10"/>
          </p:nvPr>
        </p:nvSpPr>
        <p:spPr/>
        <p:txBody>
          <a:bodyPr/>
          <a:lstStyle/>
          <a:p>
            <a:fld id="{7F0DB371-BF5F-4058-A212-1A908E4D2674}" type="datetime1">
              <a:rPr lang="en-US" smtClean="0"/>
              <a:t>08/10/2017</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a:t>Add a footer</a:t>
            </a:r>
          </a:p>
        </p:txBody>
      </p:sp>
      <p:sp>
        <p:nvSpPr>
          <p:cNvPr id="212" name="Date Placeholder 211"/>
          <p:cNvSpPr>
            <a:spLocks noGrp="1"/>
          </p:cNvSpPr>
          <p:nvPr>
            <p:ph type="dt" sz="half" idx="10"/>
          </p:nvPr>
        </p:nvSpPr>
        <p:spPr/>
        <p:txBody>
          <a:bodyPr/>
          <a:lstStyle/>
          <a:p>
            <a:fld id="{60A4083B-90AA-48CF-BAD5-00AA24D7F288}" type="datetime1">
              <a:rPr lang="en-US" smtClean="0"/>
              <a:t>08/10/2017</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08/10/2017</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08/10/2017</a:t>
            </a:fld>
            <a:endParaRPr lang="en-US"/>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trends.google.com.vn/trends/home/t/VN" TargetMode="Externa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nSpc>
                <a:spcPct val="100000"/>
              </a:lnSpc>
            </a:pPr>
            <a:r>
              <a:rPr lang="en-US" sz="7000">
                <a:solidFill>
                  <a:srgbClr val="00B050"/>
                </a:solidFill>
              </a:rPr>
              <a:t>TRÍCH CHỌN </a:t>
            </a:r>
            <a:br>
              <a:rPr lang="en-US" sz="7000"/>
            </a:br>
            <a:r>
              <a:rPr lang="en-US" sz="7000"/>
              <a:t>THÔNG TIN TRÊN </a:t>
            </a:r>
            <a:r>
              <a:rPr lang="en-US" sz="7000">
                <a:solidFill>
                  <a:srgbClr val="00B050"/>
                </a:solidFill>
              </a:rPr>
              <a:t>WEB</a:t>
            </a:r>
            <a:br>
              <a:rPr lang="en-US" sz="5000"/>
            </a:br>
            <a:r>
              <a:rPr lang="en-US" sz="3000">
                <a:solidFill>
                  <a:schemeClr val="accent5">
                    <a:lumMod val="50000"/>
                  </a:schemeClr>
                </a:solidFill>
              </a:rPr>
              <a:t>(WEB INFORMATION EXTRACTION)</a:t>
            </a:r>
          </a:p>
        </p:txBody>
      </p:sp>
      <p:sp>
        <p:nvSpPr>
          <p:cNvPr id="3" name="Subtitle 2"/>
          <p:cNvSpPr>
            <a:spLocks noGrp="1"/>
          </p:cNvSpPr>
          <p:nvPr>
            <p:ph type="subTitle" idx="1"/>
          </p:nvPr>
        </p:nvSpPr>
        <p:spPr/>
        <p:txBody>
          <a:bodyPr>
            <a:normAutofit/>
          </a:bodyPr>
          <a:lstStyle/>
          <a:p>
            <a:r>
              <a:rPr lang="en-US" err="1"/>
              <a:t>Khai</a:t>
            </a:r>
            <a:r>
              <a:rPr lang="en-US"/>
              <a:t> </a:t>
            </a:r>
            <a:r>
              <a:rPr lang="en-US" err="1"/>
              <a:t>phá</a:t>
            </a:r>
            <a:r>
              <a:rPr lang="en-US"/>
              <a:t> </a:t>
            </a:r>
            <a:r>
              <a:rPr lang="en-US" err="1"/>
              <a:t>dữ</a:t>
            </a:r>
            <a:r>
              <a:rPr lang="en-US"/>
              <a:t> liệu web, </a:t>
            </a:r>
            <a:r>
              <a:rPr lang="en-US" err="1"/>
              <a:t>ThS</a:t>
            </a:r>
            <a:r>
              <a:rPr lang="en-US"/>
              <a:t>. Trịnh Văn Hà - </a:t>
            </a:r>
            <a:r>
              <a:rPr lang="en-US" err="1"/>
              <a:t>Nhóm</a:t>
            </a:r>
            <a:r>
              <a:rPr lang="en-US"/>
              <a:t> </a:t>
            </a:r>
            <a:r>
              <a:rPr lang="en-US" err="1"/>
              <a:t>thảo</a:t>
            </a:r>
            <a:r>
              <a:rPr lang="en-US"/>
              <a:t> </a:t>
            </a:r>
            <a:r>
              <a:rPr lang="en-US" err="1"/>
              <a:t>luận</a:t>
            </a:r>
            <a:r>
              <a:rPr lang="en-US"/>
              <a:t> 01, TT&amp;MMT K12A</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EF5BEA-1D51-42E6-890E-978E15A682DF}"/>
              </a:ext>
            </a:extLst>
          </p:cNvPr>
          <p:cNvSpPr>
            <a:spLocks noGrp="1"/>
          </p:cNvSpPr>
          <p:nvPr>
            <p:ph type="title"/>
          </p:nvPr>
        </p:nvSpPr>
        <p:spPr/>
        <p:txBody>
          <a:bodyPr/>
          <a:lstStyle/>
          <a:p>
            <a:r>
              <a:rPr lang="en-US"/>
              <a:t>TCTT TỪ VĂN BẢN WEB BÁN CẤU TRÚC</a:t>
            </a:r>
          </a:p>
        </p:txBody>
      </p:sp>
      <p:sp>
        <p:nvSpPr>
          <p:cNvPr id="6" name="Content Placeholder 5">
            <a:extLst>
              <a:ext uri="{FF2B5EF4-FFF2-40B4-BE49-F238E27FC236}">
                <a16:creationId xmlns:a16="http://schemas.microsoft.com/office/drawing/2014/main" id="{4B45A15A-5FAC-4367-8F72-D18C15BDA3FB}"/>
              </a:ext>
            </a:extLst>
          </p:cNvPr>
          <p:cNvSpPr>
            <a:spLocks noGrp="1"/>
          </p:cNvSpPr>
          <p:nvPr>
            <p:ph idx="1"/>
          </p:nvPr>
        </p:nvSpPr>
        <p:spPr/>
        <p:txBody>
          <a:bodyPr/>
          <a:lstStyle/>
          <a:p>
            <a:pPr algn="just"/>
            <a:r>
              <a:rPr lang="en-US"/>
              <a:t>T</a:t>
            </a:r>
            <a:r>
              <a:rPr lang="vi-VN"/>
              <a:t>hông tin dữ liệu dạng này tồn tại ở dạng bán cấu trúc, có nghĩa là ngoài những từ khoá (ngôn ngữ tự nhiên) thì còn những căn cứ khác như bảng biểu, danh sách, kích thước font chữ, màu sắc, định dạng, các thẻ HTML,...</a:t>
            </a:r>
            <a:endParaRPr lang="en-US"/>
          </a:p>
          <a:p>
            <a:pPr algn="just"/>
            <a:r>
              <a:rPr lang="en-US"/>
              <a:t>Ví dụ về dữ liệu bán cấu trúc:</a:t>
            </a:r>
          </a:p>
        </p:txBody>
      </p:sp>
      <p:pic>
        <p:nvPicPr>
          <p:cNvPr id="8" name="Picture 7">
            <a:extLst>
              <a:ext uri="{FF2B5EF4-FFF2-40B4-BE49-F238E27FC236}">
                <a16:creationId xmlns:a16="http://schemas.microsoft.com/office/drawing/2014/main" id="{90492C9A-93E4-4520-90E7-3620EBB362A3}"/>
              </a:ext>
            </a:extLst>
          </p:cNvPr>
          <p:cNvPicPr>
            <a:picLocks noChangeAspect="1"/>
          </p:cNvPicPr>
          <p:nvPr/>
        </p:nvPicPr>
        <p:blipFill>
          <a:blip r:embed="rId2"/>
          <a:stretch>
            <a:fillRect/>
          </a:stretch>
        </p:blipFill>
        <p:spPr>
          <a:xfrm>
            <a:off x="5486400" y="2933175"/>
            <a:ext cx="4800000" cy="2980952"/>
          </a:xfrm>
          <a:prstGeom prst="rect">
            <a:avLst/>
          </a:prstGeom>
        </p:spPr>
      </p:pic>
    </p:spTree>
    <p:extLst>
      <p:ext uri="{BB962C8B-B14F-4D97-AF65-F5344CB8AC3E}">
        <p14:creationId xmlns:p14="http://schemas.microsoft.com/office/powerpoint/2010/main" val="963290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EB0DC-A6E3-4F71-B183-F5C38A8BEEB1}"/>
              </a:ext>
            </a:extLst>
          </p:cNvPr>
          <p:cNvSpPr>
            <a:spLocks noGrp="1"/>
          </p:cNvSpPr>
          <p:nvPr>
            <p:ph type="title"/>
          </p:nvPr>
        </p:nvSpPr>
        <p:spPr/>
        <p:txBody>
          <a:bodyPr/>
          <a:lstStyle/>
          <a:p>
            <a:r>
              <a:rPr lang="en-US"/>
              <a:t>TCTT CHỦ ĐỀ TRÊN WEB</a:t>
            </a:r>
          </a:p>
        </p:txBody>
      </p:sp>
      <p:sp>
        <p:nvSpPr>
          <p:cNvPr id="3" name="Content Placeholder 2">
            <a:extLst>
              <a:ext uri="{FF2B5EF4-FFF2-40B4-BE49-F238E27FC236}">
                <a16:creationId xmlns:a16="http://schemas.microsoft.com/office/drawing/2014/main" id="{18F7E632-D027-49B5-A581-1D4D8B8530CD}"/>
              </a:ext>
            </a:extLst>
          </p:cNvPr>
          <p:cNvSpPr>
            <a:spLocks noGrp="1"/>
          </p:cNvSpPr>
          <p:nvPr>
            <p:ph idx="1"/>
          </p:nvPr>
        </p:nvSpPr>
        <p:spPr/>
        <p:txBody>
          <a:bodyPr/>
          <a:lstStyle/>
          <a:p>
            <a:pPr algn="just"/>
            <a:r>
              <a:rPr lang="vi-VN"/>
              <a:t>Những công cụ phân tích các luồng và các chủ đề thông tin </a:t>
            </a:r>
            <a:r>
              <a:rPr lang="en-US"/>
              <a:t>ngày càng quan trọng,</a:t>
            </a:r>
            <a:r>
              <a:rPr lang="vi-VN"/>
              <a:t> giúp người dùng có một cái nhìn phổ quát và định hướng thông tin tốt hơn</a:t>
            </a:r>
            <a:endParaRPr lang="en-US"/>
          </a:p>
          <a:p>
            <a:pPr algn="just"/>
            <a:endParaRPr lang="en-US"/>
          </a:p>
        </p:txBody>
      </p:sp>
      <p:sp>
        <p:nvSpPr>
          <p:cNvPr id="4" name="Text Placeholder 3">
            <a:extLst>
              <a:ext uri="{FF2B5EF4-FFF2-40B4-BE49-F238E27FC236}">
                <a16:creationId xmlns:a16="http://schemas.microsoft.com/office/drawing/2014/main" id="{3F39A525-7061-4953-9CDB-9F6DF5BFBE9F}"/>
              </a:ext>
            </a:extLst>
          </p:cNvPr>
          <p:cNvSpPr>
            <a:spLocks noGrp="1"/>
          </p:cNvSpPr>
          <p:nvPr>
            <p:ph type="body" sz="half" idx="2"/>
          </p:nvPr>
        </p:nvSpPr>
        <p:spPr/>
        <p:txBody>
          <a:bodyPr/>
          <a:lstStyle/>
          <a:p>
            <a:r>
              <a:rPr lang="en-US"/>
              <a:t>Phân loại các luồng thông tin theo chủ đề để tiện theo dõi, quản lý.</a:t>
            </a:r>
          </a:p>
        </p:txBody>
      </p:sp>
      <p:pic>
        <p:nvPicPr>
          <p:cNvPr id="6" name="Picture 5">
            <a:extLst>
              <a:ext uri="{FF2B5EF4-FFF2-40B4-BE49-F238E27FC236}">
                <a16:creationId xmlns:a16="http://schemas.microsoft.com/office/drawing/2014/main" id="{7BE2E5BD-148B-4832-8820-040F612AC84D}"/>
              </a:ext>
            </a:extLst>
          </p:cNvPr>
          <p:cNvPicPr>
            <a:picLocks noChangeAspect="1"/>
          </p:cNvPicPr>
          <p:nvPr/>
        </p:nvPicPr>
        <p:blipFill>
          <a:blip r:embed="rId2"/>
          <a:stretch>
            <a:fillRect/>
          </a:stretch>
        </p:blipFill>
        <p:spPr>
          <a:xfrm>
            <a:off x="692219" y="1812234"/>
            <a:ext cx="6212164" cy="4742487"/>
          </a:xfrm>
          <a:prstGeom prst="rect">
            <a:avLst/>
          </a:prstGeom>
        </p:spPr>
      </p:pic>
    </p:spTree>
    <p:extLst>
      <p:ext uri="{BB962C8B-B14F-4D97-AF65-F5344CB8AC3E}">
        <p14:creationId xmlns:p14="http://schemas.microsoft.com/office/powerpoint/2010/main" val="1656310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C023BD-E512-4203-BB58-BEA59D9D0F36}"/>
              </a:ext>
            </a:extLst>
          </p:cNvPr>
          <p:cNvSpPr>
            <a:spLocks noGrp="1"/>
          </p:cNvSpPr>
          <p:nvPr>
            <p:ph type="title"/>
          </p:nvPr>
        </p:nvSpPr>
        <p:spPr/>
        <p:txBody>
          <a:bodyPr/>
          <a:lstStyle/>
          <a:p>
            <a:r>
              <a:rPr lang="en-US"/>
              <a:t>TCTT CHỦ ĐỀ TRÊN WEB</a:t>
            </a:r>
          </a:p>
        </p:txBody>
      </p:sp>
      <p:sp>
        <p:nvSpPr>
          <p:cNvPr id="11" name="Text Placeholder 10">
            <a:extLst>
              <a:ext uri="{FF2B5EF4-FFF2-40B4-BE49-F238E27FC236}">
                <a16:creationId xmlns:a16="http://schemas.microsoft.com/office/drawing/2014/main" id="{6E06DA89-CB75-4D3A-A7A8-1B0D9AFF7063}"/>
              </a:ext>
            </a:extLst>
          </p:cNvPr>
          <p:cNvSpPr>
            <a:spLocks noGrp="1"/>
          </p:cNvSpPr>
          <p:nvPr>
            <p:ph type="body" sz="half" idx="2"/>
          </p:nvPr>
        </p:nvSpPr>
        <p:spPr/>
        <p:txBody>
          <a:bodyPr/>
          <a:lstStyle/>
          <a:p>
            <a:r>
              <a:rPr lang="en-US" err="1"/>
              <a:t>Ví</a:t>
            </a:r>
            <a:r>
              <a:rPr lang="en-US"/>
              <a:t> </a:t>
            </a:r>
            <a:r>
              <a:rPr lang="en-US" err="1"/>
              <a:t>dụ</a:t>
            </a:r>
            <a:r>
              <a:rPr lang="en-US"/>
              <a:t> </a:t>
            </a:r>
            <a:r>
              <a:rPr lang="en-US" err="1"/>
              <a:t>về</a:t>
            </a:r>
            <a:r>
              <a:rPr lang="en-US"/>
              <a:t> </a:t>
            </a:r>
            <a:r>
              <a:rPr lang="en-US" err="1"/>
              <a:t>các</a:t>
            </a:r>
            <a:r>
              <a:rPr lang="en-US"/>
              <a:t> </a:t>
            </a:r>
            <a:r>
              <a:rPr lang="en-US" err="1"/>
              <a:t>chủ</a:t>
            </a:r>
            <a:r>
              <a:rPr lang="en-US"/>
              <a:t> </a:t>
            </a:r>
            <a:r>
              <a:rPr lang="en-US" err="1"/>
              <a:t>đề</a:t>
            </a:r>
            <a:r>
              <a:rPr lang="en-US"/>
              <a:t> </a:t>
            </a:r>
            <a:r>
              <a:rPr lang="en-US" err="1"/>
              <a:t>thuộc</a:t>
            </a:r>
            <a:r>
              <a:rPr lang="en-US"/>
              <a:t> </a:t>
            </a:r>
            <a:r>
              <a:rPr lang="en-US" err="1"/>
              <a:t>lĩnh</a:t>
            </a:r>
            <a:r>
              <a:rPr lang="en-US"/>
              <a:t> </a:t>
            </a:r>
            <a:r>
              <a:rPr lang="en-US" err="1"/>
              <a:t>vực</a:t>
            </a:r>
            <a:r>
              <a:rPr lang="en-US"/>
              <a:t> CNTT </a:t>
            </a:r>
            <a:r>
              <a:rPr lang="en-US" err="1"/>
              <a:t>nổi</a:t>
            </a:r>
            <a:r>
              <a:rPr lang="en-US"/>
              <a:t> </a:t>
            </a:r>
            <a:r>
              <a:rPr lang="en-US" err="1"/>
              <a:t>bật</a:t>
            </a:r>
            <a:r>
              <a:rPr lang="en-US"/>
              <a:t> 09/2017 </a:t>
            </a:r>
            <a:r>
              <a:rPr lang="en-US" err="1"/>
              <a:t>đ</a:t>
            </a:r>
            <a:r>
              <a:rPr lang="vi-VN"/>
              <a:t>ư</a:t>
            </a:r>
            <a:r>
              <a:rPr lang="en-US" err="1"/>
              <a:t>ợc</a:t>
            </a:r>
            <a:r>
              <a:rPr lang="en-US"/>
              <a:t> Google </a:t>
            </a:r>
            <a:r>
              <a:rPr lang="en-US" err="1"/>
              <a:t>thống</a:t>
            </a:r>
            <a:r>
              <a:rPr lang="en-US"/>
              <a:t> </a:t>
            </a:r>
            <a:r>
              <a:rPr lang="en-US" err="1"/>
              <a:t>kê</a:t>
            </a:r>
            <a:r>
              <a:rPr lang="en-US"/>
              <a:t>.</a:t>
            </a:r>
          </a:p>
          <a:p>
            <a:r>
              <a:rPr lang="en-US"/>
              <a:t>Source: </a:t>
            </a:r>
            <a:r>
              <a:rPr lang="en-US">
                <a:hlinkClick r:id="rId2"/>
              </a:rPr>
              <a:t>https://</a:t>
            </a:r>
            <a:r>
              <a:rPr lang="en-US" err="1">
                <a:hlinkClick r:id="rId2"/>
              </a:rPr>
              <a:t>trends.google.com.vn</a:t>
            </a:r>
            <a:r>
              <a:rPr lang="en-US">
                <a:hlinkClick r:id="rId2"/>
              </a:rPr>
              <a:t>/trends/home/t/VN</a:t>
            </a:r>
            <a:endParaRPr lang="en-US"/>
          </a:p>
        </p:txBody>
      </p:sp>
      <p:pic>
        <p:nvPicPr>
          <p:cNvPr id="17" name="Content Placeholder 16">
            <a:extLst>
              <a:ext uri="{FF2B5EF4-FFF2-40B4-BE49-F238E27FC236}">
                <a16:creationId xmlns:a16="http://schemas.microsoft.com/office/drawing/2014/main" id="{779A8A44-32AB-4C33-8A1B-C675376AADE2}"/>
              </a:ext>
            </a:extLst>
          </p:cNvPr>
          <p:cNvPicPr>
            <a:picLocks noGrp="1" noChangeAspect="1"/>
          </p:cNvPicPr>
          <p:nvPr>
            <p:ph idx="1"/>
          </p:nvPr>
        </p:nvPicPr>
        <p:blipFill>
          <a:blip r:embed="rId3"/>
          <a:stretch>
            <a:fillRect/>
          </a:stretch>
        </p:blipFill>
        <p:spPr>
          <a:xfrm>
            <a:off x="185116" y="1962653"/>
            <a:ext cx="7076155" cy="3126181"/>
          </a:xfrm>
        </p:spPr>
      </p:pic>
    </p:spTree>
    <p:extLst>
      <p:ext uri="{BB962C8B-B14F-4D97-AF65-F5344CB8AC3E}">
        <p14:creationId xmlns:p14="http://schemas.microsoft.com/office/powerpoint/2010/main" val="3966609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1827C4-F512-4AD2-9916-F0BAC00DDE13}"/>
              </a:ext>
            </a:extLst>
          </p:cNvPr>
          <p:cNvSpPr>
            <a:spLocks noGrp="1"/>
          </p:cNvSpPr>
          <p:nvPr>
            <p:ph type="title"/>
          </p:nvPr>
        </p:nvSpPr>
        <p:spPr/>
        <p:txBody>
          <a:bodyPr/>
          <a:lstStyle/>
          <a:p>
            <a:r>
              <a:rPr lang="en-US"/>
              <a:t>TCTT TỪ CÁC CỘNG ĐỒNG WEB</a:t>
            </a:r>
          </a:p>
        </p:txBody>
      </p:sp>
      <p:sp>
        <p:nvSpPr>
          <p:cNvPr id="6" name="Content Placeholder 5">
            <a:extLst>
              <a:ext uri="{FF2B5EF4-FFF2-40B4-BE49-F238E27FC236}">
                <a16:creationId xmlns:a16="http://schemas.microsoft.com/office/drawing/2014/main" id="{A96F27DE-0F81-481E-B606-E6061A6BCCF2}"/>
              </a:ext>
            </a:extLst>
          </p:cNvPr>
          <p:cNvSpPr>
            <a:spLocks noGrp="1"/>
          </p:cNvSpPr>
          <p:nvPr>
            <p:ph idx="1"/>
          </p:nvPr>
        </p:nvSpPr>
        <p:spPr/>
        <p:txBody>
          <a:bodyPr/>
          <a:lstStyle/>
          <a:p>
            <a:pPr algn="just"/>
            <a:r>
              <a:rPr lang="vi-VN"/>
              <a:t>Nghiên cứu các tính chất và trích chọn những thông tin quan trọng từ các cộng đông trực tuyến như từ các diễn đàn (forums), blogs, mạng tin  nhắn nhanh (instant messenger networks) và mạng xã hội trực tuyến (online social networks) là một trong những hướng thu hút được sự chú ý của cộng đồng khai phá Web hiện nay</a:t>
            </a:r>
            <a:r>
              <a:rPr lang="en-US"/>
              <a:t>.</a:t>
            </a:r>
          </a:p>
          <a:p>
            <a:pPr algn="just"/>
            <a:r>
              <a:rPr lang="en-US"/>
              <a:t>Ví dụ: Nghiên cứu về diễn đàn Tinhte.vn, Cộng đồng ng</a:t>
            </a:r>
            <a:r>
              <a:rPr lang="vi-VN"/>
              <a:t>ư</a:t>
            </a:r>
            <a:r>
              <a:rPr lang="en-US"/>
              <a:t>ời yêu thích Bphone trên Facebook…</a:t>
            </a:r>
          </a:p>
        </p:txBody>
      </p:sp>
    </p:spTree>
    <p:extLst>
      <p:ext uri="{BB962C8B-B14F-4D97-AF65-F5344CB8AC3E}">
        <p14:creationId xmlns:p14="http://schemas.microsoft.com/office/powerpoint/2010/main" val="160883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5671A-C051-40D2-9AF3-58E62C83280E}"/>
              </a:ext>
            </a:extLst>
          </p:cNvPr>
          <p:cNvSpPr>
            <a:spLocks noGrp="1"/>
          </p:cNvSpPr>
          <p:nvPr>
            <p:ph type="title"/>
          </p:nvPr>
        </p:nvSpPr>
        <p:spPr/>
        <p:txBody>
          <a:bodyPr/>
          <a:lstStyle/>
          <a:p>
            <a:r>
              <a:rPr lang="en-US"/>
              <a:t>CÁC PP TCTT PHI CẤU TRÚC</a:t>
            </a:r>
          </a:p>
        </p:txBody>
      </p:sp>
      <p:sp>
        <p:nvSpPr>
          <p:cNvPr id="3" name="Content Placeholder 2">
            <a:extLst>
              <a:ext uri="{FF2B5EF4-FFF2-40B4-BE49-F238E27FC236}">
                <a16:creationId xmlns:a16="http://schemas.microsoft.com/office/drawing/2014/main" id="{8F0EC7BD-FC70-4C96-92D2-0BC5D484E761}"/>
              </a:ext>
            </a:extLst>
          </p:cNvPr>
          <p:cNvSpPr>
            <a:spLocks noGrp="1"/>
          </p:cNvSpPr>
          <p:nvPr>
            <p:ph idx="1"/>
          </p:nvPr>
        </p:nvSpPr>
        <p:spPr/>
        <p:txBody>
          <a:bodyPr/>
          <a:lstStyle/>
          <a:p>
            <a:pPr lvl="1">
              <a:buFont typeface="Wingdings" panose="05000000000000000000" pitchFamily="2" charset="2"/>
              <a:buChar char="§"/>
            </a:pPr>
            <a:r>
              <a:rPr lang="vi-VN" sz="2000"/>
              <a:t>Mô hình Markov ẩn (Hidden Markov Models - HMMs)</a:t>
            </a:r>
          </a:p>
          <a:p>
            <a:pPr lvl="1">
              <a:buFont typeface="Wingdings" panose="05000000000000000000" pitchFamily="2" charset="2"/>
              <a:buChar char="§"/>
            </a:pPr>
            <a:r>
              <a:rPr lang="vi-VN" sz="2000"/>
              <a:t>Mô hình Markov cực đại hoá Entropy (Maximum Entropy Markov Models)</a:t>
            </a:r>
          </a:p>
          <a:p>
            <a:pPr lvl="1">
              <a:buFont typeface="Wingdings" panose="05000000000000000000" pitchFamily="2" charset="2"/>
              <a:buChar char="§"/>
            </a:pPr>
            <a:r>
              <a:rPr lang="vi-VN" sz="2000"/>
              <a:t>Mô hình trường ngẫu nhiên (Conditional Random Fields – CRFs)</a:t>
            </a:r>
          </a:p>
          <a:p>
            <a:endParaRPr lang="en-US"/>
          </a:p>
        </p:txBody>
      </p:sp>
    </p:spTree>
    <p:extLst>
      <p:ext uri="{BB962C8B-B14F-4D97-AF65-F5344CB8AC3E}">
        <p14:creationId xmlns:p14="http://schemas.microsoft.com/office/powerpoint/2010/main" val="165209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BC48B-0267-4D02-89D8-3BC4E6005EBF}"/>
              </a:ext>
            </a:extLst>
          </p:cNvPr>
          <p:cNvSpPr>
            <a:spLocks noGrp="1"/>
          </p:cNvSpPr>
          <p:nvPr>
            <p:ph type="title"/>
          </p:nvPr>
        </p:nvSpPr>
        <p:spPr/>
        <p:txBody>
          <a:bodyPr/>
          <a:lstStyle/>
          <a:p>
            <a:r>
              <a:rPr lang="en-US"/>
              <a:t>MÔ HÌNH MARKOV ẨN (HMMs)</a:t>
            </a:r>
          </a:p>
        </p:txBody>
      </p:sp>
      <p:sp>
        <p:nvSpPr>
          <p:cNvPr id="3" name="Content Placeholder 2">
            <a:extLst>
              <a:ext uri="{FF2B5EF4-FFF2-40B4-BE49-F238E27FC236}">
                <a16:creationId xmlns:a16="http://schemas.microsoft.com/office/drawing/2014/main" id="{894F5B56-5625-4467-9809-B2D308EF412A}"/>
              </a:ext>
            </a:extLst>
          </p:cNvPr>
          <p:cNvSpPr>
            <a:spLocks noGrp="1"/>
          </p:cNvSpPr>
          <p:nvPr>
            <p:ph idx="1"/>
          </p:nvPr>
        </p:nvSpPr>
        <p:spPr/>
        <p:txBody>
          <a:bodyPr>
            <a:noAutofit/>
          </a:bodyPr>
          <a:lstStyle/>
          <a:p>
            <a:r>
              <a:rPr lang="en-US" b="1">
                <a:latin typeface="Arial (Body)"/>
              </a:rPr>
              <a:t>HMMs </a:t>
            </a:r>
            <a:r>
              <a:rPr lang="vi-VN" b="1">
                <a:latin typeface="Arial (Body)"/>
              </a:rPr>
              <a:t>là mô hình thống kê</a:t>
            </a:r>
            <a:r>
              <a:rPr lang="en-US" b="1">
                <a:latin typeface="Arial (Body)"/>
              </a:rPr>
              <a:t> </a:t>
            </a:r>
            <a:r>
              <a:rPr lang="vi-VN" b="1">
                <a:latin typeface="Arial (Body)"/>
              </a:rPr>
              <a:t>trong đó hệ thống được mô hình hóa với</a:t>
            </a:r>
            <a:r>
              <a:rPr lang="en-US" b="1">
                <a:latin typeface="Arial (Body)"/>
              </a:rPr>
              <a:t> các khái niệm tập q</a:t>
            </a:r>
            <a:r>
              <a:rPr lang="en-US" sz="2000" b="1">
                <a:latin typeface="Arial (Body)"/>
              </a:rPr>
              <a:t>uan sát (observations) và tập trạng thái ẩn (hidden states).</a:t>
            </a:r>
          </a:p>
          <a:p>
            <a:r>
              <a:rPr lang="en-US" b="1">
                <a:latin typeface="Arial (Body)"/>
              </a:rPr>
              <a:t>Ví dụ trong trường hợp trích chọn thông tin văn bản:</a:t>
            </a:r>
          </a:p>
          <a:p>
            <a:pPr lvl="1">
              <a:buFont typeface="Courier New" panose="02070309020205020404" pitchFamily="49" charset="0"/>
              <a:buChar char="o"/>
            </a:pPr>
            <a:r>
              <a:rPr lang="en-US" sz="2000">
                <a:latin typeface="Arial (Body)"/>
              </a:rPr>
              <a:t>Mỗi từ hoặc một đoạn trong câu được xem là một quan sát (data observation) Xi</a:t>
            </a:r>
          </a:p>
          <a:p>
            <a:pPr lvl="1">
              <a:buFont typeface="Courier New" panose="02070309020205020404" pitchFamily="49" charset="0"/>
              <a:buChar char="o"/>
            </a:pPr>
            <a:r>
              <a:rPr lang="en-US" sz="2000">
                <a:latin typeface="Arial (Body)"/>
              </a:rPr>
              <a:t>Còn các trạng thái ẩn Yi chính là các nhãn cần gắn cho từ hay quan sát Xi. Trong ví dụ, nhãn là định danh người (PERSON), địa danh (LOCATION),…</a:t>
            </a:r>
          </a:p>
        </p:txBody>
      </p:sp>
    </p:spTree>
    <p:extLst>
      <p:ext uri="{BB962C8B-B14F-4D97-AF65-F5344CB8AC3E}">
        <p14:creationId xmlns:p14="http://schemas.microsoft.com/office/powerpoint/2010/main" val="494827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BC48B-0267-4D02-89D8-3BC4E6005EBF}"/>
              </a:ext>
            </a:extLst>
          </p:cNvPr>
          <p:cNvSpPr>
            <a:spLocks noGrp="1"/>
          </p:cNvSpPr>
          <p:nvPr>
            <p:ph type="title"/>
          </p:nvPr>
        </p:nvSpPr>
        <p:spPr/>
        <p:txBody>
          <a:bodyPr/>
          <a:lstStyle/>
          <a:p>
            <a:r>
              <a:rPr lang="en-US"/>
              <a:t>MÔ HÌNH MARKOV ẨN (HMMs)</a:t>
            </a:r>
          </a:p>
        </p:txBody>
      </p:sp>
      <p:sp>
        <p:nvSpPr>
          <p:cNvPr id="3" name="Content Placeholder 2">
            <a:extLst>
              <a:ext uri="{FF2B5EF4-FFF2-40B4-BE49-F238E27FC236}">
                <a16:creationId xmlns:a16="http://schemas.microsoft.com/office/drawing/2014/main" id="{894F5B56-5625-4467-9809-B2D308EF412A}"/>
              </a:ext>
            </a:extLst>
          </p:cNvPr>
          <p:cNvSpPr>
            <a:spLocks noGrp="1"/>
          </p:cNvSpPr>
          <p:nvPr>
            <p:ph idx="1"/>
          </p:nvPr>
        </p:nvSpPr>
        <p:spPr/>
        <p:txBody>
          <a:bodyPr>
            <a:normAutofit/>
          </a:bodyPr>
          <a:lstStyle/>
          <a:p>
            <a:r>
              <a:rPr lang="en-US"/>
              <a:t>HMM là một mô hình sinh (</a:t>
            </a:r>
            <a:r>
              <a:rPr lang="en-US" i="1"/>
              <a:t>generative model</a:t>
            </a:r>
            <a:r>
              <a:rPr lang="en-US"/>
              <a:t>), mô tả quá trình sinh ra các dữ liệu quan sát bằng cách xác định xác suất đồng thời (</a:t>
            </a:r>
            <a:r>
              <a:rPr lang="en-US" i="1"/>
              <a:t>joint probability</a:t>
            </a:r>
            <a:r>
              <a:rPr lang="en-US"/>
              <a:t>) của chuỗi quan sát và chuỗi trạng thái.</a:t>
            </a:r>
          </a:p>
          <a:p>
            <a:r>
              <a:rPr lang="en-US"/>
              <a:t>Chuỗi quan sát được sinh ra theo quá trình bắt đầu từ trạng thái đầu tiên, sinh ra một quan sát tương ứng với trạng thái đó, chuyển tới trạng thái tiếp theo, sinh ra một quan sát tương ứng với trạng thái đó, chuyển tới trạng thái tiếp theo,... </a:t>
            </a:r>
          </a:p>
          <a:p>
            <a:endParaRPr lang="en-US"/>
          </a:p>
        </p:txBody>
      </p:sp>
    </p:spTree>
    <p:extLst>
      <p:ext uri="{BB962C8B-B14F-4D97-AF65-F5344CB8AC3E}">
        <p14:creationId xmlns:p14="http://schemas.microsoft.com/office/powerpoint/2010/main" val="385358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C9F638-640A-4BF5-9EC4-B84A120177B8}"/>
              </a:ext>
            </a:extLst>
          </p:cNvPr>
          <p:cNvSpPr>
            <a:spLocks noGrp="1"/>
          </p:cNvSpPr>
          <p:nvPr>
            <p:ph type="title"/>
          </p:nvPr>
        </p:nvSpPr>
        <p:spPr/>
        <p:txBody>
          <a:bodyPr/>
          <a:lstStyle/>
          <a:p>
            <a:r>
              <a:rPr lang="en-US"/>
              <a:t>Mô hình HMMs	</a:t>
            </a:r>
          </a:p>
        </p:txBody>
      </p:sp>
      <p:pic>
        <p:nvPicPr>
          <p:cNvPr id="8" name="Content Placeholder 7">
            <a:extLst>
              <a:ext uri="{FF2B5EF4-FFF2-40B4-BE49-F238E27FC236}">
                <a16:creationId xmlns:a16="http://schemas.microsoft.com/office/drawing/2014/main" id="{5EA3E3A8-2A92-490F-B04C-0DC0DEBE0767}"/>
              </a:ext>
            </a:extLst>
          </p:cNvPr>
          <p:cNvPicPr>
            <a:picLocks noGrp="1" noChangeAspect="1"/>
          </p:cNvPicPr>
          <p:nvPr>
            <p:ph idx="1"/>
          </p:nvPr>
        </p:nvPicPr>
        <p:blipFill>
          <a:blip r:embed="rId2"/>
          <a:stretch>
            <a:fillRect/>
          </a:stretch>
        </p:blipFill>
        <p:spPr>
          <a:xfrm>
            <a:off x="1356519" y="1576387"/>
            <a:ext cx="4591050" cy="3705225"/>
          </a:xfrm>
        </p:spPr>
      </p:pic>
      <p:sp>
        <p:nvSpPr>
          <p:cNvPr id="6" name="Text Placeholder 5">
            <a:extLst>
              <a:ext uri="{FF2B5EF4-FFF2-40B4-BE49-F238E27FC236}">
                <a16:creationId xmlns:a16="http://schemas.microsoft.com/office/drawing/2014/main" id="{D0C53742-8434-423B-9F70-E5A779A680C6}"/>
              </a:ext>
            </a:extLst>
          </p:cNvPr>
          <p:cNvSpPr>
            <a:spLocks noGrp="1"/>
          </p:cNvSpPr>
          <p:nvPr>
            <p:ph type="body" sz="half" idx="2"/>
          </p:nvPr>
        </p:nvSpPr>
        <p:spPr/>
        <p:txBody>
          <a:bodyPr>
            <a:normAutofit/>
          </a:bodyPr>
          <a:lstStyle/>
          <a:p>
            <a:r>
              <a:rPr lang="en-US"/>
              <a:t>Xi – Quan sát</a:t>
            </a:r>
          </a:p>
          <a:p>
            <a:r>
              <a:rPr lang="en-US"/>
              <a:t>Ai - Xác suất chuyển tiếp</a:t>
            </a:r>
          </a:p>
          <a:p>
            <a:r>
              <a:rPr lang="en-US"/>
              <a:t>Bi -  Xác suất đầu ra</a:t>
            </a:r>
          </a:p>
          <a:p>
            <a:r>
              <a:rPr lang="en-US"/>
              <a:t>Yi – Trạng thái ẩn</a:t>
            </a:r>
          </a:p>
        </p:txBody>
      </p:sp>
    </p:spTree>
    <p:extLst>
      <p:ext uri="{BB962C8B-B14F-4D97-AF65-F5344CB8AC3E}">
        <p14:creationId xmlns:p14="http://schemas.microsoft.com/office/powerpoint/2010/main" val="998146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4FD0EC-E632-4B70-923B-CD6F32BF1309}"/>
              </a:ext>
            </a:extLst>
          </p:cNvPr>
          <p:cNvSpPr>
            <a:spLocks noGrp="1"/>
          </p:cNvSpPr>
          <p:nvPr>
            <p:ph type="title"/>
          </p:nvPr>
        </p:nvSpPr>
        <p:spPr/>
        <p:txBody>
          <a:bodyPr/>
          <a:lstStyle/>
          <a:p>
            <a:r>
              <a:rPr lang="en-US"/>
              <a:t>MÔ HÌNH MARKOV ẨN (HMMs)</a:t>
            </a:r>
          </a:p>
        </p:txBody>
      </p:sp>
      <p:sp>
        <p:nvSpPr>
          <p:cNvPr id="6" name="Content Placeholder 5">
            <a:extLst>
              <a:ext uri="{FF2B5EF4-FFF2-40B4-BE49-F238E27FC236}">
                <a16:creationId xmlns:a16="http://schemas.microsoft.com/office/drawing/2014/main" id="{F4A4947E-1222-45EE-AEE2-F040D19443CB}"/>
              </a:ext>
            </a:extLst>
          </p:cNvPr>
          <p:cNvSpPr>
            <a:spLocks noGrp="1"/>
          </p:cNvSpPr>
          <p:nvPr>
            <p:ph idx="1"/>
          </p:nvPr>
        </p:nvSpPr>
        <p:spPr/>
        <p:txBody>
          <a:bodyPr>
            <a:normAutofit/>
          </a:bodyPr>
          <a:lstStyle/>
          <a:p>
            <a:r>
              <a:rPr lang="en-US" b="1"/>
              <a:t>Hạn chế của HMMs:</a:t>
            </a:r>
          </a:p>
          <a:p>
            <a:pPr lvl="1">
              <a:buFont typeface="Courier New" panose="02070309020205020404" pitchFamily="49" charset="0"/>
              <a:buChar char="o"/>
            </a:pPr>
            <a:r>
              <a:rPr lang="en-US" sz="2000"/>
              <a:t>Tập quan sát thường là các từ, nên khó tích hợp các yếu tối liên quan như vị trí của từ trong câu, cả từ có viết hoa hay không, vị trí của từ trong văn bản… Mặt khác, trong các bài toán, tập quan sát thường rất lớn, điều này làm giảm sự chính xác khi thực hiện, đồng thời làm tăng độ phức tạp của bài toán vì ma trận sinh lớn.</a:t>
            </a:r>
          </a:p>
          <a:p>
            <a:pPr lvl="1">
              <a:buFont typeface="Courier New" panose="02070309020205020404" pitchFamily="49" charset="0"/>
              <a:buChar char="o"/>
            </a:pPr>
            <a:r>
              <a:rPr lang="vi-VN" sz="2000">
                <a:latin typeface="Arial (Body)"/>
              </a:rPr>
              <a:t>Trong mô hình HMM, quan sát tại thời điểm  t chỉ phụ thuộc vào trạng thái t, mỗi quan sát được xử lý như một đơn vị riêng biệt, không phụ thuộc vào các quan sát khác trong chuỗi. Tuy nhiên thực tế, hầu hết các chuỗi dữ liệu đều không được biểu diễn chính xác như tập hợp các đối tượng riêng biệt.</a:t>
            </a:r>
            <a:endParaRPr lang="en-US" sz="2000">
              <a:latin typeface="Arial (Body)"/>
            </a:endParaRPr>
          </a:p>
        </p:txBody>
      </p:sp>
    </p:spTree>
    <p:extLst>
      <p:ext uri="{BB962C8B-B14F-4D97-AF65-F5344CB8AC3E}">
        <p14:creationId xmlns:p14="http://schemas.microsoft.com/office/powerpoint/2010/main" val="1131423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4FD0EC-E632-4B70-923B-CD6F32BF1309}"/>
              </a:ext>
            </a:extLst>
          </p:cNvPr>
          <p:cNvSpPr>
            <a:spLocks noGrp="1"/>
          </p:cNvSpPr>
          <p:nvPr>
            <p:ph type="title"/>
          </p:nvPr>
        </p:nvSpPr>
        <p:spPr/>
        <p:txBody>
          <a:bodyPr/>
          <a:lstStyle/>
          <a:p>
            <a:r>
              <a:rPr lang="en-US"/>
              <a:t>ỨNG DỤNG CỦA HMMs</a:t>
            </a:r>
          </a:p>
        </p:txBody>
      </p:sp>
      <p:sp>
        <p:nvSpPr>
          <p:cNvPr id="6" name="Content Placeholder 5">
            <a:extLst>
              <a:ext uri="{FF2B5EF4-FFF2-40B4-BE49-F238E27FC236}">
                <a16:creationId xmlns:a16="http://schemas.microsoft.com/office/drawing/2014/main" id="{F4A4947E-1222-45EE-AEE2-F040D19443CB}"/>
              </a:ext>
            </a:extLst>
          </p:cNvPr>
          <p:cNvSpPr>
            <a:spLocks noGrp="1"/>
          </p:cNvSpPr>
          <p:nvPr>
            <p:ph idx="1"/>
          </p:nvPr>
        </p:nvSpPr>
        <p:spPr/>
        <p:txBody>
          <a:bodyPr>
            <a:noAutofit/>
          </a:bodyPr>
          <a:lstStyle/>
          <a:p>
            <a:pPr marL="0" indent="0" algn="ctr">
              <a:buNone/>
            </a:pPr>
            <a:endParaRPr lang="en-US">
              <a:latin typeface="Arial (Body)"/>
            </a:endParaRPr>
          </a:p>
          <a:p>
            <a:pPr marL="0" indent="0" algn="ctr">
              <a:buNone/>
            </a:pPr>
            <a:endParaRPr lang="en-US">
              <a:latin typeface="Arial (Body)"/>
            </a:endParaRPr>
          </a:p>
          <a:p>
            <a:pPr marL="0" indent="0" algn="ctr">
              <a:buNone/>
            </a:pPr>
            <a:endParaRPr lang="en-US">
              <a:latin typeface="Arial (Body)"/>
            </a:endParaRPr>
          </a:p>
          <a:p>
            <a:pPr marL="0" indent="0" algn="ctr">
              <a:buNone/>
            </a:pPr>
            <a:endParaRPr lang="en-US">
              <a:latin typeface="Arial (Body)"/>
            </a:endParaRPr>
          </a:p>
          <a:p>
            <a:pPr marL="0" indent="0" algn="ctr">
              <a:buNone/>
            </a:pPr>
            <a:endParaRPr lang="en-US">
              <a:latin typeface="Arial (Body)"/>
            </a:endParaRPr>
          </a:p>
          <a:p>
            <a:pPr marL="0" indent="0" algn="ctr">
              <a:buNone/>
            </a:pPr>
            <a:endParaRPr lang="en-US">
              <a:latin typeface="Arial (Body)"/>
            </a:endParaRPr>
          </a:p>
          <a:p>
            <a:pPr marL="0" indent="0" algn="ctr">
              <a:buNone/>
            </a:pPr>
            <a:endParaRPr lang="en-US">
              <a:latin typeface="Arial (Body)"/>
            </a:endParaRPr>
          </a:p>
          <a:p>
            <a:pPr marL="0" indent="0" algn="ctr">
              <a:buNone/>
            </a:pPr>
            <a:endParaRPr lang="en-US">
              <a:latin typeface="Arial (Body)"/>
            </a:endParaRPr>
          </a:p>
          <a:p>
            <a:pPr marL="0" indent="0" algn="ctr">
              <a:buNone/>
            </a:pPr>
            <a:endParaRPr lang="en-US">
              <a:latin typeface="Arial (Body)"/>
            </a:endParaRPr>
          </a:p>
          <a:p>
            <a:pPr marL="0" indent="0" algn="ctr">
              <a:buNone/>
            </a:pPr>
            <a:r>
              <a:rPr lang="en-US"/>
              <a:t>Ứng dụng mô hình HMMs phân cấp (Hierarchical HMMs) để trích chọn thông tin đa mức của Skounakis và đồng nghiệp [SCR03] </a:t>
            </a:r>
            <a:endParaRPr lang="en-US">
              <a:latin typeface="Arial (Body)"/>
            </a:endParaRPr>
          </a:p>
        </p:txBody>
      </p:sp>
      <p:sp>
        <p:nvSpPr>
          <p:cNvPr id="2" name="Text Placeholder 1">
            <a:extLst>
              <a:ext uri="{FF2B5EF4-FFF2-40B4-BE49-F238E27FC236}">
                <a16:creationId xmlns:a16="http://schemas.microsoft.com/office/drawing/2014/main" id="{56F88C3A-CEE2-442A-BC22-B339F2EB0264}"/>
              </a:ext>
            </a:extLst>
          </p:cNvPr>
          <p:cNvSpPr>
            <a:spLocks noGrp="1"/>
          </p:cNvSpPr>
          <p:nvPr>
            <p:ph type="body" sz="half" idx="2"/>
          </p:nvPr>
        </p:nvSpPr>
        <p:spPr/>
        <p:txBody>
          <a:bodyPr/>
          <a:lstStyle/>
          <a:p>
            <a:r>
              <a:rPr lang="vi-VN"/>
              <a:t>Trước khi có sự xuất hiện của các mô hình MEMMs và CRFs, HMMs được xem là công cụ chính trong các ứng dụng về trích chọn thông tin.</a:t>
            </a:r>
            <a:endParaRPr lang="en-US">
              <a:latin typeface="Arial (Body)"/>
            </a:endParaRPr>
          </a:p>
        </p:txBody>
      </p:sp>
      <p:pic>
        <p:nvPicPr>
          <p:cNvPr id="8" name="Picture 7">
            <a:extLst>
              <a:ext uri="{FF2B5EF4-FFF2-40B4-BE49-F238E27FC236}">
                <a16:creationId xmlns:a16="http://schemas.microsoft.com/office/drawing/2014/main" id="{78C8FE0F-A842-4EE0-854C-9D1E9D5950BF}"/>
              </a:ext>
            </a:extLst>
          </p:cNvPr>
          <p:cNvPicPr>
            <a:picLocks noChangeAspect="1"/>
          </p:cNvPicPr>
          <p:nvPr/>
        </p:nvPicPr>
        <p:blipFill>
          <a:blip r:embed="rId2"/>
          <a:stretch>
            <a:fillRect/>
          </a:stretch>
        </p:blipFill>
        <p:spPr>
          <a:xfrm>
            <a:off x="543197" y="571500"/>
            <a:ext cx="6429375" cy="4467225"/>
          </a:xfrm>
          <a:prstGeom prst="rect">
            <a:avLst/>
          </a:prstGeom>
        </p:spPr>
      </p:pic>
    </p:spTree>
    <p:extLst>
      <p:ext uri="{BB962C8B-B14F-4D97-AF65-F5344CB8AC3E}">
        <p14:creationId xmlns:p14="http://schemas.microsoft.com/office/powerpoint/2010/main" val="2362592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TRÍCH CHỌN THÔNG TIN LÀ GÌ?</a:t>
            </a:r>
            <a:endParaRPr lang="en-US" b="0"/>
          </a:p>
        </p:txBody>
      </p:sp>
      <p:sp>
        <p:nvSpPr>
          <p:cNvPr id="3" name="Content Placeholder 2"/>
          <p:cNvSpPr>
            <a:spLocks noGrp="1"/>
          </p:cNvSpPr>
          <p:nvPr>
            <p:ph idx="1"/>
          </p:nvPr>
        </p:nvSpPr>
        <p:spPr/>
        <p:txBody>
          <a:bodyPr/>
          <a:lstStyle/>
          <a:p>
            <a:pPr>
              <a:lnSpc>
                <a:spcPct val="100000"/>
              </a:lnSpc>
            </a:pPr>
            <a:r>
              <a:rPr lang="vi-VN"/>
              <a:t>Khi tìm kiếm thông tin trên web, hệ thống trả về cho người dùng các tài liệu liên quan. Trong các tài liệu này, thông tin cần khai thác có thể </a:t>
            </a:r>
            <a:r>
              <a:rPr lang="vi-VN">
                <a:solidFill>
                  <a:srgbClr val="FF0000"/>
                </a:solidFill>
              </a:rPr>
              <a:t>tiềm ẩn </a:t>
            </a:r>
            <a:r>
              <a:rPr lang="vi-VN"/>
              <a:t>trong một câu, một vùng văn bản, hay một phân vùng của trang Web. </a:t>
            </a:r>
            <a:r>
              <a:rPr lang="en-US"/>
              <a:t>Yêu </a:t>
            </a:r>
            <a:r>
              <a:rPr lang="en-US" err="1"/>
              <a:t>cầu</a:t>
            </a:r>
            <a:r>
              <a:rPr lang="en-US"/>
              <a:t> </a:t>
            </a:r>
            <a:r>
              <a:rPr lang="en-US" err="1"/>
              <a:t>về</a:t>
            </a:r>
            <a:r>
              <a:rPr lang="vi-VN"/>
              <a:t> bài toán trích chọn thông tin</a:t>
            </a:r>
            <a:r>
              <a:rPr lang="en-US"/>
              <a:t>!</a:t>
            </a:r>
          </a:p>
          <a:p>
            <a:pPr>
              <a:lnSpc>
                <a:spcPct val="100000"/>
              </a:lnSpc>
            </a:pPr>
            <a:endParaRPr lang="en-US"/>
          </a:p>
        </p:txBody>
      </p:sp>
      <p:sp>
        <p:nvSpPr>
          <p:cNvPr id="5" name="Speech Bubble: Oval 4">
            <a:extLst>
              <a:ext uri="{FF2B5EF4-FFF2-40B4-BE49-F238E27FC236}">
                <a16:creationId xmlns:a16="http://schemas.microsoft.com/office/drawing/2014/main" id="{1196F66C-DB05-4EFB-A7F8-2E6EC956AC71}"/>
              </a:ext>
            </a:extLst>
          </p:cNvPr>
          <p:cNvSpPr/>
          <p:nvPr/>
        </p:nvSpPr>
        <p:spPr>
          <a:xfrm>
            <a:off x="1295400" y="3352800"/>
            <a:ext cx="9849678" cy="2239618"/>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r>
              <a:rPr lang="vi-VN" sz="2000" b="1"/>
              <a:t>Trích chọn thông tin</a:t>
            </a:r>
            <a:r>
              <a:rPr lang="en-US" sz="2000" b="1"/>
              <a:t> (TCTT) </a:t>
            </a:r>
            <a:r>
              <a:rPr lang="vi-VN" sz="2000" b="1"/>
              <a:t>là phương pháp </a:t>
            </a:r>
            <a:endParaRPr lang="en-US" sz="2000" b="1"/>
          </a:p>
          <a:p>
            <a:r>
              <a:rPr lang="vi-VN" sz="2000" b="1">
                <a:solidFill>
                  <a:srgbClr val="FF0000"/>
                </a:solidFill>
              </a:rPr>
              <a:t>chắt lọc </a:t>
            </a:r>
            <a:r>
              <a:rPr lang="vi-VN" sz="2000" b="1">
                <a:solidFill>
                  <a:schemeClr val="tx1"/>
                </a:solidFill>
              </a:rPr>
              <a:t>thông tin</a:t>
            </a:r>
            <a:endParaRPr lang="en-US" sz="2000" b="1">
              <a:solidFill>
                <a:schemeClr val="tx1"/>
              </a:solidFill>
            </a:endParaRPr>
          </a:p>
          <a:p>
            <a:r>
              <a:rPr lang="vi-VN" sz="2000" b="1"/>
              <a:t>một cách </a:t>
            </a:r>
            <a:r>
              <a:rPr lang="vi-VN" sz="2000" b="1">
                <a:solidFill>
                  <a:srgbClr val="FF0000"/>
                </a:solidFill>
              </a:rPr>
              <a:t>tự động </a:t>
            </a:r>
            <a:endParaRPr lang="en-US" sz="2000" b="1">
              <a:solidFill>
                <a:srgbClr val="FF0000"/>
              </a:solidFill>
            </a:endParaRPr>
          </a:p>
          <a:p>
            <a:r>
              <a:rPr lang="vi-VN" sz="2000" b="1"/>
              <a:t>theo những </a:t>
            </a:r>
            <a:r>
              <a:rPr lang="vi-VN" sz="2000" b="1">
                <a:solidFill>
                  <a:srgbClr val="FF0000"/>
                </a:solidFill>
              </a:rPr>
              <a:t>tiêu chí </a:t>
            </a:r>
            <a:r>
              <a:rPr lang="vi-VN" sz="2000" b="1"/>
              <a:t>nhất định.</a:t>
            </a:r>
            <a:endParaRPr lang="en-US" sz="2000" b="1"/>
          </a:p>
          <a:p>
            <a:pPr algn="ctr"/>
            <a:endParaRPr lang="en-US" sz="200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DD4BCD-5DF5-4E02-A782-DD7BC7352FFB}"/>
              </a:ext>
            </a:extLst>
          </p:cNvPr>
          <p:cNvSpPr>
            <a:spLocks noGrp="1"/>
          </p:cNvSpPr>
          <p:nvPr>
            <p:ph type="title"/>
          </p:nvPr>
        </p:nvSpPr>
        <p:spPr/>
        <p:txBody>
          <a:bodyPr/>
          <a:lstStyle/>
          <a:p>
            <a:r>
              <a:rPr lang="en-US">
                <a:latin typeface="Arial (Headings)"/>
              </a:rPr>
              <a:t>PH</a:t>
            </a:r>
            <a:r>
              <a:rPr lang="vi-VN">
                <a:latin typeface="Arial (Headings)"/>
              </a:rPr>
              <a:t>Ư</a:t>
            </a:r>
            <a:r>
              <a:rPr lang="en-US">
                <a:latin typeface="Arial (Headings)"/>
              </a:rPr>
              <a:t>ƠNG PHÁP TCTT CHỦ ĐỀ TRÊN WEB</a:t>
            </a:r>
          </a:p>
        </p:txBody>
      </p:sp>
      <p:sp>
        <p:nvSpPr>
          <p:cNvPr id="6" name="Content Placeholder 5">
            <a:extLst>
              <a:ext uri="{FF2B5EF4-FFF2-40B4-BE49-F238E27FC236}">
                <a16:creationId xmlns:a16="http://schemas.microsoft.com/office/drawing/2014/main" id="{0F26305D-3EBD-47DF-ABEE-58B443476F90}"/>
              </a:ext>
            </a:extLst>
          </p:cNvPr>
          <p:cNvSpPr>
            <a:spLocks noGrp="1"/>
          </p:cNvSpPr>
          <p:nvPr>
            <p:ph idx="1"/>
          </p:nvPr>
        </p:nvSpPr>
        <p:spPr/>
        <p:txBody>
          <a:bodyPr/>
          <a:lstStyle/>
          <a:p>
            <a:pPr algn="just"/>
            <a:r>
              <a:rPr lang="vi-VN"/>
              <a:t>Phân tích chủ đề cho văn bản nói chung và cho dữ liệu </a:t>
            </a:r>
            <a:r>
              <a:rPr lang="en-US"/>
              <a:t>w</a:t>
            </a:r>
            <a:r>
              <a:rPr lang="vi-VN"/>
              <a:t>eb nói riêng</a:t>
            </a:r>
            <a:r>
              <a:rPr lang="en-US"/>
              <a:t> </a:t>
            </a:r>
            <a:r>
              <a:rPr lang="vi-VN"/>
              <a:t>có vai trò quan trọng trong việc </a:t>
            </a:r>
            <a:r>
              <a:rPr lang="vi-VN">
                <a:solidFill>
                  <a:srgbClr val="FF0000"/>
                </a:solidFill>
              </a:rPr>
              <a:t>"hiểu" và định hướng </a:t>
            </a:r>
            <a:r>
              <a:rPr lang="vi-VN"/>
              <a:t>thông tin trên </a:t>
            </a:r>
            <a:r>
              <a:rPr lang="en-US"/>
              <a:t>w</a:t>
            </a:r>
            <a:r>
              <a:rPr lang="vi-VN"/>
              <a:t>eb</a:t>
            </a:r>
            <a:r>
              <a:rPr lang="en-US"/>
              <a:t>, </a:t>
            </a:r>
            <a:r>
              <a:rPr lang="en-US" err="1"/>
              <a:t>từ</a:t>
            </a:r>
            <a:r>
              <a:rPr lang="en-US"/>
              <a:t> </a:t>
            </a:r>
            <a:r>
              <a:rPr lang="en-US" err="1"/>
              <a:t>đó</a:t>
            </a:r>
            <a:r>
              <a:rPr lang="en-US"/>
              <a:t> </a:t>
            </a:r>
            <a:r>
              <a:rPr lang="vi-VN"/>
              <a:t>dàng hơn cho việc </a:t>
            </a:r>
            <a:r>
              <a:rPr lang="vi-VN">
                <a:solidFill>
                  <a:srgbClr val="FF0000"/>
                </a:solidFill>
              </a:rPr>
              <a:t>xếp loại, sắp xếp và tóm tắt </a:t>
            </a:r>
            <a:r>
              <a:rPr lang="vi-VN"/>
              <a:t>nội dung của trang </a:t>
            </a:r>
            <a:r>
              <a:rPr lang="en-US"/>
              <a:t>w</a:t>
            </a:r>
            <a:r>
              <a:rPr lang="vi-VN"/>
              <a:t>eb đó</a:t>
            </a:r>
            <a:r>
              <a:rPr lang="en-US"/>
              <a:t>.</a:t>
            </a:r>
          </a:p>
          <a:p>
            <a:pPr algn="just"/>
            <a:r>
              <a:rPr lang="vi-VN"/>
              <a:t>Có rất nhiều phương pháp phân tích thông tin chủ đề từ văn bản, điển hình là </a:t>
            </a:r>
            <a:r>
              <a:rPr lang="vi-VN">
                <a:solidFill>
                  <a:srgbClr val="FF0000"/>
                </a:solidFill>
              </a:rPr>
              <a:t>mô hình LDA (latent Dirichlet allocation)</a:t>
            </a:r>
            <a:r>
              <a:rPr lang="en-US"/>
              <a:t>. </a:t>
            </a:r>
            <a:r>
              <a:rPr lang="vi-VN"/>
              <a:t>LDA là một mô hình sinh và thực hiện phân tích chủ đề từ các tập dữ liệu văn bản hoàn toàn phi giám sát</a:t>
            </a:r>
            <a:r>
              <a:rPr lang="en-US"/>
              <a:t>.</a:t>
            </a:r>
          </a:p>
        </p:txBody>
      </p:sp>
    </p:spTree>
    <p:extLst>
      <p:ext uri="{BB962C8B-B14F-4D97-AF65-F5344CB8AC3E}">
        <p14:creationId xmlns:p14="http://schemas.microsoft.com/office/powerpoint/2010/main" val="2445775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1756846-19F5-4B4D-BD20-81ACD5DA82B2}"/>
              </a:ext>
            </a:extLst>
          </p:cNvPr>
          <p:cNvSpPr>
            <a:spLocks noGrp="1"/>
          </p:cNvSpPr>
          <p:nvPr>
            <p:ph type="title"/>
          </p:nvPr>
        </p:nvSpPr>
        <p:spPr/>
        <p:txBody>
          <a:bodyPr/>
          <a:lstStyle/>
          <a:p>
            <a:r>
              <a:rPr lang="en-US">
                <a:latin typeface="Arial (Headings)"/>
              </a:rPr>
              <a:t>PH</a:t>
            </a:r>
            <a:r>
              <a:rPr lang="vi-VN">
                <a:latin typeface="Arial (Headings)"/>
              </a:rPr>
              <a:t>Ư</a:t>
            </a:r>
            <a:r>
              <a:rPr lang="en-US">
                <a:latin typeface="Arial (Headings)"/>
              </a:rPr>
              <a:t>ƠNG PHÁP TCTT CHỦ ĐỀ TRÊN WEB</a:t>
            </a:r>
          </a:p>
        </p:txBody>
      </p:sp>
      <p:sp>
        <p:nvSpPr>
          <p:cNvPr id="7" name="Text Placeholder 6">
            <a:extLst>
              <a:ext uri="{FF2B5EF4-FFF2-40B4-BE49-F238E27FC236}">
                <a16:creationId xmlns:a16="http://schemas.microsoft.com/office/drawing/2014/main" id="{BC7DAE8C-BEB3-4077-92BF-86DA7F2696D4}"/>
              </a:ext>
            </a:extLst>
          </p:cNvPr>
          <p:cNvSpPr>
            <a:spLocks noGrp="1"/>
          </p:cNvSpPr>
          <p:nvPr>
            <p:ph type="body" sz="half" idx="2"/>
          </p:nvPr>
        </p:nvSpPr>
        <p:spPr/>
        <p:txBody>
          <a:bodyPr/>
          <a:lstStyle/>
          <a:p>
            <a:r>
              <a:rPr lang="vi-VN"/>
              <a:t>Sinh văn bản theo phương pháp thống kê của mô hình LDA</a:t>
            </a:r>
            <a:endParaRPr lang="en-US"/>
          </a:p>
        </p:txBody>
      </p:sp>
      <p:sp>
        <p:nvSpPr>
          <p:cNvPr id="9" name="Content Placeholder 8">
            <a:extLst>
              <a:ext uri="{FF2B5EF4-FFF2-40B4-BE49-F238E27FC236}">
                <a16:creationId xmlns:a16="http://schemas.microsoft.com/office/drawing/2014/main" id="{AAF4CE97-8075-476B-BDF8-99FC25834532}"/>
              </a:ext>
            </a:extLst>
          </p:cNvPr>
          <p:cNvSpPr>
            <a:spLocks noGrp="1"/>
          </p:cNvSpPr>
          <p:nvPr>
            <p:ph idx="1"/>
          </p:nvPr>
        </p:nvSpPr>
        <p:spPr/>
        <p:txBody>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pic>
        <p:nvPicPr>
          <p:cNvPr id="11" name="Picture 10">
            <a:extLst>
              <a:ext uri="{FF2B5EF4-FFF2-40B4-BE49-F238E27FC236}">
                <a16:creationId xmlns:a16="http://schemas.microsoft.com/office/drawing/2014/main" id="{DCF4C189-DEF3-44F3-B057-AAD41B5C560E}"/>
              </a:ext>
            </a:extLst>
          </p:cNvPr>
          <p:cNvPicPr>
            <a:picLocks noChangeAspect="1"/>
          </p:cNvPicPr>
          <p:nvPr/>
        </p:nvPicPr>
        <p:blipFill>
          <a:blip r:embed="rId2"/>
          <a:stretch>
            <a:fillRect/>
          </a:stretch>
        </p:blipFill>
        <p:spPr>
          <a:xfrm>
            <a:off x="263334" y="1263443"/>
            <a:ext cx="6777646" cy="4594018"/>
          </a:xfrm>
          <a:prstGeom prst="rect">
            <a:avLst/>
          </a:prstGeom>
        </p:spPr>
      </p:pic>
    </p:spTree>
    <p:extLst>
      <p:ext uri="{BB962C8B-B14F-4D97-AF65-F5344CB8AC3E}">
        <p14:creationId xmlns:p14="http://schemas.microsoft.com/office/powerpoint/2010/main" val="294592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462EDD28-1029-46A8-87BB-9051D81EA96C}"/>
              </a:ext>
            </a:extLst>
          </p:cNvPr>
          <p:cNvSpPr>
            <a:spLocks noGrp="1"/>
          </p:cNvSpPr>
          <p:nvPr>
            <p:ph type="title"/>
          </p:nvPr>
        </p:nvSpPr>
        <p:spPr/>
        <p:txBody>
          <a:bodyPr/>
          <a:lstStyle/>
          <a:p>
            <a:r>
              <a:rPr lang="en-US"/>
              <a:t>MÔ HÌNH CHỦ ĐỀ LLA</a:t>
            </a:r>
          </a:p>
        </p:txBody>
      </p:sp>
      <p:pic>
        <p:nvPicPr>
          <p:cNvPr id="29" name="Content Placeholder 28">
            <a:extLst>
              <a:ext uri="{FF2B5EF4-FFF2-40B4-BE49-F238E27FC236}">
                <a16:creationId xmlns:a16="http://schemas.microsoft.com/office/drawing/2014/main" id="{924A1D28-244A-42A4-B238-ADAF801A4871}"/>
              </a:ext>
            </a:extLst>
          </p:cNvPr>
          <p:cNvPicPr>
            <a:picLocks noGrp="1" noChangeAspect="1"/>
          </p:cNvPicPr>
          <p:nvPr>
            <p:ph idx="1"/>
          </p:nvPr>
        </p:nvPicPr>
        <p:blipFill>
          <a:blip r:embed="rId2"/>
          <a:stretch>
            <a:fillRect/>
          </a:stretch>
        </p:blipFill>
        <p:spPr>
          <a:xfrm>
            <a:off x="2596000" y="1974763"/>
            <a:ext cx="7011826" cy="3816437"/>
          </a:xfrm>
        </p:spPr>
      </p:pic>
    </p:spTree>
    <p:extLst>
      <p:ext uri="{BB962C8B-B14F-4D97-AF65-F5344CB8AC3E}">
        <p14:creationId xmlns:p14="http://schemas.microsoft.com/office/powerpoint/2010/main" val="1811915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462EDD28-1029-46A8-87BB-9051D81EA96C}"/>
              </a:ext>
            </a:extLst>
          </p:cNvPr>
          <p:cNvSpPr>
            <a:spLocks noGrp="1"/>
          </p:cNvSpPr>
          <p:nvPr>
            <p:ph type="title"/>
          </p:nvPr>
        </p:nvSpPr>
        <p:spPr/>
        <p:txBody>
          <a:bodyPr/>
          <a:lstStyle/>
          <a:p>
            <a:r>
              <a:rPr lang="en-US"/>
              <a:t>MÔ HÌNH CHỦ ĐỀ LLA</a:t>
            </a:r>
          </a:p>
        </p:txBody>
      </p:sp>
      <p:pic>
        <p:nvPicPr>
          <p:cNvPr id="24" name="Content Placeholder 23">
            <a:extLst>
              <a:ext uri="{FF2B5EF4-FFF2-40B4-BE49-F238E27FC236}">
                <a16:creationId xmlns:a16="http://schemas.microsoft.com/office/drawing/2014/main" id="{3493C4A3-23F2-43E2-87EB-D982EF8FB398}"/>
              </a:ext>
            </a:extLst>
          </p:cNvPr>
          <p:cNvPicPr>
            <a:picLocks noGrp="1" noChangeAspect="1"/>
          </p:cNvPicPr>
          <p:nvPr>
            <p:ph idx="1"/>
          </p:nvPr>
        </p:nvPicPr>
        <p:blipFill>
          <a:blip r:embed="rId2"/>
          <a:stretch>
            <a:fillRect/>
          </a:stretch>
        </p:blipFill>
        <p:spPr>
          <a:xfrm>
            <a:off x="2979981" y="1981200"/>
            <a:ext cx="6232038" cy="3810000"/>
          </a:xfrm>
          <a:prstGeom prst="rect">
            <a:avLst/>
          </a:prstGeom>
        </p:spPr>
      </p:pic>
    </p:spTree>
    <p:extLst>
      <p:ext uri="{BB962C8B-B14F-4D97-AF65-F5344CB8AC3E}">
        <p14:creationId xmlns:p14="http://schemas.microsoft.com/office/powerpoint/2010/main" val="80921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462EDD28-1029-46A8-87BB-9051D81EA96C}"/>
              </a:ext>
            </a:extLst>
          </p:cNvPr>
          <p:cNvSpPr>
            <a:spLocks noGrp="1"/>
          </p:cNvSpPr>
          <p:nvPr>
            <p:ph type="title"/>
          </p:nvPr>
        </p:nvSpPr>
        <p:spPr/>
        <p:txBody>
          <a:bodyPr/>
          <a:lstStyle/>
          <a:p>
            <a:r>
              <a:rPr lang="en-US"/>
              <a:t>MÔ HÌNH CHỦ ĐỀ LLA</a:t>
            </a:r>
          </a:p>
        </p:txBody>
      </p:sp>
      <p:pic>
        <p:nvPicPr>
          <p:cNvPr id="4" name="Content Placeholder 3">
            <a:extLst>
              <a:ext uri="{FF2B5EF4-FFF2-40B4-BE49-F238E27FC236}">
                <a16:creationId xmlns:a16="http://schemas.microsoft.com/office/drawing/2014/main" id="{9768D54D-AB2E-419D-ABFD-622A8390A472}"/>
              </a:ext>
            </a:extLst>
          </p:cNvPr>
          <p:cNvPicPr>
            <a:picLocks noGrp="1" noChangeAspect="1"/>
          </p:cNvPicPr>
          <p:nvPr>
            <p:ph idx="1"/>
          </p:nvPr>
        </p:nvPicPr>
        <p:blipFill>
          <a:blip r:embed="rId2"/>
          <a:stretch>
            <a:fillRect/>
          </a:stretch>
        </p:blipFill>
        <p:spPr>
          <a:xfrm>
            <a:off x="3050241" y="1981200"/>
            <a:ext cx="6091517" cy="3810000"/>
          </a:xfrm>
          <a:prstGeom prst="rect">
            <a:avLst/>
          </a:prstGeom>
        </p:spPr>
      </p:pic>
    </p:spTree>
    <p:extLst>
      <p:ext uri="{BB962C8B-B14F-4D97-AF65-F5344CB8AC3E}">
        <p14:creationId xmlns:p14="http://schemas.microsoft.com/office/powerpoint/2010/main" val="627263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462EDD28-1029-46A8-87BB-9051D81EA96C}"/>
              </a:ext>
            </a:extLst>
          </p:cNvPr>
          <p:cNvSpPr>
            <a:spLocks noGrp="1"/>
          </p:cNvSpPr>
          <p:nvPr>
            <p:ph type="title"/>
          </p:nvPr>
        </p:nvSpPr>
        <p:spPr/>
        <p:txBody>
          <a:bodyPr/>
          <a:lstStyle/>
          <a:p>
            <a:r>
              <a:rPr lang="en-US"/>
              <a:t>MÔ HÌNH CHỦ ĐỀ LLA</a:t>
            </a:r>
          </a:p>
        </p:txBody>
      </p:sp>
      <p:pic>
        <p:nvPicPr>
          <p:cNvPr id="5" name="Content Placeholder 4">
            <a:extLst>
              <a:ext uri="{FF2B5EF4-FFF2-40B4-BE49-F238E27FC236}">
                <a16:creationId xmlns:a16="http://schemas.microsoft.com/office/drawing/2014/main" id="{57A887DA-2780-411C-B347-7F6C0CC7439A}"/>
              </a:ext>
            </a:extLst>
          </p:cNvPr>
          <p:cNvPicPr>
            <a:picLocks noGrp="1" noChangeAspect="1"/>
          </p:cNvPicPr>
          <p:nvPr>
            <p:ph idx="1"/>
          </p:nvPr>
        </p:nvPicPr>
        <p:blipFill>
          <a:blip r:embed="rId2"/>
          <a:stretch>
            <a:fillRect/>
          </a:stretch>
        </p:blipFill>
        <p:spPr>
          <a:xfrm>
            <a:off x="1986940" y="2453516"/>
            <a:ext cx="8218120" cy="2865368"/>
          </a:xfrm>
          <a:prstGeom prst="rect">
            <a:avLst/>
          </a:prstGeom>
        </p:spPr>
      </p:pic>
    </p:spTree>
    <p:extLst>
      <p:ext uri="{BB962C8B-B14F-4D97-AF65-F5344CB8AC3E}">
        <p14:creationId xmlns:p14="http://schemas.microsoft.com/office/powerpoint/2010/main" val="1825122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462EDD28-1029-46A8-87BB-9051D81EA96C}"/>
              </a:ext>
            </a:extLst>
          </p:cNvPr>
          <p:cNvSpPr>
            <a:spLocks noGrp="1"/>
          </p:cNvSpPr>
          <p:nvPr>
            <p:ph type="title"/>
          </p:nvPr>
        </p:nvSpPr>
        <p:spPr/>
        <p:txBody>
          <a:bodyPr/>
          <a:lstStyle/>
          <a:p>
            <a:r>
              <a:rPr lang="en-US"/>
              <a:t>MÔ HÌNH CHỦ ĐỀ LLA</a:t>
            </a:r>
          </a:p>
        </p:txBody>
      </p:sp>
      <p:sp>
        <p:nvSpPr>
          <p:cNvPr id="4" name="Content Placeholder 3">
            <a:extLst>
              <a:ext uri="{FF2B5EF4-FFF2-40B4-BE49-F238E27FC236}">
                <a16:creationId xmlns:a16="http://schemas.microsoft.com/office/drawing/2014/main" id="{A843AC18-07CA-4F02-9F58-72352490A42B}"/>
              </a:ext>
            </a:extLst>
          </p:cNvPr>
          <p:cNvSpPr>
            <a:spLocks noGrp="1"/>
          </p:cNvSpPr>
          <p:nvPr>
            <p:ph idx="1"/>
          </p:nvPr>
        </p:nvSpPr>
        <p:spPr/>
        <p:txBody>
          <a:bodyPr/>
          <a:lstStyle/>
          <a:p>
            <a:pPr marL="0" indent="0">
              <a:buNone/>
            </a:pPr>
            <a:r>
              <a:rPr lang="en-US"/>
              <a:t> </a:t>
            </a:r>
          </a:p>
        </p:txBody>
      </p:sp>
      <p:sp>
        <p:nvSpPr>
          <p:cNvPr id="7" name="object 3">
            <a:extLst>
              <a:ext uri="{FF2B5EF4-FFF2-40B4-BE49-F238E27FC236}">
                <a16:creationId xmlns:a16="http://schemas.microsoft.com/office/drawing/2014/main" id="{0070A9DC-2B66-4D72-A08B-667E1E4EAD57}"/>
              </a:ext>
            </a:extLst>
          </p:cNvPr>
          <p:cNvSpPr txBox="1"/>
          <p:nvPr/>
        </p:nvSpPr>
        <p:spPr>
          <a:xfrm>
            <a:off x="2352261" y="2018035"/>
            <a:ext cx="4267200" cy="3505200"/>
          </a:xfrm>
          <a:prstGeom prst="rect">
            <a:avLst/>
          </a:prstGeom>
          <a:ln w="19050">
            <a:solidFill>
              <a:srgbClr val="8E736A"/>
            </a:solidFill>
          </a:ln>
        </p:spPr>
        <p:txBody>
          <a:bodyPr vert="horz" wrap="square" lIns="0" tIns="67310" rIns="0" bIns="0" rtlCol="0">
            <a:spAutoFit/>
          </a:bodyPr>
          <a:lstStyle/>
          <a:p>
            <a:pPr marL="81280" marR="74930" algn="just">
              <a:lnSpc>
                <a:spcPct val="150000"/>
              </a:lnSpc>
              <a:spcBef>
                <a:spcPts val="530"/>
              </a:spcBef>
            </a:pPr>
            <a:r>
              <a:rPr sz="1300" spc="-5">
                <a:latin typeface="Arial"/>
                <a:cs typeface="Arial"/>
              </a:rPr>
              <a:t>Nếu </a:t>
            </a:r>
            <a:r>
              <a:rPr sz="1300">
                <a:solidFill>
                  <a:srgbClr val="FF0000"/>
                </a:solidFill>
                <a:latin typeface="Arial"/>
                <a:cs typeface="Arial"/>
              </a:rPr>
              <a:t>sinh </a:t>
            </a:r>
            <a:r>
              <a:rPr sz="1300" spc="-5">
                <a:solidFill>
                  <a:srgbClr val="FF0000"/>
                </a:solidFill>
                <a:latin typeface="Arial"/>
                <a:cs typeface="Arial"/>
              </a:rPr>
              <a:t>viên </a:t>
            </a:r>
            <a:r>
              <a:rPr sz="1300" spc="-5">
                <a:latin typeface="Arial"/>
                <a:cs typeface="Arial"/>
              </a:rPr>
              <a:t>đang yêu thích </a:t>
            </a:r>
            <a:r>
              <a:rPr sz="1300">
                <a:solidFill>
                  <a:srgbClr val="00B0F0"/>
                </a:solidFill>
                <a:latin typeface="Arial"/>
                <a:cs typeface="Arial"/>
              </a:rPr>
              <a:t>nghề </a:t>
            </a:r>
            <a:r>
              <a:rPr sz="1300" spc="-5">
                <a:solidFill>
                  <a:srgbClr val="00B0F0"/>
                </a:solidFill>
                <a:latin typeface="Arial"/>
                <a:cs typeface="Arial"/>
              </a:rPr>
              <a:t>nghiệp </a:t>
            </a:r>
            <a:r>
              <a:rPr sz="1300">
                <a:latin typeface="Arial"/>
                <a:cs typeface="Arial"/>
              </a:rPr>
              <a:t>trong lĩnh  </a:t>
            </a:r>
            <a:r>
              <a:rPr sz="1300" spc="-5">
                <a:latin typeface="Arial"/>
                <a:cs typeface="Arial"/>
              </a:rPr>
              <a:t>vực </a:t>
            </a:r>
            <a:r>
              <a:rPr sz="1300" spc="-5">
                <a:solidFill>
                  <a:srgbClr val="FF0000"/>
                </a:solidFill>
                <a:latin typeface="Arial"/>
                <a:cs typeface="Arial"/>
              </a:rPr>
              <a:t>kinh tế </a:t>
            </a:r>
            <a:r>
              <a:rPr sz="1300" spc="-5">
                <a:latin typeface="Arial"/>
                <a:cs typeface="Arial"/>
              </a:rPr>
              <a:t>hoặc yêu thích công </a:t>
            </a:r>
            <a:r>
              <a:rPr sz="1300">
                <a:latin typeface="Arial"/>
                <a:cs typeface="Arial"/>
              </a:rPr>
              <a:t>nghệ </a:t>
            </a:r>
            <a:r>
              <a:rPr sz="1300" spc="-5">
                <a:latin typeface="Arial"/>
                <a:cs typeface="Arial"/>
              </a:rPr>
              <a:t>thông tin, thì  </a:t>
            </a:r>
            <a:r>
              <a:rPr sz="1300" spc="-5">
                <a:solidFill>
                  <a:srgbClr val="FF0000"/>
                </a:solidFill>
                <a:latin typeface="Arial"/>
                <a:cs typeface="Arial"/>
              </a:rPr>
              <a:t>chương </a:t>
            </a:r>
            <a:r>
              <a:rPr sz="1300">
                <a:solidFill>
                  <a:srgbClr val="FF0000"/>
                </a:solidFill>
                <a:latin typeface="Arial"/>
                <a:cs typeface="Arial"/>
              </a:rPr>
              <a:t>trình đào tạo </a:t>
            </a:r>
            <a:r>
              <a:rPr sz="1300">
                <a:latin typeface="Arial"/>
                <a:cs typeface="Arial"/>
              </a:rPr>
              <a:t>của Khoa thực sự </a:t>
            </a:r>
            <a:r>
              <a:rPr sz="1300" spc="-5">
                <a:latin typeface="Arial"/>
                <a:cs typeface="Arial"/>
              </a:rPr>
              <a:t>phù hợp </a:t>
            </a:r>
            <a:r>
              <a:rPr sz="1300" spc="-10">
                <a:latin typeface="Arial"/>
                <a:cs typeface="Arial"/>
              </a:rPr>
              <a:t>với  </a:t>
            </a:r>
            <a:r>
              <a:rPr sz="1300" spc="-5">
                <a:latin typeface="Arial"/>
                <a:cs typeface="Arial"/>
              </a:rPr>
              <a:t>bạn. Khi </a:t>
            </a:r>
            <a:r>
              <a:rPr sz="1300">
                <a:solidFill>
                  <a:srgbClr val="FF0000"/>
                </a:solidFill>
                <a:latin typeface="Arial"/>
                <a:cs typeface="Arial"/>
              </a:rPr>
              <a:t>tốt </a:t>
            </a:r>
            <a:r>
              <a:rPr sz="1300" spc="-5">
                <a:solidFill>
                  <a:srgbClr val="FF0000"/>
                </a:solidFill>
                <a:latin typeface="Arial"/>
                <a:cs typeface="Arial"/>
              </a:rPr>
              <a:t>nghiệp đại học </a:t>
            </a:r>
            <a:r>
              <a:rPr sz="1300" spc="-5">
                <a:latin typeface="Arial"/>
                <a:cs typeface="Arial"/>
              </a:rPr>
              <a:t>sau 4 </a:t>
            </a:r>
            <a:r>
              <a:rPr sz="1300">
                <a:latin typeface="Arial"/>
                <a:cs typeface="Arial"/>
              </a:rPr>
              <a:t>năm, </a:t>
            </a:r>
            <a:r>
              <a:rPr sz="1300" spc="-10">
                <a:latin typeface="Arial"/>
                <a:cs typeface="Arial"/>
              </a:rPr>
              <a:t>với </a:t>
            </a:r>
            <a:r>
              <a:rPr sz="1300">
                <a:latin typeface="Arial"/>
                <a:cs typeface="Arial"/>
              </a:rPr>
              <a:t>bằng </a:t>
            </a:r>
            <a:r>
              <a:rPr sz="1300" spc="-10">
                <a:latin typeface="Arial"/>
                <a:cs typeface="Arial"/>
              </a:rPr>
              <a:t>tốt  </a:t>
            </a:r>
            <a:r>
              <a:rPr sz="1300" spc="-5">
                <a:latin typeface="Arial"/>
                <a:cs typeface="Arial"/>
              </a:rPr>
              <a:t>nghiệp </a:t>
            </a:r>
            <a:r>
              <a:rPr sz="1300">
                <a:latin typeface="Arial"/>
                <a:cs typeface="Arial"/>
              </a:rPr>
              <a:t>đại </a:t>
            </a:r>
            <a:r>
              <a:rPr sz="1300" spc="-10">
                <a:latin typeface="Arial"/>
                <a:cs typeface="Arial"/>
              </a:rPr>
              <a:t>học </a:t>
            </a:r>
            <a:r>
              <a:rPr sz="1300">
                <a:latin typeface="Arial"/>
                <a:cs typeface="Arial"/>
              </a:rPr>
              <a:t>là </a:t>
            </a:r>
            <a:r>
              <a:rPr sz="1300">
                <a:solidFill>
                  <a:srgbClr val="FF0000"/>
                </a:solidFill>
                <a:latin typeface="Arial"/>
                <a:cs typeface="Arial"/>
              </a:rPr>
              <a:t>cử </a:t>
            </a:r>
            <a:r>
              <a:rPr sz="1300" spc="-5">
                <a:solidFill>
                  <a:srgbClr val="FF0000"/>
                </a:solidFill>
                <a:latin typeface="Arial"/>
                <a:cs typeface="Arial"/>
              </a:rPr>
              <a:t>nhân </a:t>
            </a:r>
            <a:r>
              <a:rPr sz="1300" spc="-5">
                <a:latin typeface="Arial"/>
                <a:cs typeface="Arial"/>
              </a:rPr>
              <a:t>kinh </a:t>
            </a:r>
            <a:r>
              <a:rPr sz="1300">
                <a:latin typeface="Arial"/>
                <a:cs typeface="Arial"/>
              </a:rPr>
              <a:t>tế, </a:t>
            </a:r>
            <a:r>
              <a:rPr sz="1300" spc="-5">
                <a:latin typeface="Arial"/>
                <a:cs typeface="Arial"/>
              </a:rPr>
              <a:t>ngành </a:t>
            </a:r>
            <a:r>
              <a:rPr sz="1300">
                <a:latin typeface="Arial"/>
                <a:cs typeface="Arial"/>
              </a:rPr>
              <a:t>Hệ </a:t>
            </a:r>
            <a:r>
              <a:rPr sz="1300" spc="-5">
                <a:latin typeface="Arial"/>
                <a:cs typeface="Arial"/>
              </a:rPr>
              <a:t>thống  thông tin </a:t>
            </a:r>
            <a:r>
              <a:rPr sz="1300">
                <a:latin typeface="Arial"/>
                <a:cs typeface="Arial"/>
              </a:rPr>
              <a:t>quản </a:t>
            </a:r>
            <a:r>
              <a:rPr sz="1300" spc="-5">
                <a:latin typeface="Arial"/>
                <a:cs typeface="Arial"/>
              </a:rPr>
              <a:t>lý, </a:t>
            </a:r>
            <a:r>
              <a:rPr sz="1300">
                <a:latin typeface="Arial"/>
                <a:cs typeface="Arial"/>
              </a:rPr>
              <a:t>chắc </a:t>
            </a:r>
            <a:r>
              <a:rPr sz="1300" spc="-5">
                <a:latin typeface="Arial"/>
                <a:cs typeface="Arial"/>
              </a:rPr>
              <a:t>chắn bạn sẽ có </a:t>
            </a:r>
            <a:r>
              <a:rPr sz="1300">
                <a:latin typeface="Arial"/>
                <a:cs typeface="Arial"/>
              </a:rPr>
              <a:t>rất </a:t>
            </a:r>
            <a:r>
              <a:rPr sz="1300" spc="-5">
                <a:latin typeface="Arial"/>
                <a:cs typeface="Arial"/>
              </a:rPr>
              <a:t>nhiều </a:t>
            </a:r>
            <a:r>
              <a:rPr sz="1300" spc="-5">
                <a:solidFill>
                  <a:srgbClr val="00B0F0"/>
                </a:solidFill>
                <a:latin typeface="Arial"/>
                <a:cs typeface="Arial"/>
              </a:rPr>
              <a:t>cơ </a:t>
            </a:r>
            <a:r>
              <a:rPr sz="1300" spc="-10">
                <a:solidFill>
                  <a:srgbClr val="00B0F0"/>
                </a:solidFill>
                <a:latin typeface="Arial"/>
                <a:cs typeface="Arial"/>
              </a:rPr>
              <a:t>hội  </a:t>
            </a:r>
            <a:r>
              <a:rPr sz="1300" spc="-5">
                <a:solidFill>
                  <a:srgbClr val="00B0F0"/>
                </a:solidFill>
                <a:latin typeface="Arial"/>
                <a:cs typeface="Arial"/>
              </a:rPr>
              <a:t>việc làm, lương </a:t>
            </a:r>
            <a:r>
              <a:rPr sz="1300" spc="-5">
                <a:latin typeface="Arial"/>
                <a:cs typeface="Arial"/>
              </a:rPr>
              <a:t>cao và </a:t>
            </a:r>
            <a:r>
              <a:rPr sz="1300">
                <a:solidFill>
                  <a:srgbClr val="00B0F0"/>
                </a:solidFill>
                <a:latin typeface="Arial"/>
                <a:cs typeface="Arial"/>
              </a:rPr>
              <a:t>khả </a:t>
            </a:r>
            <a:r>
              <a:rPr sz="1300" spc="-5">
                <a:solidFill>
                  <a:srgbClr val="00B0F0"/>
                </a:solidFill>
                <a:latin typeface="Arial"/>
                <a:cs typeface="Arial"/>
              </a:rPr>
              <a:t>năng </a:t>
            </a:r>
            <a:r>
              <a:rPr sz="1300" spc="-5">
                <a:latin typeface="Arial"/>
                <a:cs typeface="Arial"/>
              </a:rPr>
              <a:t>phát </a:t>
            </a:r>
            <a:r>
              <a:rPr sz="1300">
                <a:latin typeface="Arial"/>
                <a:cs typeface="Arial"/>
              </a:rPr>
              <a:t>triển trong </a:t>
            </a:r>
            <a:r>
              <a:rPr sz="1300" spc="-5">
                <a:latin typeface="Arial"/>
                <a:cs typeface="Arial"/>
              </a:rPr>
              <a:t>nhiều  lĩnh vực </a:t>
            </a:r>
            <a:r>
              <a:rPr sz="1300">
                <a:solidFill>
                  <a:srgbClr val="00B0F0"/>
                </a:solidFill>
                <a:latin typeface="Arial"/>
                <a:cs typeface="Arial"/>
              </a:rPr>
              <a:t>nghề nghiệp </a:t>
            </a:r>
            <a:r>
              <a:rPr sz="1300" spc="-5">
                <a:latin typeface="Arial"/>
                <a:cs typeface="Arial"/>
              </a:rPr>
              <a:t>khác </a:t>
            </a:r>
            <a:r>
              <a:rPr sz="1300">
                <a:latin typeface="Arial"/>
                <a:cs typeface="Arial"/>
              </a:rPr>
              <a:t>nhau </a:t>
            </a:r>
            <a:r>
              <a:rPr sz="1300" spc="-10">
                <a:latin typeface="Arial"/>
                <a:cs typeface="Arial"/>
              </a:rPr>
              <a:t>và </a:t>
            </a:r>
            <a:r>
              <a:rPr sz="1300" spc="-5">
                <a:latin typeface="Arial"/>
                <a:cs typeface="Arial"/>
              </a:rPr>
              <a:t>có </a:t>
            </a:r>
            <a:r>
              <a:rPr sz="1300">
                <a:latin typeface="Arial"/>
                <a:cs typeface="Arial"/>
              </a:rPr>
              <a:t>cơ </a:t>
            </a:r>
            <a:r>
              <a:rPr sz="1300" spc="-10">
                <a:latin typeface="Arial"/>
                <a:cs typeface="Arial"/>
              </a:rPr>
              <a:t>hội </a:t>
            </a:r>
            <a:r>
              <a:rPr sz="1300" spc="-10">
                <a:solidFill>
                  <a:srgbClr val="FF0000"/>
                </a:solidFill>
                <a:latin typeface="Arial"/>
                <a:cs typeface="Arial"/>
              </a:rPr>
              <a:t>học </a:t>
            </a:r>
            <a:r>
              <a:rPr sz="1300">
                <a:solidFill>
                  <a:srgbClr val="FF0000"/>
                </a:solidFill>
                <a:latin typeface="Arial"/>
                <a:cs typeface="Arial"/>
              </a:rPr>
              <a:t>tập  </a:t>
            </a:r>
            <a:r>
              <a:rPr sz="1300" spc="-5">
                <a:latin typeface="Arial"/>
                <a:cs typeface="Arial"/>
              </a:rPr>
              <a:t>nâng </a:t>
            </a:r>
            <a:r>
              <a:rPr sz="1300">
                <a:latin typeface="Arial"/>
                <a:cs typeface="Arial"/>
              </a:rPr>
              <a:t>cao hoặc </a:t>
            </a:r>
            <a:r>
              <a:rPr sz="1300" spc="-5">
                <a:latin typeface="Arial"/>
                <a:cs typeface="Arial"/>
              </a:rPr>
              <a:t>có </a:t>
            </a:r>
            <a:r>
              <a:rPr sz="1300">
                <a:latin typeface="Arial"/>
                <a:cs typeface="Arial"/>
              </a:rPr>
              <a:t>thể tham </a:t>
            </a:r>
            <a:r>
              <a:rPr sz="1300" spc="-5">
                <a:latin typeface="Arial"/>
                <a:cs typeface="Arial"/>
              </a:rPr>
              <a:t>gia giảng </a:t>
            </a:r>
            <a:r>
              <a:rPr sz="1300">
                <a:latin typeface="Arial"/>
                <a:cs typeface="Arial"/>
              </a:rPr>
              <a:t>dạy hay </a:t>
            </a:r>
            <a:r>
              <a:rPr sz="1300">
                <a:solidFill>
                  <a:srgbClr val="92D050"/>
                </a:solidFill>
                <a:latin typeface="Arial"/>
                <a:cs typeface="Arial"/>
              </a:rPr>
              <a:t>du học  </a:t>
            </a:r>
            <a:r>
              <a:rPr sz="1300" spc="-5">
                <a:solidFill>
                  <a:srgbClr val="92D050"/>
                </a:solidFill>
                <a:latin typeface="Arial"/>
                <a:cs typeface="Arial"/>
              </a:rPr>
              <a:t>nước ngoài </a:t>
            </a:r>
            <a:r>
              <a:rPr sz="1300" spc="-5">
                <a:latin typeface="Arial"/>
                <a:cs typeface="Arial"/>
              </a:rPr>
              <a:t>theo những </a:t>
            </a:r>
            <a:r>
              <a:rPr sz="1300">
                <a:latin typeface="Arial"/>
                <a:cs typeface="Arial"/>
              </a:rPr>
              <a:t>chương trình </a:t>
            </a:r>
            <a:r>
              <a:rPr sz="1300">
                <a:solidFill>
                  <a:srgbClr val="92D050"/>
                </a:solidFill>
                <a:latin typeface="Arial"/>
                <a:cs typeface="Arial"/>
              </a:rPr>
              <a:t>hợp </a:t>
            </a:r>
            <a:r>
              <a:rPr sz="1300" spc="-5">
                <a:solidFill>
                  <a:srgbClr val="92D050"/>
                </a:solidFill>
                <a:latin typeface="Arial"/>
                <a:cs typeface="Arial"/>
              </a:rPr>
              <a:t>tác </a:t>
            </a:r>
            <a:r>
              <a:rPr sz="1300">
                <a:solidFill>
                  <a:srgbClr val="92D050"/>
                </a:solidFill>
                <a:latin typeface="Arial"/>
                <a:cs typeface="Arial"/>
              </a:rPr>
              <a:t>quốc </a:t>
            </a:r>
            <a:r>
              <a:rPr sz="1300" spc="-10">
                <a:solidFill>
                  <a:srgbClr val="92D050"/>
                </a:solidFill>
                <a:latin typeface="Arial"/>
                <a:cs typeface="Arial"/>
              </a:rPr>
              <a:t>tế,  </a:t>
            </a:r>
            <a:r>
              <a:rPr sz="1300" spc="-5">
                <a:solidFill>
                  <a:srgbClr val="92D050"/>
                </a:solidFill>
                <a:latin typeface="Arial"/>
                <a:cs typeface="Arial"/>
              </a:rPr>
              <a:t>liên kết </a:t>
            </a:r>
            <a:r>
              <a:rPr sz="1300" spc="-5">
                <a:latin typeface="Arial"/>
                <a:cs typeface="Arial"/>
              </a:rPr>
              <a:t>các trường </a:t>
            </a:r>
            <a:r>
              <a:rPr sz="1300" spc="-10">
                <a:latin typeface="Arial"/>
                <a:cs typeface="Arial"/>
              </a:rPr>
              <a:t>đại học </a:t>
            </a:r>
            <a:r>
              <a:rPr sz="1300" spc="-5">
                <a:latin typeface="Arial"/>
                <a:cs typeface="Arial"/>
              </a:rPr>
              <a:t>trên </a:t>
            </a:r>
            <a:r>
              <a:rPr sz="1300" spc="-10">
                <a:solidFill>
                  <a:srgbClr val="00B050"/>
                </a:solidFill>
                <a:latin typeface="Arial"/>
                <a:cs typeface="Arial"/>
              </a:rPr>
              <a:t>thế </a:t>
            </a:r>
            <a:r>
              <a:rPr sz="1300" spc="-5">
                <a:solidFill>
                  <a:srgbClr val="00B050"/>
                </a:solidFill>
                <a:latin typeface="Arial"/>
                <a:cs typeface="Arial"/>
              </a:rPr>
              <a:t>giới </a:t>
            </a:r>
            <a:r>
              <a:rPr sz="1300" spc="-5">
                <a:latin typeface="Arial"/>
                <a:cs typeface="Arial"/>
              </a:rPr>
              <a:t>của </a:t>
            </a:r>
            <a:r>
              <a:rPr sz="1300" spc="-15">
                <a:latin typeface="Arial"/>
                <a:cs typeface="Arial"/>
              </a:rPr>
              <a:t>Trường</a:t>
            </a:r>
            <a:r>
              <a:rPr sz="1300" spc="204">
                <a:latin typeface="Arial"/>
                <a:cs typeface="Arial"/>
              </a:rPr>
              <a:t> </a:t>
            </a:r>
            <a:r>
              <a:rPr sz="1300" spc="-5">
                <a:latin typeface="Arial"/>
                <a:cs typeface="Arial"/>
              </a:rPr>
              <a:t>….</a:t>
            </a:r>
            <a:endParaRPr sz="1300">
              <a:latin typeface="Arial"/>
              <a:cs typeface="Arial"/>
            </a:endParaRPr>
          </a:p>
        </p:txBody>
      </p:sp>
      <p:graphicFrame>
        <p:nvGraphicFramePr>
          <p:cNvPr id="8" name="object 4">
            <a:extLst>
              <a:ext uri="{FF2B5EF4-FFF2-40B4-BE49-F238E27FC236}">
                <a16:creationId xmlns:a16="http://schemas.microsoft.com/office/drawing/2014/main" id="{75B1EEF2-34BD-4A66-B123-37BB322932BC}"/>
              </a:ext>
            </a:extLst>
          </p:cNvPr>
          <p:cNvGraphicFramePr>
            <a:graphicFrameLocks noGrp="1"/>
          </p:cNvGraphicFramePr>
          <p:nvPr>
            <p:extLst>
              <p:ext uri="{D42A27DB-BD31-4B8C-83A1-F6EECF244321}">
                <p14:modId xmlns:p14="http://schemas.microsoft.com/office/powerpoint/2010/main" val="212881791"/>
              </p:ext>
            </p:extLst>
          </p:nvPr>
        </p:nvGraphicFramePr>
        <p:xfrm>
          <a:off x="7298911" y="1630686"/>
          <a:ext cx="1929892" cy="1798315"/>
        </p:xfrm>
        <a:graphic>
          <a:graphicData uri="http://schemas.openxmlformats.org/drawingml/2006/table">
            <a:tbl>
              <a:tblPr firstRow="1" bandRow="1">
                <a:tableStyleId>{2D5ABB26-0587-4C30-8999-92F81FD0307C}</a:tableStyleId>
              </a:tblPr>
              <a:tblGrid>
                <a:gridCol w="1046988">
                  <a:extLst>
                    <a:ext uri="{9D8B030D-6E8A-4147-A177-3AD203B41FA5}">
                      <a16:colId xmlns:a16="http://schemas.microsoft.com/office/drawing/2014/main" val="20000"/>
                    </a:ext>
                  </a:extLst>
                </a:gridCol>
                <a:gridCol w="882904">
                  <a:extLst>
                    <a:ext uri="{9D8B030D-6E8A-4147-A177-3AD203B41FA5}">
                      <a16:colId xmlns:a16="http://schemas.microsoft.com/office/drawing/2014/main" val="20001"/>
                    </a:ext>
                  </a:extLst>
                </a:gridCol>
              </a:tblGrid>
              <a:tr h="243840">
                <a:tc gridSpan="2">
                  <a:txBody>
                    <a:bodyPr/>
                    <a:lstStyle/>
                    <a:p>
                      <a:pPr marL="1905" algn="ctr">
                        <a:lnSpc>
                          <a:spcPct val="100000"/>
                        </a:lnSpc>
                        <a:spcBef>
                          <a:spcPts val="270"/>
                        </a:spcBef>
                      </a:pPr>
                      <a:r>
                        <a:rPr sz="1000" b="0" spc="-5">
                          <a:latin typeface="Bookman Old Style"/>
                          <a:cs typeface="Bookman Old Style"/>
                        </a:rPr>
                        <a:t>Ch</a:t>
                      </a:r>
                      <a:r>
                        <a:rPr sz="1000" spc="-5">
                          <a:latin typeface="Times New Roman"/>
                          <a:cs typeface="Times New Roman"/>
                        </a:rPr>
                        <a:t>ủ </a:t>
                      </a:r>
                      <a:r>
                        <a:rPr sz="1000">
                          <a:latin typeface="Times New Roman"/>
                          <a:cs typeface="Times New Roman"/>
                        </a:rPr>
                        <a:t>đề</a:t>
                      </a:r>
                      <a:r>
                        <a:rPr sz="1000" spc="70">
                          <a:latin typeface="Times New Roman"/>
                          <a:cs typeface="Times New Roman"/>
                        </a:rPr>
                        <a:t> </a:t>
                      </a:r>
                      <a:r>
                        <a:rPr sz="1000" b="0" spc="-15">
                          <a:latin typeface="Bookman Old Style"/>
                          <a:cs typeface="Bookman Old Style"/>
                        </a:rPr>
                        <a:t>01</a:t>
                      </a:r>
                      <a:endParaRPr sz="1000">
                        <a:latin typeface="Bookman Old Style"/>
                        <a:cs typeface="Bookman Old Style"/>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243839">
                <a:tc>
                  <a:txBody>
                    <a:bodyPr/>
                    <a:lstStyle/>
                    <a:p>
                      <a:pPr marL="635" algn="ctr">
                        <a:lnSpc>
                          <a:spcPct val="100000"/>
                        </a:lnSpc>
                        <a:spcBef>
                          <a:spcPts val="270"/>
                        </a:spcBef>
                      </a:pPr>
                      <a:r>
                        <a:rPr sz="1000" b="0" spc="-10">
                          <a:latin typeface="Bookman Old Style"/>
                          <a:cs typeface="Bookman Old Style"/>
                        </a:rPr>
                        <a:t>T</a:t>
                      </a:r>
                      <a:r>
                        <a:rPr sz="1000" spc="-10">
                          <a:latin typeface="Times New Roman"/>
                          <a:cs typeface="Times New Roman"/>
                        </a:rPr>
                        <a:t>ừ</a:t>
                      </a: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0180">
                        <a:lnSpc>
                          <a:spcPct val="100000"/>
                        </a:lnSpc>
                        <a:spcBef>
                          <a:spcPts val="270"/>
                        </a:spcBef>
                      </a:pPr>
                      <a:r>
                        <a:rPr sz="1000" b="0" spc="-10">
                          <a:latin typeface="Bookman Old Style"/>
                          <a:cs typeface="Bookman Old Style"/>
                        </a:rPr>
                        <a:t>Xác</a:t>
                      </a:r>
                      <a:r>
                        <a:rPr sz="1000" b="0" spc="-75">
                          <a:latin typeface="Bookman Old Style"/>
                          <a:cs typeface="Bookman Old Style"/>
                        </a:rPr>
                        <a:t> </a:t>
                      </a:r>
                      <a:r>
                        <a:rPr sz="1000" b="0" spc="-5">
                          <a:latin typeface="Bookman Old Style"/>
                          <a:cs typeface="Bookman Old Style"/>
                        </a:rPr>
                        <a:t>su</a:t>
                      </a:r>
                      <a:r>
                        <a:rPr sz="1000" spc="-5">
                          <a:latin typeface="Times New Roman"/>
                          <a:cs typeface="Times New Roman"/>
                        </a:rPr>
                        <a:t>ấ</a:t>
                      </a:r>
                      <a:r>
                        <a:rPr sz="1000" b="0" spc="-5">
                          <a:latin typeface="Bookman Old Style"/>
                          <a:cs typeface="Bookman Old Style"/>
                        </a:rPr>
                        <a:t>t</a:t>
                      </a:r>
                      <a:endParaRPr sz="1000">
                        <a:latin typeface="Bookman Old Style"/>
                        <a:cs typeface="Bookman Old Style"/>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05419">
                <a:tc>
                  <a:txBody>
                    <a:bodyPr/>
                    <a:lstStyle/>
                    <a:p>
                      <a:pPr marL="85725">
                        <a:lnSpc>
                          <a:spcPct val="100000"/>
                        </a:lnSpc>
                        <a:spcBef>
                          <a:spcPts val="270"/>
                        </a:spcBef>
                      </a:pPr>
                      <a:r>
                        <a:rPr sz="1000" b="0" spc="-5">
                          <a:solidFill>
                            <a:srgbClr val="FF0000"/>
                          </a:solidFill>
                          <a:latin typeface="Bookman Old Style"/>
                          <a:cs typeface="Bookman Old Style"/>
                        </a:rPr>
                        <a:t>Ch</a:t>
                      </a:r>
                      <a:r>
                        <a:rPr sz="1000" spc="-5">
                          <a:solidFill>
                            <a:srgbClr val="FF0000"/>
                          </a:solidFill>
                          <a:latin typeface="Times New Roman"/>
                          <a:cs typeface="Times New Roman"/>
                        </a:rPr>
                        <a:t>ươ</a:t>
                      </a:r>
                      <a:r>
                        <a:rPr sz="1000" b="0" spc="-5">
                          <a:solidFill>
                            <a:srgbClr val="FF0000"/>
                          </a:solidFill>
                          <a:latin typeface="Bookman Old Style"/>
                          <a:cs typeface="Bookman Old Style"/>
                        </a:rPr>
                        <a:t>ng</a:t>
                      </a:r>
                      <a:r>
                        <a:rPr sz="1000" b="0" spc="-90">
                          <a:solidFill>
                            <a:srgbClr val="FF0000"/>
                          </a:solidFill>
                          <a:latin typeface="Bookman Old Style"/>
                          <a:cs typeface="Bookman Old Style"/>
                        </a:rPr>
                        <a:t> </a:t>
                      </a:r>
                      <a:r>
                        <a:rPr sz="1000" b="0">
                          <a:solidFill>
                            <a:srgbClr val="FF0000"/>
                          </a:solidFill>
                          <a:latin typeface="Bookman Old Style"/>
                          <a:cs typeface="Bookman Old Style"/>
                        </a:rPr>
                        <a:t>trình</a:t>
                      </a:r>
                      <a:endParaRPr sz="1000">
                        <a:latin typeface="Bookman Old Style"/>
                        <a:cs typeface="Bookman Old Style"/>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marL="85725">
                        <a:lnSpc>
                          <a:spcPct val="100000"/>
                        </a:lnSpc>
                        <a:spcBef>
                          <a:spcPts val="260"/>
                        </a:spcBef>
                      </a:pPr>
                      <a:r>
                        <a:rPr sz="1000" b="0" spc="-10">
                          <a:solidFill>
                            <a:srgbClr val="FF0000"/>
                          </a:solidFill>
                          <a:latin typeface="Bookman Old Style"/>
                          <a:cs typeface="Bookman Old Style"/>
                        </a:rPr>
                        <a:t>0.92</a:t>
                      </a:r>
                      <a:endParaRPr sz="1000">
                        <a:latin typeface="Bookman Old Style"/>
                        <a:cs typeface="Bookman Old Style"/>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tcPr>
                </a:tc>
                <a:extLst>
                  <a:ext uri="{0D108BD9-81ED-4DB2-BD59-A6C34878D82A}">
                    <a16:rowId xmlns:a16="http://schemas.microsoft.com/office/drawing/2014/main" val="10002"/>
                  </a:ext>
                </a:extLst>
              </a:tr>
              <a:tr h="152612">
                <a:tc>
                  <a:txBody>
                    <a:bodyPr/>
                    <a:lstStyle/>
                    <a:p>
                      <a:pPr marL="85725">
                        <a:lnSpc>
                          <a:spcPts val="1110"/>
                        </a:lnSpc>
                      </a:pPr>
                      <a:r>
                        <a:rPr sz="1000" b="0" spc="-5">
                          <a:solidFill>
                            <a:srgbClr val="FF0000"/>
                          </a:solidFill>
                          <a:latin typeface="Bookman Old Style"/>
                          <a:cs typeface="Bookman Old Style"/>
                        </a:rPr>
                        <a:t>Đào</a:t>
                      </a:r>
                      <a:r>
                        <a:rPr sz="1000" b="0" spc="-85">
                          <a:solidFill>
                            <a:srgbClr val="FF0000"/>
                          </a:solidFill>
                          <a:latin typeface="Bookman Old Style"/>
                          <a:cs typeface="Bookman Old Style"/>
                        </a:rPr>
                        <a:t> </a:t>
                      </a:r>
                      <a:r>
                        <a:rPr sz="1000" b="0">
                          <a:solidFill>
                            <a:srgbClr val="FF0000"/>
                          </a:solidFill>
                          <a:latin typeface="Bookman Old Style"/>
                          <a:cs typeface="Bookman Old Style"/>
                        </a:rPr>
                        <a:t>t</a:t>
                      </a:r>
                      <a:r>
                        <a:rPr sz="1000">
                          <a:solidFill>
                            <a:srgbClr val="FF0000"/>
                          </a:solidFill>
                          <a:latin typeface="Times New Roman"/>
                          <a:cs typeface="Times New Roman"/>
                        </a:rPr>
                        <a:t>ạ</a:t>
                      </a:r>
                      <a:r>
                        <a:rPr sz="1000" b="0">
                          <a:solidFill>
                            <a:srgbClr val="FF0000"/>
                          </a:solidFill>
                          <a:latin typeface="Bookman Old Style"/>
                          <a:cs typeface="Bookman Old Style"/>
                        </a:rPr>
                        <a:t>o</a:t>
                      </a:r>
                      <a:endParaRPr sz="1000">
                        <a:latin typeface="Bookman Old Style"/>
                        <a:cs typeface="Bookman Old Style"/>
                      </a:endParaRPr>
                    </a:p>
                  </a:txBody>
                  <a:tcPr marL="0" marR="0" marT="0" marB="0">
                    <a:lnL w="12700">
                      <a:solidFill>
                        <a:srgbClr val="000000"/>
                      </a:solidFill>
                      <a:prstDash val="solid"/>
                    </a:lnL>
                    <a:lnR w="12700">
                      <a:solidFill>
                        <a:srgbClr val="000000"/>
                      </a:solidFill>
                      <a:prstDash val="solid"/>
                    </a:lnR>
                  </a:tcPr>
                </a:tc>
                <a:tc>
                  <a:txBody>
                    <a:bodyPr/>
                    <a:lstStyle/>
                    <a:p>
                      <a:pPr marL="85725">
                        <a:lnSpc>
                          <a:spcPts val="1095"/>
                        </a:lnSpc>
                      </a:pPr>
                      <a:r>
                        <a:rPr sz="1000" b="0" spc="-10">
                          <a:solidFill>
                            <a:srgbClr val="FF0000"/>
                          </a:solidFill>
                          <a:latin typeface="Bookman Old Style"/>
                          <a:cs typeface="Bookman Old Style"/>
                        </a:rPr>
                        <a:t>0.78</a:t>
                      </a:r>
                      <a:endParaRPr sz="1000">
                        <a:latin typeface="Bookman Old Style"/>
                        <a:cs typeface="Bookman Old Style"/>
                      </a:endParaRPr>
                    </a:p>
                  </a:txBody>
                  <a:tcPr marL="0" marR="0" marT="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03"/>
                  </a:ext>
                </a:extLst>
              </a:tr>
              <a:tr h="152422">
                <a:tc>
                  <a:txBody>
                    <a:bodyPr/>
                    <a:lstStyle/>
                    <a:p>
                      <a:pPr marL="85725">
                        <a:lnSpc>
                          <a:spcPts val="1105"/>
                        </a:lnSpc>
                      </a:pPr>
                      <a:r>
                        <a:rPr sz="1000" b="0" spc="-5">
                          <a:solidFill>
                            <a:srgbClr val="FF0000"/>
                          </a:solidFill>
                          <a:latin typeface="Bookman Old Style"/>
                          <a:cs typeface="Bookman Old Style"/>
                        </a:rPr>
                        <a:t>Đ</a:t>
                      </a:r>
                      <a:r>
                        <a:rPr sz="1000" spc="-5">
                          <a:solidFill>
                            <a:srgbClr val="FF0000"/>
                          </a:solidFill>
                          <a:latin typeface="Times New Roman"/>
                          <a:cs typeface="Times New Roman"/>
                        </a:rPr>
                        <a:t>ạ</a:t>
                      </a:r>
                      <a:r>
                        <a:rPr sz="1000" b="0" spc="-5">
                          <a:solidFill>
                            <a:srgbClr val="FF0000"/>
                          </a:solidFill>
                          <a:latin typeface="Bookman Old Style"/>
                          <a:cs typeface="Bookman Old Style"/>
                        </a:rPr>
                        <a:t>i</a:t>
                      </a:r>
                      <a:r>
                        <a:rPr sz="1000" b="0" spc="-70">
                          <a:solidFill>
                            <a:srgbClr val="FF0000"/>
                          </a:solidFill>
                          <a:latin typeface="Bookman Old Style"/>
                          <a:cs typeface="Bookman Old Style"/>
                        </a:rPr>
                        <a:t> </a:t>
                      </a:r>
                      <a:r>
                        <a:rPr sz="1000" b="0" spc="-5">
                          <a:solidFill>
                            <a:srgbClr val="FF0000"/>
                          </a:solidFill>
                          <a:latin typeface="Bookman Old Style"/>
                          <a:cs typeface="Bookman Old Style"/>
                        </a:rPr>
                        <a:t>h</a:t>
                      </a:r>
                      <a:r>
                        <a:rPr sz="1000" spc="-5">
                          <a:solidFill>
                            <a:srgbClr val="FF0000"/>
                          </a:solidFill>
                          <a:latin typeface="Times New Roman"/>
                          <a:cs typeface="Times New Roman"/>
                        </a:rPr>
                        <a:t>ọ</a:t>
                      </a:r>
                      <a:r>
                        <a:rPr sz="1000" b="0" spc="-5">
                          <a:solidFill>
                            <a:srgbClr val="FF0000"/>
                          </a:solidFill>
                          <a:latin typeface="Bookman Old Style"/>
                          <a:cs typeface="Bookman Old Style"/>
                        </a:rPr>
                        <a:t>c</a:t>
                      </a:r>
                      <a:endParaRPr sz="1000">
                        <a:latin typeface="Bookman Old Style"/>
                        <a:cs typeface="Bookman Old Style"/>
                      </a:endParaRPr>
                    </a:p>
                  </a:txBody>
                  <a:tcPr marL="0" marR="0" marT="0" marB="0">
                    <a:lnL w="12700">
                      <a:solidFill>
                        <a:srgbClr val="000000"/>
                      </a:solidFill>
                      <a:prstDash val="solid"/>
                    </a:lnL>
                    <a:lnR w="12700">
                      <a:solidFill>
                        <a:srgbClr val="000000"/>
                      </a:solidFill>
                      <a:prstDash val="solid"/>
                    </a:lnR>
                  </a:tcPr>
                </a:tc>
                <a:tc>
                  <a:txBody>
                    <a:bodyPr/>
                    <a:lstStyle/>
                    <a:p>
                      <a:pPr marL="85725">
                        <a:lnSpc>
                          <a:spcPts val="1095"/>
                        </a:lnSpc>
                      </a:pPr>
                      <a:r>
                        <a:rPr sz="1000" b="0" spc="-10">
                          <a:solidFill>
                            <a:srgbClr val="FF0000"/>
                          </a:solidFill>
                          <a:latin typeface="Bookman Old Style"/>
                          <a:cs typeface="Bookman Old Style"/>
                        </a:rPr>
                        <a:t>0.71</a:t>
                      </a:r>
                      <a:endParaRPr sz="1000">
                        <a:latin typeface="Bookman Old Style"/>
                        <a:cs typeface="Bookman Old Style"/>
                      </a:endParaRPr>
                    </a:p>
                  </a:txBody>
                  <a:tcPr marL="0" marR="0" marT="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04"/>
                  </a:ext>
                </a:extLst>
              </a:tr>
              <a:tr h="152422">
                <a:tc>
                  <a:txBody>
                    <a:bodyPr/>
                    <a:lstStyle/>
                    <a:p>
                      <a:pPr marL="85725">
                        <a:lnSpc>
                          <a:spcPts val="1105"/>
                        </a:lnSpc>
                      </a:pPr>
                      <a:r>
                        <a:rPr sz="1000" b="0" spc="-5">
                          <a:solidFill>
                            <a:srgbClr val="FF0000"/>
                          </a:solidFill>
                          <a:latin typeface="Bookman Old Style"/>
                          <a:cs typeface="Bookman Old Style"/>
                        </a:rPr>
                        <a:t>C</a:t>
                      </a:r>
                      <a:r>
                        <a:rPr sz="1000" spc="-5">
                          <a:solidFill>
                            <a:srgbClr val="FF0000"/>
                          </a:solidFill>
                          <a:latin typeface="Times New Roman"/>
                          <a:cs typeface="Times New Roman"/>
                        </a:rPr>
                        <a:t>ử</a:t>
                      </a:r>
                      <a:r>
                        <a:rPr sz="1000" spc="-30">
                          <a:solidFill>
                            <a:srgbClr val="FF0000"/>
                          </a:solidFill>
                          <a:latin typeface="Times New Roman"/>
                          <a:cs typeface="Times New Roman"/>
                        </a:rPr>
                        <a:t> </a:t>
                      </a:r>
                      <a:r>
                        <a:rPr sz="1000" b="0" spc="-5">
                          <a:solidFill>
                            <a:srgbClr val="FF0000"/>
                          </a:solidFill>
                          <a:latin typeface="Bookman Old Style"/>
                          <a:cs typeface="Bookman Old Style"/>
                        </a:rPr>
                        <a:t>nhân</a:t>
                      </a:r>
                      <a:endParaRPr sz="1000">
                        <a:latin typeface="Bookman Old Style"/>
                        <a:cs typeface="Bookman Old Style"/>
                      </a:endParaRPr>
                    </a:p>
                  </a:txBody>
                  <a:tcPr marL="0" marR="0" marT="0" marB="0">
                    <a:lnL w="12700">
                      <a:solidFill>
                        <a:srgbClr val="000000"/>
                      </a:solidFill>
                      <a:prstDash val="solid"/>
                    </a:lnL>
                    <a:lnR w="12700">
                      <a:solidFill>
                        <a:srgbClr val="000000"/>
                      </a:solidFill>
                      <a:prstDash val="solid"/>
                    </a:lnR>
                  </a:tcPr>
                </a:tc>
                <a:tc>
                  <a:txBody>
                    <a:bodyPr/>
                    <a:lstStyle/>
                    <a:p>
                      <a:pPr marL="85725">
                        <a:lnSpc>
                          <a:spcPts val="1095"/>
                        </a:lnSpc>
                      </a:pPr>
                      <a:r>
                        <a:rPr sz="1000" b="0" spc="-10">
                          <a:solidFill>
                            <a:srgbClr val="FF0000"/>
                          </a:solidFill>
                          <a:latin typeface="Bookman Old Style"/>
                          <a:cs typeface="Bookman Old Style"/>
                        </a:rPr>
                        <a:t>0.61</a:t>
                      </a:r>
                      <a:endParaRPr sz="1000">
                        <a:latin typeface="Bookman Old Style"/>
                        <a:cs typeface="Bookman Old Style"/>
                      </a:endParaRPr>
                    </a:p>
                  </a:txBody>
                  <a:tcPr marL="0" marR="0" marT="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05"/>
                  </a:ext>
                </a:extLst>
              </a:tr>
              <a:tr h="152359">
                <a:tc>
                  <a:txBody>
                    <a:bodyPr/>
                    <a:lstStyle/>
                    <a:p>
                      <a:pPr marL="85725">
                        <a:lnSpc>
                          <a:spcPts val="1105"/>
                        </a:lnSpc>
                      </a:pPr>
                      <a:r>
                        <a:rPr sz="1000" b="0" spc="-5">
                          <a:solidFill>
                            <a:srgbClr val="FF0000"/>
                          </a:solidFill>
                          <a:latin typeface="Bookman Old Style"/>
                          <a:cs typeface="Bookman Old Style"/>
                        </a:rPr>
                        <a:t>Gi</a:t>
                      </a:r>
                      <a:r>
                        <a:rPr sz="1000" spc="-5">
                          <a:solidFill>
                            <a:srgbClr val="FF0000"/>
                          </a:solidFill>
                          <a:latin typeface="Times New Roman"/>
                          <a:cs typeface="Times New Roman"/>
                        </a:rPr>
                        <a:t>ả</a:t>
                      </a:r>
                      <a:r>
                        <a:rPr sz="1000" b="0" spc="-5">
                          <a:solidFill>
                            <a:srgbClr val="FF0000"/>
                          </a:solidFill>
                          <a:latin typeface="Bookman Old Style"/>
                          <a:cs typeface="Bookman Old Style"/>
                        </a:rPr>
                        <a:t>ng</a:t>
                      </a:r>
                      <a:r>
                        <a:rPr sz="1000" b="0" spc="-80">
                          <a:solidFill>
                            <a:srgbClr val="FF0000"/>
                          </a:solidFill>
                          <a:latin typeface="Bookman Old Style"/>
                          <a:cs typeface="Bookman Old Style"/>
                        </a:rPr>
                        <a:t> </a:t>
                      </a:r>
                      <a:r>
                        <a:rPr sz="1000" b="0" spc="-5">
                          <a:solidFill>
                            <a:srgbClr val="FF0000"/>
                          </a:solidFill>
                          <a:latin typeface="Bookman Old Style"/>
                          <a:cs typeface="Bookman Old Style"/>
                        </a:rPr>
                        <a:t>d</a:t>
                      </a:r>
                      <a:r>
                        <a:rPr sz="1000" spc="-5">
                          <a:solidFill>
                            <a:srgbClr val="FF0000"/>
                          </a:solidFill>
                          <a:latin typeface="Times New Roman"/>
                          <a:cs typeface="Times New Roman"/>
                        </a:rPr>
                        <a:t>ạ</a:t>
                      </a:r>
                      <a:r>
                        <a:rPr sz="1000" b="0" spc="-5">
                          <a:solidFill>
                            <a:srgbClr val="FF0000"/>
                          </a:solidFill>
                          <a:latin typeface="Bookman Old Style"/>
                          <a:cs typeface="Bookman Old Style"/>
                        </a:rPr>
                        <a:t>y</a:t>
                      </a:r>
                      <a:endParaRPr sz="1000">
                        <a:latin typeface="Bookman Old Style"/>
                        <a:cs typeface="Bookman Old Style"/>
                      </a:endParaRPr>
                    </a:p>
                  </a:txBody>
                  <a:tcPr marL="0" marR="0" marT="0" marB="0">
                    <a:lnL w="12700">
                      <a:solidFill>
                        <a:srgbClr val="000000"/>
                      </a:solidFill>
                      <a:prstDash val="solid"/>
                    </a:lnL>
                    <a:lnR w="12700">
                      <a:solidFill>
                        <a:srgbClr val="000000"/>
                      </a:solidFill>
                      <a:prstDash val="solid"/>
                    </a:lnR>
                  </a:tcPr>
                </a:tc>
                <a:tc>
                  <a:txBody>
                    <a:bodyPr/>
                    <a:lstStyle/>
                    <a:p>
                      <a:pPr marL="85725">
                        <a:lnSpc>
                          <a:spcPts val="1095"/>
                        </a:lnSpc>
                      </a:pPr>
                      <a:r>
                        <a:rPr sz="1000" b="0" spc="-10">
                          <a:solidFill>
                            <a:srgbClr val="FF0000"/>
                          </a:solidFill>
                          <a:latin typeface="Bookman Old Style"/>
                          <a:cs typeface="Bookman Old Style"/>
                        </a:rPr>
                        <a:t>0.59</a:t>
                      </a:r>
                      <a:endParaRPr sz="1000">
                        <a:latin typeface="Bookman Old Style"/>
                        <a:cs typeface="Bookman Old Style"/>
                      </a:endParaRPr>
                    </a:p>
                  </a:txBody>
                  <a:tcPr marL="0" marR="0" marT="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06"/>
                  </a:ext>
                </a:extLst>
              </a:tr>
              <a:tr h="151727">
                <a:tc>
                  <a:txBody>
                    <a:bodyPr/>
                    <a:lstStyle/>
                    <a:p>
                      <a:pPr marL="85725">
                        <a:lnSpc>
                          <a:spcPts val="1095"/>
                        </a:lnSpc>
                      </a:pPr>
                      <a:r>
                        <a:rPr sz="1000" b="0" spc="-5">
                          <a:solidFill>
                            <a:srgbClr val="FF0000"/>
                          </a:solidFill>
                          <a:latin typeface="Bookman Old Style"/>
                          <a:cs typeface="Bookman Old Style"/>
                        </a:rPr>
                        <a:t>Sinh</a:t>
                      </a:r>
                      <a:r>
                        <a:rPr sz="1000" b="0" spc="-70">
                          <a:solidFill>
                            <a:srgbClr val="FF0000"/>
                          </a:solidFill>
                          <a:latin typeface="Bookman Old Style"/>
                          <a:cs typeface="Bookman Old Style"/>
                        </a:rPr>
                        <a:t> </a:t>
                      </a:r>
                      <a:r>
                        <a:rPr sz="1000" b="0" spc="-5">
                          <a:solidFill>
                            <a:srgbClr val="FF0000"/>
                          </a:solidFill>
                          <a:latin typeface="Bookman Old Style"/>
                          <a:cs typeface="Bookman Old Style"/>
                        </a:rPr>
                        <a:t>viên</a:t>
                      </a:r>
                      <a:endParaRPr sz="1000">
                        <a:latin typeface="Bookman Old Style"/>
                        <a:cs typeface="Bookman Old Style"/>
                      </a:endParaRPr>
                    </a:p>
                  </a:txBody>
                  <a:tcPr marL="0" marR="0" marT="0" marB="0">
                    <a:lnL w="12700">
                      <a:solidFill>
                        <a:srgbClr val="000000"/>
                      </a:solidFill>
                      <a:prstDash val="solid"/>
                    </a:lnL>
                    <a:lnR w="12700">
                      <a:solidFill>
                        <a:srgbClr val="000000"/>
                      </a:solidFill>
                      <a:prstDash val="solid"/>
                    </a:lnR>
                  </a:tcPr>
                </a:tc>
                <a:tc>
                  <a:txBody>
                    <a:bodyPr/>
                    <a:lstStyle/>
                    <a:p>
                      <a:pPr marL="85725">
                        <a:lnSpc>
                          <a:spcPts val="1095"/>
                        </a:lnSpc>
                      </a:pPr>
                      <a:r>
                        <a:rPr sz="1000" b="0" spc="-10">
                          <a:solidFill>
                            <a:srgbClr val="FF0000"/>
                          </a:solidFill>
                          <a:latin typeface="Bookman Old Style"/>
                          <a:cs typeface="Bookman Old Style"/>
                        </a:rPr>
                        <a:t>0.52</a:t>
                      </a:r>
                      <a:endParaRPr sz="1000">
                        <a:latin typeface="Bookman Old Style"/>
                        <a:cs typeface="Bookman Old Style"/>
                      </a:endParaRPr>
                    </a:p>
                  </a:txBody>
                  <a:tcPr marL="0" marR="0" marT="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07"/>
                  </a:ext>
                </a:extLst>
              </a:tr>
              <a:tr h="343675">
                <a:tc>
                  <a:txBody>
                    <a:bodyPr/>
                    <a:lstStyle/>
                    <a:p>
                      <a:pPr marL="85725">
                        <a:lnSpc>
                          <a:spcPts val="1100"/>
                        </a:lnSpc>
                      </a:pPr>
                      <a:r>
                        <a:rPr sz="1000" b="0" spc="-5">
                          <a:latin typeface="Bookman Old Style"/>
                          <a:cs typeface="Bookman Old Style"/>
                        </a:rPr>
                        <a:t>……</a:t>
                      </a:r>
                      <a:endParaRPr sz="1000">
                        <a:latin typeface="Bookman Old Style"/>
                        <a:cs typeface="Bookman Old Style"/>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tc>
                  <a:txBody>
                    <a:bodyPr/>
                    <a:lstStyle/>
                    <a:p>
                      <a:pPr marL="85725">
                        <a:lnSpc>
                          <a:spcPts val="1100"/>
                        </a:lnSpc>
                      </a:pPr>
                      <a:r>
                        <a:rPr sz="1000" b="0" spc="-5">
                          <a:latin typeface="Bookman Old Style"/>
                          <a:cs typeface="Bookman Old Style"/>
                        </a:rPr>
                        <a:t>……</a:t>
                      </a:r>
                      <a:endParaRPr sz="1000">
                        <a:latin typeface="Bookman Old Style"/>
                        <a:cs typeface="Bookman Old Style"/>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8"/>
                  </a:ext>
                </a:extLst>
              </a:tr>
            </a:tbl>
          </a:graphicData>
        </a:graphic>
      </p:graphicFrame>
      <p:graphicFrame>
        <p:nvGraphicFramePr>
          <p:cNvPr id="9" name="object 6">
            <a:extLst>
              <a:ext uri="{FF2B5EF4-FFF2-40B4-BE49-F238E27FC236}">
                <a16:creationId xmlns:a16="http://schemas.microsoft.com/office/drawing/2014/main" id="{806B19AF-97DD-4ACC-9495-035A9A0D01B8}"/>
              </a:ext>
            </a:extLst>
          </p:cNvPr>
          <p:cNvGraphicFramePr>
            <a:graphicFrameLocks noGrp="1"/>
          </p:cNvGraphicFramePr>
          <p:nvPr>
            <p:extLst>
              <p:ext uri="{D42A27DB-BD31-4B8C-83A1-F6EECF244321}">
                <p14:modId xmlns:p14="http://schemas.microsoft.com/office/powerpoint/2010/main" val="3002741204"/>
              </p:ext>
            </p:extLst>
          </p:nvPr>
        </p:nvGraphicFramePr>
        <p:xfrm>
          <a:off x="7359236" y="4297685"/>
          <a:ext cx="1844674" cy="1493515"/>
        </p:xfrm>
        <a:graphic>
          <a:graphicData uri="http://schemas.openxmlformats.org/drawingml/2006/table">
            <a:tbl>
              <a:tblPr firstRow="1" bandRow="1">
                <a:tableStyleId>{2D5ABB26-0587-4C30-8999-92F81FD0307C}</a:tableStyleId>
              </a:tblPr>
              <a:tblGrid>
                <a:gridCol w="960247">
                  <a:extLst>
                    <a:ext uri="{9D8B030D-6E8A-4147-A177-3AD203B41FA5}">
                      <a16:colId xmlns:a16="http://schemas.microsoft.com/office/drawing/2014/main" val="20000"/>
                    </a:ext>
                  </a:extLst>
                </a:gridCol>
                <a:gridCol w="884427">
                  <a:extLst>
                    <a:ext uri="{9D8B030D-6E8A-4147-A177-3AD203B41FA5}">
                      <a16:colId xmlns:a16="http://schemas.microsoft.com/office/drawing/2014/main" val="20001"/>
                    </a:ext>
                  </a:extLst>
                </a:gridCol>
              </a:tblGrid>
              <a:tr h="243839">
                <a:tc gridSpan="2">
                  <a:txBody>
                    <a:bodyPr/>
                    <a:lstStyle/>
                    <a:p>
                      <a:pPr marL="1905" algn="ctr">
                        <a:lnSpc>
                          <a:spcPct val="100000"/>
                        </a:lnSpc>
                        <a:spcBef>
                          <a:spcPts val="275"/>
                        </a:spcBef>
                      </a:pPr>
                      <a:r>
                        <a:rPr sz="1000" b="0" spc="-5">
                          <a:latin typeface="Bookman Old Style"/>
                          <a:cs typeface="Bookman Old Style"/>
                        </a:rPr>
                        <a:t>Ch</a:t>
                      </a:r>
                      <a:r>
                        <a:rPr sz="1000" spc="-5">
                          <a:latin typeface="Times New Roman"/>
                          <a:cs typeface="Times New Roman"/>
                        </a:rPr>
                        <a:t>ủ </a:t>
                      </a:r>
                      <a:r>
                        <a:rPr sz="1000">
                          <a:latin typeface="Times New Roman"/>
                          <a:cs typeface="Times New Roman"/>
                        </a:rPr>
                        <a:t>đề</a:t>
                      </a:r>
                      <a:r>
                        <a:rPr sz="1000" spc="70">
                          <a:latin typeface="Times New Roman"/>
                          <a:cs typeface="Times New Roman"/>
                        </a:rPr>
                        <a:t> </a:t>
                      </a:r>
                      <a:r>
                        <a:rPr sz="1000" b="0" spc="-15">
                          <a:latin typeface="Bookman Old Style"/>
                          <a:cs typeface="Bookman Old Style"/>
                        </a:rPr>
                        <a:t>03</a:t>
                      </a:r>
                      <a:endParaRPr sz="1000">
                        <a:latin typeface="Bookman Old Style"/>
                        <a:cs typeface="Bookman Old Style"/>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243840">
                <a:tc>
                  <a:txBody>
                    <a:bodyPr/>
                    <a:lstStyle/>
                    <a:p>
                      <a:pPr marL="1905" algn="ctr">
                        <a:lnSpc>
                          <a:spcPct val="100000"/>
                        </a:lnSpc>
                        <a:spcBef>
                          <a:spcPts val="275"/>
                        </a:spcBef>
                      </a:pPr>
                      <a:r>
                        <a:rPr sz="1000" b="0" spc="-10">
                          <a:latin typeface="Bookman Old Style"/>
                          <a:cs typeface="Bookman Old Style"/>
                        </a:rPr>
                        <a:t>T</a:t>
                      </a:r>
                      <a:r>
                        <a:rPr sz="1000" spc="-10">
                          <a:latin typeface="Times New Roman"/>
                          <a:cs typeface="Times New Roman"/>
                        </a:rPr>
                        <a:t>ừ</a:t>
                      </a: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1450">
                        <a:lnSpc>
                          <a:spcPct val="100000"/>
                        </a:lnSpc>
                        <a:spcBef>
                          <a:spcPts val="275"/>
                        </a:spcBef>
                      </a:pPr>
                      <a:r>
                        <a:rPr sz="1000" b="0" spc="-10">
                          <a:latin typeface="Bookman Old Style"/>
                          <a:cs typeface="Bookman Old Style"/>
                        </a:rPr>
                        <a:t>Xác</a:t>
                      </a:r>
                      <a:r>
                        <a:rPr sz="1000" b="0" spc="-75">
                          <a:latin typeface="Bookman Old Style"/>
                          <a:cs typeface="Bookman Old Style"/>
                        </a:rPr>
                        <a:t> </a:t>
                      </a:r>
                      <a:r>
                        <a:rPr sz="1000" b="0" spc="-5">
                          <a:latin typeface="Bookman Old Style"/>
                          <a:cs typeface="Bookman Old Style"/>
                        </a:rPr>
                        <a:t>su</a:t>
                      </a:r>
                      <a:r>
                        <a:rPr sz="1000" spc="-5">
                          <a:latin typeface="Times New Roman"/>
                          <a:cs typeface="Times New Roman"/>
                        </a:rPr>
                        <a:t>ấ</a:t>
                      </a:r>
                      <a:r>
                        <a:rPr sz="1000" b="0" spc="-5">
                          <a:latin typeface="Bookman Old Style"/>
                          <a:cs typeface="Bookman Old Style"/>
                        </a:rPr>
                        <a:t>t</a:t>
                      </a:r>
                      <a:endParaRPr sz="1000">
                        <a:latin typeface="Bookman Old Style"/>
                        <a:cs typeface="Bookman Old Style"/>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05801">
                <a:tc>
                  <a:txBody>
                    <a:bodyPr/>
                    <a:lstStyle/>
                    <a:p>
                      <a:pPr marL="85725">
                        <a:lnSpc>
                          <a:spcPct val="100000"/>
                        </a:lnSpc>
                        <a:spcBef>
                          <a:spcPts val="275"/>
                        </a:spcBef>
                      </a:pPr>
                      <a:r>
                        <a:rPr sz="1000" b="0" spc="-10">
                          <a:solidFill>
                            <a:srgbClr val="00B050"/>
                          </a:solidFill>
                          <a:latin typeface="Bookman Old Style"/>
                          <a:cs typeface="Bookman Old Style"/>
                        </a:rPr>
                        <a:t>Du</a:t>
                      </a:r>
                      <a:r>
                        <a:rPr sz="1000" b="0" spc="-75">
                          <a:solidFill>
                            <a:srgbClr val="00B050"/>
                          </a:solidFill>
                          <a:latin typeface="Bookman Old Style"/>
                          <a:cs typeface="Bookman Old Style"/>
                        </a:rPr>
                        <a:t> </a:t>
                      </a:r>
                      <a:r>
                        <a:rPr sz="1000" b="0" spc="-5">
                          <a:solidFill>
                            <a:srgbClr val="00B050"/>
                          </a:solidFill>
                          <a:latin typeface="Bookman Old Style"/>
                          <a:cs typeface="Bookman Old Style"/>
                        </a:rPr>
                        <a:t>h</a:t>
                      </a:r>
                      <a:r>
                        <a:rPr sz="1000" spc="-5">
                          <a:solidFill>
                            <a:srgbClr val="00B050"/>
                          </a:solidFill>
                          <a:latin typeface="Times New Roman"/>
                          <a:cs typeface="Times New Roman"/>
                        </a:rPr>
                        <a:t>ọ</a:t>
                      </a:r>
                      <a:r>
                        <a:rPr sz="1000" b="0" spc="-5">
                          <a:solidFill>
                            <a:srgbClr val="00B050"/>
                          </a:solidFill>
                          <a:latin typeface="Bookman Old Style"/>
                          <a:cs typeface="Bookman Old Style"/>
                        </a:rPr>
                        <a:t>c</a:t>
                      </a:r>
                      <a:endParaRPr sz="1000">
                        <a:latin typeface="Bookman Old Style"/>
                        <a:cs typeface="Bookman Old Style"/>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marL="85090">
                        <a:lnSpc>
                          <a:spcPct val="100000"/>
                        </a:lnSpc>
                        <a:spcBef>
                          <a:spcPts val="265"/>
                        </a:spcBef>
                      </a:pPr>
                      <a:r>
                        <a:rPr sz="1000" b="0" spc="-10">
                          <a:solidFill>
                            <a:srgbClr val="00B050"/>
                          </a:solidFill>
                          <a:latin typeface="Bookman Old Style"/>
                          <a:cs typeface="Bookman Old Style"/>
                        </a:rPr>
                        <a:t>0.83</a:t>
                      </a:r>
                      <a:endParaRPr sz="1000">
                        <a:latin typeface="Bookman Old Style"/>
                        <a:cs typeface="Bookman Old Style"/>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tcPr>
                </a:tc>
                <a:extLst>
                  <a:ext uri="{0D108BD9-81ED-4DB2-BD59-A6C34878D82A}">
                    <a16:rowId xmlns:a16="http://schemas.microsoft.com/office/drawing/2014/main" val="10002"/>
                  </a:ext>
                </a:extLst>
              </a:tr>
              <a:tr h="152422">
                <a:tc>
                  <a:txBody>
                    <a:bodyPr/>
                    <a:lstStyle/>
                    <a:p>
                      <a:pPr marL="85725">
                        <a:lnSpc>
                          <a:spcPts val="1105"/>
                        </a:lnSpc>
                      </a:pPr>
                      <a:r>
                        <a:rPr sz="1000" b="0" spc="-5">
                          <a:solidFill>
                            <a:srgbClr val="00B050"/>
                          </a:solidFill>
                          <a:latin typeface="Bookman Old Style"/>
                          <a:cs typeface="Bookman Old Style"/>
                        </a:rPr>
                        <a:t>N</a:t>
                      </a:r>
                      <a:r>
                        <a:rPr sz="1000" spc="-5">
                          <a:solidFill>
                            <a:srgbClr val="00B050"/>
                          </a:solidFill>
                          <a:latin typeface="Times New Roman"/>
                          <a:cs typeface="Times New Roman"/>
                        </a:rPr>
                        <a:t>ướ</a:t>
                      </a:r>
                      <a:r>
                        <a:rPr sz="1000" b="0" spc="-5">
                          <a:solidFill>
                            <a:srgbClr val="00B050"/>
                          </a:solidFill>
                          <a:latin typeface="Bookman Old Style"/>
                          <a:cs typeface="Bookman Old Style"/>
                        </a:rPr>
                        <a:t>c</a:t>
                      </a:r>
                      <a:r>
                        <a:rPr sz="1000" b="0" spc="-60">
                          <a:solidFill>
                            <a:srgbClr val="00B050"/>
                          </a:solidFill>
                          <a:latin typeface="Bookman Old Style"/>
                          <a:cs typeface="Bookman Old Style"/>
                        </a:rPr>
                        <a:t> </a:t>
                      </a:r>
                      <a:r>
                        <a:rPr sz="1000" b="0" spc="-10">
                          <a:solidFill>
                            <a:srgbClr val="00B050"/>
                          </a:solidFill>
                          <a:latin typeface="Bookman Old Style"/>
                          <a:cs typeface="Bookman Old Style"/>
                        </a:rPr>
                        <a:t>ngoài</a:t>
                      </a:r>
                      <a:endParaRPr sz="1000">
                        <a:latin typeface="Bookman Old Style"/>
                        <a:cs typeface="Bookman Old Style"/>
                      </a:endParaRPr>
                    </a:p>
                  </a:txBody>
                  <a:tcPr marL="0" marR="0" marT="0" marB="0">
                    <a:lnL w="12700">
                      <a:solidFill>
                        <a:srgbClr val="000000"/>
                      </a:solidFill>
                      <a:prstDash val="solid"/>
                    </a:lnL>
                    <a:lnR w="12700">
                      <a:solidFill>
                        <a:srgbClr val="000000"/>
                      </a:solidFill>
                      <a:prstDash val="solid"/>
                    </a:lnR>
                  </a:tcPr>
                </a:tc>
                <a:tc>
                  <a:txBody>
                    <a:bodyPr/>
                    <a:lstStyle/>
                    <a:p>
                      <a:pPr marL="85090">
                        <a:lnSpc>
                          <a:spcPts val="1095"/>
                        </a:lnSpc>
                      </a:pPr>
                      <a:r>
                        <a:rPr sz="1000" b="0" spc="-10">
                          <a:solidFill>
                            <a:srgbClr val="00B050"/>
                          </a:solidFill>
                          <a:latin typeface="Bookman Old Style"/>
                          <a:cs typeface="Bookman Old Style"/>
                        </a:rPr>
                        <a:t>0.72</a:t>
                      </a:r>
                      <a:endParaRPr sz="1000">
                        <a:latin typeface="Bookman Old Style"/>
                        <a:cs typeface="Bookman Old Style"/>
                      </a:endParaRPr>
                    </a:p>
                  </a:txBody>
                  <a:tcPr marL="0" marR="0" marT="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03"/>
                  </a:ext>
                </a:extLst>
              </a:tr>
              <a:tr h="152422">
                <a:tc>
                  <a:txBody>
                    <a:bodyPr/>
                    <a:lstStyle/>
                    <a:p>
                      <a:pPr marL="85725">
                        <a:lnSpc>
                          <a:spcPts val="1105"/>
                        </a:lnSpc>
                      </a:pPr>
                      <a:r>
                        <a:rPr sz="1000" b="0" spc="-10">
                          <a:solidFill>
                            <a:srgbClr val="00B050"/>
                          </a:solidFill>
                          <a:latin typeface="Bookman Old Style"/>
                          <a:cs typeface="Bookman Old Style"/>
                        </a:rPr>
                        <a:t>Th</a:t>
                      </a:r>
                      <a:r>
                        <a:rPr sz="1000" spc="-10">
                          <a:solidFill>
                            <a:srgbClr val="00B050"/>
                          </a:solidFill>
                          <a:latin typeface="Times New Roman"/>
                          <a:cs typeface="Times New Roman"/>
                        </a:rPr>
                        <a:t>ế</a:t>
                      </a:r>
                      <a:r>
                        <a:rPr sz="1000" spc="20">
                          <a:solidFill>
                            <a:srgbClr val="00B050"/>
                          </a:solidFill>
                          <a:latin typeface="Times New Roman"/>
                          <a:cs typeface="Times New Roman"/>
                        </a:rPr>
                        <a:t> </a:t>
                      </a:r>
                      <a:r>
                        <a:rPr sz="1000" b="0" spc="-5">
                          <a:solidFill>
                            <a:srgbClr val="00B050"/>
                          </a:solidFill>
                          <a:latin typeface="Bookman Old Style"/>
                          <a:cs typeface="Bookman Old Style"/>
                        </a:rPr>
                        <a:t>gi</a:t>
                      </a:r>
                      <a:r>
                        <a:rPr sz="1000" spc="-5">
                          <a:solidFill>
                            <a:srgbClr val="00B050"/>
                          </a:solidFill>
                          <a:latin typeface="Times New Roman"/>
                          <a:cs typeface="Times New Roman"/>
                        </a:rPr>
                        <a:t>ớ</a:t>
                      </a:r>
                      <a:r>
                        <a:rPr sz="1000" b="0" spc="-5">
                          <a:solidFill>
                            <a:srgbClr val="00B050"/>
                          </a:solidFill>
                          <a:latin typeface="Bookman Old Style"/>
                          <a:cs typeface="Bookman Old Style"/>
                        </a:rPr>
                        <a:t>i</a:t>
                      </a:r>
                      <a:endParaRPr sz="1000">
                        <a:latin typeface="Bookman Old Style"/>
                        <a:cs typeface="Bookman Old Style"/>
                      </a:endParaRPr>
                    </a:p>
                  </a:txBody>
                  <a:tcPr marL="0" marR="0" marT="0" marB="0">
                    <a:lnL w="12700">
                      <a:solidFill>
                        <a:srgbClr val="000000"/>
                      </a:solidFill>
                      <a:prstDash val="solid"/>
                    </a:lnL>
                    <a:lnR w="12700">
                      <a:solidFill>
                        <a:srgbClr val="000000"/>
                      </a:solidFill>
                      <a:prstDash val="solid"/>
                    </a:lnR>
                  </a:tcPr>
                </a:tc>
                <a:tc>
                  <a:txBody>
                    <a:bodyPr/>
                    <a:lstStyle/>
                    <a:p>
                      <a:pPr marL="85090">
                        <a:lnSpc>
                          <a:spcPts val="1095"/>
                        </a:lnSpc>
                      </a:pPr>
                      <a:r>
                        <a:rPr sz="1000" b="0" spc="-10">
                          <a:solidFill>
                            <a:srgbClr val="00B050"/>
                          </a:solidFill>
                          <a:latin typeface="Bookman Old Style"/>
                          <a:cs typeface="Bookman Old Style"/>
                        </a:rPr>
                        <a:t>0.69</a:t>
                      </a:r>
                      <a:endParaRPr sz="1000">
                        <a:latin typeface="Bookman Old Style"/>
                        <a:cs typeface="Bookman Old Style"/>
                      </a:endParaRPr>
                    </a:p>
                  </a:txBody>
                  <a:tcPr marL="0" marR="0" marT="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04"/>
                  </a:ext>
                </a:extLst>
              </a:tr>
              <a:tr h="152612">
                <a:tc>
                  <a:txBody>
                    <a:bodyPr/>
                    <a:lstStyle/>
                    <a:p>
                      <a:pPr marL="85725">
                        <a:lnSpc>
                          <a:spcPts val="1105"/>
                        </a:lnSpc>
                      </a:pPr>
                      <a:r>
                        <a:rPr sz="1000" b="0" spc="-5">
                          <a:solidFill>
                            <a:srgbClr val="00B050"/>
                          </a:solidFill>
                          <a:latin typeface="Bookman Old Style"/>
                          <a:cs typeface="Bookman Old Style"/>
                        </a:rPr>
                        <a:t>Qu</a:t>
                      </a:r>
                      <a:r>
                        <a:rPr sz="1000" spc="-5">
                          <a:solidFill>
                            <a:srgbClr val="00B050"/>
                          </a:solidFill>
                          <a:latin typeface="Times New Roman"/>
                          <a:cs typeface="Times New Roman"/>
                        </a:rPr>
                        <a:t>ố</a:t>
                      </a:r>
                      <a:r>
                        <a:rPr sz="1000" b="0" spc="-5">
                          <a:solidFill>
                            <a:srgbClr val="00B050"/>
                          </a:solidFill>
                          <a:latin typeface="Bookman Old Style"/>
                          <a:cs typeface="Bookman Old Style"/>
                        </a:rPr>
                        <a:t>c</a:t>
                      </a:r>
                      <a:r>
                        <a:rPr sz="1000" b="0" spc="-85">
                          <a:solidFill>
                            <a:srgbClr val="00B050"/>
                          </a:solidFill>
                          <a:latin typeface="Bookman Old Style"/>
                          <a:cs typeface="Bookman Old Style"/>
                        </a:rPr>
                        <a:t> </a:t>
                      </a:r>
                      <a:r>
                        <a:rPr sz="1000" b="0">
                          <a:solidFill>
                            <a:srgbClr val="00B050"/>
                          </a:solidFill>
                          <a:latin typeface="Bookman Old Style"/>
                          <a:cs typeface="Bookman Old Style"/>
                        </a:rPr>
                        <a:t>t</a:t>
                      </a:r>
                      <a:r>
                        <a:rPr sz="1000">
                          <a:solidFill>
                            <a:srgbClr val="00B050"/>
                          </a:solidFill>
                          <a:latin typeface="Times New Roman"/>
                          <a:cs typeface="Times New Roman"/>
                        </a:rPr>
                        <a:t>ế</a:t>
                      </a: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85090">
                        <a:lnSpc>
                          <a:spcPts val="1095"/>
                        </a:lnSpc>
                      </a:pPr>
                      <a:r>
                        <a:rPr sz="1000" b="0" spc="-10">
                          <a:solidFill>
                            <a:srgbClr val="00B050"/>
                          </a:solidFill>
                          <a:latin typeface="Bookman Old Style"/>
                          <a:cs typeface="Bookman Old Style"/>
                        </a:rPr>
                        <a:t>0.43</a:t>
                      </a:r>
                      <a:endParaRPr sz="1000">
                        <a:latin typeface="Bookman Old Style"/>
                        <a:cs typeface="Bookman Old Style"/>
                      </a:endParaRPr>
                    </a:p>
                  </a:txBody>
                  <a:tcPr marL="0" marR="0" marT="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05"/>
                  </a:ext>
                </a:extLst>
              </a:tr>
              <a:tr h="152549">
                <a:tc>
                  <a:txBody>
                    <a:bodyPr/>
                    <a:lstStyle/>
                    <a:p>
                      <a:pPr marL="85725">
                        <a:lnSpc>
                          <a:spcPts val="1110"/>
                        </a:lnSpc>
                      </a:pPr>
                      <a:r>
                        <a:rPr sz="1000" b="0" spc="-5">
                          <a:solidFill>
                            <a:srgbClr val="00B050"/>
                          </a:solidFill>
                          <a:latin typeface="Bookman Old Style"/>
                          <a:cs typeface="Bookman Old Style"/>
                        </a:rPr>
                        <a:t>H</a:t>
                      </a:r>
                      <a:r>
                        <a:rPr sz="1000" spc="-5">
                          <a:solidFill>
                            <a:srgbClr val="00B050"/>
                          </a:solidFill>
                          <a:latin typeface="Times New Roman"/>
                          <a:cs typeface="Times New Roman"/>
                        </a:rPr>
                        <a:t>ợ</a:t>
                      </a:r>
                      <a:r>
                        <a:rPr sz="1000" b="0" spc="-5">
                          <a:solidFill>
                            <a:srgbClr val="00B050"/>
                          </a:solidFill>
                          <a:latin typeface="Bookman Old Style"/>
                          <a:cs typeface="Bookman Old Style"/>
                        </a:rPr>
                        <a:t>p</a:t>
                      </a:r>
                      <a:r>
                        <a:rPr sz="1000" b="0" spc="-65">
                          <a:solidFill>
                            <a:srgbClr val="00B050"/>
                          </a:solidFill>
                          <a:latin typeface="Bookman Old Style"/>
                          <a:cs typeface="Bookman Old Style"/>
                        </a:rPr>
                        <a:t> </a:t>
                      </a:r>
                      <a:r>
                        <a:rPr sz="1000" b="0" spc="-5">
                          <a:solidFill>
                            <a:srgbClr val="00B050"/>
                          </a:solidFill>
                          <a:latin typeface="Bookman Old Style"/>
                          <a:cs typeface="Bookman Old Style"/>
                        </a:rPr>
                        <a:t>tác</a:t>
                      </a:r>
                      <a:endParaRPr sz="1000">
                        <a:latin typeface="Bookman Old Style"/>
                        <a:cs typeface="Bookman Old Style"/>
                      </a:endParaRPr>
                    </a:p>
                  </a:txBody>
                  <a:tcPr marL="0" marR="0" marT="0" marB="0">
                    <a:lnL w="12700">
                      <a:solidFill>
                        <a:srgbClr val="000000"/>
                      </a:solidFill>
                      <a:prstDash val="solid"/>
                    </a:lnL>
                    <a:lnR w="12700">
                      <a:solidFill>
                        <a:srgbClr val="000000"/>
                      </a:solidFill>
                      <a:prstDash val="solid"/>
                    </a:lnR>
                  </a:tcPr>
                </a:tc>
                <a:tc>
                  <a:txBody>
                    <a:bodyPr/>
                    <a:lstStyle/>
                    <a:p>
                      <a:pPr marL="85090">
                        <a:lnSpc>
                          <a:spcPts val="1095"/>
                        </a:lnSpc>
                      </a:pPr>
                      <a:r>
                        <a:rPr sz="1000" b="0" spc="-10">
                          <a:solidFill>
                            <a:srgbClr val="00B050"/>
                          </a:solidFill>
                          <a:latin typeface="Bookman Old Style"/>
                          <a:cs typeface="Bookman Old Style"/>
                        </a:rPr>
                        <a:t>0.41</a:t>
                      </a:r>
                      <a:endParaRPr sz="1000">
                        <a:latin typeface="Bookman Old Style"/>
                        <a:cs typeface="Bookman Old Style"/>
                      </a:endParaRPr>
                    </a:p>
                  </a:txBody>
                  <a:tcPr marL="0" marR="0" marT="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06"/>
                  </a:ext>
                </a:extLst>
              </a:tr>
              <a:tr h="190030">
                <a:tc>
                  <a:txBody>
                    <a:bodyPr/>
                    <a:lstStyle/>
                    <a:p>
                      <a:pPr marL="85725">
                        <a:lnSpc>
                          <a:spcPts val="1095"/>
                        </a:lnSpc>
                      </a:pPr>
                      <a:r>
                        <a:rPr sz="1000" b="0" spc="-5">
                          <a:latin typeface="Bookman Old Style"/>
                          <a:cs typeface="Bookman Old Style"/>
                        </a:rPr>
                        <a:t>…….</a:t>
                      </a:r>
                      <a:endParaRPr sz="1000">
                        <a:latin typeface="Bookman Old Style"/>
                        <a:cs typeface="Bookman Old Style"/>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tc>
                  <a:txBody>
                    <a:bodyPr/>
                    <a:lstStyle/>
                    <a:p>
                      <a:pPr marL="85090">
                        <a:lnSpc>
                          <a:spcPts val="1095"/>
                        </a:lnSpc>
                      </a:pPr>
                      <a:r>
                        <a:rPr sz="1000" b="0" spc="-5">
                          <a:latin typeface="Bookman Old Style"/>
                          <a:cs typeface="Bookman Old Style"/>
                        </a:rPr>
                        <a:t>…….</a:t>
                      </a:r>
                      <a:endParaRPr sz="1000">
                        <a:latin typeface="Bookman Old Style"/>
                        <a:cs typeface="Bookman Old Style"/>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7"/>
                  </a:ext>
                </a:extLst>
              </a:tr>
            </a:tbl>
          </a:graphicData>
        </a:graphic>
      </p:graphicFrame>
      <p:sp>
        <p:nvSpPr>
          <p:cNvPr id="10" name="object 7">
            <a:extLst>
              <a:ext uri="{FF2B5EF4-FFF2-40B4-BE49-F238E27FC236}">
                <a16:creationId xmlns:a16="http://schemas.microsoft.com/office/drawing/2014/main" id="{EE336F98-5594-417B-ACA6-0E0E7E204A57}"/>
              </a:ext>
            </a:extLst>
          </p:cNvPr>
          <p:cNvSpPr/>
          <p:nvPr/>
        </p:nvSpPr>
        <p:spPr>
          <a:xfrm>
            <a:off x="6639400" y="3359409"/>
            <a:ext cx="233679" cy="234315"/>
          </a:xfrm>
          <a:custGeom>
            <a:avLst/>
            <a:gdLst/>
            <a:ahLst/>
            <a:cxnLst/>
            <a:rect l="l" t="t" r="r" b="b"/>
            <a:pathLst>
              <a:path w="233679" h="234314">
                <a:moveTo>
                  <a:pt x="194818" y="0"/>
                </a:moveTo>
                <a:lnTo>
                  <a:pt x="38862" y="0"/>
                </a:lnTo>
                <a:lnTo>
                  <a:pt x="23735" y="3073"/>
                </a:lnTo>
                <a:lnTo>
                  <a:pt x="11382" y="11445"/>
                </a:lnTo>
                <a:lnTo>
                  <a:pt x="3053" y="23842"/>
                </a:lnTo>
                <a:lnTo>
                  <a:pt x="0" y="38988"/>
                </a:lnTo>
                <a:lnTo>
                  <a:pt x="0" y="194817"/>
                </a:lnTo>
                <a:lnTo>
                  <a:pt x="3053" y="210018"/>
                </a:lnTo>
                <a:lnTo>
                  <a:pt x="11382" y="222408"/>
                </a:lnTo>
                <a:lnTo>
                  <a:pt x="23735" y="230751"/>
                </a:lnTo>
                <a:lnTo>
                  <a:pt x="38862" y="233806"/>
                </a:lnTo>
                <a:lnTo>
                  <a:pt x="194818" y="233806"/>
                </a:lnTo>
                <a:lnTo>
                  <a:pt x="209944" y="230751"/>
                </a:lnTo>
                <a:lnTo>
                  <a:pt x="222297" y="222408"/>
                </a:lnTo>
                <a:lnTo>
                  <a:pt x="230626" y="210018"/>
                </a:lnTo>
                <a:lnTo>
                  <a:pt x="233679" y="194817"/>
                </a:lnTo>
                <a:lnTo>
                  <a:pt x="233679" y="38988"/>
                </a:lnTo>
                <a:lnTo>
                  <a:pt x="230626" y="23842"/>
                </a:lnTo>
                <a:lnTo>
                  <a:pt x="222297" y="11445"/>
                </a:lnTo>
                <a:lnTo>
                  <a:pt x="209944" y="3073"/>
                </a:lnTo>
                <a:lnTo>
                  <a:pt x="194818" y="0"/>
                </a:lnTo>
                <a:close/>
              </a:path>
            </a:pathLst>
          </a:custGeom>
          <a:solidFill>
            <a:srgbClr val="FF0000"/>
          </a:solidFill>
        </p:spPr>
        <p:txBody>
          <a:bodyPr wrap="square" lIns="0" tIns="0" rIns="0" bIns="0" rtlCol="0"/>
          <a:lstStyle/>
          <a:p>
            <a:endParaRPr/>
          </a:p>
        </p:txBody>
      </p:sp>
      <p:sp>
        <p:nvSpPr>
          <p:cNvPr id="11" name="object 8">
            <a:extLst>
              <a:ext uri="{FF2B5EF4-FFF2-40B4-BE49-F238E27FC236}">
                <a16:creationId xmlns:a16="http://schemas.microsoft.com/office/drawing/2014/main" id="{FED92840-24BA-4A1C-9E32-E33C8D36778C}"/>
              </a:ext>
            </a:extLst>
          </p:cNvPr>
          <p:cNvSpPr/>
          <p:nvPr/>
        </p:nvSpPr>
        <p:spPr>
          <a:xfrm>
            <a:off x="6639400" y="3359409"/>
            <a:ext cx="233679" cy="234315"/>
          </a:xfrm>
          <a:custGeom>
            <a:avLst/>
            <a:gdLst/>
            <a:ahLst/>
            <a:cxnLst/>
            <a:rect l="l" t="t" r="r" b="b"/>
            <a:pathLst>
              <a:path w="233679" h="234314">
                <a:moveTo>
                  <a:pt x="0" y="38988"/>
                </a:moveTo>
                <a:lnTo>
                  <a:pt x="3053" y="23842"/>
                </a:lnTo>
                <a:lnTo>
                  <a:pt x="11382" y="11445"/>
                </a:lnTo>
                <a:lnTo>
                  <a:pt x="23735" y="3073"/>
                </a:lnTo>
                <a:lnTo>
                  <a:pt x="38862" y="0"/>
                </a:lnTo>
                <a:lnTo>
                  <a:pt x="194818" y="0"/>
                </a:lnTo>
                <a:lnTo>
                  <a:pt x="209944" y="3073"/>
                </a:lnTo>
                <a:lnTo>
                  <a:pt x="222297" y="11445"/>
                </a:lnTo>
                <a:lnTo>
                  <a:pt x="230626" y="23842"/>
                </a:lnTo>
                <a:lnTo>
                  <a:pt x="233679" y="38988"/>
                </a:lnTo>
                <a:lnTo>
                  <a:pt x="233679" y="194817"/>
                </a:lnTo>
                <a:lnTo>
                  <a:pt x="230626" y="210018"/>
                </a:lnTo>
                <a:lnTo>
                  <a:pt x="222297" y="222408"/>
                </a:lnTo>
                <a:lnTo>
                  <a:pt x="209944" y="230751"/>
                </a:lnTo>
                <a:lnTo>
                  <a:pt x="194818" y="233806"/>
                </a:lnTo>
                <a:lnTo>
                  <a:pt x="38862" y="233806"/>
                </a:lnTo>
                <a:lnTo>
                  <a:pt x="23735" y="230751"/>
                </a:lnTo>
                <a:lnTo>
                  <a:pt x="11382" y="222408"/>
                </a:lnTo>
                <a:lnTo>
                  <a:pt x="3053" y="210018"/>
                </a:lnTo>
                <a:lnTo>
                  <a:pt x="0" y="194817"/>
                </a:lnTo>
                <a:lnTo>
                  <a:pt x="0" y="38988"/>
                </a:lnTo>
                <a:close/>
              </a:path>
            </a:pathLst>
          </a:custGeom>
          <a:ln w="19050">
            <a:solidFill>
              <a:srgbClr val="525977"/>
            </a:solidFill>
          </a:ln>
        </p:spPr>
        <p:txBody>
          <a:bodyPr wrap="square" lIns="0" tIns="0" rIns="0" bIns="0" rtlCol="0"/>
          <a:lstStyle/>
          <a:p>
            <a:endParaRPr/>
          </a:p>
        </p:txBody>
      </p:sp>
      <p:sp>
        <p:nvSpPr>
          <p:cNvPr id="12" name="object 9">
            <a:extLst>
              <a:ext uri="{FF2B5EF4-FFF2-40B4-BE49-F238E27FC236}">
                <a16:creationId xmlns:a16="http://schemas.microsoft.com/office/drawing/2014/main" id="{2635AA04-F986-4BB9-A267-3F9B139126D2}"/>
              </a:ext>
            </a:extLst>
          </p:cNvPr>
          <p:cNvSpPr/>
          <p:nvPr/>
        </p:nvSpPr>
        <p:spPr>
          <a:xfrm>
            <a:off x="6640796" y="3607948"/>
            <a:ext cx="234315" cy="234315"/>
          </a:xfrm>
          <a:custGeom>
            <a:avLst/>
            <a:gdLst/>
            <a:ahLst/>
            <a:cxnLst/>
            <a:rect l="l" t="t" r="r" b="b"/>
            <a:pathLst>
              <a:path w="234314" h="234314">
                <a:moveTo>
                  <a:pt x="194818" y="0"/>
                </a:moveTo>
                <a:lnTo>
                  <a:pt x="38989" y="0"/>
                </a:lnTo>
                <a:lnTo>
                  <a:pt x="23788" y="3055"/>
                </a:lnTo>
                <a:lnTo>
                  <a:pt x="11398" y="11398"/>
                </a:lnTo>
                <a:lnTo>
                  <a:pt x="3055" y="23788"/>
                </a:lnTo>
                <a:lnTo>
                  <a:pt x="0" y="38989"/>
                </a:lnTo>
                <a:lnTo>
                  <a:pt x="0" y="194818"/>
                </a:lnTo>
                <a:lnTo>
                  <a:pt x="3055" y="209964"/>
                </a:lnTo>
                <a:lnTo>
                  <a:pt x="11398" y="222361"/>
                </a:lnTo>
                <a:lnTo>
                  <a:pt x="23788" y="230733"/>
                </a:lnTo>
                <a:lnTo>
                  <a:pt x="38989" y="233807"/>
                </a:lnTo>
                <a:lnTo>
                  <a:pt x="194818" y="233807"/>
                </a:lnTo>
                <a:lnTo>
                  <a:pt x="209964" y="230733"/>
                </a:lnTo>
                <a:lnTo>
                  <a:pt x="222361" y="222361"/>
                </a:lnTo>
                <a:lnTo>
                  <a:pt x="230733" y="209964"/>
                </a:lnTo>
                <a:lnTo>
                  <a:pt x="233807" y="194818"/>
                </a:lnTo>
                <a:lnTo>
                  <a:pt x="233807" y="38989"/>
                </a:lnTo>
                <a:lnTo>
                  <a:pt x="230733" y="23788"/>
                </a:lnTo>
                <a:lnTo>
                  <a:pt x="222361" y="11398"/>
                </a:lnTo>
                <a:lnTo>
                  <a:pt x="209964" y="3055"/>
                </a:lnTo>
                <a:lnTo>
                  <a:pt x="194818" y="0"/>
                </a:lnTo>
                <a:close/>
              </a:path>
            </a:pathLst>
          </a:custGeom>
          <a:solidFill>
            <a:srgbClr val="00B0F0"/>
          </a:solidFill>
        </p:spPr>
        <p:txBody>
          <a:bodyPr wrap="square" lIns="0" tIns="0" rIns="0" bIns="0" rtlCol="0"/>
          <a:lstStyle/>
          <a:p>
            <a:endParaRPr/>
          </a:p>
        </p:txBody>
      </p:sp>
      <p:sp>
        <p:nvSpPr>
          <p:cNvPr id="13" name="object 10">
            <a:extLst>
              <a:ext uri="{FF2B5EF4-FFF2-40B4-BE49-F238E27FC236}">
                <a16:creationId xmlns:a16="http://schemas.microsoft.com/office/drawing/2014/main" id="{1815688E-FA08-402F-938D-FBA8B746260F}"/>
              </a:ext>
            </a:extLst>
          </p:cNvPr>
          <p:cNvSpPr/>
          <p:nvPr/>
        </p:nvSpPr>
        <p:spPr>
          <a:xfrm>
            <a:off x="6640796" y="3607948"/>
            <a:ext cx="234315" cy="234315"/>
          </a:xfrm>
          <a:custGeom>
            <a:avLst/>
            <a:gdLst/>
            <a:ahLst/>
            <a:cxnLst/>
            <a:rect l="l" t="t" r="r" b="b"/>
            <a:pathLst>
              <a:path w="234314" h="234314">
                <a:moveTo>
                  <a:pt x="0" y="38989"/>
                </a:moveTo>
                <a:lnTo>
                  <a:pt x="3055" y="23788"/>
                </a:lnTo>
                <a:lnTo>
                  <a:pt x="11398" y="11398"/>
                </a:lnTo>
                <a:lnTo>
                  <a:pt x="23788" y="3055"/>
                </a:lnTo>
                <a:lnTo>
                  <a:pt x="38989" y="0"/>
                </a:lnTo>
                <a:lnTo>
                  <a:pt x="194818" y="0"/>
                </a:lnTo>
                <a:lnTo>
                  <a:pt x="209964" y="3055"/>
                </a:lnTo>
                <a:lnTo>
                  <a:pt x="222361" y="11398"/>
                </a:lnTo>
                <a:lnTo>
                  <a:pt x="230733" y="23788"/>
                </a:lnTo>
                <a:lnTo>
                  <a:pt x="233807" y="38989"/>
                </a:lnTo>
                <a:lnTo>
                  <a:pt x="233807" y="194818"/>
                </a:lnTo>
                <a:lnTo>
                  <a:pt x="230733" y="209964"/>
                </a:lnTo>
                <a:lnTo>
                  <a:pt x="222361" y="222361"/>
                </a:lnTo>
                <a:lnTo>
                  <a:pt x="209964" y="230733"/>
                </a:lnTo>
                <a:lnTo>
                  <a:pt x="194818" y="233807"/>
                </a:lnTo>
                <a:lnTo>
                  <a:pt x="38989" y="233807"/>
                </a:lnTo>
                <a:lnTo>
                  <a:pt x="23788" y="230733"/>
                </a:lnTo>
                <a:lnTo>
                  <a:pt x="11398" y="222361"/>
                </a:lnTo>
                <a:lnTo>
                  <a:pt x="3055" y="209964"/>
                </a:lnTo>
                <a:lnTo>
                  <a:pt x="0" y="194818"/>
                </a:lnTo>
                <a:lnTo>
                  <a:pt x="0" y="38989"/>
                </a:lnTo>
                <a:close/>
              </a:path>
            </a:pathLst>
          </a:custGeom>
          <a:ln w="19050">
            <a:solidFill>
              <a:srgbClr val="525977"/>
            </a:solidFill>
          </a:ln>
        </p:spPr>
        <p:txBody>
          <a:bodyPr wrap="square" lIns="0" tIns="0" rIns="0" bIns="0" rtlCol="0"/>
          <a:lstStyle/>
          <a:p>
            <a:endParaRPr/>
          </a:p>
        </p:txBody>
      </p:sp>
      <p:sp>
        <p:nvSpPr>
          <p:cNvPr id="14" name="object 11">
            <a:extLst>
              <a:ext uri="{FF2B5EF4-FFF2-40B4-BE49-F238E27FC236}">
                <a16:creationId xmlns:a16="http://schemas.microsoft.com/office/drawing/2014/main" id="{662102FC-D32C-405C-B54C-10F7C5D2EE32}"/>
              </a:ext>
            </a:extLst>
          </p:cNvPr>
          <p:cNvSpPr/>
          <p:nvPr/>
        </p:nvSpPr>
        <p:spPr>
          <a:xfrm>
            <a:off x="6637240" y="3841756"/>
            <a:ext cx="234315" cy="234315"/>
          </a:xfrm>
          <a:custGeom>
            <a:avLst/>
            <a:gdLst/>
            <a:ahLst/>
            <a:cxnLst/>
            <a:rect l="l" t="t" r="r" b="b"/>
            <a:pathLst>
              <a:path w="234314" h="234314">
                <a:moveTo>
                  <a:pt x="194818" y="0"/>
                </a:moveTo>
                <a:lnTo>
                  <a:pt x="38989" y="0"/>
                </a:lnTo>
                <a:lnTo>
                  <a:pt x="23788" y="3055"/>
                </a:lnTo>
                <a:lnTo>
                  <a:pt x="11398" y="11398"/>
                </a:lnTo>
                <a:lnTo>
                  <a:pt x="3055" y="23788"/>
                </a:lnTo>
                <a:lnTo>
                  <a:pt x="0" y="38988"/>
                </a:lnTo>
                <a:lnTo>
                  <a:pt x="0" y="194817"/>
                </a:lnTo>
                <a:lnTo>
                  <a:pt x="3055" y="209964"/>
                </a:lnTo>
                <a:lnTo>
                  <a:pt x="11398" y="222361"/>
                </a:lnTo>
                <a:lnTo>
                  <a:pt x="23788" y="230733"/>
                </a:lnTo>
                <a:lnTo>
                  <a:pt x="38989" y="233806"/>
                </a:lnTo>
                <a:lnTo>
                  <a:pt x="194818" y="233806"/>
                </a:lnTo>
                <a:lnTo>
                  <a:pt x="209964" y="230733"/>
                </a:lnTo>
                <a:lnTo>
                  <a:pt x="222361" y="222361"/>
                </a:lnTo>
                <a:lnTo>
                  <a:pt x="230733" y="209964"/>
                </a:lnTo>
                <a:lnTo>
                  <a:pt x="233807" y="194817"/>
                </a:lnTo>
                <a:lnTo>
                  <a:pt x="233807" y="38988"/>
                </a:lnTo>
                <a:lnTo>
                  <a:pt x="230733" y="23788"/>
                </a:lnTo>
                <a:lnTo>
                  <a:pt x="222361" y="11398"/>
                </a:lnTo>
                <a:lnTo>
                  <a:pt x="209964" y="3055"/>
                </a:lnTo>
                <a:lnTo>
                  <a:pt x="194818" y="0"/>
                </a:lnTo>
                <a:close/>
              </a:path>
            </a:pathLst>
          </a:custGeom>
          <a:solidFill>
            <a:srgbClr val="92D050"/>
          </a:solidFill>
        </p:spPr>
        <p:txBody>
          <a:bodyPr wrap="square" lIns="0" tIns="0" rIns="0" bIns="0" rtlCol="0"/>
          <a:lstStyle/>
          <a:p>
            <a:endParaRPr/>
          </a:p>
        </p:txBody>
      </p:sp>
      <p:sp>
        <p:nvSpPr>
          <p:cNvPr id="15" name="object 12">
            <a:extLst>
              <a:ext uri="{FF2B5EF4-FFF2-40B4-BE49-F238E27FC236}">
                <a16:creationId xmlns:a16="http://schemas.microsoft.com/office/drawing/2014/main" id="{576524E3-06B2-4C29-A0F7-4644752D4AAA}"/>
              </a:ext>
            </a:extLst>
          </p:cNvPr>
          <p:cNvSpPr/>
          <p:nvPr/>
        </p:nvSpPr>
        <p:spPr>
          <a:xfrm>
            <a:off x="6637240" y="3841756"/>
            <a:ext cx="234315" cy="234315"/>
          </a:xfrm>
          <a:custGeom>
            <a:avLst/>
            <a:gdLst/>
            <a:ahLst/>
            <a:cxnLst/>
            <a:rect l="l" t="t" r="r" b="b"/>
            <a:pathLst>
              <a:path w="234314" h="234314">
                <a:moveTo>
                  <a:pt x="0" y="38988"/>
                </a:moveTo>
                <a:lnTo>
                  <a:pt x="3055" y="23788"/>
                </a:lnTo>
                <a:lnTo>
                  <a:pt x="11398" y="11398"/>
                </a:lnTo>
                <a:lnTo>
                  <a:pt x="23788" y="3055"/>
                </a:lnTo>
                <a:lnTo>
                  <a:pt x="38989" y="0"/>
                </a:lnTo>
                <a:lnTo>
                  <a:pt x="194818" y="0"/>
                </a:lnTo>
                <a:lnTo>
                  <a:pt x="209964" y="3055"/>
                </a:lnTo>
                <a:lnTo>
                  <a:pt x="222361" y="11398"/>
                </a:lnTo>
                <a:lnTo>
                  <a:pt x="230733" y="23788"/>
                </a:lnTo>
                <a:lnTo>
                  <a:pt x="233807" y="38988"/>
                </a:lnTo>
                <a:lnTo>
                  <a:pt x="233807" y="194817"/>
                </a:lnTo>
                <a:lnTo>
                  <a:pt x="230733" y="209964"/>
                </a:lnTo>
                <a:lnTo>
                  <a:pt x="222361" y="222361"/>
                </a:lnTo>
                <a:lnTo>
                  <a:pt x="209964" y="230733"/>
                </a:lnTo>
                <a:lnTo>
                  <a:pt x="194818" y="233806"/>
                </a:lnTo>
                <a:lnTo>
                  <a:pt x="38989" y="233806"/>
                </a:lnTo>
                <a:lnTo>
                  <a:pt x="23788" y="230733"/>
                </a:lnTo>
                <a:lnTo>
                  <a:pt x="11398" y="222361"/>
                </a:lnTo>
                <a:lnTo>
                  <a:pt x="3055" y="209964"/>
                </a:lnTo>
                <a:lnTo>
                  <a:pt x="0" y="194817"/>
                </a:lnTo>
                <a:lnTo>
                  <a:pt x="0" y="38988"/>
                </a:lnTo>
                <a:close/>
              </a:path>
            </a:pathLst>
          </a:custGeom>
          <a:ln w="19050">
            <a:solidFill>
              <a:srgbClr val="525977"/>
            </a:solidFill>
          </a:ln>
        </p:spPr>
        <p:txBody>
          <a:bodyPr wrap="square" lIns="0" tIns="0" rIns="0" bIns="0" rtlCol="0"/>
          <a:lstStyle/>
          <a:p>
            <a:endParaRPr/>
          </a:p>
        </p:txBody>
      </p:sp>
      <p:sp>
        <p:nvSpPr>
          <p:cNvPr id="16" name="object 13">
            <a:extLst>
              <a:ext uri="{FF2B5EF4-FFF2-40B4-BE49-F238E27FC236}">
                <a16:creationId xmlns:a16="http://schemas.microsoft.com/office/drawing/2014/main" id="{4E0C3493-751E-44B6-8786-A40F7FA786D7}"/>
              </a:ext>
            </a:extLst>
          </p:cNvPr>
          <p:cNvSpPr/>
          <p:nvPr/>
        </p:nvSpPr>
        <p:spPr>
          <a:xfrm>
            <a:off x="6814406" y="2932435"/>
            <a:ext cx="464184" cy="485775"/>
          </a:xfrm>
          <a:custGeom>
            <a:avLst/>
            <a:gdLst/>
            <a:ahLst/>
            <a:cxnLst/>
            <a:rect l="l" t="t" r="r" b="b"/>
            <a:pathLst>
              <a:path w="464185" h="485775">
                <a:moveTo>
                  <a:pt x="407007" y="50730"/>
                </a:moveTo>
                <a:lnTo>
                  <a:pt x="0" y="476758"/>
                </a:lnTo>
                <a:lnTo>
                  <a:pt x="9144" y="485521"/>
                </a:lnTo>
                <a:lnTo>
                  <a:pt x="416171" y="59472"/>
                </a:lnTo>
                <a:lnTo>
                  <a:pt x="407007" y="50730"/>
                </a:lnTo>
                <a:close/>
              </a:path>
              <a:path w="464185" h="485775">
                <a:moveTo>
                  <a:pt x="451421" y="41529"/>
                </a:moveTo>
                <a:lnTo>
                  <a:pt x="415798" y="41529"/>
                </a:lnTo>
                <a:lnTo>
                  <a:pt x="424942" y="50292"/>
                </a:lnTo>
                <a:lnTo>
                  <a:pt x="416171" y="59472"/>
                </a:lnTo>
                <a:lnTo>
                  <a:pt x="439166" y="81407"/>
                </a:lnTo>
                <a:lnTo>
                  <a:pt x="451421" y="41529"/>
                </a:lnTo>
                <a:close/>
              </a:path>
              <a:path w="464185" h="485775">
                <a:moveTo>
                  <a:pt x="415798" y="41529"/>
                </a:moveTo>
                <a:lnTo>
                  <a:pt x="407007" y="50730"/>
                </a:lnTo>
                <a:lnTo>
                  <a:pt x="416171" y="59472"/>
                </a:lnTo>
                <a:lnTo>
                  <a:pt x="424942" y="50292"/>
                </a:lnTo>
                <a:lnTo>
                  <a:pt x="415798" y="41529"/>
                </a:lnTo>
                <a:close/>
              </a:path>
              <a:path w="464185" h="485775">
                <a:moveTo>
                  <a:pt x="464185" y="0"/>
                </a:moveTo>
                <a:lnTo>
                  <a:pt x="384048" y="28829"/>
                </a:lnTo>
                <a:lnTo>
                  <a:pt x="407007" y="50730"/>
                </a:lnTo>
                <a:lnTo>
                  <a:pt x="415798" y="41529"/>
                </a:lnTo>
                <a:lnTo>
                  <a:pt x="451421" y="41529"/>
                </a:lnTo>
                <a:lnTo>
                  <a:pt x="464185" y="0"/>
                </a:lnTo>
                <a:close/>
              </a:path>
            </a:pathLst>
          </a:custGeom>
          <a:solidFill>
            <a:srgbClr val="FF0000"/>
          </a:solidFill>
        </p:spPr>
        <p:txBody>
          <a:bodyPr wrap="square" lIns="0" tIns="0" rIns="0" bIns="0" rtlCol="0"/>
          <a:lstStyle/>
          <a:p>
            <a:endParaRPr/>
          </a:p>
        </p:txBody>
      </p:sp>
      <p:sp>
        <p:nvSpPr>
          <p:cNvPr id="17" name="object 14">
            <a:extLst>
              <a:ext uri="{FF2B5EF4-FFF2-40B4-BE49-F238E27FC236}">
                <a16:creationId xmlns:a16="http://schemas.microsoft.com/office/drawing/2014/main" id="{7721C248-3504-44A9-93C7-42B3BF7C305B}"/>
              </a:ext>
            </a:extLst>
          </p:cNvPr>
          <p:cNvSpPr/>
          <p:nvPr/>
        </p:nvSpPr>
        <p:spPr>
          <a:xfrm>
            <a:off x="6700868" y="3686689"/>
            <a:ext cx="2661920" cy="76200"/>
          </a:xfrm>
          <a:custGeom>
            <a:avLst/>
            <a:gdLst/>
            <a:ahLst/>
            <a:cxnLst/>
            <a:rect l="l" t="t" r="r" b="b"/>
            <a:pathLst>
              <a:path w="2661920" h="76200">
                <a:moveTo>
                  <a:pt x="2585593" y="0"/>
                </a:moveTo>
                <a:lnTo>
                  <a:pt x="2585593" y="76200"/>
                </a:lnTo>
                <a:lnTo>
                  <a:pt x="2649093" y="44450"/>
                </a:lnTo>
                <a:lnTo>
                  <a:pt x="2598293" y="44450"/>
                </a:lnTo>
                <a:lnTo>
                  <a:pt x="2598293" y="31750"/>
                </a:lnTo>
                <a:lnTo>
                  <a:pt x="2649093" y="31750"/>
                </a:lnTo>
                <a:lnTo>
                  <a:pt x="2585593" y="0"/>
                </a:lnTo>
                <a:close/>
              </a:path>
              <a:path w="2661920" h="76200">
                <a:moveTo>
                  <a:pt x="2585593" y="31750"/>
                </a:moveTo>
                <a:lnTo>
                  <a:pt x="0" y="31750"/>
                </a:lnTo>
                <a:lnTo>
                  <a:pt x="0" y="44450"/>
                </a:lnTo>
                <a:lnTo>
                  <a:pt x="2585593" y="44450"/>
                </a:lnTo>
                <a:lnTo>
                  <a:pt x="2585593" y="31750"/>
                </a:lnTo>
                <a:close/>
              </a:path>
              <a:path w="2661920" h="76200">
                <a:moveTo>
                  <a:pt x="2649093" y="31750"/>
                </a:moveTo>
                <a:lnTo>
                  <a:pt x="2598293" y="31750"/>
                </a:lnTo>
                <a:lnTo>
                  <a:pt x="2598293" y="44450"/>
                </a:lnTo>
                <a:lnTo>
                  <a:pt x="2649093" y="44450"/>
                </a:lnTo>
                <a:lnTo>
                  <a:pt x="2661793" y="38100"/>
                </a:lnTo>
                <a:lnTo>
                  <a:pt x="2649093" y="31750"/>
                </a:lnTo>
                <a:close/>
              </a:path>
            </a:pathLst>
          </a:custGeom>
          <a:solidFill>
            <a:srgbClr val="00B0F0"/>
          </a:solidFill>
        </p:spPr>
        <p:txBody>
          <a:bodyPr wrap="square" lIns="0" tIns="0" rIns="0" bIns="0" rtlCol="0"/>
          <a:lstStyle/>
          <a:p>
            <a:endParaRPr/>
          </a:p>
        </p:txBody>
      </p:sp>
      <p:sp>
        <p:nvSpPr>
          <p:cNvPr id="18" name="object 15">
            <a:extLst>
              <a:ext uri="{FF2B5EF4-FFF2-40B4-BE49-F238E27FC236}">
                <a16:creationId xmlns:a16="http://schemas.microsoft.com/office/drawing/2014/main" id="{2ABA82D0-1B5F-4CEA-B58F-ED52A1FA450E}"/>
              </a:ext>
            </a:extLst>
          </p:cNvPr>
          <p:cNvSpPr/>
          <p:nvPr/>
        </p:nvSpPr>
        <p:spPr>
          <a:xfrm>
            <a:off x="6868762" y="3952753"/>
            <a:ext cx="817880" cy="334010"/>
          </a:xfrm>
          <a:custGeom>
            <a:avLst/>
            <a:gdLst/>
            <a:ahLst/>
            <a:cxnLst/>
            <a:rect l="l" t="t" r="r" b="b"/>
            <a:pathLst>
              <a:path w="817879" h="334010">
                <a:moveTo>
                  <a:pt x="744272" y="303868"/>
                </a:moveTo>
                <a:lnTo>
                  <a:pt x="732663" y="333502"/>
                </a:lnTo>
                <a:lnTo>
                  <a:pt x="817499" y="325755"/>
                </a:lnTo>
                <a:lnTo>
                  <a:pt x="801926" y="308483"/>
                </a:lnTo>
                <a:lnTo>
                  <a:pt x="756031" y="308483"/>
                </a:lnTo>
                <a:lnTo>
                  <a:pt x="744272" y="303868"/>
                </a:lnTo>
                <a:close/>
              </a:path>
              <a:path w="817879" h="334010">
                <a:moveTo>
                  <a:pt x="748908" y="292034"/>
                </a:moveTo>
                <a:lnTo>
                  <a:pt x="744272" y="303868"/>
                </a:lnTo>
                <a:lnTo>
                  <a:pt x="756031" y="308483"/>
                </a:lnTo>
                <a:lnTo>
                  <a:pt x="760730" y="296672"/>
                </a:lnTo>
                <a:lnTo>
                  <a:pt x="748908" y="292034"/>
                </a:lnTo>
                <a:close/>
              </a:path>
              <a:path w="817879" h="334010">
                <a:moveTo>
                  <a:pt x="760476" y="262509"/>
                </a:moveTo>
                <a:lnTo>
                  <a:pt x="748908" y="292034"/>
                </a:lnTo>
                <a:lnTo>
                  <a:pt x="760730" y="296672"/>
                </a:lnTo>
                <a:lnTo>
                  <a:pt x="756031" y="308483"/>
                </a:lnTo>
                <a:lnTo>
                  <a:pt x="801926" y="308483"/>
                </a:lnTo>
                <a:lnTo>
                  <a:pt x="760476" y="262509"/>
                </a:lnTo>
                <a:close/>
              </a:path>
              <a:path w="817879" h="334010">
                <a:moveTo>
                  <a:pt x="4572" y="0"/>
                </a:moveTo>
                <a:lnTo>
                  <a:pt x="0" y="11811"/>
                </a:lnTo>
                <a:lnTo>
                  <a:pt x="744272" y="303868"/>
                </a:lnTo>
                <a:lnTo>
                  <a:pt x="748908" y="292034"/>
                </a:lnTo>
                <a:lnTo>
                  <a:pt x="4572" y="0"/>
                </a:lnTo>
                <a:close/>
              </a:path>
            </a:pathLst>
          </a:custGeom>
          <a:solidFill>
            <a:srgbClr val="00B050"/>
          </a:solidFill>
        </p:spPr>
        <p:txBody>
          <a:bodyPr wrap="square" lIns="0" tIns="0" rIns="0" bIns="0" rtlCol="0"/>
          <a:lstStyle/>
          <a:p>
            <a:endParaRPr/>
          </a:p>
        </p:txBody>
      </p:sp>
    </p:spTree>
    <p:extLst>
      <p:ext uri="{BB962C8B-B14F-4D97-AF65-F5344CB8AC3E}">
        <p14:creationId xmlns:p14="http://schemas.microsoft.com/office/powerpoint/2010/main" val="2378456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30AC8-D464-4FEF-9072-B0A11805B1B3}"/>
              </a:ext>
            </a:extLst>
          </p:cNvPr>
          <p:cNvSpPr>
            <a:spLocks noGrp="1"/>
          </p:cNvSpPr>
          <p:nvPr>
            <p:ph type="title"/>
          </p:nvPr>
        </p:nvSpPr>
        <p:spPr/>
        <p:txBody>
          <a:bodyPr/>
          <a:lstStyle/>
          <a:p>
            <a:r>
              <a:rPr lang="en-US"/>
              <a:t>MÔ HÌNH CHỦ ĐỀ LLA</a:t>
            </a:r>
          </a:p>
        </p:txBody>
      </p:sp>
      <p:pic>
        <p:nvPicPr>
          <p:cNvPr id="4" name="Content Placeholder 3">
            <a:extLst>
              <a:ext uri="{FF2B5EF4-FFF2-40B4-BE49-F238E27FC236}">
                <a16:creationId xmlns:a16="http://schemas.microsoft.com/office/drawing/2014/main" id="{AB708C0F-0325-43EB-A721-350D9EE3B4E7}"/>
              </a:ext>
            </a:extLst>
          </p:cNvPr>
          <p:cNvPicPr>
            <a:picLocks noGrp="1" noChangeAspect="1"/>
          </p:cNvPicPr>
          <p:nvPr>
            <p:ph idx="1"/>
          </p:nvPr>
        </p:nvPicPr>
        <p:blipFill>
          <a:blip r:embed="rId2"/>
          <a:stretch>
            <a:fillRect/>
          </a:stretch>
        </p:blipFill>
        <p:spPr>
          <a:xfrm>
            <a:off x="3256382" y="1981200"/>
            <a:ext cx="5679236" cy="3810000"/>
          </a:xfrm>
          <a:prstGeom prst="rect">
            <a:avLst/>
          </a:prstGeom>
        </p:spPr>
      </p:pic>
    </p:spTree>
    <p:extLst>
      <p:ext uri="{BB962C8B-B14F-4D97-AF65-F5344CB8AC3E}">
        <p14:creationId xmlns:p14="http://schemas.microsoft.com/office/powerpoint/2010/main" val="2218072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1F69-EECE-4A4A-909B-956FBB8840AC}"/>
              </a:ext>
            </a:extLst>
          </p:cNvPr>
          <p:cNvSpPr>
            <a:spLocks noGrp="1"/>
          </p:cNvSpPr>
          <p:nvPr>
            <p:ph type="title"/>
          </p:nvPr>
        </p:nvSpPr>
        <p:spPr/>
        <p:txBody>
          <a:bodyPr/>
          <a:lstStyle/>
          <a:p>
            <a:r>
              <a:rPr lang="en-US"/>
              <a:t>MÔ HÌNH CHỦ ĐỀ LLA</a:t>
            </a:r>
          </a:p>
        </p:txBody>
      </p:sp>
      <p:pic>
        <p:nvPicPr>
          <p:cNvPr id="5" name="Content Placeholder 4">
            <a:extLst>
              <a:ext uri="{FF2B5EF4-FFF2-40B4-BE49-F238E27FC236}">
                <a16:creationId xmlns:a16="http://schemas.microsoft.com/office/drawing/2014/main" id="{12857EC5-4D94-4CD6-B962-ED7D43C54E0C}"/>
              </a:ext>
            </a:extLst>
          </p:cNvPr>
          <p:cNvPicPr>
            <a:picLocks noGrp="1" noChangeAspect="1"/>
          </p:cNvPicPr>
          <p:nvPr>
            <p:ph idx="1"/>
          </p:nvPr>
        </p:nvPicPr>
        <p:blipFill>
          <a:blip r:embed="rId2"/>
          <a:stretch>
            <a:fillRect/>
          </a:stretch>
        </p:blipFill>
        <p:spPr>
          <a:xfrm>
            <a:off x="2416986" y="1981200"/>
            <a:ext cx="7358028" cy="3810000"/>
          </a:xfrm>
          <a:prstGeom prst="rect">
            <a:avLst/>
          </a:prstGeom>
        </p:spPr>
      </p:pic>
    </p:spTree>
    <p:extLst>
      <p:ext uri="{BB962C8B-B14F-4D97-AF65-F5344CB8AC3E}">
        <p14:creationId xmlns:p14="http://schemas.microsoft.com/office/powerpoint/2010/main" val="1614556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4CB9A4A-FB02-433C-9CE0-1B05585FFCEA}"/>
              </a:ext>
            </a:extLst>
          </p:cNvPr>
          <p:cNvSpPr>
            <a:spLocks noGrp="1"/>
          </p:cNvSpPr>
          <p:nvPr>
            <p:ph type="title"/>
          </p:nvPr>
        </p:nvSpPr>
        <p:spPr/>
        <p:txBody>
          <a:bodyPr/>
          <a:lstStyle/>
          <a:p>
            <a:r>
              <a:rPr lang="en-US"/>
              <a:t>ỨNG DỤNG CỦA TCTT CHỦ ĐỀ TRÊN WEB</a:t>
            </a:r>
          </a:p>
        </p:txBody>
      </p:sp>
      <p:sp>
        <p:nvSpPr>
          <p:cNvPr id="6" name="Content Placeholder 5">
            <a:extLst>
              <a:ext uri="{FF2B5EF4-FFF2-40B4-BE49-F238E27FC236}">
                <a16:creationId xmlns:a16="http://schemas.microsoft.com/office/drawing/2014/main" id="{B9BF9196-8E16-4DB3-8B2C-BEBB839DCD2E}"/>
              </a:ext>
            </a:extLst>
          </p:cNvPr>
          <p:cNvSpPr>
            <a:spLocks noGrp="1"/>
          </p:cNvSpPr>
          <p:nvPr>
            <p:ph idx="1"/>
          </p:nvPr>
        </p:nvSpPr>
        <p:spPr/>
        <p:txBody>
          <a:bodyPr>
            <a:normAutofit/>
          </a:bodyPr>
          <a:lstStyle/>
          <a:p>
            <a:pPr algn="just"/>
            <a:r>
              <a:rPr lang="vi-VN"/>
              <a:t>Phân tích thông tin chủ đề trên web để hỗ trợ </a:t>
            </a:r>
            <a:r>
              <a:rPr lang="vi-VN">
                <a:solidFill>
                  <a:srgbClr val="FF0000"/>
                </a:solidFill>
              </a:rPr>
              <a:t>phân lớp văn bản</a:t>
            </a:r>
            <a:r>
              <a:rPr lang="vi-VN"/>
              <a:t>.</a:t>
            </a:r>
          </a:p>
          <a:p>
            <a:pPr algn="just"/>
            <a:r>
              <a:rPr lang="vi-VN"/>
              <a:t>Phân tích thông tin chủ đề của các trang web để "hiểu" sơ bộ nội dung trang web nhằm hướng đến đặt các thông tin </a:t>
            </a:r>
            <a:r>
              <a:rPr lang="vi-VN">
                <a:solidFill>
                  <a:srgbClr val="FF0000"/>
                </a:solidFill>
              </a:rPr>
              <a:t>quảng cáo phù hợp </a:t>
            </a:r>
            <a:r>
              <a:rPr lang="vi-VN"/>
              <a:t>trên</a:t>
            </a:r>
            <a:r>
              <a:rPr lang="en-US"/>
              <a:t> </a:t>
            </a:r>
            <a:r>
              <a:rPr lang="vi-VN"/>
              <a:t>trang web đó (contextual advertising).</a:t>
            </a:r>
          </a:p>
          <a:p>
            <a:pPr algn="just"/>
            <a:r>
              <a:rPr lang="vi-VN"/>
              <a:t>Phân tích thông tin chủ đề văn bản (web) để xâu chuỗi nội dung thông tin, </a:t>
            </a:r>
            <a:r>
              <a:rPr lang="vi-VN">
                <a:solidFill>
                  <a:srgbClr val="FF0000"/>
                </a:solidFill>
              </a:rPr>
              <a:t>trợ giúp tìm kiếm và duyệt</a:t>
            </a:r>
            <a:r>
              <a:rPr lang="vi-VN"/>
              <a:t> các văn bản liên quan trong các tập văn bản</a:t>
            </a:r>
            <a:r>
              <a:rPr lang="en-US"/>
              <a:t> w</a:t>
            </a:r>
            <a:r>
              <a:rPr lang="vi-VN"/>
              <a:t>eb.</a:t>
            </a:r>
            <a:endParaRPr lang="en-US"/>
          </a:p>
        </p:txBody>
      </p:sp>
    </p:spTree>
    <p:extLst>
      <p:ext uri="{BB962C8B-B14F-4D97-AF65-F5344CB8AC3E}">
        <p14:creationId xmlns:p14="http://schemas.microsoft.com/office/powerpoint/2010/main" val="2540293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TRÍCH CHỌN THÔNG TIN LÀ GÌ?</a:t>
            </a:r>
            <a:endParaRPr lang="en-US" b="0"/>
          </a:p>
        </p:txBody>
      </p:sp>
      <p:sp>
        <p:nvSpPr>
          <p:cNvPr id="3" name="Content Placeholder 2"/>
          <p:cNvSpPr>
            <a:spLocks noGrp="1"/>
          </p:cNvSpPr>
          <p:nvPr>
            <p:ph idx="1"/>
          </p:nvPr>
        </p:nvSpPr>
        <p:spPr/>
        <p:txBody>
          <a:bodyPr/>
          <a:lstStyle/>
          <a:p>
            <a:pPr>
              <a:lnSpc>
                <a:spcPct val="100000"/>
              </a:lnSpc>
            </a:pPr>
            <a:r>
              <a:rPr lang="vi-VN" b="1"/>
              <a:t>Do đặt thù tính chât dữ liệu của các văn bản web, ta phân loại:</a:t>
            </a:r>
          </a:p>
          <a:p>
            <a:pPr lvl="1">
              <a:lnSpc>
                <a:spcPct val="100000"/>
              </a:lnSpc>
              <a:buFont typeface="Courier New" panose="02070309020205020404" pitchFamily="49" charset="0"/>
              <a:buChar char="o"/>
            </a:pPr>
            <a:r>
              <a:rPr lang="vi-VN" sz="2000"/>
              <a:t>Trích chọn thông tin từ văn bản </a:t>
            </a:r>
            <a:r>
              <a:rPr lang="vi-VN" sz="2000">
                <a:solidFill>
                  <a:srgbClr val="FF0000"/>
                </a:solidFill>
              </a:rPr>
              <a:t>web phi cấu trúc</a:t>
            </a:r>
          </a:p>
          <a:p>
            <a:pPr lvl="1">
              <a:lnSpc>
                <a:spcPct val="100000"/>
              </a:lnSpc>
              <a:buFont typeface="Courier New" panose="02070309020205020404" pitchFamily="49" charset="0"/>
              <a:buChar char="o"/>
            </a:pPr>
            <a:r>
              <a:rPr lang="vi-VN" sz="2000"/>
              <a:t>Trích chọn thông tin từ văn bản </a:t>
            </a:r>
            <a:r>
              <a:rPr lang="vi-VN" sz="2000">
                <a:solidFill>
                  <a:srgbClr val="FF0000"/>
                </a:solidFill>
              </a:rPr>
              <a:t>web bán cấu trúc</a:t>
            </a:r>
          </a:p>
          <a:p>
            <a:pPr lvl="1">
              <a:lnSpc>
                <a:spcPct val="100000"/>
              </a:lnSpc>
              <a:buFont typeface="Courier New" panose="02070309020205020404" pitchFamily="49" charset="0"/>
              <a:buChar char="o"/>
            </a:pPr>
            <a:r>
              <a:rPr lang="vi-VN" sz="2000"/>
              <a:t>Trích chọn thông tin </a:t>
            </a:r>
            <a:r>
              <a:rPr lang="vi-VN" sz="2000">
                <a:solidFill>
                  <a:srgbClr val="FF0000"/>
                </a:solidFill>
              </a:rPr>
              <a:t>chủ đề trên web</a:t>
            </a:r>
          </a:p>
          <a:p>
            <a:pPr lvl="1">
              <a:lnSpc>
                <a:spcPct val="100000"/>
              </a:lnSpc>
              <a:buFont typeface="Courier New" panose="02070309020205020404" pitchFamily="49" charset="0"/>
              <a:buChar char="o"/>
            </a:pPr>
            <a:r>
              <a:rPr lang="vi-VN" sz="2000"/>
              <a:t>Trích chọn thông tin từ các </a:t>
            </a:r>
            <a:r>
              <a:rPr lang="vi-VN" sz="2000">
                <a:solidFill>
                  <a:srgbClr val="FF0000"/>
                </a:solidFill>
              </a:rPr>
              <a:t>cộng đồng web</a:t>
            </a:r>
          </a:p>
        </p:txBody>
      </p:sp>
    </p:spTree>
    <p:extLst>
      <p:ext uri="{BB962C8B-B14F-4D97-AF65-F5344CB8AC3E}">
        <p14:creationId xmlns:p14="http://schemas.microsoft.com/office/powerpoint/2010/main" val="3672007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TCTT TỪ VĂN BẢN PHI CẤU TRÚC</a:t>
            </a:r>
            <a:endParaRPr lang="en-US" b="0"/>
          </a:p>
        </p:txBody>
      </p:sp>
      <p:sp>
        <p:nvSpPr>
          <p:cNvPr id="3" name="Content Placeholder 2"/>
          <p:cNvSpPr>
            <a:spLocks noGrp="1"/>
          </p:cNvSpPr>
          <p:nvPr>
            <p:ph idx="1"/>
          </p:nvPr>
        </p:nvSpPr>
        <p:spPr/>
        <p:txBody>
          <a:bodyPr/>
          <a:lstStyle/>
          <a:p>
            <a:r>
              <a:rPr lang="vi-VN" b="1"/>
              <a:t>Là việc trích chọn thông tin từ văn bản </a:t>
            </a:r>
            <a:r>
              <a:rPr lang="vi-VN" b="1">
                <a:solidFill>
                  <a:srgbClr val="FF0000"/>
                </a:solidFill>
              </a:rPr>
              <a:t>ngôn ngữ tự nhiên</a:t>
            </a:r>
          </a:p>
          <a:p>
            <a:r>
              <a:rPr lang="vi-VN" b="1"/>
              <a:t>Năm bài toán trích chọn thông tin từ văn bản phi cấu trúc:</a:t>
            </a:r>
          </a:p>
          <a:p>
            <a:pPr lvl="1">
              <a:buFont typeface="Courier New" panose="02070309020205020404" pitchFamily="49" charset="0"/>
              <a:buChar char="o"/>
            </a:pPr>
            <a:r>
              <a:rPr lang="vi-VN" sz="2000"/>
              <a:t>Bài toán trích chọn các thực thể</a:t>
            </a:r>
          </a:p>
          <a:p>
            <a:pPr lvl="1">
              <a:buFont typeface="Courier New" panose="02070309020205020404" pitchFamily="49" charset="0"/>
              <a:buChar char="o"/>
            </a:pPr>
            <a:r>
              <a:rPr lang="vi-VN" sz="2000"/>
              <a:t>Bài toán trích chọn đối tượng</a:t>
            </a:r>
          </a:p>
          <a:p>
            <a:pPr lvl="1">
              <a:buFont typeface="Courier New" panose="02070309020205020404" pitchFamily="49" charset="0"/>
              <a:buChar char="o"/>
            </a:pPr>
            <a:r>
              <a:rPr lang="vi-VN" sz="2000"/>
              <a:t>Bài toán trích chọn quan hệ giữa các thực thể</a:t>
            </a:r>
          </a:p>
          <a:p>
            <a:pPr lvl="1">
              <a:buFont typeface="Courier New" panose="02070309020205020404" pitchFamily="49" charset="0"/>
              <a:buChar char="o"/>
            </a:pPr>
            <a:r>
              <a:rPr lang="vi-VN" sz="2000"/>
              <a:t>Trích chọn các chuỗi đồng tham chiếu</a:t>
            </a:r>
          </a:p>
          <a:p>
            <a:pPr lvl="1">
              <a:buFont typeface="Courier New" panose="02070309020205020404" pitchFamily="49" charset="0"/>
              <a:buChar char="o"/>
            </a:pPr>
            <a:r>
              <a:rPr lang="vi-VN" sz="2000"/>
              <a:t>Trích chọn kịch bản</a:t>
            </a:r>
          </a:p>
        </p:txBody>
      </p:sp>
    </p:spTree>
    <p:extLst>
      <p:ext uri="{BB962C8B-B14F-4D97-AF65-F5344CB8AC3E}">
        <p14:creationId xmlns:p14="http://schemas.microsoft.com/office/powerpoint/2010/main" val="438195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b="0"/>
              <a:t>VÍ DỤ:</a:t>
            </a:r>
            <a:br>
              <a:rPr lang="en-US" b="0"/>
            </a:br>
            <a:r>
              <a:rPr lang="en-US" b="0"/>
              <a:t>BÀI TOÁN TRÍCH CHỌN THỰC THỂ</a:t>
            </a:r>
          </a:p>
        </p:txBody>
      </p:sp>
      <p:sp>
        <p:nvSpPr>
          <p:cNvPr id="3" name="Content Placeholder 2"/>
          <p:cNvSpPr>
            <a:spLocks noGrp="1"/>
          </p:cNvSpPr>
          <p:nvPr>
            <p:ph type="body" sz="half" idx="2"/>
          </p:nvPr>
        </p:nvSpPr>
        <p:spPr/>
        <p:txBody>
          <a:bodyPr numCol="1">
            <a:noAutofit/>
          </a:bodyPr>
          <a:lstStyle/>
          <a:p>
            <a:pPr>
              <a:lnSpc>
                <a:spcPct val="150000"/>
              </a:lnSpc>
              <a:spcBef>
                <a:spcPts val="0"/>
              </a:spcBef>
            </a:pPr>
            <a:r>
              <a:rPr lang="en-US" sz="1400" err="1"/>
              <a:t>Bài</a:t>
            </a:r>
            <a:r>
              <a:rPr lang="en-US" sz="1400"/>
              <a:t> </a:t>
            </a:r>
            <a:r>
              <a:rPr lang="en-US" sz="1400" err="1"/>
              <a:t>toán</a:t>
            </a:r>
            <a:r>
              <a:rPr lang="en-US" sz="1400"/>
              <a:t> </a:t>
            </a:r>
            <a:r>
              <a:rPr lang="en-US" sz="1400" err="1"/>
              <a:t>trích</a:t>
            </a:r>
            <a:r>
              <a:rPr lang="en-US" sz="1400"/>
              <a:t> </a:t>
            </a:r>
            <a:r>
              <a:rPr lang="en-US" sz="1400" err="1"/>
              <a:t>chọn</a:t>
            </a:r>
            <a:r>
              <a:rPr lang="en-US" sz="1400"/>
              <a:t> </a:t>
            </a:r>
            <a:r>
              <a:rPr lang="en-US" sz="1400" err="1"/>
              <a:t>các</a:t>
            </a:r>
            <a:r>
              <a:rPr lang="en-US" sz="1400"/>
              <a:t> </a:t>
            </a:r>
            <a:r>
              <a:rPr lang="en-US" sz="1400" err="1"/>
              <a:t>thực</a:t>
            </a:r>
            <a:r>
              <a:rPr lang="en-US" sz="1400"/>
              <a:t> </a:t>
            </a:r>
            <a:r>
              <a:rPr lang="en-US" sz="1400" err="1"/>
              <a:t>thể</a:t>
            </a:r>
            <a:endParaRPr lang="en-US" sz="1400"/>
          </a:p>
          <a:p>
            <a:pPr>
              <a:lnSpc>
                <a:spcPct val="150000"/>
              </a:lnSpc>
              <a:spcBef>
                <a:spcPts val="0"/>
              </a:spcBef>
            </a:pPr>
            <a:r>
              <a:rPr lang="en-US" sz="1400"/>
              <a:t>(Named Entity Recognition – NER):</a:t>
            </a:r>
          </a:p>
          <a:p>
            <a:pPr marL="285750" indent="-285750">
              <a:lnSpc>
                <a:spcPct val="150000"/>
              </a:lnSpc>
              <a:spcBef>
                <a:spcPts val="0"/>
              </a:spcBef>
              <a:buFont typeface="Arial" charset="0"/>
              <a:buChar char="•"/>
            </a:pPr>
            <a:r>
              <a:rPr lang="en-US" sz="1400" err="1"/>
              <a:t>Tên</a:t>
            </a:r>
            <a:r>
              <a:rPr lang="en-US" sz="1400"/>
              <a:t> </a:t>
            </a:r>
            <a:r>
              <a:rPr lang="en-US" sz="1400" err="1"/>
              <a:t>người</a:t>
            </a:r>
            <a:r>
              <a:rPr lang="en-US" sz="1400"/>
              <a:t> (PERSON)</a:t>
            </a:r>
          </a:p>
          <a:p>
            <a:pPr marL="285750" indent="-285750">
              <a:lnSpc>
                <a:spcPct val="150000"/>
              </a:lnSpc>
              <a:spcBef>
                <a:spcPts val="0"/>
              </a:spcBef>
              <a:buFont typeface="Arial" charset="0"/>
              <a:buChar char="•"/>
            </a:pPr>
            <a:r>
              <a:rPr lang="en-US" sz="1400" err="1"/>
              <a:t>Tên</a:t>
            </a:r>
            <a:r>
              <a:rPr lang="en-US" sz="1400"/>
              <a:t> </a:t>
            </a:r>
            <a:r>
              <a:rPr lang="en-US" sz="1400" err="1"/>
              <a:t>địa</a:t>
            </a:r>
            <a:r>
              <a:rPr lang="en-US" sz="1400"/>
              <a:t> </a:t>
            </a:r>
            <a:r>
              <a:rPr lang="en-US" sz="1400" err="1"/>
              <a:t>điểm</a:t>
            </a:r>
            <a:endParaRPr lang="en-US" sz="1400"/>
          </a:p>
          <a:p>
            <a:pPr marL="285750" indent="-285750">
              <a:lnSpc>
                <a:spcPct val="150000"/>
              </a:lnSpc>
              <a:spcBef>
                <a:spcPts val="0"/>
              </a:spcBef>
              <a:buFont typeface="Arial" charset="0"/>
              <a:buChar char="•"/>
            </a:pPr>
            <a:r>
              <a:rPr lang="en-US" sz="1400" err="1"/>
              <a:t>Nơi</a:t>
            </a:r>
            <a:r>
              <a:rPr lang="en-US" sz="1400"/>
              <a:t> </a:t>
            </a:r>
            <a:r>
              <a:rPr lang="en-US" sz="1400" err="1"/>
              <a:t>chốn</a:t>
            </a:r>
            <a:r>
              <a:rPr lang="en-US" sz="1400"/>
              <a:t> (LOCATION)</a:t>
            </a:r>
          </a:p>
          <a:p>
            <a:pPr marL="285750" indent="-285750">
              <a:lnSpc>
                <a:spcPct val="150000"/>
              </a:lnSpc>
              <a:spcBef>
                <a:spcPts val="0"/>
              </a:spcBef>
              <a:buFont typeface="Arial" charset="0"/>
              <a:buChar char="•"/>
            </a:pPr>
            <a:r>
              <a:rPr lang="en-US" sz="1400" err="1"/>
              <a:t>Tên</a:t>
            </a:r>
            <a:r>
              <a:rPr lang="en-US" sz="1400"/>
              <a:t> </a:t>
            </a:r>
            <a:r>
              <a:rPr lang="en-US" sz="1400" err="1"/>
              <a:t>các</a:t>
            </a:r>
            <a:r>
              <a:rPr lang="en-US" sz="1400"/>
              <a:t> </a:t>
            </a:r>
            <a:r>
              <a:rPr lang="en-US" sz="1400" err="1"/>
              <a:t>tổ</a:t>
            </a:r>
            <a:r>
              <a:rPr lang="en-US" sz="1400"/>
              <a:t> </a:t>
            </a:r>
            <a:r>
              <a:rPr lang="en-US" sz="1400" err="1"/>
              <a:t>chức</a:t>
            </a:r>
            <a:r>
              <a:rPr lang="en-US" sz="1400"/>
              <a:t> (ORGANIZATION)</a:t>
            </a:r>
          </a:p>
          <a:p>
            <a:pPr marL="285750" indent="-285750">
              <a:lnSpc>
                <a:spcPct val="150000"/>
              </a:lnSpc>
              <a:spcBef>
                <a:spcPts val="0"/>
              </a:spcBef>
              <a:buFont typeface="Arial" charset="0"/>
              <a:buChar char="•"/>
            </a:pPr>
            <a:r>
              <a:rPr lang="en-US" sz="1400" err="1"/>
              <a:t>Các</a:t>
            </a:r>
            <a:r>
              <a:rPr lang="en-US" sz="1400"/>
              <a:t> </a:t>
            </a:r>
            <a:r>
              <a:rPr lang="en-US" sz="1400" err="1"/>
              <a:t>đơn</a:t>
            </a:r>
            <a:r>
              <a:rPr lang="en-US" sz="1400"/>
              <a:t> </a:t>
            </a:r>
            <a:r>
              <a:rPr lang="en-US" sz="1400" err="1"/>
              <a:t>vị</a:t>
            </a:r>
            <a:r>
              <a:rPr lang="en-US" sz="1400"/>
              <a:t> </a:t>
            </a:r>
            <a:r>
              <a:rPr lang="en-US" sz="1400" err="1"/>
              <a:t>số</a:t>
            </a:r>
            <a:r>
              <a:rPr lang="en-US" sz="1400"/>
              <a:t> (NUMBER)</a:t>
            </a:r>
          </a:p>
          <a:p>
            <a:pPr marL="285750" indent="-285750">
              <a:lnSpc>
                <a:spcPct val="150000"/>
              </a:lnSpc>
              <a:spcBef>
                <a:spcPts val="0"/>
              </a:spcBef>
              <a:buFont typeface="Arial" charset="0"/>
              <a:buChar char="•"/>
            </a:pPr>
            <a:r>
              <a:rPr lang="en-US" sz="1400" err="1"/>
              <a:t>Thời</a:t>
            </a:r>
            <a:r>
              <a:rPr lang="en-US" sz="1400"/>
              <a:t> </a:t>
            </a:r>
            <a:r>
              <a:rPr lang="en-US" sz="1400" err="1"/>
              <a:t>gian</a:t>
            </a:r>
            <a:r>
              <a:rPr lang="en-US" sz="1400"/>
              <a:t> (DATE/TIME)</a:t>
            </a:r>
          </a:p>
          <a:p>
            <a:pPr marL="285750" indent="-285750">
              <a:lnSpc>
                <a:spcPct val="150000"/>
              </a:lnSpc>
              <a:spcBef>
                <a:spcPts val="0"/>
              </a:spcBef>
              <a:buFont typeface="Arial" charset="0"/>
              <a:buChar char="•"/>
            </a:pPr>
            <a:r>
              <a:rPr lang="en-US" sz="1400" err="1"/>
              <a:t>Tiền</a:t>
            </a:r>
            <a:r>
              <a:rPr lang="en-US" sz="1400"/>
              <a:t> </a:t>
            </a:r>
            <a:r>
              <a:rPr lang="en-US" sz="1400" err="1"/>
              <a:t>tệ</a:t>
            </a:r>
            <a:r>
              <a:rPr lang="en-US" sz="1400"/>
              <a:t> (MONETARY)</a:t>
            </a:r>
          </a:p>
          <a:p>
            <a:pPr marL="285750" indent="-285750">
              <a:lnSpc>
                <a:spcPct val="150000"/>
              </a:lnSpc>
              <a:spcBef>
                <a:spcPts val="0"/>
              </a:spcBef>
              <a:buFont typeface="Arial" charset="0"/>
              <a:buChar char="•"/>
            </a:pPr>
            <a:r>
              <a:rPr lang="mr-IN" sz="1400"/>
              <a:t>…</a:t>
            </a:r>
            <a:endParaRPr lang="vi-VN" sz="1400"/>
          </a:p>
        </p:txBody>
      </p:sp>
      <p:pic>
        <p:nvPicPr>
          <p:cNvPr id="16" name="Picture Placeholder 15">
            <a:extLst>
              <a:ext uri="{FF2B5EF4-FFF2-40B4-BE49-F238E27FC236}">
                <a16:creationId xmlns:a16="http://schemas.microsoft.com/office/drawing/2014/main" id="{655E2B33-EC55-4263-B2DE-FABEAB3FD41B}"/>
              </a:ext>
            </a:extLst>
          </p:cNvPr>
          <p:cNvPicPr>
            <a:picLocks noGrp="1" noChangeAspect="1"/>
          </p:cNvPicPr>
          <p:nvPr>
            <p:ph type="pic" idx="1"/>
          </p:nvPr>
        </p:nvPicPr>
        <p:blipFill>
          <a:blip r:embed="rId3"/>
          <a:srcRect t="3125" b="3125"/>
          <a:stretch>
            <a:fillRect/>
          </a:stretch>
        </p:blipFill>
        <p:spPr>
          <a:xfrm>
            <a:off x="221672" y="354190"/>
            <a:ext cx="6802582" cy="63774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69352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TCTT TỪ VĂN BẢN PHI CẤU TRÚC</a:t>
            </a:r>
            <a:endParaRPr lang="en-US" b="0"/>
          </a:p>
        </p:txBody>
      </p:sp>
      <p:sp>
        <p:nvSpPr>
          <p:cNvPr id="3" name="Content Placeholder 2"/>
          <p:cNvSpPr>
            <a:spLocks noGrp="1"/>
          </p:cNvSpPr>
          <p:nvPr>
            <p:ph idx="1"/>
          </p:nvPr>
        </p:nvSpPr>
        <p:spPr/>
        <p:txBody>
          <a:bodyPr>
            <a:noAutofit/>
          </a:bodyPr>
          <a:lstStyle/>
          <a:p>
            <a:r>
              <a:rPr lang="vi-VN" b="1"/>
              <a:t>Bài toán trích chọn đối</a:t>
            </a:r>
            <a:r>
              <a:rPr lang="en-US" b="1"/>
              <a:t> tượng</a:t>
            </a:r>
            <a:r>
              <a:rPr lang="en-US"/>
              <a:t>, </a:t>
            </a:r>
            <a:r>
              <a:rPr lang="vi-VN"/>
              <a:t>bao gồm cả các thuộc tính, đặc điểm</a:t>
            </a:r>
            <a:r>
              <a:rPr lang="en-US"/>
              <a:t> của </a:t>
            </a:r>
            <a:r>
              <a:rPr lang="vi-VN"/>
              <a:t>các đối tượng đó.</a:t>
            </a:r>
            <a:endParaRPr lang="en-US"/>
          </a:p>
          <a:p>
            <a:r>
              <a:rPr lang="en-US" b="1"/>
              <a:t>Bài toán trích chọn quan hệ giữa các thực thể </a:t>
            </a:r>
            <a:r>
              <a:rPr lang="en-US"/>
              <a:t>hướng đến xác định các mối quan hệ giữa các thực thể đã xác định trong bài toán thứ nhất.</a:t>
            </a:r>
          </a:p>
          <a:p>
            <a:endParaRPr lang="en-US"/>
          </a:p>
          <a:p>
            <a:endParaRPr lang="en-US"/>
          </a:p>
          <a:p>
            <a:pPr marL="0" indent="0">
              <a:buNone/>
            </a:pPr>
            <a:endParaRPr lang="vi-VN"/>
          </a:p>
        </p:txBody>
      </p:sp>
      <p:pic>
        <p:nvPicPr>
          <p:cNvPr id="5" name="Picture 4">
            <a:extLst>
              <a:ext uri="{FF2B5EF4-FFF2-40B4-BE49-F238E27FC236}">
                <a16:creationId xmlns:a16="http://schemas.microsoft.com/office/drawing/2014/main" id="{2507660E-E662-4AC9-944F-E48137537DF4}"/>
              </a:ext>
            </a:extLst>
          </p:cNvPr>
          <p:cNvPicPr>
            <a:picLocks noChangeAspect="1"/>
          </p:cNvPicPr>
          <p:nvPr/>
        </p:nvPicPr>
        <p:blipFill>
          <a:blip r:embed="rId3"/>
          <a:stretch>
            <a:fillRect/>
          </a:stretch>
        </p:blipFill>
        <p:spPr>
          <a:xfrm>
            <a:off x="2943619" y="3506579"/>
            <a:ext cx="6304762" cy="1285714"/>
          </a:xfrm>
          <a:prstGeom prst="rect">
            <a:avLst/>
          </a:prstGeom>
        </p:spPr>
      </p:pic>
    </p:spTree>
    <p:extLst>
      <p:ext uri="{BB962C8B-B14F-4D97-AF65-F5344CB8AC3E}">
        <p14:creationId xmlns:p14="http://schemas.microsoft.com/office/powerpoint/2010/main" val="3557237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TCTT TỪ VĂN BẢN PHI CẤU TRÚC</a:t>
            </a:r>
            <a:endParaRPr lang="en-US" b="0"/>
          </a:p>
        </p:txBody>
      </p:sp>
      <p:sp>
        <p:nvSpPr>
          <p:cNvPr id="3" name="Content Placeholder 2"/>
          <p:cNvSpPr>
            <a:spLocks noGrp="1"/>
          </p:cNvSpPr>
          <p:nvPr>
            <p:ph idx="1"/>
          </p:nvPr>
        </p:nvSpPr>
        <p:spPr/>
        <p:txBody>
          <a:bodyPr>
            <a:noAutofit/>
          </a:bodyPr>
          <a:lstStyle/>
          <a:p>
            <a:r>
              <a:rPr lang="en-US" b="1"/>
              <a:t>Trích chọn các chuỗi đồng tham chiếu, </a:t>
            </a:r>
            <a:r>
              <a:rPr lang="en-US"/>
              <a:t>trong đó các thực thể được nhắc tới trong văn bản hướng đến cùng một đối tượng sẽ được liên kết lại với nhau thành một chuỗi.</a:t>
            </a:r>
          </a:p>
          <a:p>
            <a:endParaRPr lang="en-US"/>
          </a:p>
          <a:p>
            <a:endParaRPr lang="en-US"/>
          </a:p>
          <a:p>
            <a:endParaRPr lang="en-US"/>
          </a:p>
          <a:p>
            <a:r>
              <a:rPr lang="en-US" b="1"/>
              <a:t>Trích chọn kịch bản</a:t>
            </a:r>
            <a:r>
              <a:rPr lang="en-US"/>
              <a:t> hướng tới trích chọn thông tin liên quan đến các hoạt động hoặc sự kiện nêu trong các văn bản.</a:t>
            </a:r>
          </a:p>
        </p:txBody>
      </p:sp>
      <p:pic>
        <p:nvPicPr>
          <p:cNvPr id="8" name="Picture 7">
            <a:extLst>
              <a:ext uri="{FF2B5EF4-FFF2-40B4-BE49-F238E27FC236}">
                <a16:creationId xmlns:a16="http://schemas.microsoft.com/office/drawing/2014/main" id="{B609916D-3144-4518-9B30-D7ED15784870}"/>
              </a:ext>
            </a:extLst>
          </p:cNvPr>
          <p:cNvPicPr>
            <a:picLocks noChangeAspect="1"/>
          </p:cNvPicPr>
          <p:nvPr/>
        </p:nvPicPr>
        <p:blipFill>
          <a:blip r:embed="rId3"/>
          <a:stretch>
            <a:fillRect/>
          </a:stretch>
        </p:blipFill>
        <p:spPr>
          <a:xfrm>
            <a:off x="2720747" y="2992582"/>
            <a:ext cx="6707685" cy="1302327"/>
          </a:xfrm>
          <a:prstGeom prst="rect">
            <a:avLst/>
          </a:prstGeom>
        </p:spPr>
      </p:pic>
    </p:spTree>
    <p:extLst>
      <p:ext uri="{BB962C8B-B14F-4D97-AF65-F5344CB8AC3E}">
        <p14:creationId xmlns:p14="http://schemas.microsoft.com/office/powerpoint/2010/main" val="400782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TCTT TỪ VĂN BẢN PHI CẤU TRÚC</a:t>
            </a:r>
            <a:endParaRPr lang="en-US" b="0"/>
          </a:p>
        </p:txBody>
      </p:sp>
      <p:sp>
        <p:nvSpPr>
          <p:cNvPr id="3" name="Content Placeholder 2"/>
          <p:cNvSpPr>
            <a:spLocks noGrp="1"/>
          </p:cNvSpPr>
          <p:nvPr>
            <p:ph idx="1"/>
          </p:nvPr>
        </p:nvSpPr>
        <p:spPr/>
        <p:txBody>
          <a:bodyPr>
            <a:noAutofit/>
          </a:bodyPr>
          <a:lstStyle/>
          <a:p>
            <a:r>
              <a:rPr lang="vi-VN" b="1"/>
              <a:t>Nổi bật trong các phương pháp này là ba mô hình:</a:t>
            </a:r>
          </a:p>
          <a:p>
            <a:pPr lvl="1">
              <a:buFont typeface="Courier New" panose="02070309020205020404" pitchFamily="49" charset="0"/>
              <a:buChar char="o"/>
            </a:pPr>
            <a:r>
              <a:rPr lang="vi-VN" sz="2000">
                <a:solidFill>
                  <a:srgbClr val="FF0000"/>
                </a:solidFill>
              </a:rPr>
              <a:t>Mô hình Markov ẩn </a:t>
            </a:r>
            <a:r>
              <a:rPr lang="vi-VN" sz="2000"/>
              <a:t>(Hidden Markov Models - HMMs)</a:t>
            </a:r>
          </a:p>
          <a:p>
            <a:pPr lvl="1">
              <a:buFont typeface="Courier New" panose="02070309020205020404" pitchFamily="49" charset="0"/>
              <a:buChar char="o"/>
            </a:pPr>
            <a:r>
              <a:rPr lang="vi-VN" sz="2000"/>
              <a:t>Mô hình Markov cực đại hoá Entropy (Maximum Entropy Markov Models)</a:t>
            </a:r>
          </a:p>
          <a:p>
            <a:pPr lvl="1">
              <a:buFont typeface="Courier New" panose="02070309020205020404" pitchFamily="49" charset="0"/>
              <a:buChar char="o"/>
            </a:pPr>
            <a:r>
              <a:rPr lang="vi-VN" sz="2000"/>
              <a:t>Mô hình trường ngẫu nhiên (Conditional Random Fields – CRFs)</a:t>
            </a:r>
          </a:p>
        </p:txBody>
      </p:sp>
    </p:spTree>
    <p:extLst>
      <p:ext uri="{BB962C8B-B14F-4D97-AF65-F5344CB8AC3E}">
        <p14:creationId xmlns:p14="http://schemas.microsoft.com/office/powerpoint/2010/main" val="3325705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8402CC-B774-4B60-90BF-383C6AF2F486}"/>
              </a:ext>
            </a:extLst>
          </p:cNvPr>
          <p:cNvSpPr>
            <a:spLocks noGrp="1"/>
          </p:cNvSpPr>
          <p:nvPr>
            <p:ph type="title"/>
          </p:nvPr>
        </p:nvSpPr>
        <p:spPr/>
        <p:txBody>
          <a:bodyPr>
            <a:normAutofit fontScale="90000"/>
          </a:bodyPr>
          <a:lstStyle/>
          <a:p>
            <a:pPr algn="just">
              <a:lnSpc>
                <a:spcPct val="100000"/>
              </a:lnSpc>
            </a:pPr>
            <a:r>
              <a:rPr lang="en-US"/>
              <a:t>Các câu văn bản là các  chuỗi dữ liệu đầu vào để từ đó đoán nhận, xác định đâu là thông tin cần trích chọn</a:t>
            </a:r>
          </a:p>
        </p:txBody>
      </p:sp>
      <p:sp>
        <p:nvSpPr>
          <p:cNvPr id="6" name="Text Placeholder 5">
            <a:extLst>
              <a:ext uri="{FF2B5EF4-FFF2-40B4-BE49-F238E27FC236}">
                <a16:creationId xmlns:a16="http://schemas.microsoft.com/office/drawing/2014/main" id="{F2B59B4B-502F-484A-BD1F-9A1890E770F5}"/>
              </a:ext>
            </a:extLst>
          </p:cNvPr>
          <p:cNvSpPr>
            <a:spLocks noGrp="1"/>
          </p:cNvSpPr>
          <p:nvPr>
            <p:ph type="body" sz="half" idx="2"/>
          </p:nvPr>
        </p:nvSpPr>
        <p:spPr/>
        <p:txBody>
          <a:bodyPr/>
          <a:lstStyle/>
          <a:p>
            <a:pPr>
              <a:lnSpc>
                <a:spcPct val="100000"/>
              </a:lnSpc>
            </a:pPr>
            <a:r>
              <a:rPr lang="en-US" err="1"/>
              <a:t>Ví</a:t>
            </a:r>
            <a:r>
              <a:rPr lang="en-US"/>
              <a:t> </a:t>
            </a:r>
            <a:r>
              <a:rPr lang="en-US" err="1"/>
              <a:t>dụ</a:t>
            </a:r>
            <a:r>
              <a:rPr lang="en-US"/>
              <a:t>, </a:t>
            </a:r>
            <a:r>
              <a:rPr lang="en-US" err="1"/>
              <a:t>để</a:t>
            </a:r>
            <a:r>
              <a:rPr lang="en-US"/>
              <a:t> </a:t>
            </a:r>
            <a:r>
              <a:rPr lang="en-US" err="1"/>
              <a:t>trích</a:t>
            </a:r>
            <a:r>
              <a:rPr lang="en-US"/>
              <a:t> </a:t>
            </a:r>
            <a:r>
              <a:rPr lang="en-US" err="1"/>
              <a:t>chọn</a:t>
            </a:r>
            <a:r>
              <a:rPr lang="en-US"/>
              <a:t> </a:t>
            </a:r>
            <a:r>
              <a:rPr lang="en-US" err="1"/>
              <a:t>thông</a:t>
            </a:r>
            <a:r>
              <a:rPr lang="en-US"/>
              <a:t> tin </a:t>
            </a:r>
            <a:r>
              <a:rPr lang="en-US" err="1"/>
              <a:t>các</a:t>
            </a:r>
            <a:r>
              <a:rPr lang="en-US"/>
              <a:t> </a:t>
            </a:r>
            <a:r>
              <a:rPr lang="en-US" err="1"/>
              <a:t>thực</a:t>
            </a:r>
            <a:r>
              <a:rPr lang="en-US"/>
              <a:t> </a:t>
            </a:r>
            <a:r>
              <a:rPr lang="en-US" err="1"/>
              <a:t>thể</a:t>
            </a:r>
            <a:r>
              <a:rPr lang="en-US"/>
              <a:t> </a:t>
            </a:r>
            <a:r>
              <a:rPr lang="en-US" err="1"/>
              <a:t>trong</a:t>
            </a:r>
            <a:r>
              <a:rPr lang="en-US"/>
              <a:t> </a:t>
            </a:r>
            <a:r>
              <a:rPr lang="en-US" err="1"/>
              <a:t>câu</a:t>
            </a:r>
            <a:r>
              <a:rPr lang="en-US"/>
              <a:t> </a:t>
            </a:r>
            <a:r>
              <a:rPr lang="en-US" err="1"/>
              <a:t>văn</a:t>
            </a:r>
            <a:r>
              <a:rPr lang="en-US"/>
              <a:t> </a:t>
            </a:r>
            <a:r>
              <a:rPr lang="en-US" err="1"/>
              <a:t>bản</a:t>
            </a:r>
            <a:r>
              <a:rPr lang="en-US"/>
              <a:t>:</a:t>
            </a:r>
          </a:p>
          <a:p>
            <a:pPr>
              <a:lnSpc>
                <a:spcPct val="100000"/>
              </a:lnSpc>
            </a:pPr>
            <a:r>
              <a:rPr lang="en-US" b="1"/>
              <a:t>"According to Forbes, Bill Gates is the richest person in the world with a  net worth of about US$50 billion, as of March, 2006". </a:t>
            </a:r>
          </a:p>
        </p:txBody>
      </p:sp>
      <p:pic>
        <p:nvPicPr>
          <p:cNvPr id="12" name="Content Placeholder 11">
            <a:extLst>
              <a:ext uri="{FF2B5EF4-FFF2-40B4-BE49-F238E27FC236}">
                <a16:creationId xmlns:a16="http://schemas.microsoft.com/office/drawing/2014/main" id="{7B3998EC-FE46-4654-B0CB-C4D79529CFAF}"/>
              </a:ext>
            </a:extLst>
          </p:cNvPr>
          <p:cNvPicPr>
            <a:picLocks noGrp="1" noChangeAspect="1"/>
          </p:cNvPicPr>
          <p:nvPr>
            <p:ph idx="1"/>
          </p:nvPr>
        </p:nvPicPr>
        <p:blipFill>
          <a:blip r:embed="rId2"/>
          <a:stretch>
            <a:fillRect/>
          </a:stretch>
        </p:blipFill>
        <p:spPr>
          <a:xfrm>
            <a:off x="1648691" y="571499"/>
            <a:ext cx="3768436" cy="6159037"/>
          </a:xfrm>
        </p:spPr>
      </p:pic>
    </p:spTree>
    <p:extLst>
      <p:ext uri="{BB962C8B-B14F-4D97-AF65-F5344CB8AC3E}">
        <p14:creationId xmlns:p14="http://schemas.microsoft.com/office/powerpoint/2010/main" val="3029478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354</TotalTime>
  <Words>1803</Words>
  <Application>Microsoft Office PowerPoint</Application>
  <PresentationFormat>Widescreen</PresentationFormat>
  <Paragraphs>161</Paragraphs>
  <Slides>29</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Arial (Body)</vt:lpstr>
      <vt:lpstr>Arial (Headings)</vt:lpstr>
      <vt:lpstr>Bookman Old Style</vt:lpstr>
      <vt:lpstr>Courier New</vt:lpstr>
      <vt:lpstr>Mangal</vt:lpstr>
      <vt:lpstr>Times New Roman</vt:lpstr>
      <vt:lpstr>Verdana</vt:lpstr>
      <vt:lpstr>Wingdings</vt:lpstr>
      <vt:lpstr>Diamond Grid 16x9</vt:lpstr>
      <vt:lpstr>TRÍCH CHỌN  THÔNG TIN TRÊN WEB (WEB INFORMATION EXTRACTION)</vt:lpstr>
      <vt:lpstr>TRÍCH CHỌN THÔNG TIN LÀ GÌ?</vt:lpstr>
      <vt:lpstr>TRÍCH CHỌN THÔNG TIN LÀ GÌ?</vt:lpstr>
      <vt:lpstr>TCTT TỪ VĂN BẢN PHI CẤU TRÚC</vt:lpstr>
      <vt:lpstr>VÍ DỤ: BÀI TOÁN TRÍCH CHỌN THỰC THỂ</vt:lpstr>
      <vt:lpstr>TCTT TỪ VĂN BẢN PHI CẤU TRÚC</vt:lpstr>
      <vt:lpstr>TCTT TỪ VĂN BẢN PHI CẤU TRÚC</vt:lpstr>
      <vt:lpstr>TCTT TỪ VĂN BẢN PHI CẤU TRÚC</vt:lpstr>
      <vt:lpstr>Các câu văn bản là các  chuỗi dữ liệu đầu vào để từ đó đoán nhận, xác định đâu là thông tin cần trích chọn</vt:lpstr>
      <vt:lpstr>TCTT TỪ VĂN BẢN WEB BÁN CẤU TRÚC</vt:lpstr>
      <vt:lpstr>TCTT CHỦ ĐỀ TRÊN WEB</vt:lpstr>
      <vt:lpstr>TCTT CHỦ ĐỀ TRÊN WEB</vt:lpstr>
      <vt:lpstr>TCTT TỪ CÁC CỘNG ĐỒNG WEB</vt:lpstr>
      <vt:lpstr>CÁC PP TCTT PHI CẤU TRÚC</vt:lpstr>
      <vt:lpstr>MÔ HÌNH MARKOV ẨN (HMMs)</vt:lpstr>
      <vt:lpstr>MÔ HÌNH MARKOV ẨN (HMMs)</vt:lpstr>
      <vt:lpstr>Mô hình HMMs </vt:lpstr>
      <vt:lpstr>MÔ HÌNH MARKOV ẨN (HMMs)</vt:lpstr>
      <vt:lpstr>ỨNG DỤNG CỦA HMMs</vt:lpstr>
      <vt:lpstr>PHƯƠNG PHÁP TCTT CHỦ ĐỀ TRÊN WEB</vt:lpstr>
      <vt:lpstr>PHƯƠNG PHÁP TCTT CHỦ ĐỀ TRÊN WEB</vt:lpstr>
      <vt:lpstr>MÔ HÌNH CHỦ ĐỀ LLA</vt:lpstr>
      <vt:lpstr>MÔ HÌNH CHỦ ĐỀ LLA</vt:lpstr>
      <vt:lpstr>MÔ HÌNH CHỦ ĐỀ LLA</vt:lpstr>
      <vt:lpstr>MÔ HÌNH CHỦ ĐỀ LLA</vt:lpstr>
      <vt:lpstr>MÔ HÌNH CHỦ ĐỀ LLA</vt:lpstr>
      <vt:lpstr>MÔ HÌNH CHỦ ĐỀ LLA</vt:lpstr>
      <vt:lpstr>MÔ HÌNH CHỦ ĐỀ LLA</vt:lpstr>
      <vt:lpstr>ỨNG DỤNG CỦA TCTT CHỦ ĐỀ TRÊN WEB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TRÍCH CHỌN THÔNG TIN TRÊN WEB</dc:title>
  <dc:creator>Ngọc Lục</dc:creator>
  <cp:lastModifiedBy>Ngọc Lục</cp:lastModifiedBy>
  <cp:revision>41</cp:revision>
  <dcterms:created xsi:type="dcterms:W3CDTF">2017-09-25T03:11:34Z</dcterms:created>
  <dcterms:modified xsi:type="dcterms:W3CDTF">2017-10-08T03:14:08Z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