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8"/>
  </p:notesMasterIdLst>
  <p:sldIdLst>
    <p:sldId id="256" r:id="rId4"/>
    <p:sldId id="261" r:id="rId5"/>
    <p:sldId id="264" r:id="rId6"/>
    <p:sldId id="274" r:id="rId7"/>
    <p:sldId id="315" r:id="rId8"/>
    <p:sldId id="316" r:id="rId9"/>
    <p:sldId id="317" r:id="rId10"/>
    <p:sldId id="301" r:id="rId11"/>
    <p:sldId id="302" r:id="rId12"/>
    <p:sldId id="320" r:id="rId13"/>
    <p:sldId id="319" r:id="rId14"/>
    <p:sldId id="324" r:id="rId15"/>
    <p:sldId id="327" r:id="rId16"/>
    <p:sldId id="309" r:id="rId17"/>
    <p:sldId id="311" r:id="rId18"/>
    <p:sldId id="303" r:id="rId19"/>
    <p:sldId id="321" r:id="rId20"/>
    <p:sldId id="310" r:id="rId21"/>
    <p:sldId id="308" r:id="rId22"/>
    <p:sldId id="322" r:id="rId23"/>
    <p:sldId id="304" r:id="rId24"/>
    <p:sldId id="306" r:id="rId25"/>
    <p:sldId id="307" r:id="rId26"/>
    <p:sldId id="262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FD7"/>
    <a:srgbClr val="E45294"/>
    <a:srgbClr val="F26D44"/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31" autoAdjust="0"/>
    <p:restoredTop sz="73035" autoAdjust="0"/>
  </p:normalViewPr>
  <p:slideViewPr>
    <p:cSldViewPr>
      <p:cViewPr varScale="1">
        <p:scale>
          <a:sx n="110" d="100"/>
          <a:sy n="110" d="100"/>
        </p:scale>
        <p:origin x="1242" y="102"/>
      </p:cViewPr>
      <p:guideLst>
        <p:guide orient="horz" pos="184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おはようございます。私は</a:t>
            </a:r>
            <a:r>
              <a:rPr lang="en-US" altLang="ja-JP" dirty="0"/>
              <a:t>〈</a:t>
            </a:r>
            <a:r>
              <a:rPr lang="ja-JP" altLang="en-US" dirty="0"/>
              <a:t>学校名</a:t>
            </a:r>
            <a:r>
              <a:rPr lang="en-US" altLang="ja-JP" dirty="0"/>
              <a:t>〉</a:t>
            </a:r>
            <a:r>
              <a:rPr lang="ja-JP" altLang="en-US" dirty="0"/>
              <a:t>の</a:t>
            </a:r>
            <a:r>
              <a:rPr lang="en-US" altLang="ja-JP" dirty="0"/>
              <a:t>〈</a:t>
            </a:r>
            <a:r>
              <a:rPr lang="ja-JP" altLang="en-US" dirty="0"/>
              <a:t>名前</a:t>
            </a:r>
            <a:r>
              <a:rPr lang="en-US" altLang="ja-JP" dirty="0"/>
              <a:t>〉</a:t>
            </a:r>
            <a:r>
              <a:rPr lang="ja-JP" altLang="en-US" dirty="0"/>
              <a:t>です。</a:t>
            </a:r>
            <a:endParaRPr lang="en-US" altLang="ja-JP" dirty="0"/>
          </a:p>
          <a:p>
            <a:r>
              <a:rPr lang="ja-JP" altLang="en-US" dirty="0"/>
              <a:t>今日</a:t>
            </a:r>
            <a:r>
              <a:rPr lang="en-US" altLang="ja-JP" dirty="0"/>
              <a:t>,</a:t>
            </a:r>
            <a:r>
              <a:rPr lang="ja-JP" altLang="en-US" dirty="0"/>
              <a:t>「オンラインショッピングの売買管理」について発表させていただきます。</a:t>
            </a:r>
            <a:endParaRPr lang="en-US" altLang="ko-KR" dirty="0"/>
          </a:p>
          <a:p>
            <a:r>
              <a:rPr lang="en-US" altLang="ko-KR" dirty="0"/>
              <a:t>Xin chào thầy cô, em tên là NQP sinh viên tr</a:t>
            </a:r>
            <a:r>
              <a:rPr lang="vi-VN" altLang="ko-KR" dirty="0"/>
              <a:t>ư</a:t>
            </a:r>
            <a:r>
              <a:rPr lang="en-US" altLang="ko-KR" dirty="0" err="1"/>
              <a:t>ờng</a:t>
            </a:r>
            <a:r>
              <a:rPr lang="en-US" altLang="ko-KR" dirty="0"/>
              <a:t> </a:t>
            </a:r>
            <a:r>
              <a:rPr lang="en-US" altLang="ko-KR" dirty="0" err="1"/>
              <a:t>Đại</a:t>
            </a:r>
            <a:r>
              <a:rPr lang="en-US" altLang="ko-KR" dirty="0"/>
              <a:t> </a:t>
            </a:r>
            <a:r>
              <a:rPr lang="en-US" altLang="ko-KR" dirty="0" err="1"/>
              <a:t>học</a:t>
            </a:r>
            <a:r>
              <a:rPr lang="en-US" altLang="ko-KR" dirty="0"/>
              <a:t> </a:t>
            </a:r>
            <a:r>
              <a:rPr lang="en-US" altLang="ko-KR" dirty="0" err="1"/>
              <a:t>bách</a:t>
            </a:r>
            <a:r>
              <a:rPr lang="en-US" altLang="ko-KR" dirty="0"/>
              <a:t> khoa</a:t>
            </a:r>
          </a:p>
          <a:p>
            <a:r>
              <a:rPr lang="en-US" altLang="ko-KR" dirty="0" err="1"/>
              <a:t>Hôm</a:t>
            </a:r>
            <a:r>
              <a:rPr lang="en-US" altLang="ko-KR" dirty="0"/>
              <a:t> nay </a:t>
            </a:r>
            <a:r>
              <a:rPr lang="en-US" altLang="ko-KR" dirty="0" err="1"/>
              <a:t>em</a:t>
            </a:r>
            <a:r>
              <a:rPr lang="en-US" altLang="ko-KR" dirty="0"/>
              <a:t> </a:t>
            </a:r>
            <a:r>
              <a:rPr lang="en-US" altLang="ko-KR" dirty="0" err="1"/>
              <a:t>xin</a:t>
            </a:r>
            <a:r>
              <a:rPr lang="en-US" altLang="ko-KR" dirty="0"/>
              <a:t> </a:t>
            </a:r>
            <a:r>
              <a:rPr lang="en-US" altLang="ko-KR" dirty="0" err="1"/>
              <a:t>trình</a:t>
            </a:r>
            <a:r>
              <a:rPr lang="en-US" altLang="ko-KR" dirty="0"/>
              <a:t> </a:t>
            </a:r>
            <a:r>
              <a:rPr lang="en-US" altLang="ko-KR" dirty="0" err="1"/>
              <a:t>bày</a:t>
            </a:r>
            <a:r>
              <a:rPr lang="en-US" altLang="ko-KR" dirty="0"/>
              <a:t> </a:t>
            </a:r>
            <a:r>
              <a:rPr lang="en-US" altLang="ko-KR" dirty="0" err="1"/>
              <a:t>đồ</a:t>
            </a:r>
            <a:r>
              <a:rPr lang="en-US" altLang="ko-KR" dirty="0"/>
              <a:t> </a:t>
            </a:r>
            <a:r>
              <a:rPr lang="en-US" altLang="ko-KR" dirty="0" err="1"/>
              <a:t>án</a:t>
            </a:r>
            <a:r>
              <a:rPr lang="en-US" altLang="ko-KR" dirty="0"/>
              <a:t> </a:t>
            </a:r>
            <a:r>
              <a:rPr lang="en-US" altLang="ko-KR" dirty="0" err="1"/>
              <a:t>tốt</a:t>
            </a:r>
            <a:r>
              <a:rPr lang="en-US" altLang="ko-KR" dirty="0"/>
              <a:t> </a:t>
            </a:r>
            <a:r>
              <a:rPr lang="en-US" altLang="ko-KR" dirty="0" err="1"/>
              <a:t>nghiệp</a:t>
            </a:r>
            <a:r>
              <a:rPr lang="en-US" altLang="ko-KR" dirty="0"/>
              <a:t> </a:t>
            </a:r>
            <a:r>
              <a:rPr lang="en-US" altLang="ko-KR" dirty="0" err="1"/>
              <a:t>của</a:t>
            </a:r>
            <a:r>
              <a:rPr lang="en-US" altLang="ko-KR" dirty="0"/>
              <a:t> </a:t>
            </a:r>
            <a:r>
              <a:rPr lang="en-US" altLang="ko-KR" dirty="0" err="1"/>
              <a:t>mình</a:t>
            </a:r>
            <a:endParaRPr lang="en-US" altLang="ko-KR" dirty="0"/>
          </a:p>
          <a:p>
            <a:r>
              <a:rPr lang="en-US" altLang="ko-KR" dirty="0" err="1"/>
              <a:t>Đề</a:t>
            </a:r>
            <a:r>
              <a:rPr lang="en-US" altLang="ko-KR" dirty="0"/>
              <a:t> </a:t>
            </a:r>
            <a:r>
              <a:rPr lang="en-US" altLang="ko-KR" dirty="0" err="1"/>
              <a:t>tài</a:t>
            </a:r>
            <a:r>
              <a:rPr lang="en-US" altLang="ko-KR" dirty="0"/>
              <a:t> </a:t>
            </a:r>
            <a:r>
              <a:rPr lang="en-US" altLang="ko-KR" dirty="0" err="1"/>
              <a:t>là</a:t>
            </a:r>
            <a:r>
              <a:rPr lang="en-US" altLang="ko-KR" dirty="0"/>
              <a:t> : </a:t>
            </a:r>
            <a:r>
              <a:rPr lang="en-US" altLang="ko-KR" dirty="0" err="1"/>
              <a:t>quản</a:t>
            </a:r>
            <a:r>
              <a:rPr lang="en-US" altLang="ko-KR" dirty="0"/>
              <a:t> </a:t>
            </a:r>
            <a:r>
              <a:rPr lang="en-US" altLang="ko-KR" dirty="0" err="1"/>
              <a:t>lý</a:t>
            </a:r>
            <a:r>
              <a:rPr lang="en-US" altLang="ko-KR" dirty="0"/>
              <a:t> </a:t>
            </a:r>
            <a:r>
              <a:rPr lang="en-US" altLang="ko-KR" dirty="0" err="1"/>
              <a:t>bán</a:t>
            </a:r>
            <a:r>
              <a:rPr lang="en-US" altLang="ko-KR" dirty="0"/>
              <a:t> </a:t>
            </a:r>
            <a:r>
              <a:rPr lang="en-US" altLang="ko-KR" dirty="0" err="1"/>
              <a:t>hàng</a:t>
            </a:r>
            <a:r>
              <a:rPr lang="en-US" altLang="ko-KR" dirty="0"/>
              <a:t> </a:t>
            </a:r>
            <a:r>
              <a:rPr lang="en-US" altLang="ko-KR" dirty="0" err="1"/>
              <a:t>trên</a:t>
            </a:r>
            <a:r>
              <a:rPr lang="en-US" altLang="ko-KR" dirty="0"/>
              <a:t> </a:t>
            </a:r>
            <a:r>
              <a:rPr lang="en-US" altLang="ko-KR" dirty="0" err="1"/>
              <a:t>trang</a:t>
            </a:r>
            <a:r>
              <a:rPr lang="en-US" altLang="ko-KR" dirty="0"/>
              <a:t> </a:t>
            </a:r>
            <a:r>
              <a:rPr lang="en-US" altLang="ko-KR" dirty="0" err="1"/>
              <a:t>th</a:t>
            </a:r>
            <a:r>
              <a:rPr lang="vi-VN" altLang="ko-KR" dirty="0"/>
              <a:t>ư</a:t>
            </a:r>
            <a:r>
              <a:rPr lang="en-US" altLang="ko-KR" dirty="0" err="1"/>
              <a:t>ơng</a:t>
            </a:r>
            <a:r>
              <a:rPr lang="en-US" altLang="ko-KR" dirty="0"/>
              <a:t> </a:t>
            </a:r>
            <a:r>
              <a:rPr lang="en-US" altLang="ko-KR" dirty="0" err="1"/>
              <a:t>mại</a:t>
            </a:r>
            <a:r>
              <a:rPr lang="en-US" altLang="ko-KR" dirty="0"/>
              <a:t> </a:t>
            </a:r>
            <a:r>
              <a:rPr lang="en-US" altLang="ko-KR" dirty="0" err="1"/>
              <a:t>điện</a:t>
            </a:r>
            <a:r>
              <a:rPr lang="en-US" altLang="ko-KR" dirty="0"/>
              <a:t> </a:t>
            </a:r>
            <a:r>
              <a:rPr lang="en-US" altLang="ko-KR" dirty="0" err="1"/>
              <a:t>tử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website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PHP ,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framework Laravel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backend</a:t>
            </a:r>
          </a:p>
          <a:p>
            <a:r>
              <a:rPr lang="en-US" dirty="0" err="1"/>
              <a:t>Còn</a:t>
            </a:r>
            <a:r>
              <a:rPr lang="en-US" dirty="0"/>
              <a:t> front end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Angular JS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  <a:p>
            <a:r>
              <a:rPr lang="en-US" dirty="0" err="1"/>
              <a:t>Người</a:t>
            </a:r>
            <a:r>
              <a:rPr lang="en-US" dirty="0"/>
              <a:t> dung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website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chia </a:t>
            </a:r>
            <a:r>
              <a:rPr lang="en-US" dirty="0" err="1"/>
              <a:t>làm</a:t>
            </a:r>
            <a:r>
              <a:rPr lang="en-US" dirty="0"/>
              <a:t> 2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 err="1"/>
              <a:t>Usecase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,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hàng</a:t>
            </a:r>
            <a:r>
              <a:rPr lang="en-US" dirty="0"/>
              <a:t>, chi </a:t>
            </a:r>
            <a:r>
              <a:rPr lang="en-US" dirty="0" err="1"/>
              <a:t>phí</a:t>
            </a:r>
            <a:r>
              <a:rPr lang="en-US" dirty="0"/>
              <a:t>,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có</a:t>
            </a:r>
            <a:r>
              <a:rPr lang="en-US" dirty="0"/>
              <a:t> them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864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Giá trị cốt lõi của đề tài của em là tập trung quản lý 3 yếu tố quan trọng nhất mà nhà bán hàng quan tâm đó là</a:t>
            </a:r>
            <a:r>
              <a:rPr lang="ja-JP" altLang="en-US" dirty="0"/>
              <a:t>　</a:t>
            </a:r>
            <a:r>
              <a:rPr lang="en-US" altLang="ja-JP" dirty="0"/>
              <a:t>(đm</a:t>
            </a:r>
            <a:r>
              <a:rPr lang="en-US" altLang="ja-JP" baseline="0" dirty="0"/>
              <a:t> ghi kiểu ni thì cái quan trọng là việc quản lí hay 3 cái yếu tố?)</a:t>
            </a:r>
            <a:endParaRPr lang="en-US" dirty="0"/>
          </a:p>
          <a:p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, đ</a:t>
            </a:r>
            <a:r>
              <a:rPr lang="vi-VN" dirty="0"/>
              <a:t>ơ</a:t>
            </a:r>
            <a:r>
              <a:rPr lang="en-US" dirty="0"/>
              <a:t>n hàng ,và khách hàng</a:t>
            </a:r>
          </a:p>
          <a:p>
            <a:endParaRPr lang="en-US" dirty="0"/>
          </a:p>
          <a:p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: </a:t>
            </a:r>
            <a:r>
              <a:rPr lang="en-US" dirty="0" err="1"/>
              <a:t>sẽ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/>
              <a:t>ợc đồng bộ</a:t>
            </a:r>
            <a:r>
              <a:rPr lang="ja-JP" altLang="en-US" dirty="0"/>
              <a:t>同期</a:t>
            </a:r>
            <a:r>
              <a:rPr lang="en-US" dirty="0"/>
              <a:t> từ sàn TMDT xuống, đồng bộ thông tin sản phẩm</a:t>
            </a:r>
            <a:r>
              <a:rPr lang="ja-JP" altLang="en-US" dirty="0"/>
              <a:t>商品の情報</a:t>
            </a:r>
            <a:r>
              <a:rPr lang="en-US" dirty="0"/>
              <a:t> cũng nh</a:t>
            </a:r>
            <a:r>
              <a:rPr lang="vi-VN" dirty="0"/>
              <a:t>ư</a:t>
            </a:r>
            <a:r>
              <a:rPr lang="en-US" dirty="0"/>
              <a:t> tồn kho</a:t>
            </a:r>
            <a:r>
              <a:rPr lang="ja-JP" altLang="en-US" dirty="0"/>
              <a:t>在庫</a:t>
            </a:r>
            <a:endParaRPr lang="en-US" dirty="0"/>
          </a:p>
          <a:p>
            <a:r>
              <a:rPr lang="en-US" dirty="0"/>
              <a:t>Đ</a:t>
            </a:r>
            <a:r>
              <a:rPr lang="vi-VN" dirty="0"/>
              <a:t>ơ</a:t>
            </a:r>
            <a:r>
              <a:rPr lang="en-US" dirty="0"/>
              <a:t>n hàng</a:t>
            </a:r>
            <a:r>
              <a:rPr lang="ja-JP" altLang="en-US" dirty="0"/>
              <a:t>注文</a:t>
            </a:r>
            <a:r>
              <a:rPr lang="en-US" dirty="0"/>
              <a:t>: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sàn</a:t>
            </a:r>
            <a:r>
              <a:rPr lang="en-US" dirty="0"/>
              <a:t> TMDT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/>
              <a:t>ơng tác trực tiếp</a:t>
            </a:r>
            <a:r>
              <a:rPr lang="ja-JP" altLang="en-US" dirty="0"/>
              <a:t>直接操作できる</a:t>
            </a:r>
            <a:r>
              <a:rPr lang="en-US" dirty="0"/>
              <a:t> với đ</a:t>
            </a:r>
            <a:r>
              <a:rPr lang="vi-VN" dirty="0"/>
              <a:t>ơ</a:t>
            </a:r>
            <a:r>
              <a:rPr lang="en-US" dirty="0"/>
              <a:t>n hàng ngay tại website chứ ko cần</a:t>
            </a:r>
            <a:r>
              <a:rPr lang="ja-JP" altLang="en-US" dirty="0"/>
              <a:t>必要ない</a:t>
            </a:r>
            <a:r>
              <a:rPr lang="en-US" dirty="0"/>
              <a:t> thông qua</a:t>
            </a:r>
            <a:r>
              <a:rPr lang="ja-JP" altLang="en-US" dirty="0"/>
              <a:t>通す</a:t>
            </a:r>
            <a:r>
              <a:rPr lang="en-US" dirty="0"/>
              <a:t> sàn TMDT</a:t>
            </a:r>
          </a:p>
          <a:p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: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/>
              <a:t>ợc lưu lại</a:t>
            </a:r>
            <a:r>
              <a:rPr lang="ja-JP" altLang="en-US" dirty="0"/>
              <a:t>保管される</a:t>
            </a:r>
            <a:r>
              <a:rPr lang="en-US" dirty="0"/>
              <a:t> theo từng đ</a:t>
            </a:r>
            <a:r>
              <a:rPr lang="vi-VN" dirty="0"/>
              <a:t>ơ</a:t>
            </a:r>
            <a:r>
              <a:rPr lang="en-US" dirty="0"/>
              <a:t>n hàng để làm dữ liệu cho nhà bán hàng sau này sử dụng để remarketing, hậu mãi … </a:t>
            </a:r>
            <a:r>
              <a:rPr lang="ja-JP" altLang="en-US" dirty="0"/>
              <a:t>　</a:t>
            </a:r>
            <a:r>
              <a:rPr lang="en-US" altLang="ja-JP" dirty="0"/>
              <a:t>cuối</a:t>
            </a:r>
            <a:r>
              <a:rPr lang="en-US" altLang="ja-JP" baseline="0" dirty="0"/>
              <a:t> câu ni tiếng việt kieur lòn j đây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310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sen</a:t>
            </a:r>
            <a:r>
              <a:rPr lang="en-US" dirty="0"/>
              <a:t> </a:t>
            </a:r>
            <a:r>
              <a:rPr lang="en-US" dirty="0" err="1"/>
              <a:t>đỏ</a:t>
            </a:r>
            <a:r>
              <a:rPr lang="en-US" dirty="0"/>
              <a:t> </a:t>
            </a:r>
            <a:r>
              <a:rPr lang="en-US" dirty="0" err="1"/>
              <a:t>shopee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944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Trang web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tổng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hợp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đơn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hàng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từ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đa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sàn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đa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shop</a:t>
            </a:r>
          </a:p>
          <a:p>
            <a:r>
              <a:rPr lang="en-US" dirty="0"/>
              <a:t>Thể hiện đầy đủ các thông tin cần thiết. Cụ thể bây giờ em sẽ demo</a:t>
            </a:r>
          </a:p>
          <a:p>
            <a:endParaRPr lang="en-US" altLang="ja-JP" dirty="0"/>
          </a:p>
          <a:p>
            <a:r>
              <a:rPr lang="ja-JP" altLang="en-US" dirty="0"/>
              <a:t>注文の情報が各オンラインショッピングサイトから集められて、このサイトに表れます。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8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Login, show </a:t>
            </a:r>
            <a:r>
              <a:rPr lang="en-US" dirty="0" err="1"/>
              <a:t>cho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dashboard -&gt;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sàn</a:t>
            </a:r>
            <a:r>
              <a:rPr lang="en-US" dirty="0"/>
              <a:t> </a:t>
            </a:r>
            <a:r>
              <a:rPr lang="en-US" dirty="0" err="1"/>
              <a:t>chứ</a:t>
            </a:r>
            <a:r>
              <a:rPr lang="en-US" dirty="0"/>
              <a:t> </a:t>
            </a:r>
            <a:r>
              <a:rPr lang="en-US" dirty="0" err="1"/>
              <a:t>bt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ko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.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bang,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endParaRPr lang="en-US" dirty="0"/>
          </a:p>
          <a:p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hàng</a:t>
            </a:r>
            <a:r>
              <a:rPr lang="en-US" dirty="0"/>
              <a:t> =&gt;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cốt</a:t>
            </a:r>
            <a:r>
              <a:rPr lang="en-US" dirty="0"/>
              <a:t> </a:t>
            </a:r>
            <a:r>
              <a:rPr lang="en-US" dirty="0" err="1"/>
              <a:t>lõi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r>
              <a:rPr lang="en-US" dirty="0"/>
              <a:t>DEMO 1 : Load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shop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sen</a:t>
            </a:r>
            <a:r>
              <a:rPr lang="en-US" dirty="0"/>
              <a:t> </a:t>
            </a:r>
            <a:r>
              <a:rPr lang="en-US" dirty="0" err="1"/>
              <a:t>đỏ</a:t>
            </a:r>
            <a:r>
              <a:rPr lang="en-US" dirty="0"/>
              <a:t>, </a:t>
            </a:r>
            <a:r>
              <a:rPr lang="en-US" dirty="0" err="1"/>
              <a:t>shopee</a:t>
            </a:r>
            <a:r>
              <a:rPr lang="en-US" dirty="0"/>
              <a:t>.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hàng</a:t>
            </a:r>
            <a:endParaRPr lang="en-US" dirty="0"/>
          </a:p>
          <a:p>
            <a:r>
              <a:rPr lang="en-US" dirty="0"/>
              <a:t>DEMO 2 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web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. </a:t>
            </a:r>
            <a:r>
              <a:rPr lang="en-US" dirty="0" err="1"/>
              <a:t>Trên</a:t>
            </a:r>
            <a:r>
              <a:rPr lang="en-US" dirty="0"/>
              <a:t> Sen </a:t>
            </a:r>
            <a:r>
              <a:rPr lang="en-US" dirty="0" err="1"/>
              <a:t>Đỏ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, </a:t>
            </a:r>
            <a:r>
              <a:rPr lang="en-US" dirty="0" err="1"/>
              <a:t>và</a:t>
            </a:r>
            <a:r>
              <a:rPr lang="en-US" dirty="0"/>
              <a:t> web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bấm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  <a:p>
            <a:r>
              <a:rPr lang="en-US" dirty="0"/>
              <a:t>DEMO 3 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đặt GOL để thể hiện đồng bộ tồn kho giữa các sàn.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663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424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955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Kết nối API : để bán hàng ngoài ko cần thông qua sàn TMDT</a:t>
            </a:r>
          </a:p>
          <a:p>
            <a:r>
              <a:rPr lang="en-US" dirty="0"/>
              <a:t>API</a:t>
            </a:r>
            <a:r>
              <a:rPr lang="ja-JP" altLang="en-US" dirty="0"/>
              <a:t>コネクション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174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発表の内容は</a:t>
            </a:r>
            <a:r>
              <a:rPr lang="en-US" altLang="ja-JP" dirty="0"/>
              <a:t>4</a:t>
            </a:r>
            <a:r>
              <a:rPr lang="ja-JP" altLang="en-US" dirty="0"/>
              <a:t>つあります。</a:t>
            </a:r>
            <a:endParaRPr lang="en-US" altLang="ja-JP" dirty="0"/>
          </a:p>
          <a:p>
            <a:r>
              <a:rPr lang="ja-JP" altLang="en-US" dirty="0"/>
              <a:t>はじめに、どうして、何のためにこのテーマを選んだか</a:t>
            </a:r>
            <a:endParaRPr lang="en-US" altLang="ja-JP" dirty="0"/>
          </a:p>
          <a:p>
            <a:r>
              <a:rPr lang="ja-JP" altLang="en-US" dirty="0"/>
              <a:t>システム分析、</a:t>
            </a:r>
            <a:r>
              <a:rPr lang="en-US" altLang="ja-JP" dirty="0"/>
              <a:t>thuyết</a:t>
            </a:r>
            <a:r>
              <a:rPr lang="en-US" altLang="ja-JP" baseline="0" dirty="0"/>
              <a:t> trình bằng tiếng nhật thì phải giải thích sơ qua mỗi phần sẽ nói về cái j như ta vd ở dòng trên. Vì là giải thích nên cố gắng không dùng từ có trong power point mà dùng từ dễ hiểu để giải thích</a:t>
            </a:r>
            <a:endParaRPr lang="en-US" altLang="ja-JP" dirty="0"/>
          </a:p>
          <a:p>
            <a:r>
              <a:rPr lang="ja-JP" altLang="en-US" dirty="0"/>
              <a:t>結果、</a:t>
            </a:r>
            <a:endParaRPr lang="en-US" altLang="ja-JP" dirty="0"/>
          </a:p>
          <a:p>
            <a:r>
              <a:rPr lang="ja-JP" altLang="en-US" dirty="0"/>
              <a:t>と最後は結論です。</a:t>
            </a:r>
            <a:endParaRPr lang="en-US" altLang="ja-JP" dirty="0"/>
          </a:p>
          <a:p>
            <a:r>
              <a:rPr lang="en-US" dirty="0"/>
              <a:t>Với thật</a:t>
            </a:r>
            <a:r>
              <a:rPr lang="en-US" baseline="0" dirty="0"/>
              <a:t> ra kết luận với hướng đi sau này là 2 phần riêng biệt đéo liên quan nhau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Nội dung trình bày của em gồm 4 phần</a:t>
            </a:r>
          </a:p>
          <a:p>
            <a:r>
              <a:rPr lang="en-US" dirty="0" err="1"/>
              <a:t>Phần</a:t>
            </a:r>
            <a:r>
              <a:rPr lang="en-US" dirty="0"/>
              <a:t> 1 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r>
              <a:rPr lang="en-US" dirty="0" err="1"/>
              <a:t>Phần</a:t>
            </a:r>
            <a:r>
              <a:rPr lang="en-US" dirty="0"/>
              <a:t> 2 :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r>
              <a:rPr lang="en-US" dirty="0" err="1"/>
              <a:t>Phần</a:t>
            </a:r>
            <a:r>
              <a:rPr lang="en-US" dirty="0"/>
              <a:t> 3 :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 err="1"/>
              <a:t>Phần</a:t>
            </a:r>
            <a:r>
              <a:rPr lang="en-US" dirty="0"/>
              <a:t> 4 :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46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1 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106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オンラインショッピングの現状について説明します。</a:t>
            </a:r>
            <a:endParaRPr lang="en-US" dirty="0"/>
          </a:p>
          <a:p>
            <a:r>
              <a:rPr lang="en-US" dirty="0"/>
              <a:t>Đầu tiên em xin trình bày về hiện trạng bán hàng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TMDT hiện nay</a:t>
            </a:r>
          </a:p>
          <a:p>
            <a:endParaRPr lang="en-US" dirty="0"/>
          </a:p>
          <a:p>
            <a:r>
              <a:rPr lang="en-US" dirty="0"/>
              <a:t>Mấy cái</a:t>
            </a:r>
            <a:r>
              <a:rPr lang="en-US" baseline="0" dirty="0"/>
              <a:t> đề mục đọc lại giống trên PPT là đc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: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,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,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ờng xuyên thay đổi, </a:t>
            </a:r>
          </a:p>
          <a:p>
            <a:endParaRPr lang="en-US" dirty="0"/>
          </a:p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: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TMDT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,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sàn</a:t>
            </a:r>
            <a:r>
              <a:rPr lang="en-US" dirty="0"/>
              <a:t> TMDT</a:t>
            </a:r>
          </a:p>
          <a:p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hàng</a:t>
            </a:r>
            <a:r>
              <a:rPr lang="en-US" dirty="0"/>
              <a:t> ,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,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. Khó quản ly</a:t>
            </a:r>
          </a:p>
          <a:p>
            <a:r>
              <a:rPr lang="ja-JP" altLang="en-US" dirty="0"/>
              <a:t>各サイトの管理方法が違って、利用するサイトが多くなると注文、商品、お客様の情報が拡散されて、管理するのが難しいです。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766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例えば、これは</a:t>
            </a:r>
            <a:r>
              <a:rPr lang="en-US" altLang="ja-JP" dirty="0"/>
              <a:t>SENDO</a:t>
            </a:r>
            <a:r>
              <a:rPr lang="ja-JP" altLang="en-US" dirty="0"/>
              <a:t>のインターフェースです。</a:t>
            </a:r>
            <a:endParaRPr lang="en-US" dirty="0"/>
          </a:p>
          <a:p>
            <a:r>
              <a:rPr lang="en-US" dirty="0"/>
              <a:t>VÍ dụ 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sen</a:t>
            </a:r>
            <a:r>
              <a:rPr lang="en-US" dirty="0"/>
              <a:t> </a:t>
            </a:r>
            <a:r>
              <a:rPr lang="en-US" dirty="0" err="1"/>
              <a:t>đỏ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202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Vì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vậy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làm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website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này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mục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tiêu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để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giúp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bán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Dễ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dàng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lí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nhiều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trên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nhiều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sàn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TMDT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Mở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rộng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kênh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bán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hàng,tận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dụng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tối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tiềm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năng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sàn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TMDT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kê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ờng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hiệu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kinh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doanh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40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/>
              <a:t>ơng II là phân tích hệ thống. </a:t>
            </a:r>
          </a:p>
          <a:p>
            <a:r>
              <a:rPr lang="en-US" dirty="0"/>
              <a:t>Tr</a:t>
            </a:r>
            <a:r>
              <a:rPr lang="vi-VN" dirty="0"/>
              <a:t>ư</a:t>
            </a:r>
            <a:r>
              <a:rPr lang="en-US" dirty="0"/>
              <a:t>ớc khi đi vào phân tích hệ thống thì Đầu tiên chúng ta sẽ tìm hiểu về bài toán hiện tại</a:t>
            </a:r>
          </a:p>
          <a:p>
            <a:r>
              <a:rPr lang="ja-JP" altLang="en-US" dirty="0"/>
              <a:t>システムの分析の前に、現在の課題について話します。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528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現在いい管理方法があまり多くないです。</a:t>
            </a:r>
            <a:endParaRPr lang="en-US" altLang="ja-JP" dirty="0"/>
          </a:p>
          <a:p>
            <a:r>
              <a:rPr lang="ja-JP" altLang="en-US" dirty="0"/>
              <a:t>私の場合はエクセルを使って管理できましたが、</a:t>
            </a:r>
            <a:endParaRPr lang="en-US" altLang="ja-JP" dirty="0"/>
          </a:p>
          <a:p>
            <a:r>
              <a:rPr lang="ja-JP" altLang="en-US" dirty="0"/>
              <a:t>手打ちの時間がかかりすぎてミスも多かったです。</a:t>
            </a:r>
            <a:endParaRPr lang="en-US" altLang="ja-JP" dirty="0"/>
          </a:p>
          <a:p>
            <a:r>
              <a:rPr lang="ja-JP" altLang="en-US" dirty="0"/>
              <a:t>そのため、新しい管理方法として、すべてを管理するウェッブサイトを作るのを提案します。</a:t>
            </a:r>
            <a:endParaRPr lang="en-US" altLang="ja-JP" dirty="0"/>
          </a:p>
          <a:p>
            <a:endParaRPr lang="en-US" dirty="0"/>
          </a:p>
          <a:p>
            <a:r>
              <a:rPr lang="en-US" dirty="0"/>
              <a:t>Bài</a:t>
            </a:r>
            <a:r>
              <a:rPr lang="en-US" baseline="0" dirty="0"/>
              <a:t> mài làm chớ có phải đề xuất ý tưởng lên cấp trên mô mà đề suất?</a:t>
            </a:r>
            <a:endParaRPr lang="en-US" dirty="0"/>
          </a:p>
          <a:p>
            <a:endParaRPr lang="en-US" dirty="0"/>
          </a:p>
          <a:p>
            <a:r>
              <a:rPr lang="en-US" dirty="0"/>
              <a:t>Hiện tại thì ko có nhiều 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sàn</a:t>
            </a:r>
            <a:r>
              <a:rPr lang="en-US" dirty="0"/>
              <a:t> TMDT 1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. 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dung file excel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dù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đc</a:t>
            </a:r>
            <a:endParaRPr lang="en-US" dirty="0"/>
          </a:p>
          <a:p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=&gt;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.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ko </a:t>
            </a:r>
            <a:r>
              <a:rPr lang="en-US" dirty="0" err="1"/>
              <a:t>cao</a:t>
            </a:r>
            <a:r>
              <a:rPr lang="en-US" dirty="0"/>
              <a:t>.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1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1 website </a:t>
            </a:r>
          </a:p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438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Thay vì phải nhập tay</a:t>
            </a:r>
            <a:r>
              <a:rPr lang="ja-JP" altLang="en-US" dirty="0"/>
              <a:t>（手打ち）</a:t>
            </a:r>
            <a:r>
              <a:rPr lang="en-US" dirty="0"/>
              <a:t> dữ liệu</a:t>
            </a:r>
            <a:r>
              <a:rPr lang="ja-JP" altLang="en-US" dirty="0"/>
              <a:t>（データ）</a:t>
            </a:r>
            <a:r>
              <a:rPr lang="en-US" dirty="0"/>
              <a:t> của từng đ</a:t>
            </a:r>
            <a:r>
              <a:rPr lang="vi-VN" dirty="0"/>
              <a:t>ơ</a:t>
            </a:r>
            <a:r>
              <a:rPr lang="en-US" dirty="0"/>
              <a:t>n hàng</a:t>
            </a:r>
            <a:r>
              <a:rPr lang="ja-JP" altLang="en-US" dirty="0"/>
              <a:t>（注文）</a:t>
            </a:r>
            <a:r>
              <a:rPr lang="en-US" dirty="0"/>
              <a:t> thì nhà bán hàng chỉ cần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website, website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request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APPLICATION SERVER,</a:t>
            </a:r>
          </a:p>
          <a:p>
            <a:r>
              <a:rPr lang="en-US" dirty="0"/>
              <a:t>APPLICATION SERVER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request </a:t>
            </a:r>
            <a:r>
              <a:rPr lang="en-US" dirty="0" err="1"/>
              <a:t>đến</a:t>
            </a:r>
            <a:r>
              <a:rPr lang="en-US" dirty="0"/>
              <a:t> server </a:t>
            </a:r>
            <a:r>
              <a:rPr lang="en-US" dirty="0" err="1"/>
              <a:t>của</a:t>
            </a:r>
            <a:r>
              <a:rPr lang="en-US" dirty="0"/>
              <a:t> Sen </a:t>
            </a:r>
            <a:r>
              <a:rPr lang="en-US" dirty="0" err="1"/>
              <a:t>Đỏ</a:t>
            </a:r>
            <a:r>
              <a:rPr lang="en-US" dirty="0"/>
              <a:t>, </a:t>
            </a:r>
            <a:r>
              <a:rPr lang="en-US" dirty="0" err="1"/>
              <a:t>Shopee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them </a:t>
            </a:r>
            <a:r>
              <a:rPr lang="en-US" dirty="0" err="1"/>
              <a:t>vào</a:t>
            </a:r>
            <a:r>
              <a:rPr lang="en-US" dirty="0"/>
              <a:t> database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ra </a:t>
            </a:r>
            <a:r>
              <a:rPr lang="en-US" dirty="0" err="1"/>
              <a:t>ngoài</a:t>
            </a:r>
            <a:endParaRPr lang="en-US" dirty="0"/>
          </a:p>
          <a:p>
            <a:r>
              <a:rPr lang="en-US" dirty="0"/>
              <a:t>Website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/>
              <a:t>ời dung. </a:t>
            </a:r>
          </a:p>
          <a:p>
            <a:r>
              <a:rPr lang="en-US" dirty="0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1 website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ng</a:t>
            </a:r>
            <a:r>
              <a:rPr lang="vi-VN" dirty="0"/>
              <a:t>ư</a:t>
            </a:r>
            <a:r>
              <a:rPr lang="en-US" dirty="0"/>
              <a:t>ời dung ko cần phải truy cập vào từng website riêng lẻ để quản lý đ</a:t>
            </a:r>
            <a:r>
              <a:rPr lang="vi-VN" dirty="0"/>
              <a:t>ơ</a:t>
            </a:r>
            <a:r>
              <a:rPr lang="en-US" dirty="0"/>
              <a:t>n hàng nữa !</a:t>
            </a:r>
          </a:p>
          <a:p>
            <a:endParaRPr lang="en-US" dirty="0"/>
          </a:p>
          <a:p>
            <a:r>
              <a:rPr lang="en-US" dirty="0"/>
              <a:t>Lồn đm</a:t>
            </a:r>
            <a:r>
              <a:rPr lang="en-US" baseline="0" dirty="0"/>
              <a:t> nhiều từ chuyên quá từ tìm đi :v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121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735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8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6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23928" y="1728088"/>
            <a:ext cx="5220072" cy="1800201"/>
          </a:xfrm>
        </p:spPr>
        <p:txBody>
          <a:bodyPr/>
          <a:lstStyle/>
          <a:p>
            <a:pPr lvl="0"/>
            <a:r>
              <a:rPr lang="en-US" altLang="ja-JP" dirty="0">
                <a:ea typeface="맑은 고딕" pitchFamily="50" charset="-127"/>
              </a:rPr>
              <a:t>e</a:t>
            </a:r>
            <a:r>
              <a:rPr lang="ja-JP" altLang="en-US" dirty="0">
                <a:ea typeface="맑은 고딕" pitchFamily="50" charset="-127"/>
              </a:rPr>
              <a:t>コマースウェブサイトにて売買管理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851920" y="119921"/>
            <a:ext cx="3888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/>
              <a:t>工科大学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–</a:t>
            </a:r>
            <a:r>
              <a:rPr lang="ja-JP" altLang="en-US" sz="2400" b="1" dirty="0"/>
              <a:t>ダナン大学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ja-JP" altLang="en-US" sz="2400" b="1" dirty="0"/>
              <a:t>情報学部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35896" y="1851670"/>
            <a:ext cx="129393" cy="1584176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Picture 2" descr="Image result for logo đại học bách khoa đà nẵng">
            <a:extLst>
              <a:ext uri="{FF2B5EF4-FFF2-40B4-BE49-F238E27FC236}">
                <a16:creationId xmlns:a16="http://schemas.microsoft.com/office/drawing/2014/main" id="{8EAF879D-D0DD-485A-9B5A-D709C65E6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27125" cy="110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logo khoa công nghệ thông tin đại học bách khoa đà nẵng">
            <a:extLst>
              <a:ext uri="{FF2B5EF4-FFF2-40B4-BE49-F238E27FC236}">
                <a16:creationId xmlns:a16="http://schemas.microsoft.com/office/drawing/2014/main" id="{7CE28962-B0BD-405B-AFAD-32F72208DB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8" r="3228"/>
          <a:stretch/>
        </p:blipFill>
        <p:spPr bwMode="auto">
          <a:xfrm>
            <a:off x="8079901" y="0"/>
            <a:ext cx="1064099" cy="105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CC1A343-A25F-40AB-85D6-210D969CB87B}"/>
              </a:ext>
            </a:extLst>
          </p:cNvPr>
          <p:cNvSpPr/>
          <p:nvPr/>
        </p:nvSpPr>
        <p:spPr>
          <a:xfrm>
            <a:off x="4283968" y="4484029"/>
            <a:ext cx="4860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b="1" dirty="0"/>
              <a:t>学生：グエンクアンフォン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b="1" dirty="0"/>
              <a:t>クラス：</a:t>
            </a:r>
            <a:r>
              <a:rPr lang="en-US" altLang="ja-JP" b="1" dirty="0"/>
              <a:t>15TCLC2   </a:t>
            </a:r>
            <a:r>
              <a:rPr lang="ja-JP" altLang="en-US" b="1" dirty="0"/>
              <a:t>学生コード：</a:t>
            </a:r>
            <a:r>
              <a:rPr lang="en-US" altLang="ja-JP" b="1" dirty="0"/>
              <a:t>102150291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815CA6-8FB0-472F-9568-DFD84EDA2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9" y="483518"/>
            <a:ext cx="9020121" cy="4392488"/>
          </a:xfrm>
          <a:prstGeom prst="rect">
            <a:avLst/>
          </a:prstGeom>
          <a:ln w="28575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A053EC-CE7D-4242-BF48-03F9337DCE41}"/>
              </a:ext>
            </a:extLst>
          </p:cNvPr>
          <p:cNvSpPr txBox="1"/>
          <p:nvPr/>
        </p:nvSpPr>
        <p:spPr>
          <a:xfrm>
            <a:off x="0" y="2250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現在の課題　－　エクセルで管理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8594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E2DEB73-7E9E-44D5-919A-6704F0724545}"/>
              </a:ext>
            </a:extLst>
          </p:cNvPr>
          <p:cNvSpPr/>
          <p:nvPr/>
        </p:nvSpPr>
        <p:spPr>
          <a:xfrm>
            <a:off x="6516216" y="2859782"/>
            <a:ext cx="1652132" cy="7766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097223-7284-4CEA-A751-B13707CFE126}"/>
              </a:ext>
            </a:extLst>
          </p:cNvPr>
          <p:cNvSpPr/>
          <p:nvPr/>
        </p:nvSpPr>
        <p:spPr>
          <a:xfrm>
            <a:off x="6516216" y="1447768"/>
            <a:ext cx="1652132" cy="7766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9B6107-9B81-4CDC-A48A-3625434D7E97}"/>
              </a:ext>
            </a:extLst>
          </p:cNvPr>
          <p:cNvSpPr/>
          <p:nvPr/>
        </p:nvSpPr>
        <p:spPr>
          <a:xfrm>
            <a:off x="3990272" y="3672900"/>
            <a:ext cx="1652132" cy="7766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CDB7FB-88A2-4503-A1E6-9A811064F8F4}"/>
              </a:ext>
            </a:extLst>
          </p:cNvPr>
          <p:cNvSpPr/>
          <p:nvPr/>
        </p:nvSpPr>
        <p:spPr>
          <a:xfrm>
            <a:off x="3990273" y="2383063"/>
            <a:ext cx="1652132" cy="7766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504F36-20C9-4137-BCC2-2CF6E7E4A0CD}"/>
              </a:ext>
            </a:extLst>
          </p:cNvPr>
          <p:cNvSpPr/>
          <p:nvPr/>
        </p:nvSpPr>
        <p:spPr>
          <a:xfrm>
            <a:off x="3990273" y="1093227"/>
            <a:ext cx="1652131" cy="7766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840D437-6ED1-46EA-9F29-FA667864A5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69347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ja-JP" altLang="en-US" sz="1800" b="1" dirty="0">
                <a:solidFill>
                  <a:schemeClr val="tx1"/>
                </a:solidFill>
              </a:rPr>
              <a:t>提案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pic>
        <p:nvPicPr>
          <p:cNvPr id="1028" name="Picture 4" descr="Image result for human icon png">
            <a:extLst>
              <a:ext uri="{FF2B5EF4-FFF2-40B4-BE49-F238E27FC236}">
                <a16:creationId xmlns:a16="http://schemas.microsoft.com/office/drawing/2014/main" id="{E8274381-DCB4-4B99-A59F-0B7DD169D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40555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BE4AA76-143D-41D6-A4FF-A9E646669A85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446566" y="1466072"/>
            <a:ext cx="1543707" cy="15466"/>
          </a:xfrm>
          <a:prstGeom prst="bentConnector3">
            <a:avLst>
              <a:gd name="adj1" fmla="val 228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202696-59B8-48B3-AE80-1BA03ED04020}"/>
              </a:ext>
            </a:extLst>
          </p:cNvPr>
          <p:cNvSpPr txBox="1"/>
          <p:nvPr/>
        </p:nvSpPr>
        <p:spPr>
          <a:xfrm>
            <a:off x="4191871" y="129687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WEBSITE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1EC9D2-9BAA-4757-BC9B-F9A33F2BDE69}"/>
              </a:ext>
            </a:extLst>
          </p:cNvPr>
          <p:cNvSpPr txBox="1"/>
          <p:nvPr/>
        </p:nvSpPr>
        <p:spPr>
          <a:xfrm>
            <a:off x="3958734" y="2448209"/>
            <a:ext cx="1796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APPLICATION </a:t>
            </a:r>
          </a:p>
          <a:p>
            <a:r>
              <a:rPr lang="en-US" b="1" dirty="0"/>
              <a:t>   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118156-5BA6-4318-8F9A-75507E5BE15E}"/>
              </a:ext>
            </a:extLst>
          </p:cNvPr>
          <p:cNvSpPr txBox="1"/>
          <p:nvPr/>
        </p:nvSpPr>
        <p:spPr>
          <a:xfrm>
            <a:off x="6619456" y="3063427"/>
            <a:ext cx="148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SENDO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E94771-E2D7-41F1-B952-08F0A0AC6641}"/>
              </a:ext>
            </a:extLst>
          </p:cNvPr>
          <p:cNvSpPr txBox="1"/>
          <p:nvPr/>
        </p:nvSpPr>
        <p:spPr>
          <a:xfrm>
            <a:off x="6581632" y="1646500"/>
            <a:ext cx="151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SHOPEE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CED1FD-7107-467D-9877-B5680F0BF7DF}"/>
              </a:ext>
            </a:extLst>
          </p:cNvPr>
          <p:cNvSpPr txBox="1"/>
          <p:nvPr/>
        </p:nvSpPr>
        <p:spPr>
          <a:xfrm>
            <a:off x="4099925" y="3881928"/>
            <a:ext cx="143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DATABASE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6AF86B5-98D3-4544-BDC5-C8E7CE9ACE53}"/>
              </a:ext>
            </a:extLst>
          </p:cNvPr>
          <p:cNvCxnSpPr>
            <a:stCxn id="14" idx="3"/>
            <a:endCxn id="21" idx="1"/>
          </p:cNvCxnSpPr>
          <p:nvPr/>
        </p:nvCxnSpPr>
        <p:spPr>
          <a:xfrm flipV="1">
            <a:off x="5754931" y="1836079"/>
            <a:ext cx="761285" cy="935296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Connector: Elbow 1031">
            <a:extLst>
              <a:ext uri="{FF2B5EF4-FFF2-40B4-BE49-F238E27FC236}">
                <a16:creationId xmlns:a16="http://schemas.microsoft.com/office/drawing/2014/main" id="{F2E47654-BFDD-4E0B-B513-F86F20DEAB1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642404" y="2771375"/>
            <a:ext cx="873812" cy="476718"/>
          </a:xfrm>
          <a:prstGeom prst="bentConnector3">
            <a:avLst>
              <a:gd name="adj1" fmla="val 5681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nector: Elbow 1033">
            <a:extLst>
              <a:ext uri="{FF2B5EF4-FFF2-40B4-BE49-F238E27FC236}">
                <a16:creationId xmlns:a16="http://schemas.microsoft.com/office/drawing/2014/main" id="{16E5625E-61C6-446D-8612-9095E8F122B5}"/>
              </a:ext>
            </a:extLst>
          </p:cNvPr>
          <p:cNvCxnSpPr>
            <a:stCxn id="12" idx="2"/>
            <a:endCxn id="19" idx="0"/>
          </p:cNvCxnSpPr>
          <p:nvPr/>
        </p:nvCxnSpPr>
        <p:spPr>
          <a:xfrm rot="5400000">
            <a:off x="4559732" y="2126456"/>
            <a:ext cx="513214" cy="12700"/>
          </a:xfrm>
          <a:prstGeom prst="bentConnector3">
            <a:avLst>
              <a:gd name="adj1" fmla="val 9751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8E84473-E755-43EE-AEB8-FDF051437A5C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rot="5400000">
            <a:off x="4559732" y="3416292"/>
            <a:ext cx="513215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A650D60-0DED-449A-B077-8F04AF823750}"/>
              </a:ext>
            </a:extLst>
          </p:cNvPr>
          <p:cNvSpPr txBox="1"/>
          <p:nvPr/>
        </p:nvSpPr>
        <p:spPr>
          <a:xfrm>
            <a:off x="1185034" y="224115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Sellers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7FA55B-2032-4E96-9A87-8D770212DCAB}"/>
              </a:ext>
            </a:extLst>
          </p:cNvPr>
          <p:cNvSpPr/>
          <p:nvPr/>
        </p:nvSpPr>
        <p:spPr>
          <a:xfrm>
            <a:off x="539552" y="648009"/>
            <a:ext cx="8136904" cy="4083918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37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8EA66557-8CEB-474F-A2A6-70B655A75F4D}"/>
              </a:ext>
            </a:extLst>
          </p:cNvPr>
          <p:cNvSpPr txBox="1"/>
          <p:nvPr/>
        </p:nvSpPr>
        <p:spPr>
          <a:xfrm>
            <a:off x="107504" y="1635646"/>
            <a:ext cx="3024336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Backend: PHP Laravel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Frontend: Angular JS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E1C5BF-B1FC-48DB-B588-B6177F280B3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915566"/>
            <a:ext cx="4263220" cy="370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33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7FEB5A-FBC1-4E92-9C86-2DA4E2965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6405" y="1275606"/>
            <a:ext cx="6971190" cy="3024336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1F493876-6737-4D57-9B38-64D0CE65F3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1203598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テーマ最大価値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23F00E4-0A25-4D81-B106-64A35CB996B1}"/>
              </a:ext>
            </a:extLst>
          </p:cNvPr>
          <p:cNvSpPr txBox="1">
            <a:spLocks/>
          </p:cNvSpPr>
          <p:nvPr/>
        </p:nvSpPr>
        <p:spPr>
          <a:xfrm>
            <a:off x="755576" y="3600400"/>
            <a:ext cx="3240360" cy="12035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商品</a:t>
            </a:r>
            <a:endParaRPr lang="ko-KR" altLang="en-US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984B4E61-3596-4607-92B4-EA081A752D5E}"/>
              </a:ext>
            </a:extLst>
          </p:cNvPr>
          <p:cNvSpPr txBox="1">
            <a:spLocks/>
          </p:cNvSpPr>
          <p:nvPr/>
        </p:nvSpPr>
        <p:spPr>
          <a:xfrm>
            <a:off x="2951820" y="3615117"/>
            <a:ext cx="3240360" cy="12035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商品</a:t>
            </a:r>
            <a:endParaRPr lang="ko-KR" altLang="en-US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9FFBEBD0-0CB5-43CE-8CC1-04325EDEC332}"/>
              </a:ext>
            </a:extLst>
          </p:cNvPr>
          <p:cNvSpPr txBox="1">
            <a:spLocks/>
          </p:cNvSpPr>
          <p:nvPr/>
        </p:nvSpPr>
        <p:spPr>
          <a:xfrm>
            <a:off x="5004048" y="3615117"/>
            <a:ext cx="3240360" cy="12035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お客様の情報</a:t>
            </a:r>
          </a:p>
        </p:txBody>
      </p:sp>
    </p:spTree>
    <p:extLst>
      <p:ext uri="{BB962C8B-B14F-4D97-AF65-F5344CB8AC3E}">
        <p14:creationId xmlns:p14="http://schemas.microsoft.com/office/powerpoint/2010/main" val="3461236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6F882E5-39F1-42F8-8EC8-F79F64DFD1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808"/>
          <a:stretch/>
        </p:blipFill>
        <p:spPr>
          <a:xfrm>
            <a:off x="107505" y="51470"/>
            <a:ext cx="6048672" cy="2237783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F16F9F-AF1E-4E1A-9CD8-1C8D4B588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2311100"/>
            <a:ext cx="5656197" cy="2780930"/>
          </a:xfrm>
          <a:prstGeom prst="rect">
            <a:avLst/>
          </a:prstGeom>
          <a:ln w="28575" cap="sq">
            <a:solidFill>
              <a:schemeClr val="accent1">
                <a:lumMod val="50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C0CEF3-2B10-4418-A49E-CA55F8A8D9BA}"/>
              </a:ext>
            </a:extLst>
          </p:cNvPr>
          <p:cNvSpPr txBox="1"/>
          <p:nvPr/>
        </p:nvSpPr>
        <p:spPr>
          <a:xfrm>
            <a:off x="6156177" y="847195"/>
            <a:ext cx="3114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Sen Đỏ</a:t>
            </a:r>
            <a:r>
              <a:rPr lang="ja-JP" altLang="en-US" b="1" dirty="0">
                <a:solidFill>
                  <a:srgbClr val="FF0000"/>
                </a:solidFill>
              </a:rPr>
              <a:t>のインターフェース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Ban.sendo.vn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B06A48-A052-4248-B66A-6B39DC76D8A9}"/>
              </a:ext>
            </a:extLst>
          </p:cNvPr>
          <p:cNvSpPr txBox="1"/>
          <p:nvPr/>
        </p:nvSpPr>
        <p:spPr>
          <a:xfrm>
            <a:off x="107504" y="3498076"/>
            <a:ext cx="3153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Shopee</a:t>
            </a:r>
            <a:r>
              <a:rPr lang="ja-JP" altLang="en-US" b="1" dirty="0">
                <a:solidFill>
                  <a:srgbClr val="FF0000"/>
                </a:solidFill>
              </a:rPr>
              <a:t>のインターフェース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Banhang.shopee.vn</a:t>
            </a:r>
          </a:p>
        </p:txBody>
      </p:sp>
    </p:spTree>
    <p:extLst>
      <p:ext uri="{BB962C8B-B14F-4D97-AF65-F5344CB8AC3E}">
        <p14:creationId xmlns:p14="http://schemas.microsoft.com/office/powerpoint/2010/main" val="3090999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F31AAA-A985-492D-BCDD-C594700FB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3" y="51470"/>
            <a:ext cx="9087431" cy="4376534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2FB466-9960-4F77-8A83-8D642BD316C2}"/>
              </a:ext>
            </a:extLst>
          </p:cNvPr>
          <p:cNvSpPr txBox="1"/>
          <p:nvPr/>
        </p:nvSpPr>
        <p:spPr>
          <a:xfrm>
            <a:off x="2051720" y="4587974"/>
            <a:ext cx="576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</a:rPr>
              <a:t>コマースウェブサイトからの注文をまとめたサイト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026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ja-JP" altLang="en-US" dirty="0"/>
              <a:t>．結果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780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D6ACCF-8C8F-422A-AEB8-6E822BDC9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58416"/>
            <a:ext cx="9073008" cy="4369588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2FB466-9960-4F77-8A83-8D642BD316C2}"/>
              </a:ext>
            </a:extLst>
          </p:cNvPr>
          <p:cNvSpPr txBox="1"/>
          <p:nvPr/>
        </p:nvSpPr>
        <p:spPr>
          <a:xfrm>
            <a:off x="2051720" y="4587974"/>
            <a:ext cx="565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</a:rPr>
              <a:t>コマースウェブサイトからの注文をまとめたサイト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94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C46B9C-9447-408A-B18A-132C23C12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7" y="51470"/>
            <a:ext cx="9038305" cy="4401343"/>
          </a:xfrm>
          <a:prstGeom prst="rect">
            <a:avLst/>
          </a:prstGeom>
          <a:ln w="28575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80FE10-456B-4FEF-8F75-D272A71F67AB}"/>
              </a:ext>
            </a:extLst>
          </p:cNvPr>
          <p:cNvSpPr txBox="1"/>
          <p:nvPr/>
        </p:nvSpPr>
        <p:spPr>
          <a:xfrm>
            <a:off x="4133417" y="458797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ホーム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477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862DE7-5492-48F4-9C82-D9CADD035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7" y="195486"/>
            <a:ext cx="8996206" cy="4383128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2BF0C2-6BA9-42F9-A715-F44A3E7FA4C9}"/>
              </a:ext>
            </a:extLst>
          </p:cNvPr>
          <p:cNvSpPr txBox="1"/>
          <p:nvPr/>
        </p:nvSpPr>
        <p:spPr>
          <a:xfrm>
            <a:off x="3671753" y="465998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商品管理サイト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95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目次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67744" y="1059582"/>
            <a:ext cx="6552728" cy="9144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509438" y="1262927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47864" y="1209095"/>
            <a:ext cx="4752528" cy="577052"/>
            <a:chOff x="2299400" y="1781114"/>
            <a:chExt cx="4576856" cy="577052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ja-JP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はじめに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2"/>
            <p:cNvSpPr txBox="1"/>
            <p:nvPr/>
          </p:nvSpPr>
          <p:spPr bwMode="auto">
            <a:xfrm>
              <a:off x="2299400" y="2050389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理由・目的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64738" y="1982609"/>
            <a:ext cx="6552728" cy="914400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61732" y="2905636"/>
            <a:ext cx="6552728" cy="914400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58726" y="3828663"/>
            <a:ext cx="6552728" cy="9144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509438" y="2187449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347864" y="2133617"/>
            <a:ext cx="4752528" cy="577052"/>
            <a:chOff x="2299400" y="1781114"/>
            <a:chExt cx="4576856" cy="577052"/>
          </a:xfrm>
        </p:grpSpPr>
        <p:sp>
          <p:nvSpPr>
            <p:cNvPr id="26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ja-JP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システム分析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12"/>
            <p:cNvSpPr txBox="1"/>
            <p:nvPr/>
          </p:nvSpPr>
          <p:spPr bwMode="auto">
            <a:xfrm>
              <a:off x="2299400" y="2050389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機能の説明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347864" y="3058139"/>
            <a:ext cx="4752528" cy="577052"/>
            <a:chOff x="2299400" y="1781114"/>
            <a:chExt cx="4576856" cy="577052"/>
          </a:xfrm>
        </p:grpSpPr>
        <p:sp>
          <p:nvSpPr>
            <p:cNvPr id="30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ja-JP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結果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12"/>
            <p:cNvSpPr txBox="1"/>
            <p:nvPr/>
          </p:nvSpPr>
          <p:spPr bwMode="auto">
            <a:xfrm>
              <a:off x="2299400" y="2050389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機能、テーマの価値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347864" y="3982661"/>
            <a:ext cx="4752528" cy="577052"/>
            <a:chOff x="2299400" y="1781114"/>
            <a:chExt cx="4576856" cy="577052"/>
          </a:xfrm>
        </p:grpSpPr>
        <p:sp>
          <p:nvSpPr>
            <p:cNvPr id="34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ja-JP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結論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12"/>
            <p:cNvSpPr txBox="1"/>
            <p:nvPr/>
          </p:nvSpPr>
          <p:spPr bwMode="auto">
            <a:xfrm>
              <a:off x="2299400" y="2050389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到達地・限界、今後の方針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F5D66B-995A-4AD2-B988-AB2D7EE12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479" y="-2115"/>
            <a:ext cx="2894349" cy="5143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802BB6-B365-4430-AD0D-BF55C203BE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390" y="0"/>
            <a:ext cx="2893219" cy="5143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7673D8-803A-40E6-8582-3DC4888EFE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171" y="2115"/>
            <a:ext cx="2893219" cy="51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98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ja-JP" altLang="en-US" dirty="0"/>
              <a:t>．結論・今後の方針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53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結論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0094" y="1635647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0562" y="1862203"/>
            <a:ext cx="620778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現状の不利点が解決できた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サイトの構成に問題なく、効率高い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007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今後の方針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0094" y="1635647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0562" y="1862203"/>
            <a:ext cx="6639830" cy="1285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サイトの効率を改善する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規模を拡大する（他のオンラインショッピングサイト追加）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各運営機関の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API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を連結する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535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571750"/>
            <a:ext cx="2736303" cy="1152127"/>
          </a:xfrm>
        </p:spPr>
        <p:txBody>
          <a:bodyPr/>
          <a:lstStyle/>
          <a:p>
            <a:r>
              <a:rPr lang="ja-JP" altLang="en-US" b="0" dirty="0"/>
              <a:t>どうもありがとうございました</a:t>
            </a:r>
          </a:p>
          <a:p>
            <a:br>
              <a:rPr lang="ja-JP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r>
              <a:rPr lang="ja-JP" altLang="en-US" dirty="0"/>
              <a:t>．はじめに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19872" y="1142224"/>
            <a:ext cx="1060704" cy="1429526"/>
            <a:chOff x="4041649" y="1707654"/>
            <a:chExt cx="1060704" cy="1429526"/>
          </a:xfrm>
        </p:grpSpPr>
        <p:sp>
          <p:nvSpPr>
            <p:cNvPr id="5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Hexagon 5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" name="Hexagon 6"/>
          <p:cNvSpPr/>
          <p:nvPr/>
        </p:nvSpPr>
        <p:spPr>
          <a:xfrm>
            <a:off x="4000804" y="2155405"/>
            <a:ext cx="1098501" cy="955723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 rot="3600000">
            <a:off x="4379315" y="1040307"/>
            <a:ext cx="1060704" cy="1429526"/>
            <a:chOff x="4041649" y="1707654"/>
            <a:chExt cx="1060704" cy="1429526"/>
          </a:xfrm>
        </p:grpSpPr>
        <p:sp>
          <p:nvSpPr>
            <p:cNvPr id="9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Hexagon 9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7084136">
            <a:off x="5012118" y="1786345"/>
            <a:ext cx="1060704" cy="1429526"/>
            <a:chOff x="4041649" y="1707654"/>
            <a:chExt cx="1060704" cy="1429526"/>
          </a:xfrm>
        </p:grpSpPr>
        <p:sp>
          <p:nvSpPr>
            <p:cNvPr id="12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Hexagon 12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4620373" y="2650587"/>
            <a:ext cx="1060704" cy="1429526"/>
            <a:chOff x="4041649" y="1707654"/>
            <a:chExt cx="1060704" cy="1429526"/>
          </a:xfrm>
        </p:grpSpPr>
        <p:sp>
          <p:nvSpPr>
            <p:cNvPr id="15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Hexagon 15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rot="14480428">
            <a:off x="3651116" y="2791171"/>
            <a:ext cx="1060704" cy="1429526"/>
            <a:chOff x="4041649" y="1707654"/>
            <a:chExt cx="1060704" cy="1429526"/>
          </a:xfrm>
        </p:grpSpPr>
        <p:sp>
          <p:nvSpPr>
            <p:cNvPr id="18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Hexagon 18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 rot="18000000">
            <a:off x="3001225" y="2000161"/>
            <a:ext cx="1060704" cy="1429526"/>
            <a:chOff x="4041649" y="1707654"/>
            <a:chExt cx="1060704" cy="1429526"/>
          </a:xfrm>
        </p:grpSpPr>
        <p:sp>
          <p:nvSpPr>
            <p:cNvPr id="21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" name="Block Arc 14"/>
          <p:cNvSpPr/>
          <p:nvPr/>
        </p:nvSpPr>
        <p:spPr>
          <a:xfrm rot="16200000">
            <a:off x="4236956" y="2319961"/>
            <a:ext cx="626197" cy="62660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57034" y="1160838"/>
            <a:ext cx="2341302" cy="524804"/>
            <a:chOff x="360474" y="3362835"/>
            <a:chExt cx="2502824" cy="524804"/>
          </a:xfrm>
        </p:grpSpPr>
        <p:sp>
          <p:nvSpPr>
            <p:cNvPr id="37" name="TextBox 36"/>
            <p:cNvSpPr txBox="1"/>
            <p:nvPr/>
          </p:nvSpPr>
          <p:spPr>
            <a:xfrm>
              <a:off x="572715" y="3579862"/>
              <a:ext cx="22905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すぐ発注できる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0474" y="3362835"/>
              <a:ext cx="2502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手続きが簡単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57033" y="2179489"/>
            <a:ext cx="1926735" cy="524804"/>
            <a:chOff x="803640" y="3362835"/>
            <a:chExt cx="2059657" cy="524804"/>
          </a:xfrm>
        </p:grpSpPr>
        <p:sp>
          <p:nvSpPr>
            <p:cNvPr id="40" name="TextBox 39"/>
            <p:cNvSpPr txBox="1"/>
            <p:nvPr/>
          </p:nvSpPr>
          <p:spPr>
            <a:xfrm>
              <a:off x="803640" y="3579862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強く発展している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流行中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55577" y="3198141"/>
            <a:ext cx="2286774" cy="524804"/>
            <a:chOff x="418764" y="3362835"/>
            <a:chExt cx="2444534" cy="524804"/>
          </a:xfrm>
        </p:grpSpPr>
        <p:sp>
          <p:nvSpPr>
            <p:cNvPr id="43" name="TextBox 42"/>
            <p:cNvSpPr txBox="1"/>
            <p:nvPr/>
          </p:nvSpPr>
          <p:spPr>
            <a:xfrm>
              <a:off x="803640" y="3579862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8764" y="3362835"/>
              <a:ext cx="24445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見込み顧客が多い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940152" y="1160838"/>
            <a:ext cx="2070751" cy="524804"/>
            <a:chOff x="803640" y="3362835"/>
            <a:chExt cx="2213608" cy="524804"/>
          </a:xfrm>
        </p:grpSpPr>
        <p:sp>
          <p:nvSpPr>
            <p:cNvPr id="46" name="TextBox 45"/>
            <p:cNvSpPr txBox="1"/>
            <p:nvPr/>
          </p:nvSpPr>
          <p:spPr>
            <a:xfrm>
              <a:off x="803640" y="3579862"/>
              <a:ext cx="2213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社数が多いい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管理困難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588224" y="2179489"/>
            <a:ext cx="2070751" cy="738664"/>
            <a:chOff x="803640" y="3362835"/>
            <a:chExt cx="2059657" cy="738664"/>
          </a:xfrm>
        </p:grpSpPr>
        <p:sp>
          <p:nvSpPr>
            <p:cNvPr id="49" name="TextBox 48"/>
            <p:cNvSpPr txBox="1"/>
            <p:nvPr/>
          </p:nvSpPr>
          <p:spPr>
            <a:xfrm>
              <a:off x="803640" y="3579862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03640" y="3362835"/>
              <a:ext cx="20596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流行の変化頻度が高い</a:t>
              </a:r>
              <a:endPara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084168" y="3198141"/>
            <a:ext cx="1926735" cy="524804"/>
            <a:chOff x="803640" y="3362835"/>
            <a:chExt cx="2059657" cy="524804"/>
          </a:xfrm>
        </p:grpSpPr>
        <p:sp>
          <p:nvSpPr>
            <p:cNvPr id="52" name="TextBox 51"/>
            <p:cNvSpPr txBox="1"/>
            <p:nvPr/>
          </p:nvSpPr>
          <p:spPr>
            <a:xfrm>
              <a:off x="803640" y="3579862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統一になっていない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03640" y="3362835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データが拡散されている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026" name="Picture 2" descr="Image result for sendo">
            <a:extLst>
              <a:ext uri="{FF2B5EF4-FFF2-40B4-BE49-F238E27FC236}">
                <a16:creationId xmlns:a16="http://schemas.microsoft.com/office/drawing/2014/main" id="{5203DAFE-0340-4651-BB83-528956ADC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825" y="4532285"/>
            <a:ext cx="1869090" cy="60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hopee">
            <a:extLst>
              <a:ext uri="{FF2B5EF4-FFF2-40B4-BE49-F238E27FC236}">
                <a16:creationId xmlns:a16="http://schemas.microsoft.com/office/drawing/2014/main" id="{5438F0C4-7689-40D4-A508-A22E7AD6CC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65" b="18452"/>
          <a:stretch/>
        </p:blipFill>
        <p:spPr bwMode="auto">
          <a:xfrm>
            <a:off x="3332626" y="4534468"/>
            <a:ext cx="1733255" cy="60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lazada">
            <a:extLst>
              <a:ext uri="{FF2B5EF4-FFF2-40B4-BE49-F238E27FC236}">
                <a16:creationId xmlns:a16="http://schemas.microsoft.com/office/drawing/2014/main" id="{4298419D-A044-473B-B3B8-BF387D9F9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882" y="4531471"/>
            <a:ext cx="2304256" cy="60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EDA416F5-4244-4AA4-94AF-DA8944B1B478}"/>
              </a:ext>
            </a:extLst>
          </p:cNvPr>
          <p:cNvSpPr txBox="1"/>
          <p:nvPr/>
        </p:nvSpPr>
        <p:spPr>
          <a:xfrm>
            <a:off x="557034" y="759063"/>
            <a:ext cx="234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b="1" dirty="0">
                <a:solidFill>
                  <a:srgbClr val="FF0000"/>
                </a:solidFill>
                <a:cs typeface="Arial" pitchFamily="34" charset="0"/>
              </a:rPr>
              <a:t>利点</a:t>
            </a:r>
            <a:endParaRPr lang="ko-KR" altLang="en-US" sz="14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0E99F38-782D-4C64-8387-805196EA4479}"/>
              </a:ext>
            </a:extLst>
          </p:cNvPr>
          <p:cNvSpPr txBox="1"/>
          <p:nvPr/>
        </p:nvSpPr>
        <p:spPr>
          <a:xfrm>
            <a:off x="4464624" y="758140"/>
            <a:ext cx="234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b="1" dirty="0">
                <a:solidFill>
                  <a:srgbClr val="FF0000"/>
                </a:solidFill>
                <a:cs typeface="Arial" pitchFamily="34" charset="0"/>
              </a:rPr>
              <a:t>不利点</a:t>
            </a:r>
            <a:endParaRPr lang="ko-KR" altLang="en-US" sz="1400" b="1" dirty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56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096DCB-AFA7-4525-91D9-A24BC1891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6" y="33685"/>
            <a:ext cx="8987567" cy="4371950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FB75D3-F538-4252-B9E8-9A96F7FBD668}"/>
              </a:ext>
            </a:extLst>
          </p:cNvPr>
          <p:cNvSpPr txBox="1"/>
          <p:nvPr/>
        </p:nvSpPr>
        <p:spPr>
          <a:xfrm>
            <a:off x="2627783" y="4564469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0000"/>
                </a:solidFill>
                <a:cs typeface="Arial" pitchFamily="34" charset="0"/>
              </a:rPr>
              <a:t>Sen </a:t>
            </a:r>
            <a:r>
              <a:rPr lang="en-US" altLang="ko-KR" sz="2800" b="1" dirty="0" err="1">
                <a:solidFill>
                  <a:srgbClr val="FF0000"/>
                </a:solidFill>
                <a:cs typeface="Arial" pitchFamily="34" charset="0"/>
              </a:rPr>
              <a:t>Đỏ</a:t>
            </a:r>
            <a:endParaRPr lang="ko-KR" altLang="en-US" sz="2800" b="1" dirty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14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43402C-BB32-4D46-919C-C91A0FEAC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7" y="123478"/>
            <a:ext cx="9024566" cy="4392487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66BEA4-4EAD-4652-A548-19E25460D51D}"/>
              </a:ext>
            </a:extLst>
          </p:cNvPr>
          <p:cNvSpPr txBox="1"/>
          <p:nvPr/>
        </p:nvSpPr>
        <p:spPr>
          <a:xfrm>
            <a:off x="2627784" y="4558357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rgbClr val="F26D44"/>
                </a:solidFill>
                <a:cs typeface="Arial" pitchFamily="34" charset="0"/>
              </a:rPr>
              <a:t>Shopee</a:t>
            </a:r>
            <a:endParaRPr lang="ko-KR" altLang="en-US" sz="2400" b="1" dirty="0">
              <a:solidFill>
                <a:srgbClr val="F26D4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814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F29F8-566A-407C-934C-88454324F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2B97B-BB6D-4608-8E80-43C1E9C06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6" y="50201"/>
            <a:ext cx="9042088" cy="4393757"/>
          </a:xfrm>
          <a:prstGeom prst="rect">
            <a:avLst/>
          </a:prstGeom>
          <a:ln w="28575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29EA26-9D52-4E59-BCB1-C01BE10329BA}"/>
              </a:ext>
            </a:extLst>
          </p:cNvPr>
          <p:cNvSpPr txBox="1"/>
          <p:nvPr/>
        </p:nvSpPr>
        <p:spPr>
          <a:xfrm>
            <a:off x="2627784" y="4558357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95FD7"/>
                </a:solidFill>
                <a:cs typeface="Arial" pitchFamily="34" charset="0"/>
              </a:rPr>
              <a:t>Lazada</a:t>
            </a:r>
            <a:endParaRPr lang="ko-KR" altLang="en-US" sz="2400" b="1" dirty="0">
              <a:solidFill>
                <a:srgbClr val="A95FD7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48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951" y="78410"/>
            <a:ext cx="9144000" cy="1098812"/>
          </a:xfrm>
        </p:spPr>
        <p:txBody>
          <a:bodyPr/>
          <a:lstStyle/>
          <a:p>
            <a:pPr lvl="0"/>
            <a:r>
              <a:rPr lang="en-US" altLang="ja-JP" sz="3200" dirty="0">
                <a:ea typeface="맑은 고딕" pitchFamily="50" charset="-127"/>
              </a:rPr>
              <a:t>e</a:t>
            </a:r>
            <a:r>
              <a:rPr lang="ja-JP" altLang="en-US" sz="3200" dirty="0">
                <a:ea typeface="맑은 고딕" pitchFamily="50" charset="-127"/>
              </a:rPr>
              <a:t>コマースウェブサイトにて売買管理</a:t>
            </a:r>
            <a:endParaRPr lang="en-US" altLang="ko-KR" sz="3200" dirty="0"/>
          </a:p>
        </p:txBody>
      </p:sp>
      <p:sp>
        <p:nvSpPr>
          <p:cNvPr id="4" name="Rectangle 3"/>
          <p:cNvSpPr/>
          <p:nvPr/>
        </p:nvSpPr>
        <p:spPr>
          <a:xfrm>
            <a:off x="318983" y="2829574"/>
            <a:ext cx="3283539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Chevron 4"/>
          <p:cNvSpPr/>
          <p:nvPr/>
        </p:nvSpPr>
        <p:spPr>
          <a:xfrm>
            <a:off x="2411760" y="1807250"/>
            <a:ext cx="1584176" cy="2404688"/>
          </a:xfrm>
          <a:prstGeom prst="chevron">
            <a:avLst>
              <a:gd name="adj" fmla="val 691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318982" y="3240402"/>
            <a:ext cx="2880321" cy="360040"/>
          </a:xfrm>
          <a:custGeom>
            <a:avLst/>
            <a:gdLst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586122 w 2880321"/>
              <a:gd name="connsiteY2" fmla="*/ 312332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538415 w 2880321"/>
              <a:gd name="connsiteY2" fmla="*/ 29643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545449 w 2880321"/>
              <a:gd name="connsiteY2" fmla="*/ 338633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531381 w 2880321"/>
              <a:gd name="connsiteY2" fmla="*/ 359735 h 360040"/>
              <a:gd name="connsiteX3" fmla="*/ 0 w 2880321"/>
              <a:gd name="connsiteY3" fmla="*/ 360040 h 360040"/>
              <a:gd name="connsiteX4" fmla="*/ 0 w 2880321"/>
              <a:gd name="connsiteY4" fmla="*/ 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21" h="360040">
                <a:moveTo>
                  <a:pt x="0" y="0"/>
                </a:moveTo>
                <a:lnTo>
                  <a:pt x="2880321" y="0"/>
                </a:lnTo>
                <a:lnTo>
                  <a:pt x="2531381" y="359735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Rectangle 5"/>
          <p:cNvSpPr/>
          <p:nvPr/>
        </p:nvSpPr>
        <p:spPr>
          <a:xfrm>
            <a:off x="323527" y="2418745"/>
            <a:ext cx="2880321" cy="360040"/>
          </a:xfrm>
          <a:custGeom>
            <a:avLst/>
            <a:gdLst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14561 w 2880321"/>
              <a:gd name="connsiteY1" fmla="*/ 7951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21595 w 2880321"/>
              <a:gd name="connsiteY1" fmla="*/ 917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21595 w 2880321"/>
              <a:gd name="connsiteY1" fmla="*/ 917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28629 w 2880321"/>
              <a:gd name="connsiteY1" fmla="*/ 14985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35662 w 2880321"/>
              <a:gd name="connsiteY1" fmla="*/ 7951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21" h="360040">
                <a:moveTo>
                  <a:pt x="0" y="0"/>
                </a:moveTo>
                <a:lnTo>
                  <a:pt x="2535662" y="7951"/>
                </a:lnTo>
                <a:lnTo>
                  <a:pt x="2880321" y="360040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arallelogram 7"/>
          <p:cNvSpPr/>
          <p:nvPr/>
        </p:nvSpPr>
        <p:spPr>
          <a:xfrm>
            <a:off x="1768232" y="3240402"/>
            <a:ext cx="1435616" cy="971536"/>
          </a:xfrm>
          <a:prstGeom prst="parallelogram">
            <a:avLst>
              <a:gd name="adj" fmla="val 962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arallelogram 8"/>
          <p:cNvSpPr/>
          <p:nvPr/>
        </p:nvSpPr>
        <p:spPr>
          <a:xfrm flipH="1">
            <a:off x="1768232" y="1807249"/>
            <a:ext cx="1435616" cy="971536"/>
          </a:xfrm>
          <a:prstGeom prst="parallelogram">
            <a:avLst>
              <a:gd name="adj" fmla="val 962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38680" y="1993955"/>
            <a:ext cx="35385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販売を簡単に管理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統計分析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販売規模の拡大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784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ja-JP" altLang="en-US" dirty="0"/>
              <a:t>．システム分析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48885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3039</TotalTime>
  <Words>2069</Words>
  <Application>Microsoft Office PowerPoint</Application>
  <PresentationFormat>On-screen Show (16:9)</PresentationFormat>
  <Paragraphs>176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OS</cp:lastModifiedBy>
  <cp:revision>213</cp:revision>
  <dcterms:created xsi:type="dcterms:W3CDTF">2016-12-05T23:26:54Z</dcterms:created>
  <dcterms:modified xsi:type="dcterms:W3CDTF">2019-12-28T16:07:33Z</dcterms:modified>
</cp:coreProperties>
</file>