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9"/>
  </p:notesMasterIdLst>
  <p:sldIdLst>
    <p:sldId id="256" r:id="rId4"/>
    <p:sldId id="261" r:id="rId5"/>
    <p:sldId id="264" r:id="rId6"/>
    <p:sldId id="274" r:id="rId7"/>
    <p:sldId id="315" r:id="rId8"/>
    <p:sldId id="316" r:id="rId9"/>
    <p:sldId id="317" r:id="rId10"/>
    <p:sldId id="301" r:id="rId11"/>
    <p:sldId id="302" r:id="rId12"/>
    <p:sldId id="320" r:id="rId13"/>
    <p:sldId id="319" r:id="rId14"/>
    <p:sldId id="324" r:id="rId15"/>
    <p:sldId id="327" r:id="rId16"/>
    <p:sldId id="305" r:id="rId17"/>
    <p:sldId id="309" r:id="rId18"/>
    <p:sldId id="311" r:id="rId19"/>
    <p:sldId id="303" r:id="rId20"/>
    <p:sldId id="310" r:id="rId21"/>
    <p:sldId id="321" r:id="rId22"/>
    <p:sldId id="308" r:id="rId23"/>
    <p:sldId id="322" r:id="rId24"/>
    <p:sldId id="304" r:id="rId25"/>
    <p:sldId id="306" r:id="rId26"/>
    <p:sldId id="307" r:id="rId27"/>
    <p:sldId id="262" r:id="rId2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5FD7"/>
    <a:srgbClr val="E45294"/>
    <a:srgbClr val="F26D44"/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60" autoAdjust="0"/>
    <p:restoredTop sz="75088" autoAdjust="0"/>
  </p:normalViewPr>
  <p:slideViewPr>
    <p:cSldViewPr>
      <p:cViewPr varScale="1">
        <p:scale>
          <a:sx n="113" d="100"/>
          <a:sy n="113" d="100"/>
        </p:scale>
        <p:origin x="1236" y="102"/>
      </p:cViewPr>
      <p:guideLst>
        <p:guide orient="horz" pos="1847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Xin </a:t>
            </a:r>
            <a:r>
              <a:rPr lang="en-US" altLang="ko-KR" dirty="0" err="1"/>
              <a:t>chào</a:t>
            </a:r>
            <a:r>
              <a:rPr lang="en-US" altLang="ko-KR" dirty="0"/>
              <a:t> </a:t>
            </a:r>
            <a:r>
              <a:rPr lang="en-US" altLang="ko-KR" dirty="0" err="1"/>
              <a:t>thầy</a:t>
            </a:r>
            <a:r>
              <a:rPr lang="en-US" altLang="ko-KR" dirty="0"/>
              <a:t> </a:t>
            </a:r>
            <a:r>
              <a:rPr lang="en-US" altLang="ko-KR" dirty="0" err="1"/>
              <a:t>cô</a:t>
            </a:r>
            <a:r>
              <a:rPr lang="en-US" altLang="ko-KR" dirty="0"/>
              <a:t>, </a:t>
            </a:r>
            <a:r>
              <a:rPr lang="en-US" altLang="ko-KR" dirty="0" err="1"/>
              <a:t>em</a:t>
            </a:r>
            <a:r>
              <a:rPr lang="en-US" altLang="ko-KR" dirty="0"/>
              <a:t> </a:t>
            </a:r>
            <a:r>
              <a:rPr lang="en-US" altLang="ko-KR" dirty="0" err="1"/>
              <a:t>tên</a:t>
            </a:r>
            <a:r>
              <a:rPr lang="en-US" altLang="ko-KR" dirty="0"/>
              <a:t> </a:t>
            </a:r>
            <a:r>
              <a:rPr lang="en-US" altLang="ko-KR" dirty="0" err="1"/>
              <a:t>là</a:t>
            </a:r>
            <a:r>
              <a:rPr lang="en-US" altLang="ko-KR" dirty="0"/>
              <a:t> NQP </a:t>
            </a:r>
            <a:r>
              <a:rPr lang="en-US" altLang="ko-KR" dirty="0" err="1"/>
              <a:t>sinh</a:t>
            </a:r>
            <a:r>
              <a:rPr lang="en-US" altLang="ko-KR" dirty="0"/>
              <a:t> </a:t>
            </a:r>
            <a:r>
              <a:rPr lang="en-US" altLang="ko-KR" dirty="0" err="1"/>
              <a:t>viên</a:t>
            </a:r>
            <a:r>
              <a:rPr lang="en-US" altLang="ko-KR" dirty="0"/>
              <a:t> </a:t>
            </a:r>
            <a:r>
              <a:rPr lang="en-US" altLang="ko-KR" dirty="0" err="1"/>
              <a:t>lớp</a:t>
            </a:r>
            <a:r>
              <a:rPr lang="en-US" altLang="ko-KR" dirty="0"/>
              <a:t> 15TCLC2</a:t>
            </a:r>
          </a:p>
          <a:p>
            <a:r>
              <a:rPr lang="en-US" altLang="ko-KR" dirty="0" err="1"/>
              <a:t>Hôm</a:t>
            </a:r>
            <a:r>
              <a:rPr lang="en-US" altLang="ko-KR" dirty="0"/>
              <a:t> nay </a:t>
            </a:r>
            <a:r>
              <a:rPr lang="en-US" altLang="ko-KR" dirty="0" err="1"/>
              <a:t>em</a:t>
            </a:r>
            <a:r>
              <a:rPr lang="en-US" altLang="ko-KR" dirty="0"/>
              <a:t> </a:t>
            </a:r>
            <a:r>
              <a:rPr lang="en-US" altLang="ko-KR" dirty="0" err="1"/>
              <a:t>xin</a:t>
            </a:r>
            <a:r>
              <a:rPr lang="en-US" altLang="ko-KR" dirty="0"/>
              <a:t> </a:t>
            </a:r>
            <a:r>
              <a:rPr lang="en-US" altLang="ko-KR" dirty="0" err="1"/>
              <a:t>trình</a:t>
            </a:r>
            <a:r>
              <a:rPr lang="en-US" altLang="ko-KR" dirty="0"/>
              <a:t> </a:t>
            </a:r>
            <a:r>
              <a:rPr lang="en-US" altLang="ko-KR" dirty="0" err="1"/>
              <a:t>bày</a:t>
            </a:r>
            <a:r>
              <a:rPr lang="en-US" altLang="ko-KR" dirty="0"/>
              <a:t> </a:t>
            </a:r>
            <a:r>
              <a:rPr lang="en-US" altLang="ko-KR" dirty="0" err="1"/>
              <a:t>đồ</a:t>
            </a:r>
            <a:r>
              <a:rPr lang="en-US" altLang="ko-KR" dirty="0"/>
              <a:t> </a:t>
            </a:r>
            <a:r>
              <a:rPr lang="en-US" altLang="ko-KR" dirty="0" err="1"/>
              <a:t>án</a:t>
            </a:r>
            <a:r>
              <a:rPr lang="en-US" altLang="ko-KR" dirty="0"/>
              <a:t> </a:t>
            </a:r>
            <a:r>
              <a:rPr lang="en-US" altLang="ko-KR" dirty="0" err="1"/>
              <a:t>tốt</a:t>
            </a:r>
            <a:r>
              <a:rPr lang="en-US" altLang="ko-KR" dirty="0"/>
              <a:t> </a:t>
            </a:r>
            <a:r>
              <a:rPr lang="en-US" altLang="ko-KR" dirty="0" err="1"/>
              <a:t>nghiệp</a:t>
            </a:r>
            <a:r>
              <a:rPr lang="en-US" altLang="ko-KR" dirty="0"/>
              <a:t> </a:t>
            </a:r>
            <a:r>
              <a:rPr lang="en-US" altLang="ko-KR" dirty="0" err="1"/>
              <a:t>của</a:t>
            </a:r>
            <a:r>
              <a:rPr lang="en-US" altLang="ko-KR" dirty="0"/>
              <a:t> </a:t>
            </a:r>
            <a:r>
              <a:rPr lang="en-US" altLang="ko-KR" dirty="0" err="1"/>
              <a:t>mình</a:t>
            </a:r>
            <a:endParaRPr lang="en-US" altLang="ko-KR" dirty="0"/>
          </a:p>
          <a:p>
            <a:r>
              <a:rPr lang="en-US" altLang="ko-KR" dirty="0" err="1"/>
              <a:t>Đề</a:t>
            </a:r>
            <a:r>
              <a:rPr lang="en-US" altLang="ko-KR" dirty="0"/>
              <a:t> </a:t>
            </a:r>
            <a:r>
              <a:rPr lang="en-US" altLang="ko-KR" dirty="0" err="1"/>
              <a:t>tài</a:t>
            </a:r>
            <a:r>
              <a:rPr lang="en-US" altLang="ko-KR" dirty="0"/>
              <a:t> </a:t>
            </a:r>
            <a:r>
              <a:rPr lang="en-US" altLang="ko-KR" dirty="0" err="1"/>
              <a:t>là</a:t>
            </a:r>
            <a:r>
              <a:rPr lang="en-US" altLang="ko-KR" dirty="0"/>
              <a:t> : </a:t>
            </a:r>
            <a:r>
              <a:rPr lang="en-US" altLang="ko-KR" dirty="0" err="1"/>
              <a:t>quản</a:t>
            </a:r>
            <a:r>
              <a:rPr lang="en-US" altLang="ko-KR" dirty="0"/>
              <a:t> </a:t>
            </a:r>
            <a:r>
              <a:rPr lang="en-US" altLang="ko-KR" dirty="0" err="1"/>
              <a:t>lý</a:t>
            </a:r>
            <a:r>
              <a:rPr lang="en-US" altLang="ko-KR" dirty="0"/>
              <a:t> </a:t>
            </a:r>
            <a:r>
              <a:rPr lang="en-US" altLang="ko-KR" dirty="0" err="1"/>
              <a:t>bán</a:t>
            </a:r>
            <a:r>
              <a:rPr lang="en-US" altLang="ko-KR" dirty="0"/>
              <a:t> </a:t>
            </a:r>
            <a:r>
              <a:rPr lang="en-US" altLang="ko-KR" dirty="0" err="1"/>
              <a:t>hàng</a:t>
            </a:r>
            <a:r>
              <a:rPr lang="en-US" altLang="ko-KR" dirty="0"/>
              <a:t> </a:t>
            </a:r>
            <a:r>
              <a:rPr lang="en-US" altLang="ko-KR" dirty="0" err="1"/>
              <a:t>trên</a:t>
            </a:r>
            <a:r>
              <a:rPr lang="en-US" altLang="ko-KR" dirty="0"/>
              <a:t> </a:t>
            </a:r>
            <a:r>
              <a:rPr lang="en-US" altLang="ko-KR" dirty="0" err="1"/>
              <a:t>trang</a:t>
            </a:r>
            <a:r>
              <a:rPr lang="en-US" altLang="ko-KR" dirty="0"/>
              <a:t> </a:t>
            </a:r>
            <a:r>
              <a:rPr lang="en-US" altLang="ko-KR" dirty="0" err="1"/>
              <a:t>th</a:t>
            </a:r>
            <a:r>
              <a:rPr lang="vi-VN" altLang="ko-KR" dirty="0"/>
              <a:t>ư</a:t>
            </a:r>
            <a:r>
              <a:rPr lang="en-US" altLang="ko-KR" dirty="0" err="1"/>
              <a:t>ơng</a:t>
            </a:r>
            <a:r>
              <a:rPr lang="en-US" altLang="ko-KR" dirty="0"/>
              <a:t> </a:t>
            </a:r>
            <a:r>
              <a:rPr lang="en-US" altLang="ko-KR" dirty="0" err="1"/>
              <a:t>mại</a:t>
            </a:r>
            <a:r>
              <a:rPr lang="en-US" altLang="ko-KR" dirty="0"/>
              <a:t> </a:t>
            </a:r>
            <a:r>
              <a:rPr lang="en-US" altLang="ko-KR" dirty="0" err="1"/>
              <a:t>điện</a:t>
            </a:r>
            <a:r>
              <a:rPr lang="en-US" altLang="ko-KR" dirty="0"/>
              <a:t> </a:t>
            </a:r>
            <a:r>
              <a:rPr lang="en-US" altLang="ko-KR" dirty="0" err="1"/>
              <a:t>tử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ko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TMDT 1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. </a:t>
            </a:r>
          </a:p>
          <a:p>
            <a:r>
              <a:rPr lang="en-US" dirty="0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dung file excel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dù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đc</a:t>
            </a:r>
            <a:endParaRPr lang="en-US" dirty="0"/>
          </a:p>
          <a:p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=&gt;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.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ko </a:t>
            </a:r>
            <a:r>
              <a:rPr lang="en-US" dirty="0" err="1"/>
              <a:t>cao</a:t>
            </a:r>
            <a:r>
              <a:rPr lang="en-US" dirty="0"/>
              <a:t>. </a:t>
            </a:r>
          </a:p>
          <a:p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1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1 website </a:t>
            </a:r>
          </a:p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438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website, </a:t>
            </a:r>
          </a:p>
          <a:p>
            <a:r>
              <a:rPr lang="en-US" dirty="0"/>
              <a:t>website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request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APPLICATION SERVER, APPLICATION SERVER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request </a:t>
            </a:r>
            <a:r>
              <a:rPr lang="en-US" dirty="0" err="1"/>
              <a:t>đến</a:t>
            </a:r>
            <a:r>
              <a:rPr lang="en-US" dirty="0"/>
              <a:t> server</a:t>
            </a:r>
          </a:p>
          <a:p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Sen </a:t>
            </a:r>
            <a:r>
              <a:rPr lang="en-US" dirty="0" err="1"/>
              <a:t>Đỏ</a:t>
            </a:r>
            <a:r>
              <a:rPr lang="en-US" dirty="0"/>
              <a:t>, </a:t>
            </a:r>
            <a:r>
              <a:rPr lang="en-US" dirty="0" err="1"/>
              <a:t>Shopee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API do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sen</a:t>
            </a:r>
            <a:r>
              <a:rPr lang="en-US" dirty="0"/>
              <a:t> </a:t>
            </a:r>
            <a:r>
              <a:rPr lang="en-US" dirty="0" err="1"/>
              <a:t>đỏ</a:t>
            </a:r>
            <a:r>
              <a:rPr lang="en-US" dirty="0"/>
              <a:t>, </a:t>
            </a:r>
            <a:r>
              <a:rPr lang="en-US" dirty="0" err="1"/>
              <a:t>shopee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 </a:t>
            </a:r>
          </a:p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them </a:t>
            </a:r>
            <a:r>
              <a:rPr lang="en-US" dirty="0" err="1"/>
              <a:t>vào</a:t>
            </a:r>
            <a:r>
              <a:rPr lang="en-US" dirty="0"/>
              <a:t> database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ra </a:t>
            </a:r>
            <a:r>
              <a:rPr lang="en-US" dirty="0" err="1"/>
              <a:t>ngoài</a:t>
            </a:r>
            <a:r>
              <a:rPr lang="en-US" dirty="0"/>
              <a:t> Website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dung. </a:t>
            </a:r>
          </a:p>
          <a:p>
            <a:r>
              <a:rPr lang="en-US" dirty="0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1 website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,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dung </a:t>
            </a:r>
          </a:p>
          <a:p>
            <a:r>
              <a:rPr lang="en-US" dirty="0"/>
              <a:t>ko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website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lẻ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nữa</a:t>
            </a:r>
            <a:r>
              <a:rPr lang="en-US" dirty="0"/>
              <a:t>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121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website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PHP ,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framework Laravel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backend</a:t>
            </a:r>
          </a:p>
          <a:p>
            <a:r>
              <a:rPr lang="en-US" dirty="0" err="1"/>
              <a:t>Còn</a:t>
            </a:r>
            <a:r>
              <a:rPr lang="en-US" dirty="0"/>
              <a:t> front end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Angular JS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.</a:t>
            </a:r>
          </a:p>
          <a:p>
            <a:r>
              <a:rPr lang="en-US" dirty="0" err="1"/>
              <a:t>Người</a:t>
            </a:r>
            <a:r>
              <a:rPr lang="en-US" dirty="0"/>
              <a:t> dung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website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chia </a:t>
            </a:r>
            <a:r>
              <a:rPr lang="en-US" dirty="0" err="1"/>
              <a:t>làm</a:t>
            </a:r>
            <a:r>
              <a:rPr lang="en-US" dirty="0"/>
              <a:t> 2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r>
              <a:rPr lang="en-US" dirty="0" err="1"/>
              <a:t>Usecase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,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,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hàng</a:t>
            </a:r>
            <a:r>
              <a:rPr lang="en-US" dirty="0"/>
              <a:t>, chi </a:t>
            </a:r>
            <a:r>
              <a:rPr lang="en-US" dirty="0" err="1"/>
              <a:t>phí</a:t>
            </a:r>
            <a:r>
              <a:rPr lang="en-US" dirty="0"/>
              <a:t>,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có</a:t>
            </a:r>
            <a:r>
              <a:rPr lang="en-US" dirty="0"/>
              <a:t> them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,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,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864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cốt</a:t>
            </a:r>
            <a:r>
              <a:rPr lang="en-US" dirty="0"/>
              <a:t> </a:t>
            </a:r>
            <a:r>
              <a:rPr lang="en-US" dirty="0" err="1"/>
              <a:t>lõi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3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endParaRPr lang="en-US" dirty="0"/>
          </a:p>
          <a:p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,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hàng</a:t>
            </a:r>
            <a:r>
              <a:rPr lang="en-US" dirty="0"/>
              <a:t> ,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: </a:t>
            </a:r>
            <a:r>
              <a:rPr lang="en-US" dirty="0" err="1"/>
              <a:t>sẽ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sàn</a:t>
            </a:r>
            <a:r>
              <a:rPr lang="en-US" dirty="0"/>
              <a:t> TMDT </a:t>
            </a:r>
            <a:r>
              <a:rPr lang="en-US" dirty="0" err="1"/>
              <a:t>xuống</a:t>
            </a:r>
            <a:r>
              <a:rPr lang="en-US" dirty="0"/>
              <a:t>,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kho</a:t>
            </a:r>
            <a:endParaRPr lang="en-US" dirty="0"/>
          </a:p>
          <a:p>
            <a:r>
              <a:rPr lang="en-US" dirty="0"/>
              <a:t>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hàng</a:t>
            </a:r>
            <a:r>
              <a:rPr lang="en-US" dirty="0"/>
              <a:t>: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sàn</a:t>
            </a:r>
            <a:r>
              <a:rPr lang="en-US" dirty="0"/>
              <a:t> TMDT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</a:p>
          <a:p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website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chứ</a:t>
            </a:r>
            <a:r>
              <a:rPr lang="en-US" dirty="0"/>
              <a:t> ko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sàn</a:t>
            </a:r>
            <a:r>
              <a:rPr lang="en-US" dirty="0"/>
              <a:t> TMDT</a:t>
            </a:r>
          </a:p>
          <a:p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: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</a:p>
          <a:p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, marketing…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3108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ĐIỂM MẠN</a:t>
            </a:r>
            <a:r>
              <a:rPr lang="en-US" baseline="0" dirty="0"/>
              <a:t>H CUA WEBSITE QUAN LÝ CUA EM LÀ </a:t>
            </a:r>
            <a:endParaRPr lang="en-US" dirty="0"/>
          </a:p>
          <a:p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1 : 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ở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1 website</a:t>
            </a:r>
          </a:p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sót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hàng</a:t>
            </a:r>
            <a:endParaRPr lang="en-US" dirty="0"/>
          </a:p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  <a:p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998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TMDT  </a:t>
            </a:r>
            <a:r>
              <a:rPr lang="en-US" dirty="0" err="1"/>
              <a:t>sen</a:t>
            </a:r>
            <a:r>
              <a:rPr lang="en-US" dirty="0"/>
              <a:t> </a:t>
            </a:r>
            <a:r>
              <a:rPr lang="en-US" dirty="0" err="1"/>
              <a:t>đỏ</a:t>
            </a:r>
            <a:r>
              <a:rPr lang="en-US" dirty="0"/>
              <a:t> </a:t>
            </a:r>
            <a:r>
              <a:rPr lang="en-US" dirty="0" err="1"/>
              <a:t>shopee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9441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Trang web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tổng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hợp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đơn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hàng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từ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đa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sàn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đa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shop</a:t>
            </a:r>
          </a:p>
          <a:p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.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bây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demo</a:t>
            </a:r>
          </a:p>
          <a:p>
            <a:r>
              <a:rPr lang="en-US" dirty="0"/>
              <a:t>(</a:t>
            </a:r>
            <a:r>
              <a:rPr lang="en-US" dirty="0" err="1"/>
              <a:t>nói</a:t>
            </a:r>
            <a:r>
              <a:rPr lang="en-US" dirty="0"/>
              <a:t> s</a:t>
            </a:r>
            <a:r>
              <a:rPr lang="vi-VN" dirty="0"/>
              <a:t>ơ</a:t>
            </a:r>
            <a:r>
              <a:rPr lang="en-US" dirty="0"/>
              <a:t> s</a:t>
            </a:r>
            <a:r>
              <a:rPr lang="vi-VN" dirty="0"/>
              <a:t>ơ</a:t>
            </a:r>
            <a:r>
              <a:rPr lang="en-US" dirty="0"/>
              <a:t>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88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Login, show </a:t>
            </a:r>
            <a:r>
              <a:rPr lang="en-US" dirty="0" err="1"/>
              <a:t>cho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dashboard -&gt;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sàn</a:t>
            </a:r>
            <a:r>
              <a:rPr lang="en-US" dirty="0"/>
              <a:t> </a:t>
            </a:r>
            <a:r>
              <a:rPr lang="en-US" dirty="0" err="1"/>
              <a:t>chứ</a:t>
            </a:r>
            <a:r>
              <a:rPr lang="en-US" dirty="0"/>
              <a:t> </a:t>
            </a:r>
            <a:r>
              <a:rPr lang="en-US" dirty="0" err="1"/>
              <a:t>bt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ko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.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bang,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endParaRPr lang="en-US" dirty="0"/>
          </a:p>
          <a:p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hàng</a:t>
            </a:r>
            <a:r>
              <a:rPr lang="en-US" dirty="0"/>
              <a:t> =&gt;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cốt</a:t>
            </a:r>
            <a:r>
              <a:rPr lang="en-US" dirty="0"/>
              <a:t> </a:t>
            </a:r>
            <a:r>
              <a:rPr lang="en-US" dirty="0" err="1"/>
              <a:t>lõi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  <a:p>
            <a:r>
              <a:rPr lang="en-US" dirty="0"/>
              <a:t>DEMO 1 : Load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shop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sen</a:t>
            </a:r>
            <a:r>
              <a:rPr lang="en-US" dirty="0"/>
              <a:t> </a:t>
            </a:r>
            <a:r>
              <a:rPr lang="en-US" dirty="0" err="1"/>
              <a:t>đỏ</a:t>
            </a:r>
            <a:r>
              <a:rPr lang="en-US" dirty="0"/>
              <a:t>, </a:t>
            </a:r>
            <a:r>
              <a:rPr lang="en-US" dirty="0" err="1"/>
              <a:t>shopee</a:t>
            </a:r>
            <a:r>
              <a:rPr lang="en-US" dirty="0"/>
              <a:t>.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hàng</a:t>
            </a:r>
            <a:endParaRPr lang="en-US" dirty="0"/>
          </a:p>
          <a:p>
            <a:r>
              <a:rPr lang="en-US" dirty="0"/>
              <a:t>DEMO 2 :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web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. </a:t>
            </a:r>
            <a:r>
              <a:rPr lang="en-US" dirty="0" err="1"/>
              <a:t>Trên</a:t>
            </a:r>
            <a:r>
              <a:rPr lang="en-US" dirty="0"/>
              <a:t> Sen </a:t>
            </a:r>
            <a:r>
              <a:rPr lang="en-US" dirty="0" err="1"/>
              <a:t>Đỏ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, </a:t>
            </a:r>
            <a:r>
              <a:rPr lang="en-US" dirty="0" err="1"/>
              <a:t>và</a:t>
            </a:r>
            <a:r>
              <a:rPr lang="en-US" dirty="0"/>
              <a:t> web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bấm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en-US" dirty="0"/>
          </a:p>
          <a:p>
            <a:r>
              <a:rPr lang="en-US" dirty="0"/>
              <a:t>DEMO 3 :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đặt</a:t>
            </a:r>
            <a:r>
              <a:rPr lang="en-US" dirty="0"/>
              <a:t> GOL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sàn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6637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Login, show </a:t>
            </a:r>
            <a:r>
              <a:rPr lang="en-US" dirty="0" err="1"/>
              <a:t>cho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dashboard -&gt;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sàn</a:t>
            </a:r>
            <a:r>
              <a:rPr lang="en-US" dirty="0"/>
              <a:t> </a:t>
            </a:r>
            <a:r>
              <a:rPr lang="en-US" dirty="0" err="1"/>
              <a:t>chứ</a:t>
            </a:r>
            <a:r>
              <a:rPr lang="en-US" dirty="0"/>
              <a:t> </a:t>
            </a:r>
            <a:r>
              <a:rPr lang="en-US" dirty="0" err="1"/>
              <a:t>bt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ko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.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bang,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4249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hàng</a:t>
            </a:r>
            <a:r>
              <a:rPr lang="en-US" dirty="0"/>
              <a:t> =&gt;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cốt</a:t>
            </a:r>
            <a:r>
              <a:rPr lang="en-US" dirty="0"/>
              <a:t> </a:t>
            </a:r>
            <a:r>
              <a:rPr lang="en-US" dirty="0" err="1"/>
              <a:t>lõi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  <a:p>
            <a:r>
              <a:rPr lang="en-US" dirty="0"/>
              <a:t>DEMO 1 : Load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shop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sen</a:t>
            </a:r>
            <a:r>
              <a:rPr lang="en-US" dirty="0"/>
              <a:t> </a:t>
            </a:r>
            <a:r>
              <a:rPr lang="en-US" dirty="0" err="1"/>
              <a:t>đỏ</a:t>
            </a:r>
            <a:r>
              <a:rPr lang="en-US" dirty="0"/>
              <a:t>, </a:t>
            </a:r>
            <a:r>
              <a:rPr lang="en-US" dirty="0" err="1"/>
              <a:t>shopee</a:t>
            </a:r>
            <a:r>
              <a:rPr lang="en-US" dirty="0"/>
              <a:t>.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hàng</a:t>
            </a:r>
            <a:endParaRPr 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DEMO 2 :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web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. </a:t>
            </a:r>
            <a:r>
              <a:rPr lang="en-US" dirty="0" err="1"/>
              <a:t>Trên</a:t>
            </a:r>
            <a:r>
              <a:rPr lang="en-US" dirty="0"/>
              <a:t> Sen </a:t>
            </a:r>
            <a:r>
              <a:rPr lang="en-US" dirty="0" err="1"/>
              <a:t>Đỏ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, </a:t>
            </a:r>
            <a:r>
              <a:rPr lang="en-US" dirty="0" err="1"/>
              <a:t>và</a:t>
            </a:r>
            <a:r>
              <a:rPr lang="en-US" dirty="0"/>
              <a:t> web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bấm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DEMO 3 :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đặt</a:t>
            </a:r>
            <a:r>
              <a:rPr lang="en-US" dirty="0"/>
              <a:t> GOL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sàn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614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4 </a:t>
            </a:r>
            <a:r>
              <a:rPr lang="en-US" dirty="0" err="1"/>
              <a:t>phần</a:t>
            </a:r>
            <a:endParaRPr lang="en-US" dirty="0"/>
          </a:p>
          <a:p>
            <a:r>
              <a:rPr lang="en-US" dirty="0" err="1"/>
              <a:t>Phần</a:t>
            </a:r>
            <a:r>
              <a:rPr lang="en-US" dirty="0"/>
              <a:t> 1 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  <a:p>
            <a:r>
              <a:rPr lang="en-US" dirty="0" err="1"/>
              <a:t>Phần</a:t>
            </a:r>
            <a:r>
              <a:rPr lang="en-US" dirty="0"/>
              <a:t> 2 :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r>
              <a:rPr lang="en-US" dirty="0" err="1"/>
              <a:t>Phần</a:t>
            </a:r>
            <a:r>
              <a:rPr lang="en-US" dirty="0"/>
              <a:t> 3 :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r>
              <a:rPr lang="en-US" dirty="0" err="1"/>
              <a:t>Phần</a:t>
            </a:r>
            <a:r>
              <a:rPr lang="en-US" dirty="0"/>
              <a:t> 4 :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468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–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kho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0933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mobile web </a:t>
            </a:r>
            <a:r>
              <a:rPr lang="en-US" dirty="0" err="1"/>
              <a:t>đang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  <a:p>
            <a:r>
              <a:rPr lang="en-US" dirty="0"/>
              <a:t>Php artisan serve –host …. –port 1111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7064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5367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Giải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quyết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</a:t>
            </a:r>
            <a:r>
              <a:rPr lang="vi-VN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ơ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bản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bài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toán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đặt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đó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lý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hàng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trên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nhiều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TMDT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tại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chỉ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1 web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duy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nhất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Website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hoạt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động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ổn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định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hiệu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năng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cao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9554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endParaRPr 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Thêm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nhiều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sàn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</a:t>
            </a:r>
            <a:r>
              <a:rPr lang="vi-VN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ư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ơng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mại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điện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tử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khác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như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Lazada</a:t>
            </a:r>
          </a:p>
          <a:p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xin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API </a:t>
            </a:r>
            <a:r>
              <a:rPr lang="en-US" dirty="0" err="1"/>
              <a:t>của</a:t>
            </a:r>
            <a:r>
              <a:rPr lang="en-US" dirty="0"/>
              <a:t> Lazada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chắc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2-3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nữa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xin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them. </a:t>
            </a:r>
            <a:r>
              <a:rPr lang="en-US" dirty="0" err="1"/>
              <a:t>Chắc</a:t>
            </a:r>
            <a:endParaRPr lang="en-US" dirty="0"/>
          </a:p>
          <a:p>
            <a:r>
              <a:rPr lang="en-US" dirty="0" err="1"/>
              <a:t>Chắn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  <a:p>
            <a:r>
              <a:rPr lang="en-US" dirty="0" err="1"/>
              <a:t>Và</a:t>
            </a:r>
            <a:r>
              <a:rPr lang="en-US" dirty="0"/>
              <a:t> them </a:t>
            </a:r>
            <a:r>
              <a:rPr lang="en-US" dirty="0" err="1"/>
              <a:t>nữa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API :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ko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sàn</a:t>
            </a:r>
            <a:r>
              <a:rPr lang="en-US" dirty="0"/>
              <a:t> TMDT, </a:t>
            </a:r>
            <a:r>
              <a:rPr lang="en-US" dirty="0" err="1"/>
              <a:t>lỡ</a:t>
            </a:r>
            <a:r>
              <a:rPr lang="en-US" dirty="0"/>
              <a:t> 1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sàn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ko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nữa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, GHTK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174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xin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  <a:p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mại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nay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106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endParaRPr lang="en-US" dirty="0"/>
          </a:p>
          <a:p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: </a:t>
            </a:r>
          </a:p>
          <a:p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: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ngay</a:t>
            </a:r>
            <a:endParaRPr lang="en-US" dirty="0"/>
          </a:p>
          <a:p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xu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: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mạnh</a:t>
            </a:r>
            <a:endParaRPr lang="en-US" dirty="0"/>
          </a:p>
          <a:p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tiềm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: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mại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  <a:p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 </a:t>
            </a:r>
          </a:p>
          <a:p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: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TMDT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cũn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ko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kịp</a:t>
            </a:r>
            <a:endParaRPr lang="en-US" dirty="0"/>
          </a:p>
          <a:p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 :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TMDT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,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endParaRPr lang="en-US" dirty="0"/>
          </a:p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TMDT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hàng</a:t>
            </a:r>
            <a:r>
              <a:rPr lang="en-US" dirty="0"/>
              <a:t> ,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,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.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766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VÍ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vi-VN" dirty="0"/>
              <a:t>ơ</a:t>
            </a:r>
            <a:r>
              <a:rPr lang="en-US" dirty="0"/>
              <a:t>ng </a:t>
            </a:r>
            <a:r>
              <a:rPr lang="en-US" dirty="0" err="1"/>
              <a:t>mại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sen</a:t>
            </a:r>
            <a:r>
              <a:rPr lang="en-US" dirty="0"/>
              <a:t> </a:t>
            </a:r>
            <a:r>
              <a:rPr lang="en-US" dirty="0" err="1"/>
              <a:t>đỏ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  <a:p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202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Shopee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sàn</a:t>
            </a:r>
            <a:r>
              <a:rPr lang="en-US" dirty="0"/>
              <a:t> TMDT </a:t>
            </a:r>
            <a:r>
              <a:rPr lang="en-US" dirty="0" err="1"/>
              <a:t>nhiều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ợt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nay</a:t>
            </a:r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1 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lazada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055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Lazada.</a:t>
            </a:r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,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228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Vì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vậy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làm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đề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tài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website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lý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bán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hàng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trên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TMDT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này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mục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tiêu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để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giúp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bán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hàng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Dễ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dàng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lí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nhiều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hàng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trên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nhiều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sàn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TMDT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Giúp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Thống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kê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ư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ờng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hiệu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kinh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doanh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Mở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rộng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kênh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bán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hàng,tận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dụng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tối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tiềm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năng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của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sàn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TMDT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40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 </a:t>
            </a:r>
          </a:p>
          <a:p>
            <a:r>
              <a:rPr lang="en-US" dirty="0"/>
              <a:t>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528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735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8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3"/>
          </p:cNvPr>
          <p:cNvSpPr txBox="1"/>
          <p:nvPr/>
        </p:nvSpPr>
        <p:spPr>
          <a:xfrm>
            <a:off x="-36512" y="486969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cs typeface="Arial" pitchFamily="34" charset="0"/>
              </a:rPr>
              <a:t>Bảo</a:t>
            </a:r>
            <a:r>
              <a:rPr lang="en-US" altLang="ko-KR" sz="1400" b="1" dirty="0">
                <a:cs typeface="Arial" pitchFamily="34" charset="0"/>
              </a:rPr>
              <a:t> </a:t>
            </a:r>
            <a:r>
              <a:rPr lang="en-US" altLang="ko-KR" sz="1400" b="1" dirty="0" err="1">
                <a:cs typeface="Arial" pitchFamily="34" charset="0"/>
              </a:rPr>
              <a:t>vệ</a:t>
            </a:r>
            <a:r>
              <a:rPr lang="en-US" altLang="ko-KR" sz="1400" b="1" dirty="0">
                <a:cs typeface="Arial" pitchFamily="34" charset="0"/>
              </a:rPr>
              <a:t> </a:t>
            </a:r>
            <a:r>
              <a:rPr lang="en-US" altLang="ko-KR" sz="1400" b="1" dirty="0" err="1">
                <a:cs typeface="Arial" pitchFamily="34" charset="0"/>
              </a:rPr>
              <a:t>đồ</a:t>
            </a:r>
            <a:r>
              <a:rPr lang="en-US" altLang="ko-KR" sz="1400" b="1" dirty="0">
                <a:cs typeface="Arial" pitchFamily="34" charset="0"/>
              </a:rPr>
              <a:t> </a:t>
            </a:r>
            <a:r>
              <a:rPr lang="en-US" altLang="ko-KR" sz="1400" b="1" dirty="0" err="1">
                <a:cs typeface="Arial" pitchFamily="34" charset="0"/>
              </a:rPr>
              <a:t>án</a:t>
            </a:r>
            <a:r>
              <a:rPr lang="en-US" altLang="ko-KR" sz="1400" b="1" dirty="0">
                <a:cs typeface="Arial" pitchFamily="34" charset="0"/>
              </a:rPr>
              <a:t> </a:t>
            </a:r>
            <a:r>
              <a:rPr lang="en-US" altLang="ko-KR" sz="1400" b="1" dirty="0" err="1">
                <a:cs typeface="Arial" pitchFamily="34" charset="0"/>
              </a:rPr>
              <a:t>tốt</a:t>
            </a:r>
            <a:r>
              <a:rPr lang="en-US" altLang="ko-KR" sz="1400" b="1" dirty="0">
                <a:cs typeface="Arial" pitchFamily="34" charset="0"/>
              </a:rPr>
              <a:t> </a:t>
            </a:r>
            <a:r>
              <a:rPr lang="en-US" altLang="ko-KR" sz="1400" b="1" dirty="0" err="1">
                <a:cs typeface="Arial" pitchFamily="34" charset="0"/>
              </a:rPr>
              <a:t>nghiệp</a:t>
            </a:r>
            <a:r>
              <a:rPr lang="en-US" altLang="ko-KR" sz="1400" b="1" dirty="0">
                <a:cs typeface="Arial" pitchFamily="34" charset="0"/>
              </a:rPr>
              <a:t> 2019</a:t>
            </a:r>
            <a:endParaRPr lang="ko-KR" altLang="en-US" sz="1400" b="1" dirty="0"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17712" y="1728088"/>
            <a:ext cx="5226288" cy="1800201"/>
          </a:xfrm>
        </p:spPr>
        <p:txBody>
          <a:bodyPr/>
          <a:lstStyle/>
          <a:p>
            <a:pPr lvl="0"/>
            <a:r>
              <a:rPr lang="en-US" altLang="ko-KR" dirty="0">
                <a:ea typeface="맑은 고딕" pitchFamily="50" charset="-127"/>
              </a:rPr>
              <a:t>QUẢN LÝ BÁN HÀNG TRÊN TRANG TH</a:t>
            </a:r>
            <a:r>
              <a:rPr lang="vi-VN" altLang="ko-KR" dirty="0">
                <a:ea typeface="맑은 고딕" pitchFamily="50" charset="-127"/>
              </a:rPr>
              <a:t>Ư</a:t>
            </a:r>
            <a:r>
              <a:rPr lang="en-US" altLang="ko-KR" dirty="0">
                <a:ea typeface="맑은 고딕" pitchFamily="50" charset="-127"/>
              </a:rPr>
              <a:t>ƠNG MẠI ĐIỆN TỬ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252968" y="4464513"/>
            <a:ext cx="3891032" cy="671715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err="1"/>
              <a:t>Sinh</a:t>
            </a:r>
            <a:r>
              <a:rPr lang="en-US" altLang="ko-KR" b="1" dirty="0"/>
              <a:t> </a:t>
            </a:r>
            <a:r>
              <a:rPr lang="en-US" altLang="ko-KR" b="1" dirty="0" err="1"/>
              <a:t>Viên</a:t>
            </a:r>
            <a:r>
              <a:rPr lang="en-US" altLang="ko-KR" b="1" dirty="0"/>
              <a:t>  : </a:t>
            </a:r>
            <a:r>
              <a:rPr lang="en-US" altLang="ko-KR" b="1" dirty="0" err="1"/>
              <a:t>Nguyễn</a:t>
            </a:r>
            <a:r>
              <a:rPr lang="en-US" altLang="ko-KR" b="1" dirty="0"/>
              <a:t> Quang Ph</a:t>
            </a:r>
            <a:r>
              <a:rPr lang="vi-VN" altLang="ko-KR" b="1" dirty="0"/>
              <a:t>ư</a:t>
            </a:r>
            <a:r>
              <a:rPr lang="en-US" altLang="ko-KR" b="1" dirty="0" err="1"/>
              <a:t>ơng</a:t>
            </a:r>
            <a:r>
              <a:rPr lang="en-US" altLang="ko-KR" b="1" dirty="0"/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err="1"/>
              <a:t>Lớp</a:t>
            </a:r>
            <a:r>
              <a:rPr lang="en-US" altLang="ko-KR" b="1" dirty="0"/>
              <a:t>           : 15TCLC2       MSSV: 102150291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GVHD        : TS. Lê </a:t>
            </a:r>
            <a:r>
              <a:rPr lang="en-US" altLang="ko-KR" b="1" dirty="0" err="1"/>
              <a:t>Thị</a:t>
            </a:r>
            <a:r>
              <a:rPr lang="en-US" altLang="ko-KR" b="1" dirty="0"/>
              <a:t> </a:t>
            </a:r>
            <a:r>
              <a:rPr lang="en-US" altLang="ko-KR" b="1" dirty="0" err="1"/>
              <a:t>Mỹ</a:t>
            </a:r>
            <a:r>
              <a:rPr lang="en-US" altLang="ko-KR" b="1" dirty="0"/>
              <a:t> </a:t>
            </a:r>
            <a:r>
              <a:rPr lang="en-US" altLang="ko-KR" b="1" dirty="0" err="1"/>
              <a:t>Hạnh</a:t>
            </a:r>
            <a:r>
              <a:rPr lang="en-US" altLang="ko-KR" b="1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1920" y="119921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Đại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Học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Bách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Khoa –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Đại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Học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Nẵng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Khoa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Công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Nghệ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Thông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Tin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635896" y="1851670"/>
            <a:ext cx="129393" cy="1584176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Picture 2" descr="Image result for logo đại học bách khoa đà nẵng">
            <a:extLst>
              <a:ext uri="{FF2B5EF4-FFF2-40B4-BE49-F238E27FC236}">
                <a16:creationId xmlns:a16="http://schemas.microsoft.com/office/drawing/2014/main" id="{8EAF879D-D0DD-485A-9B5A-D709C65E6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27125" cy="110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age result for logo khoa công nghệ thông tin đại học bách khoa đà nẵng">
            <a:extLst>
              <a:ext uri="{FF2B5EF4-FFF2-40B4-BE49-F238E27FC236}">
                <a16:creationId xmlns:a16="http://schemas.microsoft.com/office/drawing/2014/main" id="{7CE28962-B0BD-405B-AFAD-32F72208DB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8" r="3228"/>
          <a:stretch/>
        </p:blipFill>
        <p:spPr bwMode="auto">
          <a:xfrm>
            <a:off x="8079901" y="0"/>
            <a:ext cx="1064099" cy="105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815CA6-8FB0-472F-9568-DFD84EDA2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9" y="483518"/>
            <a:ext cx="9020121" cy="4392488"/>
          </a:xfrm>
          <a:prstGeom prst="rect">
            <a:avLst/>
          </a:prstGeom>
          <a:ln w="28575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A053EC-CE7D-4242-BF48-03F9337DCE41}"/>
              </a:ext>
            </a:extLst>
          </p:cNvPr>
          <p:cNvSpPr txBox="1"/>
          <p:nvPr/>
        </p:nvSpPr>
        <p:spPr>
          <a:xfrm>
            <a:off x="0" y="2250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Bài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r>
              <a:rPr lang="en-US" b="1" dirty="0"/>
              <a:t> </a:t>
            </a:r>
            <a:r>
              <a:rPr lang="en-US" b="1" dirty="0" err="1"/>
              <a:t>hiện</a:t>
            </a:r>
            <a:r>
              <a:rPr lang="en-US" b="1" dirty="0"/>
              <a:t> </a:t>
            </a:r>
            <a:r>
              <a:rPr lang="en-US" b="1" dirty="0" err="1"/>
              <a:t>tại</a:t>
            </a:r>
            <a:r>
              <a:rPr lang="en-US" b="1" dirty="0"/>
              <a:t> – </a:t>
            </a:r>
            <a:r>
              <a:rPr lang="en-US" b="1" dirty="0" err="1"/>
              <a:t>Quản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 </a:t>
            </a:r>
            <a:r>
              <a:rPr lang="en-US" b="1" dirty="0" err="1"/>
              <a:t>bằng</a:t>
            </a:r>
            <a:r>
              <a:rPr lang="en-US" b="1" dirty="0"/>
              <a:t> Excel</a:t>
            </a:r>
          </a:p>
        </p:txBody>
      </p:sp>
    </p:spTree>
    <p:extLst>
      <p:ext uri="{BB962C8B-B14F-4D97-AF65-F5344CB8AC3E}">
        <p14:creationId xmlns:p14="http://schemas.microsoft.com/office/powerpoint/2010/main" val="1728594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E2DEB73-7E9E-44D5-919A-6704F0724545}"/>
              </a:ext>
            </a:extLst>
          </p:cNvPr>
          <p:cNvSpPr/>
          <p:nvPr/>
        </p:nvSpPr>
        <p:spPr>
          <a:xfrm>
            <a:off x="6516216" y="2859782"/>
            <a:ext cx="1652132" cy="77662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097223-7284-4CEA-A751-B13707CFE126}"/>
              </a:ext>
            </a:extLst>
          </p:cNvPr>
          <p:cNvSpPr/>
          <p:nvPr/>
        </p:nvSpPr>
        <p:spPr>
          <a:xfrm>
            <a:off x="6516216" y="1447768"/>
            <a:ext cx="1652132" cy="77662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9B6107-9B81-4CDC-A48A-3625434D7E97}"/>
              </a:ext>
            </a:extLst>
          </p:cNvPr>
          <p:cNvSpPr/>
          <p:nvPr/>
        </p:nvSpPr>
        <p:spPr>
          <a:xfrm>
            <a:off x="3990272" y="3672900"/>
            <a:ext cx="1652132" cy="77662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CDB7FB-88A2-4503-A1E6-9A811064F8F4}"/>
              </a:ext>
            </a:extLst>
          </p:cNvPr>
          <p:cNvSpPr/>
          <p:nvPr/>
        </p:nvSpPr>
        <p:spPr>
          <a:xfrm>
            <a:off x="3990273" y="2383063"/>
            <a:ext cx="1652132" cy="77662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504F36-20C9-4137-BCC2-2CF6E7E4A0CD}"/>
              </a:ext>
            </a:extLst>
          </p:cNvPr>
          <p:cNvSpPr/>
          <p:nvPr/>
        </p:nvSpPr>
        <p:spPr>
          <a:xfrm>
            <a:off x="3990273" y="1093227"/>
            <a:ext cx="1652131" cy="77662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840D437-6ED1-46EA-9F29-FA667864A5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69347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sz="1800" b="1" dirty="0">
                <a:solidFill>
                  <a:schemeClr val="tx1"/>
                </a:solidFill>
              </a:rPr>
              <a:t>        </a:t>
            </a:r>
            <a:r>
              <a:rPr lang="en-US" altLang="ko-KR" sz="1800" b="1" dirty="0" err="1">
                <a:solidFill>
                  <a:schemeClr val="tx1"/>
                </a:solidFill>
              </a:rPr>
              <a:t>Bài</a:t>
            </a:r>
            <a:r>
              <a:rPr lang="en-US" altLang="ko-KR" sz="1800" b="1" dirty="0">
                <a:solidFill>
                  <a:schemeClr val="tx1"/>
                </a:solidFill>
              </a:rPr>
              <a:t> </a:t>
            </a:r>
            <a:r>
              <a:rPr lang="en-US" altLang="ko-KR" sz="1800" b="1" dirty="0" err="1">
                <a:solidFill>
                  <a:schemeClr val="tx1"/>
                </a:solidFill>
              </a:rPr>
              <a:t>toán</a:t>
            </a:r>
            <a:r>
              <a:rPr lang="en-US" altLang="ko-KR" sz="1800" b="1" dirty="0">
                <a:solidFill>
                  <a:schemeClr val="tx1"/>
                </a:solidFill>
              </a:rPr>
              <a:t> </a:t>
            </a:r>
            <a:r>
              <a:rPr lang="en-US" altLang="ko-KR" sz="1800" b="1" dirty="0" err="1">
                <a:solidFill>
                  <a:schemeClr val="tx1"/>
                </a:solidFill>
              </a:rPr>
              <a:t>đề</a:t>
            </a:r>
            <a:r>
              <a:rPr lang="en-US" altLang="ko-KR" sz="1800" b="1" dirty="0">
                <a:solidFill>
                  <a:schemeClr val="tx1"/>
                </a:solidFill>
              </a:rPr>
              <a:t> </a:t>
            </a:r>
            <a:r>
              <a:rPr lang="en-US" altLang="ko-KR" sz="1800" b="1" dirty="0" err="1">
                <a:solidFill>
                  <a:schemeClr val="tx1"/>
                </a:solidFill>
              </a:rPr>
              <a:t>xuất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pic>
        <p:nvPicPr>
          <p:cNvPr id="1028" name="Picture 4" descr="Image result for human icon png">
            <a:extLst>
              <a:ext uri="{FF2B5EF4-FFF2-40B4-BE49-F238E27FC236}">
                <a16:creationId xmlns:a16="http://schemas.microsoft.com/office/drawing/2014/main" id="{E8274381-DCB4-4B99-A59F-0B7DD169D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40555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BE4AA76-143D-41D6-A4FF-A9E646669A85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446566" y="1466072"/>
            <a:ext cx="1543707" cy="15466"/>
          </a:xfrm>
          <a:prstGeom prst="bentConnector3">
            <a:avLst>
              <a:gd name="adj1" fmla="val 228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202696-59B8-48B3-AE80-1BA03ED04020}"/>
              </a:ext>
            </a:extLst>
          </p:cNvPr>
          <p:cNvSpPr txBox="1"/>
          <p:nvPr/>
        </p:nvSpPr>
        <p:spPr>
          <a:xfrm>
            <a:off x="4231335" y="1158625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WEBSITE</a:t>
            </a:r>
          </a:p>
          <a:p>
            <a:r>
              <a:rPr lang="en-US" b="1" dirty="0"/>
              <a:t>QUẢN LÝ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1EC9D2-9BAA-4757-BC9B-F9A33F2BDE69}"/>
              </a:ext>
            </a:extLst>
          </p:cNvPr>
          <p:cNvSpPr txBox="1"/>
          <p:nvPr/>
        </p:nvSpPr>
        <p:spPr>
          <a:xfrm>
            <a:off x="3958734" y="2448209"/>
            <a:ext cx="1796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APPLICATION </a:t>
            </a:r>
          </a:p>
          <a:p>
            <a:r>
              <a:rPr lang="en-US" b="1" dirty="0"/>
              <a:t>   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118156-5BA6-4318-8F9A-75507E5BE15E}"/>
              </a:ext>
            </a:extLst>
          </p:cNvPr>
          <p:cNvSpPr txBox="1"/>
          <p:nvPr/>
        </p:nvSpPr>
        <p:spPr>
          <a:xfrm>
            <a:off x="6619456" y="3063427"/>
            <a:ext cx="148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SENDO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E94771-E2D7-41F1-B952-08F0A0AC6641}"/>
              </a:ext>
            </a:extLst>
          </p:cNvPr>
          <p:cNvSpPr txBox="1"/>
          <p:nvPr/>
        </p:nvSpPr>
        <p:spPr>
          <a:xfrm>
            <a:off x="6581632" y="1646500"/>
            <a:ext cx="151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SHOPEE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CED1FD-7107-467D-9877-B5680F0BF7DF}"/>
              </a:ext>
            </a:extLst>
          </p:cNvPr>
          <p:cNvSpPr txBox="1"/>
          <p:nvPr/>
        </p:nvSpPr>
        <p:spPr>
          <a:xfrm>
            <a:off x="4099925" y="3881928"/>
            <a:ext cx="143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DATABASE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A6AF86B5-98D3-4544-BDC5-C8E7CE9ACE53}"/>
              </a:ext>
            </a:extLst>
          </p:cNvPr>
          <p:cNvCxnSpPr>
            <a:stCxn id="14" idx="3"/>
            <a:endCxn id="21" idx="1"/>
          </p:cNvCxnSpPr>
          <p:nvPr/>
        </p:nvCxnSpPr>
        <p:spPr>
          <a:xfrm flipV="1">
            <a:off x="5754931" y="1836079"/>
            <a:ext cx="761285" cy="935296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Connector: Elbow 1031">
            <a:extLst>
              <a:ext uri="{FF2B5EF4-FFF2-40B4-BE49-F238E27FC236}">
                <a16:creationId xmlns:a16="http://schemas.microsoft.com/office/drawing/2014/main" id="{F2E47654-BFDD-4E0B-B513-F86F20DEAB1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642404" y="2771375"/>
            <a:ext cx="873812" cy="476718"/>
          </a:xfrm>
          <a:prstGeom prst="bentConnector3">
            <a:avLst>
              <a:gd name="adj1" fmla="val 5681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Connector: Elbow 1033">
            <a:extLst>
              <a:ext uri="{FF2B5EF4-FFF2-40B4-BE49-F238E27FC236}">
                <a16:creationId xmlns:a16="http://schemas.microsoft.com/office/drawing/2014/main" id="{16E5625E-61C6-446D-8612-9095E8F122B5}"/>
              </a:ext>
            </a:extLst>
          </p:cNvPr>
          <p:cNvCxnSpPr>
            <a:stCxn id="12" idx="2"/>
            <a:endCxn id="19" idx="0"/>
          </p:cNvCxnSpPr>
          <p:nvPr/>
        </p:nvCxnSpPr>
        <p:spPr>
          <a:xfrm rot="5400000">
            <a:off x="4559732" y="2126456"/>
            <a:ext cx="513214" cy="12700"/>
          </a:xfrm>
          <a:prstGeom prst="bentConnector3">
            <a:avLst>
              <a:gd name="adj1" fmla="val 9751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8E84473-E755-43EE-AEB8-FDF051437A5C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rot="5400000">
            <a:off x="4559732" y="3416292"/>
            <a:ext cx="513215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A650D60-0DED-449A-B077-8F04AF823750}"/>
              </a:ext>
            </a:extLst>
          </p:cNvPr>
          <p:cNvSpPr txBox="1"/>
          <p:nvPr/>
        </p:nvSpPr>
        <p:spPr>
          <a:xfrm>
            <a:off x="800313" y="2252723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Nhà</a:t>
            </a:r>
            <a:r>
              <a:rPr lang="en-US" b="1" dirty="0"/>
              <a:t> </a:t>
            </a:r>
            <a:r>
              <a:rPr lang="en-US" b="1" dirty="0" err="1"/>
              <a:t>bán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endParaRPr lang="en-US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7FA55B-2032-4E96-9A87-8D770212DCAB}"/>
              </a:ext>
            </a:extLst>
          </p:cNvPr>
          <p:cNvSpPr/>
          <p:nvPr/>
        </p:nvSpPr>
        <p:spPr>
          <a:xfrm>
            <a:off x="539552" y="648009"/>
            <a:ext cx="8136904" cy="4083918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37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8EA66557-8CEB-474F-A2A6-70B655A75F4D}"/>
              </a:ext>
            </a:extLst>
          </p:cNvPr>
          <p:cNvSpPr txBox="1"/>
          <p:nvPr/>
        </p:nvSpPr>
        <p:spPr>
          <a:xfrm>
            <a:off x="395536" y="1995686"/>
            <a:ext cx="3024336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Backend: PHP Laravel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Frontend: Angular JS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3E7F23D-8EA3-4B1D-8AE3-DE4DB704F12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771550"/>
            <a:ext cx="4396740" cy="38169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69733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D7FEB5A-FBC1-4E92-9C86-2DA4E2965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6405" y="1275606"/>
            <a:ext cx="6971190" cy="3024336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1F493876-6737-4D57-9B38-64D0CE65F3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1203598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err="1"/>
              <a:t>Giá</a:t>
            </a:r>
            <a:r>
              <a:rPr lang="en-US" altLang="ko-KR" dirty="0"/>
              <a:t> </a:t>
            </a:r>
            <a:r>
              <a:rPr lang="en-US" altLang="ko-KR" dirty="0" err="1"/>
              <a:t>trị</a:t>
            </a:r>
            <a:r>
              <a:rPr lang="en-US" altLang="ko-KR" dirty="0"/>
              <a:t> </a:t>
            </a:r>
            <a:r>
              <a:rPr lang="en-US" altLang="ko-KR" dirty="0" err="1"/>
              <a:t>cốt</a:t>
            </a:r>
            <a:r>
              <a:rPr lang="en-US" altLang="ko-KR" dirty="0"/>
              <a:t> </a:t>
            </a:r>
            <a:r>
              <a:rPr lang="en-US" altLang="ko-KR" dirty="0" err="1"/>
              <a:t>lõi</a:t>
            </a:r>
            <a:r>
              <a:rPr lang="en-US" altLang="ko-KR" dirty="0"/>
              <a:t> </a:t>
            </a:r>
            <a:r>
              <a:rPr lang="en-US" altLang="ko-KR" dirty="0" err="1"/>
              <a:t>của</a:t>
            </a:r>
            <a:r>
              <a:rPr lang="en-US" altLang="ko-KR" dirty="0"/>
              <a:t> </a:t>
            </a:r>
            <a:r>
              <a:rPr lang="en-US" altLang="ko-KR" dirty="0" err="1"/>
              <a:t>đề</a:t>
            </a:r>
            <a:r>
              <a:rPr lang="en-US" altLang="ko-KR" dirty="0"/>
              <a:t> </a:t>
            </a:r>
            <a:r>
              <a:rPr lang="en-US" altLang="ko-KR" dirty="0" err="1"/>
              <a:t>tài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236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Điểm</a:t>
            </a:r>
            <a:r>
              <a:rPr lang="en-US" altLang="ko-KR" dirty="0"/>
              <a:t> </a:t>
            </a:r>
            <a:r>
              <a:rPr lang="en-US" altLang="ko-KR" dirty="0" err="1"/>
              <a:t>mạnh</a:t>
            </a:r>
            <a:r>
              <a:rPr lang="en-US" altLang="ko-KR" dirty="0"/>
              <a:t> </a:t>
            </a:r>
            <a:r>
              <a:rPr lang="en-US" altLang="ko-KR" dirty="0" err="1"/>
              <a:t>và</a:t>
            </a:r>
            <a:r>
              <a:rPr lang="en-US" altLang="ko-KR" dirty="0"/>
              <a:t> </a:t>
            </a:r>
            <a:r>
              <a:rPr lang="en-US" altLang="ko-KR" dirty="0" err="1"/>
              <a:t>lợi</a:t>
            </a:r>
            <a:r>
              <a:rPr lang="en-US" altLang="ko-KR" dirty="0"/>
              <a:t> </a:t>
            </a:r>
            <a:r>
              <a:rPr lang="en-US" altLang="ko-KR" dirty="0" err="1"/>
              <a:t>thế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99592" y="1521505"/>
            <a:ext cx="864096" cy="1188088"/>
            <a:chOff x="2391994" y="1635646"/>
            <a:chExt cx="805454" cy="1584088"/>
          </a:xfrm>
        </p:grpSpPr>
        <p:sp>
          <p:nvSpPr>
            <p:cNvPr id="4" name="Rectangle 3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35696" y="1572510"/>
            <a:ext cx="2664296" cy="532080"/>
            <a:chOff x="496119" y="2469560"/>
            <a:chExt cx="1752190" cy="532080"/>
          </a:xfrm>
          <a:noFill/>
        </p:grpSpPr>
        <p:sp>
          <p:nvSpPr>
            <p:cNvPr id="9" name="TextBox 8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accent2"/>
                  </a:solidFill>
                  <a:cs typeface="Arial" pitchFamily="34" charset="0"/>
                </a:rPr>
                <a:t>Tất</a:t>
              </a:r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2"/>
                  </a:solidFill>
                  <a:cs typeface="Arial" pitchFamily="34" charset="0"/>
                </a:rPr>
                <a:t>cả</a:t>
              </a:r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2"/>
                  </a:solidFill>
                  <a:cs typeface="Arial" pitchFamily="34" charset="0"/>
                </a:rPr>
                <a:t>trong</a:t>
              </a:r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2"/>
                  </a:solidFill>
                  <a:cs typeface="Arial" pitchFamily="34" charset="0"/>
                </a:rPr>
                <a:t>một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77080" y="1564253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868951" y="1521472"/>
            <a:ext cx="864096" cy="1188088"/>
            <a:chOff x="2391994" y="1635646"/>
            <a:chExt cx="805454" cy="1584088"/>
          </a:xfrm>
          <a:solidFill>
            <a:srgbClr val="98DFBB"/>
          </a:solidFill>
        </p:grpSpPr>
        <p:sp>
          <p:nvSpPr>
            <p:cNvPr id="13" name="Rectangle 12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805055" y="1572477"/>
            <a:ext cx="2664296" cy="532080"/>
            <a:chOff x="496119" y="2469560"/>
            <a:chExt cx="1752190" cy="532080"/>
          </a:xfrm>
          <a:noFill/>
        </p:grpSpPr>
        <p:sp>
          <p:nvSpPr>
            <p:cNvPr id="16" name="TextBox 15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Không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thiếu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sót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đ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ơ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hàng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accent3"/>
                  </a:solidFill>
                  <a:cs typeface="Arial" pitchFamily="34" charset="0"/>
                </a:rPr>
                <a:t>Đồng</a:t>
              </a:r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3"/>
                  </a:solidFill>
                  <a:cs typeface="Arial" pitchFamily="34" charset="0"/>
                </a:rPr>
                <a:t>bộ</a:t>
              </a:r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3"/>
                  </a:solidFill>
                  <a:cs typeface="Arial" pitchFamily="34" charset="0"/>
                </a:rPr>
                <a:t>dữ</a:t>
              </a:r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3"/>
                  </a:solidFill>
                  <a:cs typeface="Arial" pitchFamily="34" charset="0"/>
                </a:rPr>
                <a:t>liệu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946439" y="156422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99592" y="3213682"/>
            <a:ext cx="864096" cy="1188088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35696" y="3264687"/>
            <a:ext cx="2664296" cy="532080"/>
            <a:chOff x="496119" y="2469560"/>
            <a:chExt cx="1752190" cy="532080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Có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thể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sử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dụng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đ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ư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ợc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ngay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accent1"/>
                  </a:solidFill>
                  <a:cs typeface="Arial" pitchFamily="34" charset="0"/>
                </a:rPr>
                <a:t>Giao</a:t>
              </a:r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1"/>
                  </a:solidFill>
                  <a:cs typeface="Arial" pitchFamily="34" charset="0"/>
                </a:rPr>
                <a:t>diện</a:t>
              </a:r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1"/>
                  </a:solidFill>
                  <a:cs typeface="Arial" pitchFamily="34" charset="0"/>
                </a:rPr>
                <a:t>dễ</a:t>
              </a:r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1"/>
                  </a:solidFill>
                  <a:cs typeface="Arial" pitchFamily="34" charset="0"/>
                </a:rPr>
                <a:t>dùng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77080" y="325643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868951" y="3213649"/>
            <a:ext cx="864096" cy="1188088"/>
            <a:chOff x="2391994" y="1635646"/>
            <a:chExt cx="805454" cy="1584088"/>
          </a:xfrm>
          <a:solidFill>
            <a:srgbClr val="A4B4EA"/>
          </a:solidFill>
        </p:grpSpPr>
        <p:sp>
          <p:nvSpPr>
            <p:cNvPr id="27" name="Rectangle 26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05055" y="3264654"/>
            <a:ext cx="2664296" cy="716746"/>
            <a:chOff x="496119" y="2469560"/>
            <a:chExt cx="1752190" cy="716746"/>
          </a:xfrm>
          <a:noFill/>
        </p:grpSpPr>
        <p:sp>
          <p:nvSpPr>
            <p:cNvPr id="30" name="TextBox 29"/>
            <p:cNvSpPr txBox="1"/>
            <p:nvPr/>
          </p:nvSpPr>
          <p:spPr>
            <a:xfrm>
              <a:off x="496119" y="2724641"/>
              <a:ext cx="175219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Luôn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đ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ư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ợc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sử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dụng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phiên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bản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hiệu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quả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nhất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accent4"/>
                  </a:solidFill>
                  <a:cs typeface="Arial" pitchFamily="34" charset="0"/>
                </a:rPr>
                <a:t>Phát</a:t>
              </a:r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4"/>
                  </a:solidFill>
                  <a:cs typeface="Arial" pitchFamily="34" charset="0"/>
                </a:rPr>
                <a:t>triển</a:t>
              </a:r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4"/>
                  </a:solidFill>
                  <a:cs typeface="Arial" pitchFamily="34" charset="0"/>
                </a:rPr>
                <a:t>cập</a:t>
              </a:r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4"/>
                  </a:solidFill>
                  <a:cs typeface="Arial" pitchFamily="34" charset="0"/>
                </a:rPr>
                <a:t>nhật</a:t>
              </a:r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4"/>
                  </a:solidFill>
                  <a:cs typeface="Arial" pitchFamily="34" charset="0"/>
                </a:rPr>
                <a:t>liên</a:t>
              </a:r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4"/>
                  </a:solidFill>
                  <a:cs typeface="Arial" pitchFamily="34" charset="0"/>
                </a:rPr>
                <a:t>tục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946439" y="3256397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7D900C-147C-46B5-8D36-BB262A1B9F36}"/>
              </a:ext>
            </a:extLst>
          </p:cNvPr>
          <p:cNvSpPr txBox="1"/>
          <p:nvPr/>
        </p:nvSpPr>
        <p:spPr>
          <a:xfrm>
            <a:off x="1835696" y="1853641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lí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hàng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453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6F882E5-39F1-42F8-8EC8-F79F64DFD1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808"/>
          <a:stretch/>
        </p:blipFill>
        <p:spPr>
          <a:xfrm>
            <a:off x="107504" y="51470"/>
            <a:ext cx="6221095" cy="2237783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F16F9F-AF1E-4E1A-9CD8-1C8D4B588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2311100"/>
            <a:ext cx="5656197" cy="2780930"/>
          </a:xfrm>
          <a:prstGeom prst="rect">
            <a:avLst/>
          </a:prstGeom>
          <a:ln w="28575" cap="sq">
            <a:solidFill>
              <a:schemeClr val="accent1">
                <a:lumMod val="50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0C0CEF3-2B10-4418-A49E-CA55F8A8D9BA}"/>
              </a:ext>
            </a:extLst>
          </p:cNvPr>
          <p:cNvSpPr txBox="1"/>
          <p:nvPr/>
        </p:nvSpPr>
        <p:spPr>
          <a:xfrm>
            <a:off x="6588224" y="627534"/>
            <a:ext cx="2095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Giao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diện</a:t>
            </a:r>
            <a:r>
              <a:rPr lang="en-US" b="1" dirty="0">
                <a:solidFill>
                  <a:srgbClr val="FF0000"/>
                </a:solidFill>
              </a:rPr>
              <a:t> Sen </a:t>
            </a:r>
            <a:r>
              <a:rPr lang="en-US" b="1" dirty="0" err="1">
                <a:solidFill>
                  <a:srgbClr val="FF0000"/>
                </a:solidFill>
              </a:rPr>
              <a:t>Đỏ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Ban.sendo.vn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B06A48-A052-4248-B66A-6B39DC76D8A9}"/>
              </a:ext>
            </a:extLst>
          </p:cNvPr>
          <p:cNvSpPr txBox="1"/>
          <p:nvPr/>
        </p:nvSpPr>
        <p:spPr>
          <a:xfrm>
            <a:off x="107504" y="3498076"/>
            <a:ext cx="2377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Giao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diện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Shopee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Banhang.shopee.vn</a:t>
            </a:r>
          </a:p>
        </p:txBody>
      </p:sp>
    </p:spTree>
    <p:extLst>
      <p:ext uri="{BB962C8B-B14F-4D97-AF65-F5344CB8AC3E}">
        <p14:creationId xmlns:p14="http://schemas.microsoft.com/office/powerpoint/2010/main" val="3090999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F31AAA-A985-492D-BCDD-C594700FB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3" y="51470"/>
            <a:ext cx="9087431" cy="4376534"/>
          </a:xfrm>
          <a:prstGeom prst="rect">
            <a:avLst/>
          </a:prstGeom>
          <a:ln w="38100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2FB466-9960-4F77-8A83-8D642BD316C2}"/>
              </a:ext>
            </a:extLst>
          </p:cNvPr>
          <p:cNvSpPr txBox="1"/>
          <p:nvPr/>
        </p:nvSpPr>
        <p:spPr>
          <a:xfrm>
            <a:off x="1962920" y="4482646"/>
            <a:ext cx="5218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Trang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tổng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hợp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đơn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hàng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từ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nhiều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gian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hàng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algn="ctr"/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trên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nhiều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trang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th</a:t>
            </a:r>
            <a:r>
              <a:rPr lang="vi-VN" b="1" dirty="0">
                <a:solidFill>
                  <a:schemeClr val="accent1">
                    <a:lumMod val="75000"/>
                  </a:schemeClr>
                </a:solidFill>
              </a:rPr>
              <a:t>ư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ơng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mại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điện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tử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026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</a:t>
            </a:r>
            <a:r>
              <a:rPr lang="vi-VN" altLang="ko-KR" dirty="0"/>
              <a:t>ư</a:t>
            </a:r>
            <a:r>
              <a:rPr lang="en-US" altLang="ko-KR" dirty="0" err="1"/>
              <a:t>ơng</a:t>
            </a:r>
            <a:r>
              <a:rPr lang="en-US" altLang="ko-KR" dirty="0"/>
              <a:t> III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48884" y="2803014"/>
            <a:ext cx="4860032" cy="288032"/>
          </a:xfrm>
        </p:spPr>
        <p:txBody>
          <a:bodyPr/>
          <a:lstStyle/>
          <a:p>
            <a:pPr lvl="0"/>
            <a:r>
              <a:rPr lang="en-US" altLang="ko-KR" sz="2400" dirty="0" err="1"/>
              <a:t>Kết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quả</a:t>
            </a:r>
            <a:r>
              <a:rPr lang="en-US" altLang="ko-KR" sz="2400" dirty="0"/>
              <a:t> </a:t>
            </a:r>
            <a:r>
              <a:rPr lang="en-US" altLang="ko-KR" sz="2400" dirty="0" err="1"/>
              <a:t>chương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trình</a:t>
            </a:r>
            <a:endParaRPr lang="en-US" altLang="ko-KR" sz="2400" dirty="0"/>
          </a:p>
        </p:txBody>
      </p:sp>
      <p:sp>
        <p:nvSpPr>
          <p:cNvPr id="4" name="Freeform 3"/>
          <p:cNvSpPr/>
          <p:nvPr/>
        </p:nvSpPr>
        <p:spPr>
          <a:xfrm>
            <a:off x="2082864" y="2298958"/>
            <a:ext cx="624548" cy="50405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780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C46B9C-9447-408A-B18A-132C23C12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7" y="51470"/>
            <a:ext cx="9038305" cy="4401343"/>
          </a:xfrm>
          <a:prstGeom prst="rect">
            <a:avLst/>
          </a:prstGeom>
          <a:ln w="28575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80FE10-456B-4FEF-8F75-D272A71F67AB}"/>
              </a:ext>
            </a:extLst>
          </p:cNvPr>
          <p:cNvSpPr txBox="1"/>
          <p:nvPr/>
        </p:nvSpPr>
        <p:spPr>
          <a:xfrm>
            <a:off x="3368272" y="4587974"/>
            <a:ext cx="2407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Trang </a:t>
            </a:r>
            <a:r>
              <a:rPr lang="en-US" dirty="0" err="1">
                <a:solidFill>
                  <a:srgbClr val="FF0000"/>
                </a:solidFill>
              </a:rPr>
              <a:t>chủ</a:t>
            </a:r>
            <a:r>
              <a:rPr lang="en-US" dirty="0">
                <a:solidFill>
                  <a:srgbClr val="FF0000"/>
                </a:solidFill>
              </a:rPr>
              <a:t> Dashboard</a:t>
            </a:r>
          </a:p>
        </p:txBody>
      </p:sp>
    </p:spTree>
    <p:extLst>
      <p:ext uri="{BB962C8B-B14F-4D97-AF65-F5344CB8AC3E}">
        <p14:creationId xmlns:p14="http://schemas.microsoft.com/office/powerpoint/2010/main" val="431477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D6ACCF-8C8F-422A-AEB8-6E822BDC9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58416"/>
            <a:ext cx="9073008" cy="4369588"/>
          </a:xfrm>
          <a:prstGeom prst="rect">
            <a:avLst/>
          </a:prstGeom>
          <a:ln w="38100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DD1CA4-0411-416D-808A-4440DBDA59DC}"/>
              </a:ext>
            </a:extLst>
          </p:cNvPr>
          <p:cNvSpPr txBox="1"/>
          <p:nvPr/>
        </p:nvSpPr>
        <p:spPr>
          <a:xfrm>
            <a:off x="2051720" y="4587974"/>
            <a:ext cx="5414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Trang web </a:t>
            </a:r>
            <a:r>
              <a:rPr lang="en-US" dirty="0" err="1">
                <a:solidFill>
                  <a:srgbClr val="FF0000"/>
                </a:solidFill>
              </a:rPr>
              <a:t>tổng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hợp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hàng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từ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sàn</a:t>
            </a:r>
            <a:r>
              <a:rPr lang="en-US" dirty="0">
                <a:solidFill>
                  <a:srgbClr val="FF0000"/>
                </a:solidFill>
              </a:rPr>
              <a:t> – </a:t>
            </a:r>
            <a:r>
              <a:rPr lang="en-US" dirty="0" err="1">
                <a:solidFill>
                  <a:srgbClr val="FF0000"/>
                </a:solidFill>
              </a:rPr>
              <a:t>đa</a:t>
            </a:r>
            <a:r>
              <a:rPr lang="en-US" dirty="0">
                <a:solidFill>
                  <a:srgbClr val="FF0000"/>
                </a:solidFill>
              </a:rPr>
              <a:t> shop</a:t>
            </a:r>
          </a:p>
        </p:txBody>
      </p:sp>
    </p:spTree>
    <p:extLst>
      <p:ext uri="{BB962C8B-B14F-4D97-AF65-F5344CB8AC3E}">
        <p14:creationId xmlns:p14="http://schemas.microsoft.com/office/powerpoint/2010/main" val="418094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Nội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dung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trình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bày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67744" y="1059582"/>
            <a:ext cx="6552728" cy="914400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2509438" y="1262927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382961" y="1239623"/>
            <a:ext cx="4752528" cy="546274"/>
            <a:chOff x="2299400" y="1781114"/>
            <a:chExt cx="4576856" cy="546274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Giới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thiệu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chung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đề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tài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Lý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chọn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đề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tài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mục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tiêu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đề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ra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64738" y="1982609"/>
            <a:ext cx="6552728" cy="914400"/>
            <a:chOff x="1151472" y="3187501"/>
            <a:chExt cx="6552728" cy="914400"/>
          </a:xfrm>
        </p:grpSpPr>
        <p:sp>
          <p:nvSpPr>
            <p:cNvPr id="13" name="Pentagon 1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61732" y="2905636"/>
            <a:ext cx="6552728" cy="914400"/>
            <a:chOff x="1151472" y="3187501"/>
            <a:chExt cx="6552728" cy="914400"/>
          </a:xfrm>
        </p:grpSpPr>
        <p:sp>
          <p:nvSpPr>
            <p:cNvPr id="17" name="Pentagon 16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Pentagon 17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Diamond 18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58726" y="3828663"/>
            <a:ext cx="6552728" cy="914400"/>
            <a:chOff x="1151472" y="3187501"/>
            <a:chExt cx="6552728" cy="914400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2509438" y="2187449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382961" y="2164145"/>
            <a:ext cx="4752528" cy="546274"/>
            <a:chOff x="2299400" y="1781114"/>
            <a:chExt cx="4576856" cy="546274"/>
          </a:xfrm>
        </p:grpSpPr>
        <p:sp>
          <p:nvSpPr>
            <p:cNvPr id="26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Phân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tích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hệ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thống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Đặc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tả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các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chức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năng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직사각형 39"/>
          <p:cNvSpPr/>
          <p:nvPr/>
        </p:nvSpPr>
        <p:spPr>
          <a:xfrm>
            <a:off x="2509438" y="311197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382961" y="3088667"/>
            <a:ext cx="4752528" cy="546274"/>
            <a:chOff x="2299400" y="1781114"/>
            <a:chExt cx="4576856" cy="546274"/>
          </a:xfrm>
        </p:grpSpPr>
        <p:sp>
          <p:nvSpPr>
            <p:cNvPr id="30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Kết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quả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chư</a:t>
              </a:r>
              <a:r>
                <a:rPr lang="vi-VN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ơ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trình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Thể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hiện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đ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ư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ợc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các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chức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năng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giá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trị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của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đề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tài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382961" y="4013189"/>
            <a:ext cx="4752528" cy="546274"/>
            <a:chOff x="2299400" y="1781114"/>
            <a:chExt cx="4576856" cy="546274"/>
          </a:xfrm>
        </p:grpSpPr>
        <p:sp>
          <p:nvSpPr>
            <p:cNvPr id="34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Kết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luận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Đạt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đ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ư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ợc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hạn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chế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h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ư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ớng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phát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triển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đề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tài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082864" y="2298958"/>
            <a:ext cx="624548" cy="50405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862DE7-5492-48F4-9C82-D9CADD035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7" y="195486"/>
            <a:ext cx="8996206" cy="4383128"/>
          </a:xfrm>
          <a:prstGeom prst="rect">
            <a:avLst/>
          </a:prstGeom>
          <a:ln w="38100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2BF0C2-6BA9-42F9-A715-F44A3E7FA4C9}"/>
              </a:ext>
            </a:extLst>
          </p:cNvPr>
          <p:cNvSpPr txBox="1"/>
          <p:nvPr/>
        </p:nvSpPr>
        <p:spPr>
          <a:xfrm>
            <a:off x="3368273" y="4659982"/>
            <a:ext cx="2612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Trang </a:t>
            </a:r>
            <a:r>
              <a:rPr lang="en-US" dirty="0" err="1">
                <a:solidFill>
                  <a:srgbClr val="FF0000"/>
                </a:solidFill>
              </a:rPr>
              <a:t>quản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phẩm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955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F5D66B-995A-4AD2-B988-AB2D7EE12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479" y="-2115"/>
            <a:ext cx="2894349" cy="5143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802BB6-B365-4430-AD0D-BF55C203BE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390" y="0"/>
            <a:ext cx="2893219" cy="5143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7673D8-803A-40E6-8582-3DC4888EFE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2171" y="2115"/>
            <a:ext cx="2893219" cy="51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98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</a:t>
            </a:r>
            <a:r>
              <a:rPr lang="vi-VN" altLang="ko-KR" dirty="0"/>
              <a:t>ư</a:t>
            </a:r>
            <a:r>
              <a:rPr lang="en-US" altLang="ko-KR" dirty="0" err="1"/>
              <a:t>ơng</a:t>
            </a:r>
            <a:r>
              <a:rPr lang="en-US" altLang="ko-KR" dirty="0"/>
              <a:t> IV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48884" y="2803014"/>
            <a:ext cx="4860032" cy="288032"/>
          </a:xfrm>
        </p:spPr>
        <p:txBody>
          <a:bodyPr/>
          <a:lstStyle/>
          <a:p>
            <a:pPr lvl="0"/>
            <a:r>
              <a:rPr lang="en-US" altLang="ko-KR" sz="2400" dirty="0" err="1"/>
              <a:t>Kết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luận</a:t>
            </a:r>
            <a:endParaRPr lang="en-US" altLang="ko-KR" sz="2400" dirty="0"/>
          </a:p>
        </p:txBody>
      </p:sp>
      <p:sp>
        <p:nvSpPr>
          <p:cNvPr id="4" name="Freeform 3"/>
          <p:cNvSpPr/>
          <p:nvPr/>
        </p:nvSpPr>
        <p:spPr>
          <a:xfrm>
            <a:off x="2082864" y="2298958"/>
            <a:ext cx="624548" cy="50405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53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Kết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luận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0094" y="1635647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0562" y="1862203"/>
            <a:ext cx="6207782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Giải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quyết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</a:t>
            </a:r>
            <a:r>
              <a:rPr lang="vi-VN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ơ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bản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bài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toán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đặt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ra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Website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hoạt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động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ổn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định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hiệu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năng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cao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007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Hướng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ph</a:t>
            </a:r>
            <a:r>
              <a:rPr lang="en-US" altLang="ko-KR" dirty="0" err="1"/>
              <a:t>át</a:t>
            </a:r>
            <a:r>
              <a:rPr lang="en-US" altLang="ko-KR" dirty="0"/>
              <a:t> </a:t>
            </a:r>
            <a:r>
              <a:rPr lang="en-US" altLang="ko-KR" dirty="0" err="1"/>
              <a:t>triển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0094" y="1635647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0562" y="1862203"/>
            <a:ext cx="6207782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Tối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ư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giao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diện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trải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nghiệm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ng</a:t>
            </a:r>
            <a:r>
              <a:rPr lang="vi-VN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ư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ời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dùng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Thêm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nhiều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sàn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</a:t>
            </a:r>
            <a:r>
              <a:rPr lang="vi-VN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ư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ơng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mại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điện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tử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khác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như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Lazada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Kết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nối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API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của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nhiều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đ</a:t>
            </a:r>
            <a:r>
              <a:rPr lang="vi-VN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ơ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vị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vận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chuyển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535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3848" y="2283718"/>
            <a:ext cx="2736303" cy="576063"/>
          </a:xfrm>
        </p:spPr>
        <p:txBody>
          <a:bodyPr/>
          <a:lstStyle/>
          <a:p>
            <a:r>
              <a:rPr lang="en-US" altLang="ko-KR" dirty="0" err="1"/>
              <a:t>Cảm</a:t>
            </a:r>
            <a:r>
              <a:rPr lang="en-US" altLang="ko-KR" dirty="0"/>
              <a:t> </a:t>
            </a:r>
            <a:r>
              <a:rPr lang="vi-VN" altLang="ko-KR" dirty="0"/>
              <a:t>ơ</a:t>
            </a:r>
            <a:r>
              <a:rPr lang="en-US" altLang="ko-KR" dirty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</a:t>
            </a:r>
            <a:r>
              <a:rPr lang="vi-VN" altLang="ko-KR" dirty="0"/>
              <a:t>ư</a:t>
            </a:r>
            <a:r>
              <a:rPr lang="en-US" altLang="ko-KR" dirty="0" err="1"/>
              <a:t>ơng</a:t>
            </a:r>
            <a:r>
              <a:rPr lang="en-US" altLang="ko-KR" dirty="0"/>
              <a:t> 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48884" y="2803014"/>
            <a:ext cx="4860032" cy="288032"/>
          </a:xfrm>
        </p:spPr>
        <p:txBody>
          <a:bodyPr/>
          <a:lstStyle/>
          <a:p>
            <a:pPr lvl="0"/>
            <a:r>
              <a:rPr lang="en-US" altLang="ko-KR" sz="2400" dirty="0" err="1"/>
              <a:t>Giới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thiệu</a:t>
            </a:r>
            <a:r>
              <a:rPr lang="en-US" altLang="ko-KR" sz="2400" dirty="0"/>
              <a:t> </a:t>
            </a:r>
            <a:r>
              <a:rPr lang="en-US" altLang="ko-KR" sz="2400" dirty="0" err="1"/>
              <a:t>chung</a:t>
            </a:r>
            <a:r>
              <a:rPr lang="en-US" altLang="ko-KR" sz="2400" dirty="0"/>
              <a:t> </a:t>
            </a:r>
            <a:r>
              <a:rPr lang="en-US" altLang="ko-KR" sz="2400" dirty="0" err="1"/>
              <a:t>đề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tài</a:t>
            </a:r>
            <a:endParaRPr lang="en-US" altLang="ko-KR" sz="2400" dirty="0"/>
          </a:p>
        </p:txBody>
      </p:sp>
      <p:sp>
        <p:nvSpPr>
          <p:cNvPr id="4" name="Freeform 3"/>
          <p:cNvSpPr/>
          <p:nvPr/>
        </p:nvSpPr>
        <p:spPr>
          <a:xfrm>
            <a:off x="2082864" y="2298958"/>
            <a:ext cx="624548" cy="50405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sz="2400" dirty="0" err="1"/>
              <a:t>Thực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trạng</a:t>
            </a:r>
            <a:r>
              <a:rPr lang="en-US" altLang="ko-KR" sz="2400" dirty="0"/>
              <a:t> </a:t>
            </a:r>
            <a:r>
              <a:rPr lang="en-US" altLang="ko-KR" sz="2400" dirty="0" err="1"/>
              <a:t>bán</a:t>
            </a:r>
            <a:r>
              <a:rPr lang="en-US" altLang="ko-KR" sz="2400" dirty="0"/>
              <a:t> </a:t>
            </a:r>
            <a:r>
              <a:rPr lang="en-US" altLang="ko-KR" sz="2400" dirty="0" err="1"/>
              <a:t>hàng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trên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trang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th</a:t>
            </a:r>
            <a:r>
              <a:rPr lang="vi-VN" altLang="ko-KR" sz="2400" dirty="0"/>
              <a:t>ư</a:t>
            </a:r>
            <a:r>
              <a:rPr lang="en-US" altLang="ko-KR" sz="2400" dirty="0" err="1"/>
              <a:t>ơng</a:t>
            </a:r>
            <a:r>
              <a:rPr lang="en-US" altLang="ko-KR" sz="2400" dirty="0"/>
              <a:t> </a:t>
            </a:r>
            <a:r>
              <a:rPr lang="en-US" altLang="ko-KR" sz="2400" dirty="0" err="1"/>
              <a:t>mại</a:t>
            </a:r>
            <a:r>
              <a:rPr lang="en-US" altLang="ko-KR" sz="2400" dirty="0"/>
              <a:t> </a:t>
            </a:r>
            <a:r>
              <a:rPr lang="en-US" altLang="ko-KR" sz="2400" dirty="0" err="1"/>
              <a:t>điện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tử</a:t>
            </a:r>
            <a:endParaRPr lang="ko-KR" alt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1142224"/>
            <a:ext cx="1060704" cy="1429526"/>
            <a:chOff x="4041649" y="1707654"/>
            <a:chExt cx="1060704" cy="1429526"/>
          </a:xfrm>
        </p:grpSpPr>
        <p:sp>
          <p:nvSpPr>
            <p:cNvPr id="5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Hexagon 5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" name="Hexagon 6"/>
          <p:cNvSpPr/>
          <p:nvPr/>
        </p:nvSpPr>
        <p:spPr>
          <a:xfrm>
            <a:off x="4000804" y="2155405"/>
            <a:ext cx="1098501" cy="955723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 rot="3600000">
            <a:off x="4379315" y="1040307"/>
            <a:ext cx="1060704" cy="1429526"/>
            <a:chOff x="4041649" y="1707654"/>
            <a:chExt cx="1060704" cy="1429526"/>
          </a:xfrm>
        </p:grpSpPr>
        <p:sp>
          <p:nvSpPr>
            <p:cNvPr id="9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Hexagon 9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rot="7084136">
            <a:off x="5012118" y="1786345"/>
            <a:ext cx="1060704" cy="1429526"/>
            <a:chOff x="4041649" y="1707654"/>
            <a:chExt cx="1060704" cy="1429526"/>
          </a:xfrm>
        </p:grpSpPr>
        <p:sp>
          <p:nvSpPr>
            <p:cNvPr id="12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Hexagon 12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4620373" y="2650587"/>
            <a:ext cx="1060704" cy="1429526"/>
            <a:chOff x="4041649" y="1707654"/>
            <a:chExt cx="1060704" cy="1429526"/>
          </a:xfrm>
        </p:grpSpPr>
        <p:sp>
          <p:nvSpPr>
            <p:cNvPr id="15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Hexagon 15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rot="14480428">
            <a:off x="3651116" y="2791171"/>
            <a:ext cx="1060704" cy="1429526"/>
            <a:chOff x="4041649" y="1707654"/>
            <a:chExt cx="1060704" cy="1429526"/>
          </a:xfrm>
        </p:grpSpPr>
        <p:sp>
          <p:nvSpPr>
            <p:cNvPr id="18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Hexagon 18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 rot="18000000">
            <a:off x="3001225" y="2000161"/>
            <a:ext cx="1060704" cy="1429526"/>
            <a:chOff x="4041649" y="1707654"/>
            <a:chExt cx="1060704" cy="1429526"/>
          </a:xfrm>
        </p:grpSpPr>
        <p:sp>
          <p:nvSpPr>
            <p:cNvPr id="21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3" name="Block Arc 14"/>
          <p:cNvSpPr/>
          <p:nvPr/>
        </p:nvSpPr>
        <p:spPr>
          <a:xfrm rot="16200000">
            <a:off x="4236956" y="2319961"/>
            <a:ext cx="626197" cy="62660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557034" y="1160838"/>
            <a:ext cx="2341302" cy="494026"/>
            <a:chOff x="360474" y="3362835"/>
            <a:chExt cx="2502824" cy="494026"/>
          </a:xfrm>
        </p:grpSpPr>
        <p:sp>
          <p:nvSpPr>
            <p:cNvPr id="37" name="TextBox 36"/>
            <p:cNvSpPr txBox="1"/>
            <p:nvPr/>
          </p:nvSpPr>
          <p:spPr>
            <a:xfrm>
              <a:off x="572715" y="3579862"/>
              <a:ext cx="2290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Có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thể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bán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hàng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được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ngay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60474" y="3362835"/>
              <a:ext cx="25028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Thủ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tục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dễ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dàng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57033" y="2179489"/>
            <a:ext cx="1926735" cy="494026"/>
            <a:chOff x="803640" y="3362835"/>
            <a:chExt cx="2059657" cy="494026"/>
          </a:xfrm>
        </p:grpSpPr>
        <p:sp>
          <p:nvSpPr>
            <p:cNvPr id="40" name="TextBox 39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Phát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triển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rất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mạnh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Đang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là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xu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hướng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55577" y="3198141"/>
            <a:ext cx="2286774" cy="678692"/>
            <a:chOff x="418764" y="3362835"/>
            <a:chExt cx="2444534" cy="678692"/>
          </a:xfrm>
        </p:grpSpPr>
        <p:sp>
          <p:nvSpPr>
            <p:cNvPr id="43" name="TextBox 42"/>
            <p:cNvSpPr txBox="1"/>
            <p:nvPr/>
          </p:nvSpPr>
          <p:spPr>
            <a:xfrm>
              <a:off x="649691" y="3579862"/>
              <a:ext cx="22136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Sự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tài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trợ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của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trang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Th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ư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ơng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Mại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Điện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Tử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8764" y="3362835"/>
              <a:ext cx="24445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Nhiều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khách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hàng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tiềm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năng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940152" y="1160838"/>
            <a:ext cx="2070751" cy="678692"/>
            <a:chOff x="803640" y="3362835"/>
            <a:chExt cx="2213608" cy="678692"/>
          </a:xfrm>
        </p:grpSpPr>
        <p:sp>
          <p:nvSpPr>
            <p:cNvPr id="46" name="TextBox 45"/>
            <p:cNvSpPr txBox="1"/>
            <p:nvPr/>
          </p:nvSpPr>
          <p:spPr>
            <a:xfrm>
              <a:off x="803640" y="3579862"/>
              <a:ext cx="2213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Có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quá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nhiều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trang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ư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ơng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Mại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Điện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Tử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Khó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quản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lí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588224" y="2179489"/>
            <a:ext cx="1926735" cy="494026"/>
            <a:chOff x="803640" y="3362835"/>
            <a:chExt cx="2059657" cy="494026"/>
          </a:xfrm>
        </p:grpSpPr>
        <p:sp>
          <p:nvSpPr>
            <p:cNvPr id="49" name="TextBox 48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Không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kịp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Thường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xuyên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thay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đổi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084168" y="3198141"/>
            <a:ext cx="1926735" cy="494026"/>
            <a:chOff x="803640" y="3362835"/>
            <a:chExt cx="2059657" cy="494026"/>
          </a:xfrm>
        </p:grpSpPr>
        <p:sp>
          <p:nvSpPr>
            <p:cNvPr id="52" name="TextBox 51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ư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có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sự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thống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nhất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Dữ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liệu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bị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phân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tán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1026" name="Picture 2" descr="Image result for sendo">
            <a:extLst>
              <a:ext uri="{FF2B5EF4-FFF2-40B4-BE49-F238E27FC236}">
                <a16:creationId xmlns:a16="http://schemas.microsoft.com/office/drawing/2014/main" id="{5203DAFE-0340-4651-BB83-528956ADC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825" y="4532285"/>
            <a:ext cx="1869090" cy="60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hopee">
            <a:extLst>
              <a:ext uri="{FF2B5EF4-FFF2-40B4-BE49-F238E27FC236}">
                <a16:creationId xmlns:a16="http://schemas.microsoft.com/office/drawing/2014/main" id="{5438F0C4-7689-40D4-A508-A22E7AD6CC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65" b="18452"/>
          <a:stretch/>
        </p:blipFill>
        <p:spPr bwMode="auto">
          <a:xfrm>
            <a:off x="3332626" y="4534468"/>
            <a:ext cx="1733255" cy="60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lazada">
            <a:extLst>
              <a:ext uri="{FF2B5EF4-FFF2-40B4-BE49-F238E27FC236}">
                <a16:creationId xmlns:a16="http://schemas.microsoft.com/office/drawing/2014/main" id="{4298419D-A044-473B-B3B8-BF387D9F9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882" y="4531471"/>
            <a:ext cx="2304256" cy="60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EDA416F5-4244-4AA4-94AF-DA8944B1B478}"/>
              </a:ext>
            </a:extLst>
          </p:cNvPr>
          <p:cNvSpPr txBox="1"/>
          <p:nvPr/>
        </p:nvSpPr>
        <p:spPr>
          <a:xfrm>
            <a:off x="557034" y="759063"/>
            <a:ext cx="234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err="1">
                <a:solidFill>
                  <a:srgbClr val="FF0000"/>
                </a:solidFill>
                <a:cs typeface="Arial" pitchFamily="34" charset="0"/>
              </a:rPr>
              <a:t>Lợi</a:t>
            </a:r>
            <a:r>
              <a:rPr lang="en-US" altLang="ko-KR" sz="12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rgbClr val="FF0000"/>
                </a:solidFill>
                <a:cs typeface="Arial" pitchFamily="34" charset="0"/>
              </a:rPr>
              <a:t>thế</a:t>
            </a:r>
            <a:endParaRPr lang="ko-KR" altLang="en-US" sz="12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0E99F38-782D-4C64-8387-805196EA4479}"/>
              </a:ext>
            </a:extLst>
          </p:cNvPr>
          <p:cNvSpPr txBox="1"/>
          <p:nvPr/>
        </p:nvSpPr>
        <p:spPr>
          <a:xfrm>
            <a:off x="4464624" y="758140"/>
            <a:ext cx="234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err="1">
                <a:solidFill>
                  <a:srgbClr val="FF0000"/>
                </a:solidFill>
                <a:cs typeface="Arial" pitchFamily="34" charset="0"/>
              </a:rPr>
              <a:t>Khó</a:t>
            </a:r>
            <a:r>
              <a:rPr lang="en-US" altLang="ko-KR" sz="12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rgbClr val="FF0000"/>
                </a:solidFill>
                <a:cs typeface="Arial" pitchFamily="34" charset="0"/>
              </a:rPr>
              <a:t>khăn</a:t>
            </a:r>
            <a:endParaRPr lang="ko-KR" altLang="en-US" sz="1200" b="1" dirty="0">
              <a:solidFill>
                <a:srgbClr val="FF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560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096DCB-AFA7-4525-91D9-A24BC1891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6" y="33685"/>
            <a:ext cx="8987567" cy="4371950"/>
          </a:xfrm>
          <a:prstGeom prst="rect">
            <a:avLst/>
          </a:prstGeom>
          <a:ln w="38100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FB75D3-F538-4252-B9E8-9A96F7FBD668}"/>
              </a:ext>
            </a:extLst>
          </p:cNvPr>
          <p:cNvSpPr txBox="1"/>
          <p:nvPr/>
        </p:nvSpPr>
        <p:spPr>
          <a:xfrm>
            <a:off x="2627783" y="4564469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0000"/>
                </a:solidFill>
                <a:cs typeface="Arial" pitchFamily="34" charset="0"/>
              </a:rPr>
              <a:t>Sen </a:t>
            </a:r>
            <a:r>
              <a:rPr lang="en-US" altLang="ko-KR" sz="2800" b="1" dirty="0" err="1">
                <a:solidFill>
                  <a:srgbClr val="FF0000"/>
                </a:solidFill>
                <a:cs typeface="Arial" pitchFamily="34" charset="0"/>
              </a:rPr>
              <a:t>Đỏ</a:t>
            </a:r>
            <a:endParaRPr lang="ko-KR" altLang="en-US" sz="2800" b="1" dirty="0">
              <a:solidFill>
                <a:srgbClr val="FF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148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43402C-BB32-4D46-919C-C91A0FEAC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7" y="123478"/>
            <a:ext cx="9024566" cy="4392487"/>
          </a:xfrm>
          <a:prstGeom prst="rect">
            <a:avLst/>
          </a:prstGeom>
          <a:ln w="38100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66BEA4-4EAD-4652-A548-19E25460D51D}"/>
              </a:ext>
            </a:extLst>
          </p:cNvPr>
          <p:cNvSpPr txBox="1"/>
          <p:nvPr/>
        </p:nvSpPr>
        <p:spPr>
          <a:xfrm>
            <a:off x="2627784" y="4558357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rgbClr val="F26D44"/>
                </a:solidFill>
                <a:cs typeface="Arial" pitchFamily="34" charset="0"/>
              </a:rPr>
              <a:t>Shopee</a:t>
            </a:r>
            <a:endParaRPr lang="ko-KR" altLang="en-US" sz="2400" b="1" dirty="0">
              <a:solidFill>
                <a:srgbClr val="F26D4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814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F29F8-566A-407C-934C-88454324F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2B97B-BB6D-4608-8E80-43C1E9C06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6" y="50201"/>
            <a:ext cx="9042088" cy="4393757"/>
          </a:xfrm>
          <a:prstGeom prst="rect">
            <a:avLst/>
          </a:prstGeom>
          <a:ln w="28575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29EA26-9D52-4E59-BCB1-C01BE10329BA}"/>
              </a:ext>
            </a:extLst>
          </p:cNvPr>
          <p:cNvSpPr txBox="1"/>
          <p:nvPr/>
        </p:nvSpPr>
        <p:spPr>
          <a:xfrm>
            <a:off x="2627784" y="4558357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A95FD7"/>
                </a:solidFill>
                <a:cs typeface="Arial" pitchFamily="34" charset="0"/>
              </a:rPr>
              <a:t>Lazada</a:t>
            </a:r>
            <a:endParaRPr lang="ko-KR" altLang="en-US" sz="2400" b="1" dirty="0">
              <a:solidFill>
                <a:srgbClr val="A95FD7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48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951" y="78410"/>
            <a:ext cx="9144000" cy="109881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ko-KR" dirty="0"/>
              <a:t>Website </a:t>
            </a:r>
            <a:r>
              <a:rPr lang="en-US" altLang="ko-KR" dirty="0" err="1"/>
              <a:t>quản</a:t>
            </a:r>
            <a:r>
              <a:rPr lang="en-US" altLang="ko-KR" dirty="0"/>
              <a:t> </a:t>
            </a:r>
            <a:r>
              <a:rPr lang="en-US" altLang="ko-KR" dirty="0" err="1"/>
              <a:t>lý</a:t>
            </a:r>
            <a:r>
              <a:rPr lang="en-US" altLang="ko-KR" dirty="0"/>
              <a:t> </a:t>
            </a:r>
            <a:r>
              <a:rPr lang="en-US" altLang="ko-KR" dirty="0" err="1"/>
              <a:t>bán</a:t>
            </a:r>
            <a:r>
              <a:rPr lang="en-US" altLang="ko-KR" dirty="0"/>
              <a:t> </a:t>
            </a:r>
            <a:r>
              <a:rPr lang="en-US" altLang="ko-KR" dirty="0" err="1"/>
              <a:t>hàng</a:t>
            </a:r>
            <a:r>
              <a:rPr lang="en-US" altLang="ko-KR" dirty="0"/>
              <a:t> </a:t>
            </a:r>
            <a:r>
              <a:rPr lang="en-US" altLang="ko-KR" dirty="0" err="1"/>
              <a:t>trên</a:t>
            </a:r>
            <a:r>
              <a:rPr lang="en-US" altLang="ko-KR" dirty="0"/>
              <a:t> </a:t>
            </a:r>
          </a:p>
          <a:p>
            <a:pPr>
              <a:spcBef>
                <a:spcPts val="600"/>
              </a:spcBef>
            </a:pPr>
            <a:r>
              <a:rPr lang="en-US" altLang="ko-KR" dirty="0" err="1"/>
              <a:t>trang</a:t>
            </a:r>
            <a:r>
              <a:rPr lang="en-US" altLang="ko-KR" dirty="0"/>
              <a:t> </a:t>
            </a:r>
            <a:r>
              <a:rPr lang="en-US" altLang="ko-KR" dirty="0" err="1"/>
              <a:t>th</a:t>
            </a:r>
            <a:r>
              <a:rPr lang="vi-VN" altLang="ko-KR" dirty="0"/>
              <a:t>ư</a:t>
            </a:r>
            <a:r>
              <a:rPr lang="en-US" altLang="ko-KR" dirty="0" err="1"/>
              <a:t>ơng</a:t>
            </a:r>
            <a:r>
              <a:rPr lang="en-US" altLang="ko-KR" dirty="0"/>
              <a:t> </a:t>
            </a:r>
            <a:r>
              <a:rPr lang="en-US" altLang="ko-KR" dirty="0" err="1"/>
              <a:t>mại</a:t>
            </a:r>
            <a:r>
              <a:rPr lang="en-US" altLang="ko-KR" dirty="0"/>
              <a:t> </a:t>
            </a:r>
            <a:r>
              <a:rPr lang="en-US" altLang="ko-KR" dirty="0" err="1"/>
              <a:t>điện</a:t>
            </a:r>
            <a:r>
              <a:rPr lang="en-US" altLang="ko-KR" dirty="0"/>
              <a:t> </a:t>
            </a:r>
            <a:r>
              <a:rPr lang="en-US" altLang="ko-KR" dirty="0" err="1"/>
              <a:t>tử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318983" y="2829574"/>
            <a:ext cx="3283539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Chevron 4"/>
          <p:cNvSpPr/>
          <p:nvPr/>
        </p:nvSpPr>
        <p:spPr>
          <a:xfrm>
            <a:off x="2411760" y="1807250"/>
            <a:ext cx="1584176" cy="2404688"/>
          </a:xfrm>
          <a:prstGeom prst="chevron">
            <a:avLst>
              <a:gd name="adj" fmla="val 691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318982" y="3240402"/>
            <a:ext cx="2880321" cy="360040"/>
          </a:xfrm>
          <a:custGeom>
            <a:avLst/>
            <a:gdLst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586122 w 2880321"/>
              <a:gd name="connsiteY2" fmla="*/ 312332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538415 w 2880321"/>
              <a:gd name="connsiteY2" fmla="*/ 29643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545449 w 2880321"/>
              <a:gd name="connsiteY2" fmla="*/ 338633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531381 w 2880321"/>
              <a:gd name="connsiteY2" fmla="*/ 359735 h 360040"/>
              <a:gd name="connsiteX3" fmla="*/ 0 w 2880321"/>
              <a:gd name="connsiteY3" fmla="*/ 360040 h 360040"/>
              <a:gd name="connsiteX4" fmla="*/ 0 w 2880321"/>
              <a:gd name="connsiteY4" fmla="*/ 0 h 36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21" h="360040">
                <a:moveTo>
                  <a:pt x="0" y="0"/>
                </a:moveTo>
                <a:lnTo>
                  <a:pt x="2880321" y="0"/>
                </a:lnTo>
                <a:lnTo>
                  <a:pt x="2531381" y="359735"/>
                </a:lnTo>
                <a:lnTo>
                  <a:pt x="0" y="3600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Rectangle 5"/>
          <p:cNvSpPr/>
          <p:nvPr/>
        </p:nvSpPr>
        <p:spPr>
          <a:xfrm>
            <a:off x="323527" y="2418745"/>
            <a:ext cx="2880321" cy="360040"/>
          </a:xfrm>
          <a:custGeom>
            <a:avLst/>
            <a:gdLst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514561 w 2880321"/>
              <a:gd name="connsiteY1" fmla="*/ 7951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521595 w 2880321"/>
              <a:gd name="connsiteY1" fmla="*/ 917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521595 w 2880321"/>
              <a:gd name="connsiteY1" fmla="*/ 917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528629 w 2880321"/>
              <a:gd name="connsiteY1" fmla="*/ 14985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535662 w 2880321"/>
              <a:gd name="connsiteY1" fmla="*/ 7951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21" h="360040">
                <a:moveTo>
                  <a:pt x="0" y="0"/>
                </a:moveTo>
                <a:lnTo>
                  <a:pt x="2535662" y="7951"/>
                </a:lnTo>
                <a:lnTo>
                  <a:pt x="2880321" y="360040"/>
                </a:lnTo>
                <a:lnTo>
                  <a:pt x="0" y="3600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arallelogram 7"/>
          <p:cNvSpPr/>
          <p:nvPr/>
        </p:nvSpPr>
        <p:spPr>
          <a:xfrm>
            <a:off x="1768232" y="3240402"/>
            <a:ext cx="1435616" cy="971536"/>
          </a:xfrm>
          <a:prstGeom prst="parallelogram">
            <a:avLst>
              <a:gd name="adj" fmla="val 962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Parallelogram 8"/>
          <p:cNvSpPr/>
          <p:nvPr/>
        </p:nvSpPr>
        <p:spPr>
          <a:xfrm flipH="1">
            <a:off x="1768232" y="1807249"/>
            <a:ext cx="1435616" cy="971536"/>
          </a:xfrm>
          <a:prstGeom prst="parallelogram">
            <a:avLst>
              <a:gd name="adj" fmla="val 962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716016" y="1486100"/>
            <a:ext cx="35385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Dễ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dàng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lý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nhiều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hàng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trên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nhiều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</a:t>
            </a:r>
            <a:r>
              <a:rPr lang="vi-VN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ư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ơng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mại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điện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tử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khác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nhau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Thống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kê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đo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</a:t>
            </a:r>
            <a:r>
              <a:rPr lang="vi-VN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ư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ờng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hiệu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kinh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doanh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Mở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rộng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kênh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bán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hàng,tận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dụng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tối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tiềm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năng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của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</a:t>
            </a:r>
            <a:r>
              <a:rPr lang="vi-VN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ư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ơng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mại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điện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tử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784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</a:t>
            </a:r>
            <a:r>
              <a:rPr lang="vi-VN" altLang="ko-KR" dirty="0"/>
              <a:t>ư</a:t>
            </a:r>
            <a:r>
              <a:rPr lang="en-US" altLang="ko-KR" dirty="0" err="1"/>
              <a:t>ơng</a:t>
            </a:r>
            <a:r>
              <a:rPr lang="en-US" altLang="ko-KR" dirty="0"/>
              <a:t> II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48884" y="2803014"/>
            <a:ext cx="4860032" cy="288032"/>
          </a:xfrm>
        </p:spPr>
        <p:txBody>
          <a:bodyPr/>
          <a:lstStyle/>
          <a:p>
            <a:pPr lvl="0"/>
            <a:r>
              <a:rPr lang="en-US" altLang="ko-KR" sz="2400" dirty="0" err="1">
                <a:solidFill>
                  <a:schemeClr val="tx1"/>
                </a:solidFill>
              </a:rPr>
              <a:t>Phân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 err="1">
                <a:solidFill>
                  <a:schemeClr val="tx1"/>
                </a:solidFill>
              </a:rPr>
              <a:t>tích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 err="1">
                <a:solidFill>
                  <a:schemeClr val="tx1"/>
                </a:solidFill>
              </a:rPr>
              <a:t>hệ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 err="1">
                <a:solidFill>
                  <a:schemeClr val="tx1"/>
                </a:solidFill>
              </a:rPr>
              <a:t>thống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082864" y="2298958"/>
            <a:ext cx="624548" cy="50405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48885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2977</TotalTime>
  <Words>2130</Words>
  <Application>Microsoft Office PowerPoint</Application>
  <PresentationFormat>On-screen Show (16:9)</PresentationFormat>
  <Paragraphs>214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맑은 고딕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OS</cp:lastModifiedBy>
  <cp:revision>161</cp:revision>
  <dcterms:created xsi:type="dcterms:W3CDTF">2016-12-05T23:26:54Z</dcterms:created>
  <dcterms:modified xsi:type="dcterms:W3CDTF">2019-12-29T09:56:13Z</dcterms:modified>
</cp:coreProperties>
</file>