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8"/>
  </p:notesMasterIdLst>
  <p:sldIdLst>
    <p:sldId id="256" r:id="rId4"/>
    <p:sldId id="261" r:id="rId5"/>
    <p:sldId id="264" r:id="rId6"/>
    <p:sldId id="274" r:id="rId7"/>
    <p:sldId id="315" r:id="rId8"/>
    <p:sldId id="316" r:id="rId9"/>
    <p:sldId id="317" r:id="rId10"/>
    <p:sldId id="301" r:id="rId11"/>
    <p:sldId id="302" r:id="rId12"/>
    <p:sldId id="269" r:id="rId13"/>
    <p:sldId id="319" r:id="rId14"/>
    <p:sldId id="305" r:id="rId15"/>
    <p:sldId id="309" r:id="rId16"/>
    <p:sldId id="311" r:id="rId17"/>
    <p:sldId id="303" r:id="rId18"/>
    <p:sldId id="320" r:id="rId19"/>
    <p:sldId id="321" r:id="rId20"/>
    <p:sldId id="310" r:id="rId21"/>
    <p:sldId id="308" r:id="rId22"/>
    <p:sldId id="322" r:id="rId23"/>
    <p:sldId id="304" r:id="rId24"/>
    <p:sldId id="306" r:id="rId25"/>
    <p:sldId id="307" r:id="rId26"/>
    <p:sldId id="262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FD7"/>
    <a:srgbClr val="E45294"/>
    <a:srgbClr val="F26D44"/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78713" autoAdjust="0"/>
  </p:normalViewPr>
  <p:slideViewPr>
    <p:cSldViewPr>
      <p:cViewPr varScale="1">
        <p:scale>
          <a:sx n="119" d="100"/>
          <a:sy n="119" d="100"/>
        </p:scale>
        <p:origin x="1332" y="96"/>
      </p:cViewPr>
      <p:guideLst>
        <p:guide orient="horz" pos="184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shop 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sàn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API :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ko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sàn</a:t>
            </a:r>
            <a:r>
              <a:rPr lang="en-US" dirty="0"/>
              <a:t> TMDT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74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Mở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rộng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kênh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bán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hàng,tận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tối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tiềm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sàn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TMDT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Dễ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dàng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lí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nhiều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trên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nhiều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sàn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TMDT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kê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ờng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kinh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doanh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40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Ngoài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chức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chính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ra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còn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có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chắc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</a:t>
            </a:r>
            <a:r>
              <a:rPr lang="vi-V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ơ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bản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1 website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lí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bình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</a:t>
            </a:r>
            <a:r>
              <a:rPr lang="vi-V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ờng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</a:t>
            </a:r>
            <a:r>
              <a:rPr lang="vi-V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: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lí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nhân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viên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chi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phí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xuất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file excel,…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Sản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phẩm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Đồng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bộ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lí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tồn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sản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phẩm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từ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sàn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TMDT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Đơn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Đồng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bộ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dữ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liệu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đ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ơ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tác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với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trực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tiếp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với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đơn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giá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trị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cốt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lõi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của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đề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tài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Khách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động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trữ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dữ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liệu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tệp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khách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tất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cả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đ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ơ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kê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Đầy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đủ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từng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tháng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đ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ợc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cập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nhật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liên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tục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chính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xác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37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lát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demo </a:t>
            </a:r>
            <a:r>
              <a:rPr lang="en-US" dirty="0" err="1"/>
              <a:t>kĩ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121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: 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ở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998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44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424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1 </a:t>
            </a:r>
            <a:r>
              <a:rPr lang="en-US" dirty="0" err="1"/>
              <a:t>trang</a:t>
            </a:r>
            <a:r>
              <a:rPr lang="en-US" dirty="0"/>
              <a:t> web .... Cho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95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735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3"/>
          </p:cNvPr>
          <p:cNvSpPr txBox="1"/>
          <p:nvPr/>
        </p:nvSpPr>
        <p:spPr>
          <a:xfrm>
            <a:off x="-36512" y="486969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cs typeface="Arial" pitchFamily="34" charset="0"/>
              </a:rPr>
              <a:t>卒業論文</a:t>
            </a:r>
            <a:r>
              <a:rPr lang="en-US" altLang="ja-JP" sz="1400" b="1" dirty="0">
                <a:cs typeface="Arial" pitchFamily="34" charset="0"/>
              </a:rPr>
              <a:t>2019</a:t>
            </a:r>
            <a:r>
              <a:rPr lang="ja-JP" altLang="en-US" sz="1400" b="1" dirty="0">
                <a:cs typeface="Arial" pitchFamily="34" charset="0"/>
              </a:rPr>
              <a:t>を保護する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3928" y="1728088"/>
            <a:ext cx="5220072" cy="1800201"/>
          </a:xfrm>
        </p:spPr>
        <p:txBody>
          <a:bodyPr/>
          <a:lstStyle/>
          <a:p>
            <a:pPr lvl="0"/>
            <a:r>
              <a:rPr lang="en-US" altLang="ja-JP" dirty="0">
                <a:ea typeface="맑은 고딕" pitchFamily="50" charset="-127"/>
              </a:rPr>
              <a:t>E</a:t>
            </a:r>
            <a:r>
              <a:rPr lang="ja-JP" altLang="en-US" dirty="0">
                <a:ea typeface="맑은 고딕" pitchFamily="50" charset="-127"/>
              </a:rPr>
              <a:t>コマースフロアでの販売管理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252968" y="4464513"/>
            <a:ext cx="3891032" cy="67171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b="1" dirty="0"/>
              <a:t>学生：グエンクアンプオン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b="1" dirty="0"/>
              <a:t>クラス：</a:t>
            </a:r>
            <a:r>
              <a:rPr lang="en-US" altLang="ja-JP" b="1" dirty="0"/>
              <a:t>15TCLC2   </a:t>
            </a:r>
            <a:r>
              <a:rPr lang="ja-JP" altLang="en-US" b="1" dirty="0"/>
              <a:t>学生コード：</a:t>
            </a:r>
            <a:r>
              <a:rPr lang="en-US" altLang="ja-JP" b="1" dirty="0"/>
              <a:t>102150291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b="1" dirty="0"/>
              <a:t>先生：</a:t>
            </a:r>
            <a:r>
              <a:rPr lang="en-US" altLang="ja-JP" b="1" dirty="0"/>
              <a:t>Le </a:t>
            </a:r>
            <a:r>
              <a:rPr lang="en-US" altLang="ja-JP" b="1" dirty="0" err="1"/>
              <a:t>Thi</a:t>
            </a:r>
            <a:r>
              <a:rPr lang="en-US" altLang="ja-JP" b="1" dirty="0"/>
              <a:t> My Hanh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51920" y="119921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工科大学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ダナン大学</a:t>
            </a:r>
          </a:p>
          <a:p>
            <a:pPr algn="ctr"/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情報技術学部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35896" y="1923678"/>
            <a:ext cx="129393" cy="1512168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2" descr="Image result for logo đại học bách khoa đà nẵng">
            <a:extLst>
              <a:ext uri="{FF2B5EF4-FFF2-40B4-BE49-F238E27FC236}">
                <a16:creationId xmlns:a16="http://schemas.microsoft.com/office/drawing/2014/main" id="{8EAF879D-D0DD-485A-9B5A-D709C65E6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27125" cy="110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logo khoa công nghệ thông tin đại học bách khoa đà nẵng">
            <a:extLst>
              <a:ext uri="{FF2B5EF4-FFF2-40B4-BE49-F238E27FC236}">
                <a16:creationId xmlns:a16="http://schemas.microsoft.com/office/drawing/2014/main" id="{7CE28962-B0BD-405B-AFAD-32F72208DB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8" r="3228"/>
          <a:stretch/>
        </p:blipFill>
        <p:spPr bwMode="auto">
          <a:xfrm>
            <a:off x="8079901" y="0"/>
            <a:ext cx="1064099" cy="105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プログラムの主な機能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77647" y="3291830"/>
            <a:ext cx="1440160" cy="511791"/>
            <a:chOff x="3779911" y="3327771"/>
            <a:chExt cx="1584178" cy="511791"/>
          </a:xfrm>
          <a:noFill/>
        </p:grpSpPr>
        <p:sp>
          <p:nvSpPr>
            <p:cNvPr id="17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製品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860768" y="3291830"/>
            <a:ext cx="1440160" cy="511791"/>
            <a:chOff x="3779911" y="3327771"/>
            <a:chExt cx="1584178" cy="511791"/>
          </a:xfrm>
          <a:noFill/>
        </p:grpSpPr>
        <p:sp>
          <p:nvSpPr>
            <p:cNvPr id="22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ご注文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34734" y="3291830"/>
            <a:ext cx="1449317" cy="511791"/>
            <a:chOff x="3769840" y="3327771"/>
            <a:chExt cx="1594250" cy="511791"/>
          </a:xfrm>
          <a:noFill/>
        </p:grpSpPr>
        <p:sp>
          <p:nvSpPr>
            <p:cNvPr id="27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お客さま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 Placeholder 18"/>
            <p:cNvSpPr txBox="1">
              <a:spLocks/>
            </p:cNvSpPr>
            <p:nvPr/>
          </p:nvSpPr>
          <p:spPr>
            <a:xfrm>
              <a:off x="3769840" y="3589982"/>
              <a:ext cx="1594250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27011" y="3291830"/>
            <a:ext cx="1440160" cy="511791"/>
            <a:chOff x="3779911" y="3327771"/>
            <a:chExt cx="1584178" cy="511791"/>
          </a:xfrm>
          <a:noFill/>
        </p:grpSpPr>
        <p:sp>
          <p:nvSpPr>
            <p:cNvPr id="32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統計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043AB54-CEAA-474D-8097-967AB2A650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568" y="1599822"/>
            <a:ext cx="1440000" cy="1440000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BCDF401E-6DA4-4C74-AE7D-C0C513112399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5805" y="1597374"/>
            <a:ext cx="1432652" cy="1440000"/>
          </a:xfrm>
        </p:spPr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C45F0456-AFCA-495A-8052-469D0EE4F1DF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4733" y="1597374"/>
            <a:ext cx="1440000" cy="1440000"/>
          </a:xfrm>
        </p:spPr>
      </p:pic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9FAB3D8E-BAD0-4D1A-8F9C-17A6FA8360D1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" b="55"/>
          <a:stretch>
            <a:fillRect/>
          </a:stretch>
        </p:blipFill>
        <p:spPr>
          <a:xfrm>
            <a:off x="6827011" y="1599822"/>
            <a:ext cx="1440000" cy="1440000"/>
          </a:xfrm>
        </p:spPr>
      </p:pic>
    </p:spTree>
    <p:extLst>
      <p:ext uri="{BB962C8B-B14F-4D97-AF65-F5344CB8AC3E}">
        <p14:creationId xmlns:p14="http://schemas.microsoft.com/office/powerpoint/2010/main" val="414348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E2DEB73-7E9E-44D5-919A-6704F0724545}"/>
              </a:ext>
            </a:extLst>
          </p:cNvPr>
          <p:cNvSpPr/>
          <p:nvPr/>
        </p:nvSpPr>
        <p:spPr>
          <a:xfrm>
            <a:off x="6156176" y="2695291"/>
            <a:ext cx="1652132" cy="7766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97223-7284-4CEA-A751-B13707CFE126}"/>
              </a:ext>
            </a:extLst>
          </p:cNvPr>
          <p:cNvSpPr/>
          <p:nvPr/>
        </p:nvSpPr>
        <p:spPr>
          <a:xfrm>
            <a:off x="6156176" y="1283277"/>
            <a:ext cx="1652132" cy="7766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9B6107-9B81-4CDC-A48A-3625434D7E97}"/>
              </a:ext>
            </a:extLst>
          </p:cNvPr>
          <p:cNvSpPr/>
          <p:nvPr/>
        </p:nvSpPr>
        <p:spPr>
          <a:xfrm>
            <a:off x="3610923" y="3841244"/>
            <a:ext cx="1652132" cy="7766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CDB7FB-88A2-4503-A1E6-9A811064F8F4}"/>
              </a:ext>
            </a:extLst>
          </p:cNvPr>
          <p:cNvSpPr/>
          <p:nvPr/>
        </p:nvSpPr>
        <p:spPr>
          <a:xfrm>
            <a:off x="3630233" y="2218572"/>
            <a:ext cx="1652132" cy="7766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504F36-20C9-4137-BCC2-2CF6E7E4A0CD}"/>
              </a:ext>
            </a:extLst>
          </p:cNvPr>
          <p:cNvSpPr/>
          <p:nvPr/>
        </p:nvSpPr>
        <p:spPr>
          <a:xfrm>
            <a:off x="3630233" y="928736"/>
            <a:ext cx="1652131" cy="7766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840D437-6ED1-46EA-9F29-FA667864A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95" y="0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アプリケーションアーキテクチャ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 descr="Image result for human icon png">
            <a:extLst>
              <a:ext uri="{FF2B5EF4-FFF2-40B4-BE49-F238E27FC236}">
                <a16:creationId xmlns:a16="http://schemas.microsoft.com/office/drawing/2014/main" id="{E8274381-DCB4-4B99-A59F-0B7DD169D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76064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BE4AA76-143D-41D6-A4FF-A9E646669A85}"/>
              </a:ext>
            </a:extLst>
          </p:cNvPr>
          <p:cNvCxnSpPr>
            <a:cxnSpLocks/>
          </p:cNvCxnSpPr>
          <p:nvPr/>
        </p:nvCxnSpPr>
        <p:spPr>
          <a:xfrm>
            <a:off x="2086526" y="1301581"/>
            <a:ext cx="1512168" cy="15466"/>
          </a:xfrm>
          <a:prstGeom prst="bentConnector3">
            <a:avLst>
              <a:gd name="adj1" fmla="val 897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202696-59B8-48B3-AE80-1BA03ED04020}"/>
              </a:ext>
            </a:extLst>
          </p:cNvPr>
          <p:cNvSpPr txBox="1"/>
          <p:nvPr/>
        </p:nvSpPr>
        <p:spPr>
          <a:xfrm>
            <a:off x="3774677" y="1116915"/>
            <a:ext cx="125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WEB APP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1EC9D2-9BAA-4757-BC9B-F9A33F2BDE69}"/>
              </a:ext>
            </a:extLst>
          </p:cNvPr>
          <p:cNvSpPr txBox="1"/>
          <p:nvPr/>
        </p:nvSpPr>
        <p:spPr>
          <a:xfrm>
            <a:off x="3598694" y="2283718"/>
            <a:ext cx="1796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APPLICATION </a:t>
            </a:r>
          </a:p>
          <a:p>
            <a:r>
              <a:rPr lang="en-US" b="1" dirty="0"/>
              <a:t>   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118156-5BA6-4318-8F9A-75507E5BE15E}"/>
              </a:ext>
            </a:extLst>
          </p:cNvPr>
          <p:cNvSpPr txBox="1"/>
          <p:nvPr/>
        </p:nvSpPr>
        <p:spPr>
          <a:xfrm>
            <a:off x="6259416" y="2898936"/>
            <a:ext cx="14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SENDO API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E94771-E2D7-41F1-B952-08F0A0AC6641}"/>
              </a:ext>
            </a:extLst>
          </p:cNvPr>
          <p:cNvSpPr txBox="1"/>
          <p:nvPr/>
        </p:nvSpPr>
        <p:spPr>
          <a:xfrm>
            <a:off x="6221592" y="1482009"/>
            <a:ext cx="158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SHOPEE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CED1FD-7107-467D-9877-B5680F0BF7DF}"/>
              </a:ext>
            </a:extLst>
          </p:cNvPr>
          <p:cNvSpPr txBox="1"/>
          <p:nvPr/>
        </p:nvSpPr>
        <p:spPr>
          <a:xfrm>
            <a:off x="3739885" y="4026585"/>
            <a:ext cx="14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DATABASE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6AF86B5-98D3-4544-BDC5-C8E7CE9ACE53}"/>
              </a:ext>
            </a:extLst>
          </p:cNvPr>
          <p:cNvCxnSpPr>
            <a:stCxn id="14" idx="3"/>
            <a:endCxn id="21" idx="1"/>
          </p:cNvCxnSpPr>
          <p:nvPr/>
        </p:nvCxnSpPr>
        <p:spPr>
          <a:xfrm flipV="1">
            <a:off x="5394891" y="1671588"/>
            <a:ext cx="761285" cy="935296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nector: Elbow 1031">
            <a:extLst>
              <a:ext uri="{FF2B5EF4-FFF2-40B4-BE49-F238E27FC236}">
                <a16:creationId xmlns:a16="http://schemas.microsoft.com/office/drawing/2014/main" id="{F2E47654-BFDD-4E0B-B513-F86F20DEAB1B}"/>
              </a:ext>
            </a:extLst>
          </p:cNvPr>
          <p:cNvCxnSpPr>
            <a:stCxn id="14" idx="3"/>
            <a:endCxn id="22" idx="1"/>
          </p:cNvCxnSpPr>
          <p:nvPr/>
        </p:nvCxnSpPr>
        <p:spPr>
          <a:xfrm>
            <a:off x="5394891" y="2606884"/>
            <a:ext cx="761285" cy="476718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16E5625E-61C6-446D-8612-9095E8F122B5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 rot="5400000">
            <a:off x="4199692" y="1961965"/>
            <a:ext cx="513214" cy="12700"/>
          </a:xfrm>
          <a:prstGeom prst="bentConnector3">
            <a:avLst>
              <a:gd name="adj1" fmla="val 9751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8E84473-E755-43EE-AEB8-FDF051437A5C}"/>
              </a:ext>
            </a:extLst>
          </p:cNvPr>
          <p:cNvCxnSpPr>
            <a:cxnSpLocks/>
            <a:endCxn id="20" idx="0"/>
          </p:cNvCxnSpPr>
          <p:nvPr/>
        </p:nvCxnSpPr>
        <p:spPr>
          <a:xfrm rot="5400000">
            <a:off x="4014263" y="3399208"/>
            <a:ext cx="864762" cy="19310"/>
          </a:xfrm>
          <a:prstGeom prst="bentConnector3">
            <a:avLst>
              <a:gd name="adj1" fmla="val 9736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637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強みと利点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572510"/>
            <a:ext cx="2664296" cy="532080"/>
            <a:chOff x="496119" y="2469560"/>
            <a:chExt cx="1752190" cy="532080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>
                  <a:solidFill>
                    <a:schemeClr val="accent2"/>
                  </a:solidFill>
                  <a:cs typeface="Arial" pitchFamily="34" charset="0"/>
                </a:rPr>
                <a:t>オールインワン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05055" y="1572477"/>
            <a:ext cx="2664296" cy="532080"/>
            <a:chOff x="496119" y="2469560"/>
            <a:chExt cx="1752190" cy="532080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注文漏れがない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>
                  <a:solidFill>
                    <a:schemeClr val="accent3"/>
                  </a:solidFill>
                  <a:cs typeface="Arial" pitchFamily="34" charset="0"/>
                </a:rPr>
                <a:t>データ同期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46439" y="156422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9592" y="321368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35696" y="3264687"/>
            <a:ext cx="2664296" cy="532080"/>
            <a:chOff x="496119" y="2469560"/>
            <a:chExt cx="1752190" cy="532080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すぐに使用できます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>
                  <a:solidFill>
                    <a:schemeClr val="accent1"/>
                  </a:solidFill>
                  <a:cs typeface="Arial" pitchFamily="34" charset="0"/>
                </a:rPr>
                <a:t>使いやすいインターフェース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77080" y="325643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68951" y="3213649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05055" y="3264654"/>
            <a:ext cx="2664296" cy="716746"/>
            <a:chOff x="496119" y="2469560"/>
            <a:chExt cx="1752190" cy="716746"/>
          </a:xfrm>
          <a:noFill/>
        </p:grpSpPr>
        <p:sp>
          <p:nvSpPr>
            <p:cNvPr id="30" name="TextBox 29"/>
            <p:cNvSpPr txBox="1"/>
            <p:nvPr/>
          </p:nvSpPr>
          <p:spPr>
            <a:xfrm>
              <a:off x="496119" y="2724641"/>
              <a:ext cx="175219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常に最も効果的なバージョンを使用する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>
                  <a:solidFill>
                    <a:schemeClr val="accent4"/>
                  </a:solidFill>
                  <a:cs typeface="Arial" pitchFamily="34" charset="0"/>
                </a:rPr>
                <a:t>絶えず更新する開発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46439" y="3256397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7D900C-147C-46B5-8D36-BB262A1B9F36}"/>
              </a:ext>
            </a:extLst>
          </p:cNvPr>
          <p:cNvSpPr txBox="1"/>
          <p:nvPr/>
        </p:nvSpPr>
        <p:spPr>
          <a:xfrm>
            <a:off x="1835696" y="1853641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マルチフロア管理、マルチショップ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453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6F882E5-39F1-42F8-8EC8-F79F64DFD1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08"/>
          <a:stretch/>
        </p:blipFill>
        <p:spPr>
          <a:xfrm>
            <a:off x="35496" y="51470"/>
            <a:ext cx="6293103" cy="2237783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F16F9F-AF1E-4E1A-9CD8-1C8D4B588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2311100"/>
            <a:ext cx="5698112" cy="2801538"/>
          </a:xfrm>
          <a:prstGeom prst="rect">
            <a:avLst/>
          </a:prstGeom>
          <a:ln w="28575" cap="sq">
            <a:solidFill>
              <a:schemeClr val="accent1">
                <a:lumMod val="5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C0CEF3-2B10-4418-A49E-CA55F8A8D9BA}"/>
              </a:ext>
            </a:extLst>
          </p:cNvPr>
          <p:cNvSpPr txBox="1"/>
          <p:nvPr/>
        </p:nvSpPr>
        <p:spPr>
          <a:xfrm>
            <a:off x="6444208" y="771550"/>
            <a:ext cx="29158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700" b="1" dirty="0">
                <a:solidFill>
                  <a:srgbClr val="FF0000"/>
                </a:solidFill>
              </a:rPr>
              <a:t>インターフェース </a:t>
            </a:r>
            <a:r>
              <a:rPr lang="en-US" sz="1700" b="1" dirty="0">
                <a:solidFill>
                  <a:srgbClr val="FF0000"/>
                </a:solidFill>
              </a:rPr>
              <a:t>Sen </a:t>
            </a:r>
            <a:r>
              <a:rPr lang="en-US" sz="1700" b="1" dirty="0" err="1">
                <a:solidFill>
                  <a:srgbClr val="FF0000"/>
                </a:solidFill>
              </a:rPr>
              <a:t>Đỏ</a:t>
            </a:r>
            <a:endParaRPr lang="en-US" sz="1700" b="1" dirty="0">
              <a:solidFill>
                <a:srgbClr val="FF0000"/>
              </a:solidFill>
            </a:endParaRPr>
          </a:p>
          <a:p>
            <a:r>
              <a:rPr lang="en-US" sz="1700" b="1" dirty="0">
                <a:solidFill>
                  <a:srgbClr val="FF0000"/>
                </a:solidFill>
              </a:rPr>
              <a:t>Ban.sendo.vn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B06A48-A052-4248-B66A-6B39DC76D8A9}"/>
              </a:ext>
            </a:extLst>
          </p:cNvPr>
          <p:cNvSpPr txBox="1"/>
          <p:nvPr/>
        </p:nvSpPr>
        <p:spPr>
          <a:xfrm>
            <a:off x="107504" y="3498076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インターフェース </a:t>
            </a:r>
            <a:r>
              <a:rPr lang="en-US" b="1" dirty="0" err="1">
                <a:solidFill>
                  <a:srgbClr val="FF0000"/>
                </a:solidFill>
              </a:rPr>
              <a:t>Shopee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Banhang.shopee.vn</a:t>
            </a:r>
          </a:p>
        </p:txBody>
      </p:sp>
    </p:spTree>
    <p:extLst>
      <p:ext uri="{BB962C8B-B14F-4D97-AF65-F5344CB8AC3E}">
        <p14:creationId xmlns:p14="http://schemas.microsoft.com/office/powerpoint/2010/main" val="3090999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F31AAA-A985-492D-BCDD-C594700FB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3" y="51470"/>
            <a:ext cx="9087431" cy="4376534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2FB466-9960-4F77-8A83-8D642BD316C2}"/>
              </a:ext>
            </a:extLst>
          </p:cNvPr>
          <p:cNvSpPr txBox="1"/>
          <p:nvPr/>
        </p:nvSpPr>
        <p:spPr>
          <a:xfrm>
            <a:off x="3310278" y="4587974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注文概要ウェブサイト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026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第三章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48884" y="2803014"/>
            <a:ext cx="4860032" cy="288032"/>
          </a:xfrm>
        </p:spPr>
        <p:txBody>
          <a:bodyPr/>
          <a:lstStyle/>
          <a:p>
            <a:pPr lvl="0"/>
            <a:r>
              <a:rPr lang="ja-JP" altLang="en-US" sz="2400" dirty="0"/>
              <a:t>プログラム結果</a:t>
            </a:r>
            <a:endParaRPr lang="en-US" altLang="ko-KR" sz="2400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780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815CA6-8FB0-472F-9568-DFD84EDA2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478"/>
            <a:ext cx="9144000" cy="44528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A053EC-CE7D-4242-BF48-03F9337DCE41}"/>
              </a:ext>
            </a:extLst>
          </p:cNvPr>
          <p:cNvSpPr txBox="1"/>
          <p:nvPr/>
        </p:nvSpPr>
        <p:spPr>
          <a:xfrm>
            <a:off x="3517865" y="4673138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Excel</a:t>
            </a:r>
            <a:r>
              <a:rPr lang="ja-JP" altLang="en-US" b="1" dirty="0">
                <a:solidFill>
                  <a:srgbClr val="FF0000"/>
                </a:solidFill>
              </a:rPr>
              <a:t>による管理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594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D6ACCF-8C8F-422A-AEB8-6E822BDC9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58416"/>
            <a:ext cx="9073008" cy="4369588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649F4D-1B75-4307-869C-69F62D8A2622}"/>
              </a:ext>
            </a:extLst>
          </p:cNvPr>
          <p:cNvSpPr txBox="1"/>
          <p:nvPr/>
        </p:nvSpPr>
        <p:spPr>
          <a:xfrm>
            <a:off x="3310278" y="4587974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注文概要ウェブサイト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94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C46B9C-9447-408A-B18A-132C23C12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7" y="51470"/>
            <a:ext cx="9038305" cy="4401343"/>
          </a:xfrm>
          <a:prstGeom prst="rect">
            <a:avLst/>
          </a:prstGeom>
          <a:ln w="28575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80FE10-456B-4FEF-8F75-D272A71F67AB}"/>
              </a:ext>
            </a:extLst>
          </p:cNvPr>
          <p:cNvSpPr txBox="1"/>
          <p:nvPr/>
        </p:nvSpPr>
        <p:spPr>
          <a:xfrm>
            <a:off x="3368272" y="4587974"/>
            <a:ext cx="2407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Trang </a:t>
            </a:r>
            <a:r>
              <a:rPr lang="en-US" dirty="0" err="1">
                <a:solidFill>
                  <a:srgbClr val="FF0000"/>
                </a:solidFill>
              </a:rPr>
              <a:t>chủ</a:t>
            </a:r>
            <a:r>
              <a:rPr lang="en-US" dirty="0">
                <a:solidFill>
                  <a:srgbClr val="FF0000"/>
                </a:solidFill>
              </a:rPr>
              <a:t> Dashboard</a:t>
            </a:r>
          </a:p>
        </p:txBody>
      </p:sp>
    </p:spTree>
    <p:extLst>
      <p:ext uri="{BB962C8B-B14F-4D97-AF65-F5344CB8AC3E}">
        <p14:creationId xmlns:p14="http://schemas.microsoft.com/office/powerpoint/2010/main" val="431477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62DE7-5492-48F4-9C82-D9CADD035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7" y="195486"/>
            <a:ext cx="8996206" cy="4383128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2BF0C2-6BA9-42F9-A715-F44A3E7FA4C9}"/>
              </a:ext>
            </a:extLst>
          </p:cNvPr>
          <p:cNvSpPr txBox="1"/>
          <p:nvPr/>
        </p:nvSpPr>
        <p:spPr>
          <a:xfrm>
            <a:off x="3671753" y="465998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製品管理ページ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95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提示されたコンテンツ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67744" y="105958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82961" y="1239623"/>
            <a:ext cx="4752528" cy="546274"/>
            <a:chOff x="2299400" y="1781114"/>
            <a:chExt cx="4576856" cy="546274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ja-JP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一般的な紹介トピック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トピックを選択する理由、ターゲットセット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64738" y="198260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732" y="290563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382961" y="2164145"/>
            <a:ext cx="4752528" cy="546274"/>
            <a:chOff x="2299400" y="1781114"/>
            <a:chExt cx="4576856" cy="546274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ja-JP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システム分析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機能の仕様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382961" y="3088667"/>
            <a:ext cx="4752528" cy="546274"/>
            <a:chOff x="2299400" y="1781114"/>
            <a:chExt cx="4576856" cy="546274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ja-JP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プログラム結果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トピックの機能と価値を示す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382961" y="4013189"/>
            <a:ext cx="4752528" cy="546274"/>
            <a:chOff x="2299400" y="1781114"/>
            <a:chExt cx="4576856" cy="546274"/>
          </a:xfrm>
        </p:grpSpPr>
        <p:sp>
          <p:nvSpPr>
            <p:cNvPr id="34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ja-JP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おわりに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トピック開発の達成と制限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F5D66B-995A-4AD2-B988-AB2D7EE12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479" y="-2115"/>
            <a:ext cx="2894349" cy="514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802BB6-B365-4430-AD0D-BF55C203BE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390" y="0"/>
            <a:ext cx="2893219" cy="514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7673D8-803A-40E6-8582-3DC4888EFE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171" y="2115"/>
            <a:ext cx="2893219" cy="51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98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章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48884" y="2803014"/>
            <a:ext cx="4860032" cy="288032"/>
          </a:xfrm>
        </p:spPr>
        <p:txBody>
          <a:bodyPr/>
          <a:lstStyle/>
          <a:p>
            <a:pPr lvl="0"/>
            <a:r>
              <a:rPr lang="ja-JP" altLang="en-US" sz="2400" dirty="0"/>
              <a:t>結論と開発の方向性</a:t>
            </a:r>
            <a:endParaRPr lang="en-US" altLang="ko-KR" sz="2400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53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結論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0094" y="1635647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0562" y="1862203"/>
            <a:ext cx="6207782" cy="86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提起された基本的な問題を解決する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プログラムは安定して動作し、高性能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07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開発方向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0094" y="1635647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0562" y="1862203"/>
            <a:ext cx="6351798" cy="2116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プログラムのパフォーマンスを改善する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インターフェイス、ユーザーエクスペリエンスを最適化する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ラザダのような他の電子商取引プラットフォーム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(Lazada)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複数の出荷単位の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API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接続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535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83718"/>
            <a:ext cx="2736303" cy="576063"/>
          </a:xfrm>
        </p:spPr>
        <p:txBody>
          <a:bodyPr/>
          <a:lstStyle/>
          <a:p>
            <a:r>
              <a:rPr lang="ja-JP" altLang="en-US" b="0" dirty="0"/>
              <a:t>どうもありがとう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第一章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48884" y="2803014"/>
            <a:ext cx="4860032" cy="288032"/>
          </a:xfrm>
        </p:spPr>
        <p:txBody>
          <a:bodyPr/>
          <a:lstStyle/>
          <a:p>
            <a:pPr lvl="0"/>
            <a:r>
              <a:rPr lang="ja-JP" altLang="en-US" sz="2400" dirty="0"/>
              <a:t>一般的な紹介トピック</a:t>
            </a:r>
            <a:endParaRPr lang="en-US" altLang="ko-KR" sz="2400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ja-JP" sz="2400" dirty="0"/>
              <a:t>e</a:t>
            </a:r>
            <a:r>
              <a:rPr lang="ja-JP" altLang="en-US" sz="2400" dirty="0"/>
              <a:t>コマースフロアでのマルチチャネル販売の状況</a:t>
            </a:r>
            <a:endParaRPr lang="ko-KR" alt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1142224"/>
            <a:ext cx="1060704" cy="1429526"/>
            <a:chOff x="4041649" y="1707654"/>
            <a:chExt cx="1060704" cy="1429526"/>
          </a:xfrm>
        </p:grpSpPr>
        <p:sp>
          <p:nvSpPr>
            <p:cNvPr id="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Hexagon 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" name="Hexagon 6"/>
          <p:cNvSpPr/>
          <p:nvPr/>
        </p:nvSpPr>
        <p:spPr>
          <a:xfrm>
            <a:off x="4000804" y="2155405"/>
            <a:ext cx="1098501" cy="955723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 rot="3600000">
            <a:off x="4379315" y="1040307"/>
            <a:ext cx="1060704" cy="1429526"/>
            <a:chOff x="4041649" y="1707654"/>
            <a:chExt cx="1060704" cy="1429526"/>
          </a:xfrm>
        </p:grpSpPr>
        <p:sp>
          <p:nvSpPr>
            <p:cNvPr id="9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Hexagon 9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7084136">
            <a:off x="5012118" y="1786345"/>
            <a:ext cx="1060704" cy="1429526"/>
            <a:chOff x="4041649" y="1707654"/>
            <a:chExt cx="1060704" cy="1429526"/>
          </a:xfrm>
        </p:grpSpPr>
        <p:sp>
          <p:nvSpPr>
            <p:cNvPr id="12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Hexagon 12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4620373" y="2650587"/>
            <a:ext cx="1060704" cy="1429526"/>
            <a:chOff x="4041649" y="1707654"/>
            <a:chExt cx="1060704" cy="1429526"/>
          </a:xfrm>
        </p:grpSpPr>
        <p:sp>
          <p:nvSpPr>
            <p:cNvPr id="1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14480428">
            <a:off x="3651116" y="2791171"/>
            <a:ext cx="1060704" cy="1429526"/>
            <a:chOff x="4041649" y="1707654"/>
            <a:chExt cx="1060704" cy="1429526"/>
          </a:xfrm>
        </p:grpSpPr>
        <p:sp>
          <p:nvSpPr>
            <p:cNvPr id="1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 rot="18000000">
            <a:off x="3001225" y="2000161"/>
            <a:ext cx="1060704" cy="1429526"/>
            <a:chOff x="4041649" y="1707654"/>
            <a:chExt cx="1060704" cy="1429526"/>
          </a:xfrm>
        </p:grpSpPr>
        <p:sp>
          <p:nvSpPr>
            <p:cNvPr id="2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Block Arc 14"/>
          <p:cNvSpPr/>
          <p:nvPr/>
        </p:nvSpPr>
        <p:spPr>
          <a:xfrm rot="16200000">
            <a:off x="4236956" y="2319961"/>
            <a:ext cx="626197" cy="62660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57034" y="1160838"/>
            <a:ext cx="2341302" cy="494026"/>
            <a:chOff x="360474" y="3362835"/>
            <a:chExt cx="2502824" cy="494026"/>
          </a:xfrm>
        </p:grpSpPr>
        <p:sp>
          <p:nvSpPr>
            <p:cNvPr id="37" name="TextBox 36"/>
            <p:cNvSpPr txBox="1"/>
            <p:nvPr/>
          </p:nvSpPr>
          <p:spPr>
            <a:xfrm>
              <a:off x="572715" y="3579862"/>
              <a:ext cx="2290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すぐに売れる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0474" y="3362835"/>
              <a:ext cx="2502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手順は簡単です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57033" y="2179489"/>
            <a:ext cx="1926735" cy="494026"/>
            <a:chOff x="803640" y="3362835"/>
            <a:chExt cx="2059657" cy="494026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非常に強く成長する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トレンドです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55577" y="3198141"/>
            <a:ext cx="2286774" cy="494026"/>
            <a:chOff x="418764" y="3362835"/>
            <a:chExt cx="2444534" cy="494026"/>
          </a:xfrm>
        </p:grpSpPr>
        <p:sp>
          <p:nvSpPr>
            <p:cNvPr id="43" name="TextBox 4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</a:t>
              </a:r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コマーススポンサー</a:t>
              </a:r>
              <a:endPara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8764" y="3362835"/>
              <a:ext cx="2444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多くの潜在的な顧客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940152" y="1160838"/>
            <a:ext cx="2070751" cy="678692"/>
            <a:chOff x="803640" y="3362835"/>
            <a:chExt cx="2213608" cy="678692"/>
          </a:xfrm>
        </p:grpSpPr>
        <p:sp>
          <p:nvSpPr>
            <p:cNvPr id="46" name="TextBox 45"/>
            <p:cNvSpPr txBox="1"/>
            <p:nvPr/>
          </p:nvSpPr>
          <p:spPr>
            <a:xfrm>
              <a:off x="803640" y="3579862"/>
              <a:ext cx="2213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</a:t>
              </a:r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コマースウェブサイト が多すぎます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管理が難しい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588224" y="2179489"/>
            <a:ext cx="1926735" cy="494026"/>
            <a:chOff x="803640" y="3362835"/>
            <a:chExt cx="2059657" cy="494026"/>
          </a:xfrm>
        </p:grpSpPr>
        <p:sp>
          <p:nvSpPr>
            <p:cNvPr id="49" name="TextBox 48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追いつかない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絶えず変化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084168" y="3198141"/>
            <a:ext cx="1926735" cy="494026"/>
            <a:chOff x="803640" y="3362835"/>
            <a:chExt cx="2059657" cy="494026"/>
          </a:xfrm>
        </p:grpSpPr>
        <p:sp>
          <p:nvSpPr>
            <p:cNvPr id="52" name="TextBox 51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まだ合意はありません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複雑な制御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026" name="Picture 2" descr="Image result for sendo">
            <a:extLst>
              <a:ext uri="{FF2B5EF4-FFF2-40B4-BE49-F238E27FC236}">
                <a16:creationId xmlns:a16="http://schemas.microsoft.com/office/drawing/2014/main" id="{5203DAFE-0340-4651-BB83-528956ADC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825" y="4532285"/>
            <a:ext cx="1869090" cy="60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hopee">
            <a:extLst>
              <a:ext uri="{FF2B5EF4-FFF2-40B4-BE49-F238E27FC236}">
                <a16:creationId xmlns:a16="http://schemas.microsoft.com/office/drawing/2014/main" id="{5438F0C4-7689-40D4-A508-A22E7AD6CC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65" b="18452"/>
          <a:stretch/>
        </p:blipFill>
        <p:spPr bwMode="auto">
          <a:xfrm>
            <a:off x="3332626" y="4534468"/>
            <a:ext cx="1733255" cy="60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lazada">
            <a:extLst>
              <a:ext uri="{FF2B5EF4-FFF2-40B4-BE49-F238E27FC236}">
                <a16:creationId xmlns:a16="http://schemas.microsoft.com/office/drawing/2014/main" id="{4298419D-A044-473B-B3B8-BF387D9F9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82" y="4531471"/>
            <a:ext cx="2304256" cy="60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DA416F5-4244-4AA4-94AF-DA8944B1B478}"/>
              </a:ext>
            </a:extLst>
          </p:cNvPr>
          <p:cNvSpPr txBox="1"/>
          <p:nvPr/>
        </p:nvSpPr>
        <p:spPr>
          <a:xfrm>
            <a:off x="557034" y="759063"/>
            <a:ext cx="234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200" b="1" dirty="0">
                <a:solidFill>
                  <a:srgbClr val="FF0000"/>
                </a:solidFill>
                <a:cs typeface="Arial" pitchFamily="34" charset="0"/>
              </a:rPr>
              <a:t>アドバンテージ</a:t>
            </a:r>
            <a:endParaRPr lang="ko-KR" altLang="en-US" sz="12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0E99F38-782D-4C64-8387-805196EA4479}"/>
              </a:ext>
            </a:extLst>
          </p:cNvPr>
          <p:cNvSpPr txBox="1"/>
          <p:nvPr/>
        </p:nvSpPr>
        <p:spPr>
          <a:xfrm>
            <a:off x="4464624" y="758140"/>
            <a:ext cx="234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200" b="1" dirty="0">
                <a:solidFill>
                  <a:srgbClr val="FF0000"/>
                </a:solidFill>
                <a:cs typeface="Arial" pitchFamily="34" charset="0"/>
              </a:rPr>
              <a:t>タフ</a:t>
            </a:r>
            <a:endParaRPr lang="ko-KR" altLang="en-US" sz="12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6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096DCB-AFA7-4525-91D9-A24BC1891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6" y="33685"/>
            <a:ext cx="8987567" cy="4371950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FB75D3-F538-4252-B9E8-9A96F7FBD668}"/>
              </a:ext>
            </a:extLst>
          </p:cNvPr>
          <p:cNvSpPr txBox="1"/>
          <p:nvPr/>
        </p:nvSpPr>
        <p:spPr>
          <a:xfrm>
            <a:off x="2627783" y="4564469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  <a:cs typeface="Arial" pitchFamily="34" charset="0"/>
              </a:rPr>
              <a:t>Sen </a:t>
            </a:r>
            <a:r>
              <a:rPr lang="en-US" altLang="ko-KR" sz="2800" b="1" dirty="0" err="1">
                <a:solidFill>
                  <a:srgbClr val="FF0000"/>
                </a:solidFill>
                <a:cs typeface="Arial" pitchFamily="34" charset="0"/>
              </a:rPr>
              <a:t>Đỏ</a:t>
            </a:r>
            <a:endParaRPr lang="ko-KR" altLang="en-US" sz="28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14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43402C-BB32-4D46-919C-C91A0FEAC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7" y="123478"/>
            <a:ext cx="9024566" cy="4392487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66BEA4-4EAD-4652-A548-19E25460D51D}"/>
              </a:ext>
            </a:extLst>
          </p:cNvPr>
          <p:cNvSpPr txBox="1"/>
          <p:nvPr/>
        </p:nvSpPr>
        <p:spPr>
          <a:xfrm>
            <a:off x="2627784" y="4558357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rgbClr val="F26D44"/>
                </a:solidFill>
                <a:cs typeface="Arial" pitchFamily="34" charset="0"/>
              </a:rPr>
              <a:t>Shopee</a:t>
            </a:r>
            <a:endParaRPr lang="ko-KR" altLang="en-US" sz="2400" b="1" dirty="0">
              <a:solidFill>
                <a:srgbClr val="F26D4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1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F29F8-566A-407C-934C-88454324F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2B97B-BB6D-4608-8E80-43C1E9C06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6" y="50201"/>
            <a:ext cx="9042088" cy="4393757"/>
          </a:xfrm>
          <a:prstGeom prst="rect">
            <a:avLst/>
          </a:prstGeom>
          <a:ln w="28575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9EA26-9D52-4E59-BCB1-C01BE10329BA}"/>
              </a:ext>
            </a:extLst>
          </p:cNvPr>
          <p:cNvSpPr txBox="1"/>
          <p:nvPr/>
        </p:nvSpPr>
        <p:spPr>
          <a:xfrm>
            <a:off x="2627784" y="4558357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95FD7"/>
                </a:solidFill>
                <a:cs typeface="Arial" pitchFamily="34" charset="0"/>
              </a:rPr>
              <a:t>Lazada</a:t>
            </a:r>
            <a:endParaRPr lang="ko-KR" altLang="en-US" sz="2400" b="1" dirty="0">
              <a:solidFill>
                <a:srgbClr val="A95FD7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4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951" y="78410"/>
            <a:ext cx="9144000" cy="109881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ja-JP" dirty="0"/>
              <a:t>          e</a:t>
            </a:r>
            <a:r>
              <a:rPr lang="ja-JP" altLang="en-US" dirty="0"/>
              <a:t>コマースプラットフォームの</a:t>
            </a:r>
            <a:r>
              <a:rPr lang="en-US" altLang="ja-JP" dirty="0"/>
              <a:t>		</a:t>
            </a:r>
            <a:r>
              <a:rPr lang="ja-JP" altLang="en-US" dirty="0"/>
              <a:t>販売管理</a:t>
            </a:r>
            <a:r>
              <a:rPr lang="en-US" altLang="ja-JP" dirty="0"/>
              <a:t>Web</a:t>
            </a:r>
            <a:r>
              <a:rPr lang="ja-JP" altLang="en-US" dirty="0"/>
              <a:t>サイト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18983" y="2829574"/>
            <a:ext cx="3283539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Chevron 4"/>
          <p:cNvSpPr/>
          <p:nvPr/>
        </p:nvSpPr>
        <p:spPr>
          <a:xfrm>
            <a:off x="2411760" y="1807250"/>
            <a:ext cx="1584176" cy="2404688"/>
          </a:xfrm>
          <a:prstGeom prst="chevron">
            <a:avLst>
              <a:gd name="adj" fmla="val 69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318982" y="3240402"/>
            <a:ext cx="2880321" cy="360040"/>
          </a:xfrm>
          <a:custGeom>
            <a:avLst/>
            <a:gdLst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86122 w 2880321"/>
              <a:gd name="connsiteY2" fmla="*/ 312332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38415 w 2880321"/>
              <a:gd name="connsiteY2" fmla="*/ 29643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45449 w 2880321"/>
              <a:gd name="connsiteY2" fmla="*/ 338633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31381 w 2880321"/>
              <a:gd name="connsiteY2" fmla="*/ 359735 h 360040"/>
              <a:gd name="connsiteX3" fmla="*/ 0 w 2880321"/>
              <a:gd name="connsiteY3" fmla="*/ 360040 h 360040"/>
              <a:gd name="connsiteX4" fmla="*/ 0 w 2880321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1" h="360040">
                <a:moveTo>
                  <a:pt x="0" y="0"/>
                </a:moveTo>
                <a:lnTo>
                  <a:pt x="2880321" y="0"/>
                </a:lnTo>
                <a:lnTo>
                  <a:pt x="2531381" y="359735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5"/>
          <p:cNvSpPr/>
          <p:nvPr/>
        </p:nvSpPr>
        <p:spPr>
          <a:xfrm>
            <a:off x="323527" y="2418745"/>
            <a:ext cx="2880321" cy="360040"/>
          </a:xfrm>
          <a:custGeom>
            <a:avLst/>
            <a:gdLst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14561 w 2880321"/>
              <a:gd name="connsiteY1" fmla="*/ 7951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1595 w 2880321"/>
              <a:gd name="connsiteY1" fmla="*/ 917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1595 w 2880321"/>
              <a:gd name="connsiteY1" fmla="*/ 917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8629 w 2880321"/>
              <a:gd name="connsiteY1" fmla="*/ 14985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35662 w 2880321"/>
              <a:gd name="connsiteY1" fmla="*/ 7951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1" h="360040">
                <a:moveTo>
                  <a:pt x="0" y="0"/>
                </a:moveTo>
                <a:lnTo>
                  <a:pt x="2535662" y="7951"/>
                </a:lnTo>
                <a:lnTo>
                  <a:pt x="2880321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1768232" y="3240402"/>
            <a:ext cx="1435616" cy="971536"/>
          </a:xfrm>
          <a:prstGeom prst="parallelogram">
            <a:avLst>
              <a:gd name="adj" fmla="val 962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arallelogram 8"/>
          <p:cNvSpPr/>
          <p:nvPr/>
        </p:nvSpPr>
        <p:spPr>
          <a:xfrm flipH="1">
            <a:off x="1768232" y="1807249"/>
            <a:ext cx="1435616" cy="971536"/>
          </a:xfrm>
          <a:prstGeom prst="parallelogram">
            <a:avLst>
              <a:gd name="adj" fmla="val 962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48553" y="2067694"/>
            <a:ext cx="35385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販売チャネルを拡大し、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コマースの可能性を最大限に活用する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コマースで複数のストアを簡単に管理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業績の統計と測定</a:t>
            </a:r>
            <a:endParaRPr lang="vi-VN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78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第二章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48884" y="2803014"/>
            <a:ext cx="4860032" cy="288032"/>
          </a:xfrm>
        </p:spPr>
        <p:txBody>
          <a:bodyPr/>
          <a:lstStyle/>
          <a:p>
            <a:pPr lvl="0"/>
            <a:r>
              <a:rPr lang="ja-JP" altLang="en-US" sz="2400" dirty="0"/>
              <a:t>システム分析</a:t>
            </a:r>
            <a:endParaRPr lang="en-US" altLang="ko-KR" sz="2400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48885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2528</TotalTime>
  <Words>981</Words>
  <Application>Microsoft Office PowerPoint</Application>
  <PresentationFormat>On-screen Show (16:9)</PresentationFormat>
  <Paragraphs>128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OS</cp:lastModifiedBy>
  <cp:revision>106</cp:revision>
  <dcterms:created xsi:type="dcterms:W3CDTF">2016-12-05T23:26:54Z</dcterms:created>
  <dcterms:modified xsi:type="dcterms:W3CDTF">2019-12-18T17:31:47Z</dcterms:modified>
</cp:coreProperties>
</file>