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30"/>
  </p:notesMasterIdLst>
  <p:handoutMasterIdLst>
    <p:handoutMasterId r:id="rId31"/>
  </p:handoutMasterIdLst>
  <p:sldIdLst>
    <p:sldId id="457" r:id="rId2"/>
    <p:sldId id="392" r:id="rId3"/>
    <p:sldId id="443" r:id="rId4"/>
    <p:sldId id="444" r:id="rId5"/>
    <p:sldId id="393" r:id="rId6"/>
    <p:sldId id="394" r:id="rId7"/>
    <p:sldId id="395" r:id="rId8"/>
    <p:sldId id="429" r:id="rId9"/>
    <p:sldId id="472" r:id="rId10"/>
    <p:sldId id="471" r:id="rId11"/>
    <p:sldId id="473" r:id="rId12"/>
    <p:sldId id="479" r:id="rId13"/>
    <p:sldId id="476" r:id="rId14"/>
    <p:sldId id="477" r:id="rId15"/>
    <p:sldId id="480" r:id="rId16"/>
    <p:sldId id="478" r:id="rId17"/>
    <p:sldId id="481" r:id="rId18"/>
    <p:sldId id="460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5" autoAdjust="0"/>
    <p:restoredTop sz="94624" autoAdjust="0"/>
  </p:normalViewPr>
  <p:slideViewPr>
    <p:cSldViewPr>
      <p:cViewPr>
        <p:scale>
          <a:sx n="73" d="100"/>
          <a:sy n="73" d="100"/>
        </p:scale>
        <p:origin x="-1122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F20C6E43-BCEF-4023-ABD8-0917B43B78A9}" type="datetimeFigureOut">
              <a:rPr lang="en-US"/>
              <a:pPr>
                <a:defRPr/>
              </a:pPr>
              <a:t>9/26/2018</a:t>
            </a:fld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charset="0"/>
              </a:defRPr>
            </a:lvl1pPr>
          </a:lstStyle>
          <a:p>
            <a:pPr>
              <a:defRPr/>
            </a:pPr>
            <a:fld id="{4B50BE5D-EE0F-41CE-BC5F-809707499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12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90D9F586-49D9-4580-9EEE-1CDCEBCA9254}" type="datetimeFigureOut">
              <a:rPr lang="en-US"/>
              <a:pPr>
                <a:defRPr/>
              </a:pPr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Chương 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5975A0A2-BF10-4C36-BD5B-A1E7D9562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55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F74249-294A-4300-8372-3E9BE088101F}" type="slidenum">
              <a:rPr lang="en-US"/>
              <a:pPr eaLnBrk="1" hangingPunct="1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AEFA12-A544-497E-93B7-47B6DB991805}" type="slidenum">
              <a:rPr lang="en-US"/>
              <a:pPr eaLnBrk="1" hangingPunct="1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D07078-3B5A-4816-9E74-F458050B1717}" type="slidenum">
              <a:rPr lang="en-US"/>
              <a:pPr eaLnBrk="1" hangingPunct="1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04D551-2537-4DBE-A044-067E5E768DD7}" type="slidenum">
              <a:rPr lang="en-US"/>
              <a:pPr eaLnBrk="1" hangingPunct="1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AF1F73-AB5D-44D1-9642-C93E91DE2516}" type="slidenum">
              <a:rPr lang="en-US"/>
              <a:pPr eaLnBrk="1" hangingPunct="1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214215-13B2-449B-9CCB-A134077E977C}" type="slidenum">
              <a:rPr lang="en-US"/>
              <a:pPr eaLnBrk="1" hangingPunct="1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947159-7412-4D86-AF97-69CD88F14E1D}" type="slidenum">
              <a:rPr lang="en-US"/>
              <a:pPr eaLnBrk="1" hangingPunct="1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097D4E-F731-469E-8166-F00244E48EA3}" type="slidenum">
              <a:rPr lang="en-US"/>
              <a:pPr eaLnBrk="1" hangingPunct="1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F205BF-F89B-4AFC-84F2-2BBC2FDA8E0E}" type="slidenum">
              <a:rPr lang="en-US"/>
              <a:pPr eaLnBrk="1" hangingPunct="1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0F3519-D834-4B3A-9090-6C9FFC55CFF6}" type="slidenum">
              <a:rPr lang="en-US"/>
              <a:pPr eaLnBrk="1" hangingPunct="1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4D7C9F-9167-4DBC-BF3C-22B7BCA9961D}" type="slidenum">
              <a:rPr lang="en-US"/>
              <a:pPr eaLnBrk="1" hangingPunct="1"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 userDrawn="1"/>
        </p:nvSpPr>
        <p:spPr>
          <a:xfrm>
            <a:off x="0" y="0"/>
            <a:ext cx="9144000" cy="4267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498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BA57F7-E2B3-4162-9C9F-A184595180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4B0847-C7A4-406F-933A-CFA9271CE8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9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2AF8B-02B0-4BCC-9265-A6B81652D7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4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1"/>
            <a:ext cx="8077200" cy="99060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5767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ular Callout 6"/>
          <p:cNvSpPr/>
          <p:nvPr userDrawn="1"/>
        </p:nvSpPr>
        <p:spPr>
          <a:xfrm>
            <a:off x="0" y="0"/>
            <a:ext cx="9144000" cy="1219200"/>
          </a:xfrm>
          <a:prstGeom prst="wedgeRectCallout">
            <a:avLst>
              <a:gd name="adj1" fmla="val -29869"/>
              <a:gd name="adj2" fmla="val 66115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Hexagon 7"/>
          <p:cNvSpPr/>
          <p:nvPr userDrawn="1"/>
        </p:nvSpPr>
        <p:spPr>
          <a:xfrm>
            <a:off x="8305800" y="6316663"/>
            <a:ext cx="762000" cy="482600"/>
          </a:xfrm>
          <a:prstGeom prst="hexagon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FCA4BCEA-B82B-4361-B031-25263A339E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FC169-3387-4420-8270-C5C79408CE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4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50664-6414-46D2-B516-40F68E0D6B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B1301F-E096-4209-8D45-DADA4336C3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7D1E3-2F5A-4466-B7F2-D1F3E06007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6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141363-A33A-4BDB-86FB-2F1C30A2F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0E4C0-AF4A-4F78-B51B-63EB7F19FC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73ECB-F0F2-4658-B186-7C21E427961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6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1FC263-8A8D-446B-819E-FCBA0CBDBE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1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304800" y="1524000"/>
            <a:ext cx="3733800" cy="5181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prstDash val="lgDashDotDot"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382000" cy="1020763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371600" y="1600200"/>
            <a:ext cx="2590800" cy="5029200"/>
            <a:chOff x="816" y="864"/>
            <a:chExt cx="1632" cy="3168"/>
          </a:xfrm>
        </p:grpSpPr>
        <p:sp>
          <p:nvSpPr>
            <p:cNvPr id="6160" name="Rectangle 7"/>
            <p:cNvSpPr>
              <a:spLocks noChangeArrowheads="1"/>
            </p:cNvSpPr>
            <p:nvPr/>
          </p:nvSpPr>
          <p:spPr bwMode="auto">
            <a:xfrm>
              <a:off x="816" y="864"/>
              <a:ext cx="163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b="1">
                  <a:solidFill>
                    <a:schemeClr val="bg1"/>
                  </a:solidFill>
                </a:rPr>
                <a:t>Khai báo</a:t>
              </a:r>
            </a:p>
          </p:txBody>
        </p:sp>
        <p:sp>
          <p:nvSpPr>
            <p:cNvPr id="6161" name="Rectangle 8"/>
            <p:cNvSpPr>
              <a:spLocks noChangeArrowheads="1"/>
            </p:cNvSpPr>
            <p:nvPr/>
          </p:nvSpPr>
          <p:spPr bwMode="auto">
            <a:xfrm>
              <a:off x="816" y="2160"/>
              <a:ext cx="163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b="1">
                  <a:solidFill>
                    <a:schemeClr val="bg1"/>
                  </a:solidFill>
                </a:rPr>
                <a:t>Cài đặt hàm</a:t>
              </a:r>
            </a:p>
          </p:txBody>
        </p:sp>
        <p:sp>
          <p:nvSpPr>
            <p:cNvPr id="6162" name="Rectangle 9"/>
            <p:cNvSpPr>
              <a:spLocks noChangeArrowheads="1"/>
            </p:cNvSpPr>
            <p:nvPr/>
          </p:nvSpPr>
          <p:spPr bwMode="auto">
            <a:xfrm>
              <a:off x="816" y="3456"/>
              <a:ext cx="163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 b="1">
                  <a:solidFill>
                    <a:schemeClr val="bg1"/>
                  </a:solidFill>
                </a:rPr>
                <a:t>Hàm main()</a:t>
              </a:r>
            </a:p>
          </p:txBody>
        </p:sp>
        <p:sp>
          <p:nvSpPr>
            <p:cNvPr id="6163" name="Line 10"/>
            <p:cNvSpPr>
              <a:spLocks noChangeShapeType="1"/>
            </p:cNvSpPr>
            <p:nvPr/>
          </p:nvSpPr>
          <p:spPr bwMode="auto">
            <a:xfrm>
              <a:off x="1632" y="1440"/>
              <a:ext cx="0" cy="720"/>
            </a:xfrm>
            <a:prstGeom prst="line">
              <a:avLst/>
            </a:prstGeom>
            <a:noFill/>
            <a:ln w="38100" cmpd="dbl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11"/>
            <p:cNvSpPr>
              <a:spLocks noChangeShapeType="1"/>
            </p:cNvSpPr>
            <p:nvPr/>
          </p:nvSpPr>
          <p:spPr bwMode="auto">
            <a:xfrm>
              <a:off x="1632" y="2736"/>
              <a:ext cx="0" cy="720"/>
            </a:xfrm>
            <a:prstGeom prst="line">
              <a:avLst/>
            </a:prstGeom>
            <a:noFill/>
            <a:ln w="38100" cmpd="dbl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4" name="Text Box 14"/>
          <p:cNvSpPr txBox="1">
            <a:spLocks noChangeArrowheads="1"/>
          </p:cNvSpPr>
          <p:nvPr/>
        </p:nvSpPr>
        <p:spPr bwMode="auto">
          <a:xfrm rot="-5400000">
            <a:off x="-1348581" y="3786981"/>
            <a:ext cx="419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rgbClr val="0000CC"/>
                </a:solidFill>
              </a:rPr>
              <a:t>CHƯƠNG TRÌNH C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810000" y="1447800"/>
            <a:ext cx="4419600" cy="1143000"/>
            <a:chOff x="2448" y="768"/>
            <a:chExt cx="2784" cy="720"/>
          </a:xfrm>
        </p:grpSpPr>
        <p:sp>
          <p:nvSpPr>
            <p:cNvPr id="6158" name="AutoShape 15"/>
            <p:cNvSpPr>
              <a:spLocks noChangeArrowheads="1"/>
            </p:cNvSpPr>
            <p:nvPr/>
          </p:nvSpPr>
          <p:spPr bwMode="auto">
            <a:xfrm>
              <a:off x="2880" y="768"/>
              <a:ext cx="2352" cy="720"/>
            </a:xfrm>
            <a:prstGeom prst="foldedCorner">
              <a:avLst>
                <a:gd name="adj" fmla="val 12500"/>
              </a:avLst>
            </a:prstGeom>
            <a:solidFill>
              <a:srgbClr val="FFCCCC"/>
            </a:solidFill>
            <a:ln w="9525">
              <a:solidFill>
                <a:srgbClr val="0000CC"/>
              </a:solidFill>
              <a:prstDash val="dashDot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200" dirty="0" err="1"/>
                <a:t>Khai</a:t>
              </a:r>
              <a:r>
                <a:rPr lang="en-US" sz="2200" dirty="0"/>
                <a:t> </a:t>
              </a:r>
              <a:r>
                <a:rPr lang="en-US" sz="2200" dirty="0" err="1"/>
                <a:t>báo</a:t>
              </a:r>
              <a:r>
                <a:rPr lang="en-US" sz="2200" dirty="0"/>
                <a:t> </a:t>
              </a:r>
              <a:r>
                <a:rPr lang="en-US" sz="2200" dirty="0" err="1"/>
                <a:t>thư</a:t>
              </a:r>
              <a:r>
                <a:rPr lang="en-US" sz="2200" dirty="0"/>
                <a:t> </a:t>
              </a:r>
              <a:r>
                <a:rPr lang="en-US" sz="2200" dirty="0" err="1"/>
                <a:t>viện</a:t>
              </a:r>
              <a:r>
                <a:rPr lang="en-US" sz="2200" dirty="0"/>
                <a:t> </a:t>
              </a:r>
              <a:r>
                <a:rPr lang="en-US" sz="2200" dirty="0" err="1"/>
                <a:t>hàm</a:t>
              </a:r>
              <a:endParaRPr lang="en-US" sz="2200" dirty="0"/>
            </a:p>
            <a:p>
              <a:r>
                <a:rPr lang="en-US" sz="2200" dirty="0" err="1"/>
                <a:t>Khai</a:t>
              </a:r>
              <a:r>
                <a:rPr lang="en-US" sz="2200" dirty="0"/>
                <a:t> </a:t>
              </a:r>
              <a:r>
                <a:rPr lang="en-US" sz="2200" dirty="0" err="1"/>
                <a:t>báo</a:t>
              </a:r>
              <a:r>
                <a:rPr lang="en-US" sz="2200" dirty="0"/>
                <a:t> </a:t>
              </a:r>
              <a:r>
                <a:rPr lang="en-US" sz="2200" dirty="0" err="1"/>
                <a:t>hàm</a:t>
              </a:r>
              <a:endParaRPr lang="en-US" sz="2200" dirty="0"/>
            </a:p>
            <a:p>
              <a:r>
                <a:rPr lang="en-US" sz="2200" dirty="0" err="1" smtClean="0"/>
                <a:t>Khai</a:t>
              </a:r>
              <a:r>
                <a:rPr lang="en-US" sz="2200" dirty="0" smtClean="0"/>
                <a:t> </a:t>
              </a:r>
              <a:r>
                <a:rPr lang="en-US" sz="2200" dirty="0" err="1" smtClean="0"/>
                <a:t>báo</a:t>
              </a:r>
              <a:r>
                <a:rPr lang="en-US" sz="2200" dirty="0" smtClean="0"/>
                <a:t> </a:t>
              </a:r>
              <a:r>
                <a:rPr lang="en-US" sz="2200" dirty="0" err="1" smtClean="0"/>
                <a:t>biến</a:t>
              </a:r>
              <a:endParaRPr lang="en-US" sz="2200" dirty="0"/>
            </a:p>
          </p:txBody>
        </p:sp>
        <p:sp>
          <p:nvSpPr>
            <p:cNvPr id="6159" name="Line 16"/>
            <p:cNvSpPr>
              <a:spLocks noChangeShapeType="1"/>
            </p:cNvSpPr>
            <p:nvPr/>
          </p:nvSpPr>
          <p:spPr bwMode="auto">
            <a:xfrm>
              <a:off x="2448" y="1152"/>
              <a:ext cx="432" cy="0"/>
            </a:xfrm>
            <a:prstGeom prst="line">
              <a:avLst/>
            </a:prstGeom>
            <a:noFill/>
            <a:ln w="57150" cmpd="thickThin">
              <a:solidFill>
                <a:srgbClr val="0000CC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810000" y="3505200"/>
            <a:ext cx="4419600" cy="1143000"/>
            <a:chOff x="2448" y="768"/>
            <a:chExt cx="2784" cy="720"/>
          </a:xfrm>
        </p:grpSpPr>
        <p:sp>
          <p:nvSpPr>
            <p:cNvPr id="6156" name="AutoShape 19"/>
            <p:cNvSpPr>
              <a:spLocks noChangeArrowheads="1"/>
            </p:cNvSpPr>
            <p:nvPr/>
          </p:nvSpPr>
          <p:spPr bwMode="auto">
            <a:xfrm>
              <a:off x="2880" y="768"/>
              <a:ext cx="2352" cy="720"/>
            </a:xfrm>
            <a:prstGeom prst="foldedCorner">
              <a:avLst>
                <a:gd name="adj" fmla="val 12500"/>
              </a:avLst>
            </a:prstGeom>
            <a:solidFill>
              <a:srgbClr val="FFCCCC"/>
            </a:solidFill>
            <a:ln w="9525">
              <a:solidFill>
                <a:srgbClr val="0000CC"/>
              </a:solidFill>
              <a:prstDash val="dashDot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200" dirty="0" err="1"/>
                <a:t>Cài</a:t>
              </a:r>
              <a:r>
                <a:rPr lang="en-US" sz="2200" dirty="0"/>
                <a:t> </a:t>
              </a:r>
              <a:r>
                <a:rPr lang="en-US" sz="2200" dirty="0" err="1"/>
                <a:t>đặt</a:t>
              </a:r>
              <a:r>
                <a:rPr lang="en-US" sz="2200" dirty="0"/>
                <a:t> </a:t>
              </a:r>
              <a:r>
                <a:rPr lang="en-US" sz="2200" dirty="0" err="1"/>
                <a:t>tất</a:t>
              </a:r>
              <a:r>
                <a:rPr lang="en-US" sz="2200" dirty="0"/>
                <a:t> </a:t>
              </a:r>
              <a:r>
                <a:rPr lang="en-US" sz="2200" dirty="0" err="1"/>
                <a:t>cả</a:t>
              </a:r>
              <a:r>
                <a:rPr lang="en-US" sz="2200" dirty="0"/>
                <a:t> </a:t>
              </a:r>
              <a:r>
                <a:rPr lang="en-US" sz="2200" dirty="0" err="1"/>
                <a:t>những</a:t>
              </a:r>
              <a:r>
                <a:rPr lang="en-US" sz="2200" dirty="0"/>
                <a:t> </a:t>
              </a:r>
              <a:r>
                <a:rPr lang="en-US" sz="2200" dirty="0" err="1"/>
                <a:t>hàm</a:t>
              </a:r>
              <a:r>
                <a:rPr lang="en-US" sz="2200" dirty="0"/>
                <a:t> con </a:t>
              </a:r>
            </a:p>
            <a:p>
              <a:r>
                <a:rPr lang="en-US" sz="2200" dirty="0" err="1"/>
                <a:t>đã</a:t>
              </a:r>
              <a:r>
                <a:rPr lang="en-US" sz="2200" dirty="0"/>
                <a:t> </a:t>
              </a:r>
              <a:r>
                <a:rPr lang="en-US" sz="2200" dirty="0" err="1"/>
                <a:t>được</a:t>
              </a:r>
              <a:r>
                <a:rPr lang="en-US" sz="2200" dirty="0"/>
                <a:t> </a:t>
              </a:r>
              <a:r>
                <a:rPr lang="en-US" sz="2200" dirty="0" err="1"/>
                <a:t>khai</a:t>
              </a:r>
              <a:r>
                <a:rPr lang="en-US" sz="2200" dirty="0"/>
                <a:t> </a:t>
              </a:r>
              <a:r>
                <a:rPr lang="en-US" sz="2200" dirty="0" err="1"/>
                <a:t>báo</a:t>
              </a:r>
              <a:endParaRPr lang="en-US" sz="2200" dirty="0"/>
            </a:p>
          </p:txBody>
        </p:sp>
        <p:sp>
          <p:nvSpPr>
            <p:cNvPr id="6157" name="Line 20"/>
            <p:cNvSpPr>
              <a:spLocks noChangeShapeType="1"/>
            </p:cNvSpPr>
            <p:nvPr/>
          </p:nvSpPr>
          <p:spPr bwMode="auto">
            <a:xfrm>
              <a:off x="2448" y="1152"/>
              <a:ext cx="432" cy="0"/>
            </a:xfrm>
            <a:prstGeom prst="line">
              <a:avLst/>
            </a:prstGeom>
            <a:noFill/>
            <a:ln w="57150" cmpd="thickThin">
              <a:solidFill>
                <a:srgbClr val="0000CC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200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810000" y="5562600"/>
            <a:ext cx="4419600" cy="1143000"/>
            <a:chOff x="2448" y="768"/>
            <a:chExt cx="2784" cy="720"/>
          </a:xfrm>
        </p:grpSpPr>
        <p:sp>
          <p:nvSpPr>
            <p:cNvPr id="6154" name="AutoShape 22"/>
            <p:cNvSpPr>
              <a:spLocks noChangeArrowheads="1"/>
            </p:cNvSpPr>
            <p:nvPr/>
          </p:nvSpPr>
          <p:spPr bwMode="auto">
            <a:xfrm>
              <a:off x="2880" y="768"/>
              <a:ext cx="2352" cy="720"/>
            </a:xfrm>
            <a:prstGeom prst="foldedCorner">
              <a:avLst>
                <a:gd name="adj" fmla="val 12500"/>
              </a:avLst>
            </a:prstGeom>
            <a:solidFill>
              <a:srgbClr val="FFCCCC"/>
            </a:solidFill>
            <a:ln w="952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200" dirty="0" err="1"/>
                <a:t>Gọi</a:t>
              </a:r>
              <a:r>
                <a:rPr lang="en-US" sz="2200" dirty="0"/>
                <a:t> </a:t>
              </a:r>
              <a:r>
                <a:rPr lang="en-US" sz="2200" dirty="0" err="1"/>
                <a:t>thực</a:t>
              </a:r>
              <a:r>
                <a:rPr lang="en-US" sz="2200" dirty="0"/>
                <a:t> </a:t>
              </a:r>
              <a:r>
                <a:rPr lang="en-US" sz="2200" dirty="0" err="1"/>
                <a:t>hiện</a:t>
              </a:r>
              <a:r>
                <a:rPr lang="en-US" sz="2200" dirty="0"/>
                <a:t> </a:t>
              </a:r>
              <a:r>
                <a:rPr lang="en-US" sz="2200" dirty="0" err="1"/>
                <a:t>các</a:t>
              </a:r>
              <a:r>
                <a:rPr lang="en-US" sz="2200" dirty="0"/>
                <a:t> </a:t>
              </a:r>
              <a:r>
                <a:rPr lang="en-US" sz="2200" dirty="0" err="1"/>
                <a:t>hàm</a:t>
              </a:r>
              <a:r>
                <a:rPr lang="en-US" sz="2200" dirty="0"/>
                <a:t> </a:t>
              </a:r>
              <a:r>
                <a:rPr lang="en-US" sz="2200" dirty="0" err="1"/>
                <a:t>theo</a:t>
              </a:r>
              <a:r>
                <a:rPr lang="en-US" sz="2200" dirty="0"/>
                <a:t> </a:t>
              </a:r>
            </a:p>
            <a:p>
              <a:r>
                <a:rPr lang="en-US" sz="2200" dirty="0" err="1"/>
                <a:t>yêu</a:t>
              </a:r>
              <a:r>
                <a:rPr lang="en-US" sz="2200" dirty="0"/>
                <a:t> </a:t>
              </a:r>
              <a:r>
                <a:rPr lang="en-US" sz="2200" dirty="0" err="1"/>
                <a:t>cầu</a:t>
              </a:r>
              <a:r>
                <a:rPr lang="en-US" sz="2200" dirty="0"/>
                <a:t> </a:t>
              </a:r>
              <a:r>
                <a:rPr lang="en-US" sz="2200" dirty="0" err="1"/>
                <a:t>của</a:t>
              </a:r>
              <a:r>
                <a:rPr lang="en-US" sz="2200" dirty="0"/>
                <a:t> </a:t>
              </a:r>
              <a:r>
                <a:rPr lang="en-US" sz="2200" dirty="0" err="1"/>
                <a:t>bài</a:t>
              </a:r>
              <a:r>
                <a:rPr lang="en-US" sz="2200" dirty="0"/>
                <a:t> </a:t>
              </a:r>
              <a:r>
                <a:rPr lang="en-US" sz="2200" dirty="0" err="1"/>
                <a:t>toán</a:t>
              </a:r>
              <a:endParaRPr lang="en-US" sz="2200" dirty="0"/>
            </a:p>
          </p:txBody>
        </p:sp>
        <p:sp>
          <p:nvSpPr>
            <p:cNvPr id="6155" name="Line 23"/>
            <p:cNvSpPr>
              <a:spLocks noChangeShapeType="1"/>
            </p:cNvSpPr>
            <p:nvPr/>
          </p:nvSpPr>
          <p:spPr bwMode="auto">
            <a:xfrm>
              <a:off x="2448" y="1152"/>
              <a:ext cx="432" cy="0"/>
            </a:xfrm>
            <a:prstGeom prst="line">
              <a:avLst/>
            </a:prstGeom>
            <a:noFill/>
            <a:ln w="57150" cmpd="thickThin">
              <a:solidFill>
                <a:srgbClr val="0000CC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134372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animBg="1"/>
      <p:bldP spid="102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1143000"/>
          </a:xfrm>
        </p:spPr>
        <p:txBody>
          <a:bodyPr/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(</a:t>
            </a:r>
            <a:r>
              <a:rPr lang="en-US" dirty="0"/>
              <a:t>Call By Value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7212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ở </a:t>
            </a:r>
            <a:r>
              <a:rPr lang="en-US" sz="2800" dirty="0" err="1" smtClean="0"/>
              <a:t>dạng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endParaRPr lang="en-US" sz="2800" dirty="0" smtClean="0"/>
          </a:p>
          <a:p>
            <a:pPr eaLnBrk="1" hangingPunct="1">
              <a:lnSpc>
                <a:spcPct val="150000"/>
              </a:lnSpc>
            </a:pP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hằng</a:t>
            </a:r>
            <a:r>
              <a:rPr lang="en-US" sz="2800" dirty="0" smtClean="0"/>
              <a:t> </a:t>
            </a:r>
            <a:r>
              <a:rPr lang="en-US" sz="2800" dirty="0" err="1" smtClean="0"/>
              <a:t>biến</a:t>
            </a:r>
            <a:r>
              <a:rPr lang="en-US" sz="2800" dirty="0" smtClean="0"/>
              <a:t>, </a:t>
            </a:r>
            <a:r>
              <a:rPr lang="en-US" sz="2800" dirty="0" err="1" smtClean="0"/>
              <a:t>biểu</a:t>
            </a:r>
            <a:r>
              <a:rPr lang="en-US" sz="2800" dirty="0" smtClean="0"/>
              <a:t> </a:t>
            </a:r>
            <a:r>
              <a:rPr lang="en-US" sz="2800" dirty="0" err="1" smtClean="0"/>
              <a:t>thức</a:t>
            </a:r>
            <a:r>
              <a:rPr lang="en-US" sz="2800" dirty="0" smtClean="0"/>
              <a:t> </a:t>
            </a:r>
            <a:r>
              <a:rPr lang="en-US" sz="2800" dirty="0" err="1" smtClean="0"/>
              <a:t>nhưng</a:t>
            </a:r>
            <a:r>
              <a:rPr lang="en-US" sz="2800" dirty="0" smtClean="0"/>
              <a:t> </a:t>
            </a:r>
            <a:r>
              <a:rPr lang="en-US" sz="2800" dirty="0" err="1" smtClean="0"/>
              <a:t>hàm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nhận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endParaRPr lang="en-US" sz="2800" dirty="0" smtClean="0"/>
          </a:p>
          <a:p>
            <a:pPr eaLnBrk="1" hangingPunct="1">
              <a:lnSpc>
                <a:spcPct val="150000"/>
              </a:lnSpc>
            </a:pP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nhu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tham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hàm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200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(Call By Address)</a:t>
            </a:r>
            <a:endParaRPr lang="en-US" dirty="0"/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94982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024743"/>
            <a:ext cx="3657600" cy="272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0" y="1600200"/>
            <a:ext cx="4672149" cy="472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40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(Call By Address)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7212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đối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ở </a:t>
            </a:r>
            <a:r>
              <a:rPr lang="en-US" sz="2800" dirty="0" err="1" smtClean="0"/>
              <a:t>dạng</a:t>
            </a:r>
            <a:r>
              <a:rPr lang="en-US" sz="2800" dirty="0" smtClean="0"/>
              <a:t> </a:t>
            </a:r>
            <a:r>
              <a:rPr lang="en-US" sz="2800" dirty="0" err="1" smtClean="0"/>
              <a:t>địa</a:t>
            </a:r>
            <a:r>
              <a:rPr lang="en-US" sz="2800" dirty="0" smtClean="0"/>
              <a:t> </a:t>
            </a:r>
            <a:r>
              <a:rPr lang="en-US" sz="2800" dirty="0" err="1" smtClean="0"/>
              <a:t>chỉ</a:t>
            </a:r>
            <a:r>
              <a:rPr lang="en-US" sz="2800" dirty="0" smtClean="0"/>
              <a:t> (con </a:t>
            </a:r>
            <a:r>
              <a:rPr lang="en-US" sz="2800" dirty="0" err="1" smtClean="0"/>
              <a:t>trỏ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truyền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cho</a:t>
            </a:r>
            <a:r>
              <a:rPr lang="en-US" sz="2800" dirty="0" smtClean="0"/>
              <a:t> </a:t>
            </a:r>
            <a:r>
              <a:rPr lang="en-US" sz="2800" dirty="0" err="1" smtClean="0"/>
              <a:t>tham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này</a:t>
            </a:r>
            <a:endParaRPr lang="en-US" sz="2800" dirty="0" smtClean="0"/>
          </a:p>
          <a:p>
            <a:pPr eaLnBrk="1" hangingPunct="1">
              <a:lnSpc>
                <a:spcPct val="150000"/>
              </a:lnSpc>
            </a:pP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r>
              <a:rPr lang="en-US" sz="2800" dirty="0" smtClean="0"/>
              <a:t> </a:t>
            </a:r>
            <a:r>
              <a:rPr lang="en-US" sz="2800" dirty="0" err="1" smtClean="0"/>
              <a:t>khi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nhu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tham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hàm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780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(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94982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98320"/>
            <a:ext cx="366485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62742"/>
            <a:ext cx="3962400" cy="526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2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(</a:t>
            </a:r>
            <a:r>
              <a:rPr lang="en-US" dirty="0" err="1" smtClean="0"/>
              <a:t>dùng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94982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764" y="2133601"/>
            <a:ext cx="3554813" cy="1295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65094"/>
            <a:ext cx="4371086" cy="468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74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94982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76400"/>
            <a:ext cx="4572001" cy="331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297" y="2263198"/>
            <a:ext cx="1219200" cy="1069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01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94982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endParaRPr lang="en-US" sz="24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33600"/>
            <a:ext cx="1295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4267200" cy="328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81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11430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endParaRPr lang="en-US" dirty="0"/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94982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endParaRPr lang="en-US" sz="2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65513"/>
            <a:ext cx="3886200" cy="3661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518" y="1786432"/>
            <a:ext cx="4577740" cy="341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5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Khái niệm </a:t>
            </a:r>
            <a:r>
              <a:rPr lang="vi-VN" smtClean="0"/>
              <a:t>đệ</a:t>
            </a:r>
            <a:r>
              <a:rPr lang="en-US" smtClean="0"/>
              <a:t> quy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0" y="1524000"/>
            <a:ext cx="2743200" cy="4419600"/>
          </a:xfrm>
          <a:prstGeom prst="rightArrow">
            <a:avLst>
              <a:gd name="adj1" fmla="val 62787"/>
              <a:gd name="adj2" fmla="val 41259"/>
            </a:avLst>
          </a:prstGeom>
          <a:gradFill rotWithShape="1">
            <a:gsLst>
              <a:gs pos="0">
                <a:srgbClr val="D6ECFF"/>
              </a:gs>
              <a:gs pos="100000">
                <a:srgbClr val="D6ECFF"/>
              </a:gs>
            </a:gsLst>
            <a:lin ang="0" scaled="1"/>
          </a:gradFill>
          <a:ln w="19050" cap="rnd" algn="ctr">
            <a:solidFill>
              <a:srgbClr val="B2B2B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819400" y="1524000"/>
            <a:ext cx="4419600" cy="4495800"/>
          </a:xfrm>
          <a:prstGeom prst="roundRect">
            <a:avLst>
              <a:gd name="adj" fmla="val 3481"/>
            </a:avLst>
          </a:prstGeom>
          <a:noFill/>
          <a:ln w="19050" cap="rnd">
            <a:solidFill>
              <a:srgbClr val="B2B2B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95600" y="1524000"/>
            <a:ext cx="4267200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Khái niệm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latin typeface="Tahoma" pitchFamily="34" charset="0"/>
                <a:cs typeface="Tahoma" pitchFamily="34" charset="0"/>
              </a:rPr>
              <a:t>Vấn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đề</a:t>
            </a: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đệ</a:t>
            </a:r>
            <a:r>
              <a:rPr lang="en-US" sz="2000">
                <a:latin typeface="Tahoma" pitchFamily="34" charset="0"/>
                <a:cs typeface="Tahoma" pitchFamily="34" charset="0"/>
              </a:rPr>
              <a:t> quy là vấn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đề</a:t>
            </a: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  <a:r>
              <a:rPr lang="vi-VN" sz="2000">
                <a:latin typeface="Tahoma" pitchFamily="34" charset="0"/>
                <a:cs typeface="Tahoma" pitchFamily="34" charset="0"/>
              </a:rPr>
              <a:t>đượ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c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đị</a:t>
            </a:r>
            <a:r>
              <a:rPr lang="en-US" sz="2000">
                <a:latin typeface="Tahoma" pitchFamily="34" charset="0"/>
                <a:cs typeface="Tahoma" pitchFamily="34" charset="0"/>
              </a:rPr>
              <a:t>nh nghĩa bằng chính nó.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Ví dụ</a:t>
            </a:r>
          </a:p>
          <a:p>
            <a:pPr lvl="1">
              <a:lnSpc>
                <a:spcPct val="150000"/>
              </a:lnSpc>
            </a:pPr>
            <a:r>
              <a:rPr lang="en-US" sz="2000">
                <a:latin typeface="Tahoma" pitchFamily="34" charset="0"/>
                <a:cs typeface="Tahoma" pitchFamily="34" charset="0"/>
              </a:rPr>
              <a:t>Tổng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S(n)</a:t>
            </a:r>
            <a:r>
              <a:rPr lang="en-US" sz="2000">
                <a:latin typeface="Tahoma" pitchFamily="34" charset="0"/>
                <a:cs typeface="Tahoma" pitchFamily="34" charset="0"/>
              </a:rPr>
              <a:t> </a:t>
            </a:r>
            <a:r>
              <a:rPr lang="vi-VN" sz="2000">
                <a:latin typeface="Tahoma" pitchFamily="34" charset="0"/>
                <a:cs typeface="Tahoma" pitchFamily="34" charset="0"/>
              </a:rPr>
              <a:t>đượ</a:t>
            </a:r>
            <a:r>
              <a:rPr lang="en-US" sz="2000">
                <a:latin typeface="Tahoma" pitchFamily="34" charset="0"/>
                <a:cs typeface="Tahoma" pitchFamily="34" charset="0"/>
              </a:rPr>
              <a:t>c tính thông qua tổng </a:t>
            </a:r>
            <a:r>
              <a:rPr lang="en-US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S(n-1)</a:t>
            </a:r>
            <a:r>
              <a:rPr lang="en-US" sz="2000">
                <a:latin typeface="Tahoma" pitchFamily="34" charset="0"/>
                <a:cs typeface="Tahoma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2 </a:t>
            </a:r>
            <a:r>
              <a:rPr lang="vi-VN" sz="240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đ</a:t>
            </a:r>
            <a:r>
              <a:rPr lang="en-US" sz="240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iều kiện quan trọng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ahoma" pitchFamily="34" charset="0"/>
                <a:cs typeface="Tahoma" pitchFamily="34" charset="0"/>
              </a:rPr>
              <a:t> Tồn tại b</a:t>
            </a:r>
            <a:r>
              <a:rPr lang="vi-VN" sz="2000">
                <a:latin typeface="Tahoma" pitchFamily="34" charset="0"/>
                <a:cs typeface="Tahoma" pitchFamily="34" charset="0"/>
              </a:rPr>
              <a:t>ướ</a:t>
            </a:r>
            <a:r>
              <a:rPr lang="en-US" sz="2000">
                <a:latin typeface="Tahoma" pitchFamily="34" charset="0"/>
                <a:cs typeface="Tahoma" pitchFamily="34" charset="0"/>
              </a:rPr>
              <a:t>c </a:t>
            </a:r>
            <a:r>
              <a:rPr lang="vi-VN" sz="2000">
                <a:latin typeface="Tahoma" pitchFamily="34" charset="0"/>
                <a:cs typeface="Tahoma" pitchFamily="34" charset="0"/>
              </a:rPr>
              <a:t>đệ</a:t>
            </a:r>
            <a:r>
              <a:rPr lang="en-US" sz="2000">
                <a:latin typeface="Tahoma" pitchFamily="34" charset="0"/>
                <a:cs typeface="Tahoma" pitchFamily="34" charset="0"/>
              </a:rPr>
              <a:t> quy.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ahoma" pitchFamily="34" charset="0"/>
                <a:cs typeface="Tahoma" pitchFamily="34" charset="0"/>
              </a:rPr>
              <a:t> Điều kiện dừng.</a:t>
            </a:r>
          </a:p>
        </p:txBody>
      </p:sp>
      <p:sp>
        <p:nvSpPr>
          <p:cNvPr id="67" name="Freeform 5"/>
          <p:cNvSpPr>
            <a:spLocks/>
          </p:cNvSpPr>
          <p:nvPr/>
        </p:nvSpPr>
        <p:spPr bwMode="gray">
          <a:xfrm>
            <a:off x="228600" y="3200400"/>
            <a:ext cx="758825" cy="1108075"/>
          </a:xfrm>
          <a:custGeom>
            <a:avLst/>
            <a:gdLst/>
            <a:ah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r" b="b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gradFill rotWithShape="1">
            <a:gsLst>
              <a:gs pos="0">
                <a:srgbClr val="339966"/>
              </a:gs>
              <a:gs pos="100000">
                <a:srgbClr val="339966">
                  <a:gamma/>
                  <a:shade val="46275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+mn-cs"/>
            </a:endParaRPr>
          </a:p>
        </p:txBody>
      </p:sp>
      <p:sp>
        <p:nvSpPr>
          <p:cNvPr id="68" name="Freeform 6"/>
          <p:cNvSpPr>
            <a:spLocks/>
          </p:cNvSpPr>
          <p:nvPr/>
        </p:nvSpPr>
        <p:spPr bwMode="gray">
          <a:xfrm rot="7200000">
            <a:off x="1066800" y="2630488"/>
            <a:ext cx="774700" cy="1085850"/>
          </a:xfrm>
          <a:custGeom>
            <a:avLst/>
            <a:gdLst/>
            <a:ah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r" b="b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gradFill rotWithShape="1">
            <a:gsLst>
              <a:gs pos="0">
                <a:srgbClr val="92C331"/>
              </a:gs>
              <a:gs pos="100000">
                <a:srgbClr val="92C331">
                  <a:gamma/>
                  <a:shade val="46275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+mn-cs"/>
            </a:endParaRPr>
          </a:p>
        </p:txBody>
      </p: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255588" y="2600325"/>
            <a:ext cx="1247775" cy="1173163"/>
            <a:chOff x="567355" y="4280966"/>
            <a:chExt cx="1247210" cy="1172908"/>
          </a:xfrm>
        </p:grpSpPr>
        <p:sp>
          <p:nvSpPr>
            <p:cNvPr id="70" name="AutoShape 8"/>
            <p:cNvSpPr>
              <a:spLocks noChangeArrowheads="1"/>
            </p:cNvSpPr>
            <p:nvPr/>
          </p:nvSpPr>
          <p:spPr bwMode="gray">
            <a:xfrm rot="12600000">
              <a:off x="567355" y="5111049"/>
              <a:ext cx="756894" cy="342825"/>
            </a:xfrm>
            <a:prstGeom prst="triangle">
              <a:avLst>
                <a:gd name="adj" fmla="val 50000"/>
              </a:avLst>
            </a:prstGeom>
            <a:solidFill>
              <a:srgbClr val="92C33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1" name="Freeform 9"/>
            <p:cNvSpPr>
              <a:spLocks/>
            </p:cNvSpPr>
            <p:nvPr/>
          </p:nvSpPr>
          <p:spPr bwMode="gray">
            <a:xfrm rot="7200000">
              <a:off x="744180" y="4677011"/>
              <a:ext cx="853889" cy="423671"/>
            </a:xfrm>
            <a:custGeom>
              <a:avLst/>
              <a:gdLst/>
              <a:ahLst/>
              <a:cxnLst>
                <a:cxn ang="0">
                  <a:pos x="750" y="0"/>
                </a:cxn>
                <a:cxn ang="0">
                  <a:pos x="0" y="0"/>
                </a:cxn>
                <a:cxn ang="0">
                  <a:pos x="2" y="194"/>
                </a:cxn>
                <a:cxn ang="0">
                  <a:pos x="28" y="378"/>
                </a:cxn>
                <a:cxn ang="0">
                  <a:pos x="750" y="378"/>
                </a:cxn>
                <a:cxn ang="0">
                  <a:pos x="750" y="0"/>
                </a:cxn>
                <a:cxn ang="0">
                  <a:pos x="750" y="0"/>
                </a:cxn>
              </a:cxnLst>
              <a:rect l="0" t="0" r="r" b="b"/>
              <a:pathLst>
                <a:path w="750" h="378">
                  <a:moveTo>
                    <a:pt x="750" y="0"/>
                  </a:moveTo>
                  <a:lnTo>
                    <a:pt x="0" y="0"/>
                  </a:lnTo>
                  <a:lnTo>
                    <a:pt x="2" y="194"/>
                  </a:lnTo>
                  <a:lnTo>
                    <a:pt x="28" y="378"/>
                  </a:lnTo>
                  <a:lnTo>
                    <a:pt x="750" y="378"/>
                  </a:lnTo>
                  <a:lnTo>
                    <a:pt x="750" y="0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rgbClr val="92C33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  <p:sp>
          <p:nvSpPr>
            <p:cNvPr id="72" name="Freeform 10"/>
            <p:cNvSpPr>
              <a:spLocks/>
            </p:cNvSpPr>
            <p:nvPr/>
          </p:nvSpPr>
          <p:spPr bwMode="gray">
            <a:xfrm rot="7200000">
              <a:off x="1339282" y="4158032"/>
              <a:ext cx="352348" cy="598217"/>
            </a:xfrm>
            <a:custGeom>
              <a:avLst/>
              <a:gdLst/>
              <a:ahLst/>
              <a:cxnLst>
                <a:cxn ang="0">
                  <a:pos x="495" y="285"/>
                </a:cxn>
                <a:cxn ang="0">
                  <a:pos x="495" y="971"/>
                </a:cxn>
                <a:cxn ang="0">
                  <a:pos x="462" y="964"/>
                </a:cxn>
                <a:cxn ang="0">
                  <a:pos x="430" y="953"/>
                </a:cxn>
                <a:cxn ang="0">
                  <a:pos x="401" y="931"/>
                </a:cxn>
                <a:cxn ang="0">
                  <a:pos x="372" y="898"/>
                </a:cxn>
                <a:cxn ang="0">
                  <a:pos x="339" y="855"/>
                </a:cxn>
                <a:cxn ang="0">
                  <a:pos x="306" y="801"/>
                </a:cxn>
                <a:cxn ang="0">
                  <a:pos x="270" y="732"/>
                </a:cxn>
                <a:cxn ang="0">
                  <a:pos x="227" y="648"/>
                </a:cxn>
                <a:cxn ang="0">
                  <a:pos x="183" y="554"/>
                </a:cxn>
                <a:cxn ang="0">
                  <a:pos x="129" y="438"/>
                </a:cxn>
                <a:cxn ang="0">
                  <a:pos x="96" y="369"/>
                </a:cxn>
                <a:cxn ang="0">
                  <a:pos x="29" y="211"/>
                </a:cxn>
                <a:cxn ang="0">
                  <a:pos x="2" y="127"/>
                </a:cxn>
                <a:cxn ang="0">
                  <a:pos x="0" y="60"/>
                </a:cxn>
                <a:cxn ang="0">
                  <a:pos x="15" y="0"/>
                </a:cxn>
                <a:cxn ang="0">
                  <a:pos x="15" y="43"/>
                </a:cxn>
                <a:cxn ang="0">
                  <a:pos x="15" y="72"/>
                </a:cxn>
                <a:cxn ang="0">
                  <a:pos x="15" y="99"/>
                </a:cxn>
                <a:cxn ang="0">
                  <a:pos x="18" y="126"/>
                </a:cxn>
                <a:cxn ang="0">
                  <a:pos x="29" y="162"/>
                </a:cxn>
                <a:cxn ang="0">
                  <a:pos x="53" y="198"/>
                </a:cxn>
                <a:cxn ang="0">
                  <a:pos x="85" y="231"/>
                </a:cxn>
                <a:cxn ang="0">
                  <a:pos x="125" y="260"/>
                </a:cxn>
                <a:cxn ang="0">
                  <a:pos x="180" y="278"/>
                </a:cxn>
                <a:cxn ang="0">
                  <a:pos x="245" y="282"/>
                </a:cxn>
                <a:cxn ang="0">
                  <a:pos x="495" y="285"/>
                </a:cxn>
              </a:cxnLst>
              <a:rect l="0" t="0" r="r" b="b"/>
              <a:pathLst>
                <a:path w="495" h="971">
                  <a:moveTo>
                    <a:pt x="495" y="285"/>
                  </a:moveTo>
                  <a:lnTo>
                    <a:pt x="495" y="971"/>
                  </a:lnTo>
                  <a:lnTo>
                    <a:pt x="462" y="964"/>
                  </a:lnTo>
                  <a:lnTo>
                    <a:pt x="430" y="953"/>
                  </a:lnTo>
                  <a:lnTo>
                    <a:pt x="401" y="931"/>
                  </a:lnTo>
                  <a:lnTo>
                    <a:pt x="372" y="898"/>
                  </a:lnTo>
                  <a:lnTo>
                    <a:pt x="339" y="855"/>
                  </a:lnTo>
                  <a:lnTo>
                    <a:pt x="306" y="801"/>
                  </a:lnTo>
                  <a:lnTo>
                    <a:pt x="270" y="732"/>
                  </a:lnTo>
                  <a:lnTo>
                    <a:pt x="227" y="648"/>
                  </a:lnTo>
                  <a:lnTo>
                    <a:pt x="183" y="554"/>
                  </a:lnTo>
                  <a:lnTo>
                    <a:pt x="129" y="438"/>
                  </a:lnTo>
                  <a:lnTo>
                    <a:pt x="96" y="369"/>
                  </a:lnTo>
                  <a:lnTo>
                    <a:pt x="29" y="211"/>
                  </a:lnTo>
                  <a:lnTo>
                    <a:pt x="2" y="127"/>
                  </a:lnTo>
                  <a:lnTo>
                    <a:pt x="0" y="60"/>
                  </a:lnTo>
                  <a:lnTo>
                    <a:pt x="15" y="0"/>
                  </a:lnTo>
                  <a:lnTo>
                    <a:pt x="15" y="43"/>
                  </a:lnTo>
                  <a:lnTo>
                    <a:pt x="15" y="72"/>
                  </a:lnTo>
                  <a:lnTo>
                    <a:pt x="15" y="99"/>
                  </a:lnTo>
                  <a:lnTo>
                    <a:pt x="18" y="126"/>
                  </a:lnTo>
                  <a:lnTo>
                    <a:pt x="29" y="162"/>
                  </a:lnTo>
                  <a:lnTo>
                    <a:pt x="53" y="198"/>
                  </a:lnTo>
                  <a:lnTo>
                    <a:pt x="85" y="231"/>
                  </a:lnTo>
                  <a:lnTo>
                    <a:pt x="125" y="260"/>
                  </a:lnTo>
                  <a:lnTo>
                    <a:pt x="180" y="278"/>
                  </a:lnTo>
                  <a:lnTo>
                    <a:pt x="245" y="282"/>
                  </a:lnTo>
                  <a:lnTo>
                    <a:pt x="495" y="285"/>
                  </a:lnTo>
                  <a:close/>
                </a:path>
              </a:pathLst>
            </a:custGeom>
            <a:solidFill>
              <a:srgbClr val="92C33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</p:grpSp>
      <p:sp>
        <p:nvSpPr>
          <p:cNvPr id="73" name="Freeform 11"/>
          <p:cNvSpPr>
            <a:spLocks/>
          </p:cNvSpPr>
          <p:nvPr/>
        </p:nvSpPr>
        <p:spPr bwMode="gray">
          <a:xfrm rot="14400000">
            <a:off x="1132682" y="3690144"/>
            <a:ext cx="776287" cy="1089025"/>
          </a:xfrm>
          <a:custGeom>
            <a:avLst/>
            <a:gdLst/>
            <a:ahLst/>
            <a:cxnLst>
              <a:cxn ang="0">
                <a:pos x="1233" y="343"/>
              </a:cxn>
              <a:cxn ang="0">
                <a:pos x="413" y="1764"/>
              </a:cxn>
              <a:cxn ang="0">
                <a:pos x="0" y="1226"/>
              </a:cxn>
              <a:cxn ang="0">
                <a:pos x="6" y="1098"/>
              </a:cxn>
              <a:cxn ang="0">
                <a:pos x="638" y="0"/>
              </a:cxn>
              <a:cxn ang="0">
                <a:pos x="1233" y="343"/>
              </a:cxn>
              <a:cxn ang="0">
                <a:pos x="1233" y="343"/>
              </a:cxn>
            </a:cxnLst>
            <a:rect l="0" t="0" r="r" b="b"/>
            <a:pathLst>
              <a:path w="1233" h="1764">
                <a:moveTo>
                  <a:pt x="1233" y="343"/>
                </a:moveTo>
                <a:lnTo>
                  <a:pt x="413" y="1764"/>
                </a:lnTo>
                <a:lnTo>
                  <a:pt x="0" y="1226"/>
                </a:lnTo>
                <a:lnTo>
                  <a:pt x="6" y="1098"/>
                </a:lnTo>
                <a:lnTo>
                  <a:pt x="638" y="0"/>
                </a:lnTo>
                <a:lnTo>
                  <a:pt x="1233" y="343"/>
                </a:lnTo>
                <a:lnTo>
                  <a:pt x="1233" y="343"/>
                </a:lnTo>
                <a:close/>
              </a:path>
            </a:pathLst>
          </a:custGeom>
          <a:gradFill rotWithShape="1">
            <a:gsLst>
              <a:gs pos="0">
                <a:srgbClr val="7E88E4"/>
              </a:gs>
              <a:gs pos="100000">
                <a:srgbClr val="7E88E4">
                  <a:gamma/>
                  <a:shade val="46275"/>
                  <a:invGamma/>
                </a:srgb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+mn-cs"/>
            </a:endParaRPr>
          </a:p>
        </p:txBody>
      </p:sp>
      <p:grpSp>
        <p:nvGrpSpPr>
          <p:cNvPr id="101" name="Group 100"/>
          <p:cNvGrpSpPr>
            <a:grpSpLocks/>
          </p:cNvGrpSpPr>
          <p:nvPr/>
        </p:nvGrpSpPr>
        <p:grpSpPr bwMode="auto">
          <a:xfrm>
            <a:off x="1223963" y="3133725"/>
            <a:ext cx="1085850" cy="1244600"/>
            <a:chOff x="1242197" y="3126131"/>
            <a:chExt cx="1085034" cy="1243653"/>
          </a:xfrm>
        </p:grpSpPr>
        <p:sp>
          <p:nvSpPr>
            <p:cNvPr id="75" name="AutoShape 13"/>
            <p:cNvSpPr>
              <a:spLocks noChangeArrowheads="1"/>
            </p:cNvSpPr>
            <p:nvPr/>
          </p:nvSpPr>
          <p:spPr bwMode="gray">
            <a:xfrm rot="19800000">
              <a:off x="1242197" y="3126131"/>
              <a:ext cx="753495" cy="341053"/>
            </a:xfrm>
            <a:prstGeom prst="triangle">
              <a:avLst>
                <a:gd name="adj" fmla="val 50000"/>
              </a:avLst>
            </a:prstGeom>
            <a:solidFill>
              <a:srgbClr val="7E88E4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gray">
            <a:xfrm rot="14400000">
              <a:off x="1403211" y="3482252"/>
              <a:ext cx="855012" cy="421958"/>
            </a:xfrm>
            <a:custGeom>
              <a:avLst/>
              <a:gdLst/>
              <a:ahLst/>
              <a:cxnLst>
                <a:cxn ang="0">
                  <a:pos x="750" y="0"/>
                </a:cxn>
                <a:cxn ang="0">
                  <a:pos x="0" y="0"/>
                </a:cxn>
                <a:cxn ang="0">
                  <a:pos x="2" y="194"/>
                </a:cxn>
                <a:cxn ang="0">
                  <a:pos x="28" y="378"/>
                </a:cxn>
                <a:cxn ang="0">
                  <a:pos x="750" y="378"/>
                </a:cxn>
                <a:cxn ang="0">
                  <a:pos x="750" y="0"/>
                </a:cxn>
                <a:cxn ang="0">
                  <a:pos x="750" y="0"/>
                </a:cxn>
              </a:cxnLst>
              <a:rect l="0" t="0" r="r" b="b"/>
              <a:pathLst>
                <a:path w="750" h="378">
                  <a:moveTo>
                    <a:pt x="750" y="0"/>
                  </a:moveTo>
                  <a:lnTo>
                    <a:pt x="0" y="0"/>
                  </a:lnTo>
                  <a:lnTo>
                    <a:pt x="2" y="194"/>
                  </a:lnTo>
                  <a:lnTo>
                    <a:pt x="28" y="378"/>
                  </a:lnTo>
                  <a:lnTo>
                    <a:pt x="750" y="378"/>
                  </a:lnTo>
                  <a:lnTo>
                    <a:pt x="750" y="0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rgbClr val="7E88E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  <p:sp>
          <p:nvSpPr>
            <p:cNvPr id="77" name="Freeform 15"/>
            <p:cNvSpPr>
              <a:spLocks/>
            </p:cNvSpPr>
            <p:nvPr/>
          </p:nvSpPr>
          <p:spPr bwMode="gray">
            <a:xfrm rot="14400000">
              <a:off x="1873549" y="3916102"/>
              <a:ext cx="309326" cy="598038"/>
            </a:xfrm>
            <a:custGeom>
              <a:avLst/>
              <a:gdLst/>
              <a:ahLst/>
              <a:cxnLst>
                <a:cxn ang="0">
                  <a:pos x="495" y="285"/>
                </a:cxn>
                <a:cxn ang="0">
                  <a:pos x="495" y="971"/>
                </a:cxn>
                <a:cxn ang="0">
                  <a:pos x="462" y="964"/>
                </a:cxn>
                <a:cxn ang="0">
                  <a:pos x="430" y="953"/>
                </a:cxn>
                <a:cxn ang="0">
                  <a:pos x="401" y="931"/>
                </a:cxn>
                <a:cxn ang="0">
                  <a:pos x="372" y="898"/>
                </a:cxn>
                <a:cxn ang="0">
                  <a:pos x="339" y="855"/>
                </a:cxn>
                <a:cxn ang="0">
                  <a:pos x="306" y="801"/>
                </a:cxn>
                <a:cxn ang="0">
                  <a:pos x="270" y="732"/>
                </a:cxn>
                <a:cxn ang="0">
                  <a:pos x="227" y="648"/>
                </a:cxn>
                <a:cxn ang="0">
                  <a:pos x="183" y="554"/>
                </a:cxn>
                <a:cxn ang="0">
                  <a:pos x="129" y="438"/>
                </a:cxn>
                <a:cxn ang="0">
                  <a:pos x="96" y="369"/>
                </a:cxn>
                <a:cxn ang="0">
                  <a:pos x="29" y="211"/>
                </a:cxn>
                <a:cxn ang="0">
                  <a:pos x="2" y="127"/>
                </a:cxn>
                <a:cxn ang="0">
                  <a:pos x="0" y="60"/>
                </a:cxn>
                <a:cxn ang="0">
                  <a:pos x="15" y="0"/>
                </a:cxn>
                <a:cxn ang="0">
                  <a:pos x="15" y="43"/>
                </a:cxn>
                <a:cxn ang="0">
                  <a:pos x="15" y="72"/>
                </a:cxn>
                <a:cxn ang="0">
                  <a:pos x="15" y="99"/>
                </a:cxn>
                <a:cxn ang="0">
                  <a:pos x="18" y="126"/>
                </a:cxn>
                <a:cxn ang="0">
                  <a:pos x="29" y="162"/>
                </a:cxn>
                <a:cxn ang="0">
                  <a:pos x="53" y="198"/>
                </a:cxn>
                <a:cxn ang="0">
                  <a:pos x="85" y="231"/>
                </a:cxn>
                <a:cxn ang="0">
                  <a:pos x="125" y="260"/>
                </a:cxn>
                <a:cxn ang="0">
                  <a:pos x="180" y="278"/>
                </a:cxn>
                <a:cxn ang="0">
                  <a:pos x="245" y="282"/>
                </a:cxn>
                <a:cxn ang="0">
                  <a:pos x="495" y="285"/>
                </a:cxn>
              </a:cxnLst>
              <a:rect l="0" t="0" r="r" b="b"/>
              <a:pathLst>
                <a:path w="495" h="971">
                  <a:moveTo>
                    <a:pt x="495" y="285"/>
                  </a:moveTo>
                  <a:lnTo>
                    <a:pt x="495" y="971"/>
                  </a:lnTo>
                  <a:lnTo>
                    <a:pt x="462" y="964"/>
                  </a:lnTo>
                  <a:lnTo>
                    <a:pt x="430" y="953"/>
                  </a:lnTo>
                  <a:lnTo>
                    <a:pt x="401" y="931"/>
                  </a:lnTo>
                  <a:lnTo>
                    <a:pt x="372" y="898"/>
                  </a:lnTo>
                  <a:lnTo>
                    <a:pt x="339" y="855"/>
                  </a:lnTo>
                  <a:lnTo>
                    <a:pt x="306" y="801"/>
                  </a:lnTo>
                  <a:lnTo>
                    <a:pt x="270" y="732"/>
                  </a:lnTo>
                  <a:lnTo>
                    <a:pt x="227" y="648"/>
                  </a:lnTo>
                  <a:lnTo>
                    <a:pt x="183" y="554"/>
                  </a:lnTo>
                  <a:lnTo>
                    <a:pt x="129" y="438"/>
                  </a:lnTo>
                  <a:lnTo>
                    <a:pt x="96" y="369"/>
                  </a:lnTo>
                  <a:lnTo>
                    <a:pt x="29" y="211"/>
                  </a:lnTo>
                  <a:lnTo>
                    <a:pt x="2" y="127"/>
                  </a:lnTo>
                  <a:lnTo>
                    <a:pt x="0" y="60"/>
                  </a:lnTo>
                  <a:lnTo>
                    <a:pt x="15" y="0"/>
                  </a:lnTo>
                  <a:lnTo>
                    <a:pt x="15" y="43"/>
                  </a:lnTo>
                  <a:lnTo>
                    <a:pt x="15" y="72"/>
                  </a:lnTo>
                  <a:lnTo>
                    <a:pt x="15" y="99"/>
                  </a:lnTo>
                  <a:lnTo>
                    <a:pt x="18" y="126"/>
                  </a:lnTo>
                  <a:lnTo>
                    <a:pt x="29" y="162"/>
                  </a:lnTo>
                  <a:lnTo>
                    <a:pt x="53" y="198"/>
                  </a:lnTo>
                  <a:lnTo>
                    <a:pt x="85" y="231"/>
                  </a:lnTo>
                  <a:lnTo>
                    <a:pt x="125" y="260"/>
                  </a:lnTo>
                  <a:lnTo>
                    <a:pt x="180" y="278"/>
                  </a:lnTo>
                  <a:lnTo>
                    <a:pt x="245" y="282"/>
                  </a:lnTo>
                  <a:lnTo>
                    <a:pt x="495" y="285"/>
                  </a:lnTo>
                  <a:close/>
                </a:path>
              </a:pathLst>
            </a:custGeom>
            <a:solidFill>
              <a:srgbClr val="7E88E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</p:grpSp>
      <p:grpSp>
        <p:nvGrpSpPr>
          <p:cNvPr id="100" name="Group 99"/>
          <p:cNvGrpSpPr>
            <a:grpSpLocks/>
          </p:cNvGrpSpPr>
          <p:nvPr/>
        </p:nvGrpSpPr>
        <p:grpSpPr bwMode="auto">
          <a:xfrm>
            <a:off x="223838" y="3883025"/>
            <a:ext cx="1308100" cy="792163"/>
            <a:chOff x="223600" y="3882606"/>
            <a:chExt cx="1308248" cy="792153"/>
          </a:xfrm>
        </p:grpSpPr>
        <p:sp>
          <p:nvSpPr>
            <p:cNvPr id="79" name="Freeform 17"/>
            <p:cNvSpPr>
              <a:spLocks/>
            </p:cNvSpPr>
            <p:nvPr/>
          </p:nvSpPr>
          <p:spPr bwMode="gray">
            <a:xfrm>
              <a:off x="223600" y="3882606"/>
              <a:ext cx="304834" cy="623880"/>
            </a:xfrm>
            <a:custGeom>
              <a:avLst/>
              <a:gdLst/>
              <a:ahLst/>
              <a:cxnLst>
                <a:cxn ang="0">
                  <a:pos x="495" y="285"/>
                </a:cxn>
                <a:cxn ang="0">
                  <a:pos x="495" y="971"/>
                </a:cxn>
                <a:cxn ang="0">
                  <a:pos x="462" y="964"/>
                </a:cxn>
                <a:cxn ang="0">
                  <a:pos x="430" y="953"/>
                </a:cxn>
                <a:cxn ang="0">
                  <a:pos x="401" y="931"/>
                </a:cxn>
                <a:cxn ang="0">
                  <a:pos x="372" y="898"/>
                </a:cxn>
                <a:cxn ang="0">
                  <a:pos x="339" y="855"/>
                </a:cxn>
                <a:cxn ang="0">
                  <a:pos x="306" y="801"/>
                </a:cxn>
                <a:cxn ang="0">
                  <a:pos x="270" y="732"/>
                </a:cxn>
                <a:cxn ang="0">
                  <a:pos x="227" y="648"/>
                </a:cxn>
                <a:cxn ang="0">
                  <a:pos x="183" y="554"/>
                </a:cxn>
                <a:cxn ang="0">
                  <a:pos x="129" y="438"/>
                </a:cxn>
                <a:cxn ang="0">
                  <a:pos x="96" y="369"/>
                </a:cxn>
                <a:cxn ang="0">
                  <a:pos x="29" y="211"/>
                </a:cxn>
                <a:cxn ang="0">
                  <a:pos x="2" y="127"/>
                </a:cxn>
                <a:cxn ang="0">
                  <a:pos x="0" y="60"/>
                </a:cxn>
                <a:cxn ang="0">
                  <a:pos x="15" y="0"/>
                </a:cxn>
                <a:cxn ang="0">
                  <a:pos x="15" y="43"/>
                </a:cxn>
                <a:cxn ang="0">
                  <a:pos x="15" y="72"/>
                </a:cxn>
                <a:cxn ang="0">
                  <a:pos x="15" y="99"/>
                </a:cxn>
                <a:cxn ang="0">
                  <a:pos x="18" y="126"/>
                </a:cxn>
                <a:cxn ang="0">
                  <a:pos x="29" y="162"/>
                </a:cxn>
                <a:cxn ang="0">
                  <a:pos x="53" y="198"/>
                </a:cxn>
                <a:cxn ang="0">
                  <a:pos x="85" y="231"/>
                </a:cxn>
                <a:cxn ang="0">
                  <a:pos x="125" y="260"/>
                </a:cxn>
                <a:cxn ang="0">
                  <a:pos x="180" y="278"/>
                </a:cxn>
                <a:cxn ang="0">
                  <a:pos x="245" y="282"/>
                </a:cxn>
                <a:cxn ang="0">
                  <a:pos x="495" y="285"/>
                </a:cxn>
              </a:cxnLst>
              <a:rect l="0" t="0" r="r" b="b"/>
              <a:pathLst>
                <a:path w="495" h="971">
                  <a:moveTo>
                    <a:pt x="495" y="285"/>
                  </a:moveTo>
                  <a:lnTo>
                    <a:pt x="495" y="971"/>
                  </a:lnTo>
                  <a:lnTo>
                    <a:pt x="462" y="964"/>
                  </a:lnTo>
                  <a:lnTo>
                    <a:pt x="430" y="953"/>
                  </a:lnTo>
                  <a:lnTo>
                    <a:pt x="401" y="931"/>
                  </a:lnTo>
                  <a:lnTo>
                    <a:pt x="372" y="898"/>
                  </a:lnTo>
                  <a:lnTo>
                    <a:pt x="339" y="855"/>
                  </a:lnTo>
                  <a:lnTo>
                    <a:pt x="306" y="801"/>
                  </a:lnTo>
                  <a:lnTo>
                    <a:pt x="270" y="732"/>
                  </a:lnTo>
                  <a:lnTo>
                    <a:pt x="227" y="648"/>
                  </a:lnTo>
                  <a:lnTo>
                    <a:pt x="183" y="554"/>
                  </a:lnTo>
                  <a:lnTo>
                    <a:pt x="129" y="438"/>
                  </a:lnTo>
                  <a:lnTo>
                    <a:pt x="96" y="369"/>
                  </a:lnTo>
                  <a:lnTo>
                    <a:pt x="29" y="211"/>
                  </a:lnTo>
                  <a:lnTo>
                    <a:pt x="2" y="127"/>
                  </a:lnTo>
                  <a:lnTo>
                    <a:pt x="0" y="60"/>
                  </a:lnTo>
                  <a:lnTo>
                    <a:pt x="15" y="0"/>
                  </a:lnTo>
                  <a:lnTo>
                    <a:pt x="15" y="43"/>
                  </a:lnTo>
                  <a:lnTo>
                    <a:pt x="15" y="72"/>
                  </a:lnTo>
                  <a:lnTo>
                    <a:pt x="15" y="99"/>
                  </a:lnTo>
                  <a:lnTo>
                    <a:pt x="18" y="126"/>
                  </a:lnTo>
                  <a:lnTo>
                    <a:pt x="29" y="162"/>
                  </a:lnTo>
                  <a:lnTo>
                    <a:pt x="53" y="198"/>
                  </a:lnTo>
                  <a:lnTo>
                    <a:pt x="85" y="231"/>
                  </a:lnTo>
                  <a:lnTo>
                    <a:pt x="125" y="260"/>
                  </a:lnTo>
                  <a:lnTo>
                    <a:pt x="180" y="278"/>
                  </a:lnTo>
                  <a:lnTo>
                    <a:pt x="245" y="282"/>
                  </a:lnTo>
                  <a:lnTo>
                    <a:pt x="495" y="285"/>
                  </a:lnTo>
                  <a:close/>
                </a:path>
              </a:pathLst>
            </a:custGeom>
            <a:solidFill>
              <a:srgbClr val="33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  <p:sp>
          <p:nvSpPr>
            <p:cNvPr id="80" name="AutoShape 18"/>
            <p:cNvSpPr>
              <a:spLocks noChangeArrowheads="1"/>
            </p:cNvSpPr>
            <p:nvPr/>
          </p:nvSpPr>
          <p:spPr bwMode="gray">
            <a:xfrm rot="5400000">
              <a:off x="971446" y="4114357"/>
              <a:ext cx="785803" cy="335001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Freeform 19"/>
            <p:cNvSpPr>
              <a:spLocks/>
            </p:cNvSpPr>
            <p:nvPr/>
          </p:nvSpPr>
          <p:spPr bwMode="gray">
            <a:xfrm>
              <a:off x="498268" y="4066754"/>
              <a:ext cx="838295" cy="441319"/>
            </a:xfrm>
            <a:custGeom>
              <a:avLst/>
              <a:gdLst/>
              <a:ahLst/>
              <a:cxnLst>
                <a:cxn ang="0">
                  <a:pos x="750" y="0"/>
                </a:cxn>
                <a:cxn ang="0">
                  <a:pos x="0" y="0"/>
                </a:cxn>
                <a:cxn ang="0">
                  <a:pos x="2" y="194"/>
                </a:cxn>
                <a:cxn ang="0">
                  <a:pos x="28" y="378"/>
                </a:cxn>
                <a:cxn ang="0">
                  <a:pos x="750" y="378"/>
                </a:cxn>
                <a:cxn ang="0">
                  <a:pos x="750" y="0"/>
                </a:cxn>
                <a:cxn ang="0">
                  <a:pos x="750" y="0"/>
                </a:cxn>
              </a:cxnLst>
              <a:rect l="0" t="0" r="r" b="b"/>
              <a:pathLst>
                <a:path w="750" h="378">
                  <a:moveTo>
                    <a:pt x="750" y="0"/>
                  </a:moveTo>
                  <a:lnTo>
                    <a:pt x="0" y="0"/>
                  </a:lnTo>
                  <a:lnTo>
                    <a:pt x="2" y="194"/>
                  </a:lnTo>
                  <a:lnTo>
                    <a:pt x="28" y="378"/>
                  </a:lnTo>
                  <a:lnTo>
                    <a:pt x="750" y="378"/>
                  </a:lnTo>
                  <a:lnTo>
                    <a:pt x="750" y="0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rgbClr val="33996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+mn-cs"/>
              </a:endParaRPr>
            </a:p>
          </p:txBody>
        </p:sp>
      </p:grp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762000" y="3429000"/>
            <a:ext cx="914400" cy="457200"/>
          </a:xfrm>
          <a:prstGeom prst="roundRect">
            <a:avLst>
              <a:gd name="adj" fmla="val 16667"/>
            </a:avLst>
          </a:prstGeom>
          <a:noFill/>
          <a:ln>
            <a:noFill/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3600" b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Đệ quy</a:t>
            </a:r>
          </a:p>
        </p:txBody>
      </p:sp>
    </p:spTree>
    <p:extLst>
      <p:ext uri="{BB962C8B-B14F-4D97-AF65-F5344CB8AC3E}">
        <p14:creationId xmlns:p14="http://schemas.microsoft.com/office/powerpoint/2010/main" val="120260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Hàm </a:t>
            </a:r>
            <a:r>
              <a:rPr lang="vi-VN" smtClean="0"/>
              <a:t>đệ</a:t>
            </a:r>
            <a:r>
              <a:rPr lang="en-US" smtClean="0"/>
              <a:t> quy trong NNLT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A85FF"/>
                </a:solidFill>
              </a:rPr>
              <a:t>Khái niệm</a:t>
            </a:r>
          </a:p>
          <a:p>
            <a:pPr lvl="1"/>
            <a:r>
              <a:rPr lang="en-US" smtClean="0"/>
              <a:t>Một hàm </a:t>
            </a:r>
            <a:r>
              <a:rPr lang="vi-VN" smtClean="0"/>
              <a:t>đượ</a:t>
            </a:r>
            <a:r>
              <a:rPr lang="en-US" smtClean="0"/>
              <a:t>c gọi là </a:t>
            </a:r>
            <a:r>
              <a:rPr lang="vi-VN" smtClean="0"/>
              <a:t>đệ</a:t>
            </a:r>
            <a:r>
              <a:rPr lang="en-US" smtClean="0"/>
              <a:t> quy nếu bên trong thân của hàm </a:t>
            </a:r>
            <a:r>
              <a:rPr lang="vi-VN" smtClean="0"/>
              <a:t>đó</a:t>
            </a:r>
            <a:r>
              <a:rPr lang="en-US" smtClean="0"/>
              <a:t> có lời gọi hàm lại chính nó một cách trực tiếp hay gián tiếp.</a:t>
            </a:r>
          </a:p>
        </p:txBody>
      </p:sp>
      <p:grpSp>
        <p:nvGrpSpPr>
          <p:cNvPr id="66" name="Group 65"/>
          <p:cNvGrpSpPr>
            <a:grpSpLocks/>
          </p:cNvGrpSpPr>
          <p:nvPr/>
        </p:nvGrpSpPr>
        <p:grpSpPr bwMode="auto">
          <a:xfrm>
            <a:off x="1371600" y="3886200"/>
            <a:ext cx="1600200" cy="1828800"/>
            <a:chOff x="1371600" y="3886200"/>
            <a:chExt cx="1600200" cy="1828800"/>
          </a:xfrm>
        </p:grpSpPr>
        <p:sp>
          <p:nvSpPr>
            <p:cNvPr id="12" name="AutoShape 2"/>
            <p:cNvSpPr>
              <a:spLocks noChangeArrowheads="1"/>
            </p:cNvSpPr>
            <p:nvPr/>
          </p:nvSpPr>
          <p:spPr bwMode="gray">
            <a:xfrm>
              <a:off x="1371600" y="3886200"/>
              <a:ext cx="1600200" cy="1828800"/>
            </a:xfrm>
            <a:prstGeom prst="bevel">
              <a:avLst>
                <a:gd name="adj" fmla="val 2551"/>
              </a:avLst>
            </a:prstGeom>
            <a:gradFill rotWithShape="1">
              <a:gsLst>
                <a:gs pos="0">
                  <a:srgbClr val="7FD13B"/>
                </a:gs>
                <a:gs pos="100000">
                  <a:srgbClr val="7FD13B">
                    <a:gamma/>
                    <a:tint val="43922"/>
                    <a:invGamma/>
                  </a:srgbClr>
                </a:gs>
              </a:gsLst>
              <a:lin ang="5400000" scaled="1"/>
            </a:gradFill>
            <a:ln w="19050" algn="ctr">
              <a:noFill/>
              <a:miter lim="800000"/>
              <a:headEnd/>
              <a:tailEnd/>
            </a:ln>
            <a:effectLst>
              <a:prstShdw prst="shdw13" dist="45791" dir="3378596">
                <a:srgbClr val="1C1C1C">
                  <a:alpha val="50000"/>
                </a:srgbClr>
              </a:prstShdw>
            </a:effec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black">
            <a:xfrm>
              <a:off x="1447800" y="3962400"/>
              <a:ext cx="1447800" cy="16160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31775" indent="-231775" algn="just"/>
              <a:r>
                <a:rPr lang="en-US" sz="1100">
                  <a:solidFill>
                    <a:srgbClr val="000000"/>
                  </a:solidFill>
                </a:rPr>
                <a:t>… Hàm(…)</a:t>
              </a:r>
            </a:p>
            <a:p>
              <a:pPr marL="231775" indent="-231775" algn="just"/>
              <a:r>
                <a:rPr lang="vi-VN" sz="1100">
                  <a:solidFill>
                    <a:srgbClr val="000000"/>
                  </a:solidFill>
                </a:rPr>
                <a:t>{</a:t>
              </a:r>
              <a:endParaRPr lang="en-US" sz="1100">
                <a:solidFill>
                  <a:srgbClr val="000000"/>
                </a:solidFill>
              </a:endParaRPr>
            </a:p>
            <a:p>
              <a:pPr marL="231775" indent="-231775" algn="just"/>
              <a:r>
                <a:rPr lang="en-US" sz="1100">
                  <a:solidFill>
                    <a:srgbClr val="000000"/>
                  </a:solidFill>
                </a:rPr>
                <a:t>   …</a:t>
              </a:r>
            </a:p>
            <a:p>
              <a:pPr marL="231775" indent="-231775" algn="just"/>
              <a:r>
                <a:rPr lang="en-US" sz="1100">
                  <a:solidFill>
                    <a:srgbClr val="000000"/>
                  </a:solidFill>
                </a:rPr>
                <a:t>   …</a:t>
              </a:r>
            </a:p>
            <a:p>
              <a:pPr marL="231775" indent="-231775" algn="just"/>
              <a:r>
                <a:rPr lang="en-US" sz="1100">
                  <a:solidFill>
                    <a:srgbClr val="000000"/>
                  </a:solidFill>
                </a:rPr>
                <a:t>   Lời gọi Hàm</a:t>
              </a:r>
            </a:p>
            <a:p>
              <a:pPr marL="231775" indent="-231775" algn="just"/>
              <a:r>
                <a:rPr lang="en-US" sz="1100">
                  <a:solidFill>
                    <a:srgbClr val="000000"/>
                  </a:solidFill>
                </a:rPr>
                <a:t>   …</a:t>
              </a:r>
            </a:p>
            <a:p>
              <a:pPr marL="231775" indent="-231775" algn="just"/>
              <a:r>
                <a:rPr lang="en-US" sz="1100">
                  <a:solidFill>
                    <a:srgbClr val="000000"/>
                  </a:solidFill>
                </a:rPr>
                <a:t>   …</a:t>
              </a:r>
            </a:p>
            <a:p>
              <a:pPr marL="231775" indent="-231775" algn="just"/>
              <a:r>
                <a:rPr lang="en-US" sz="1100">
                  <a:solidFill>
                    <a:srgbClr val="000000"/>
                  </a:solidFill>
                </a:rPr>
                <a:t>   …</a:t>
              </a:r>
            </a:p>
            <a:p>
              <a:pPr marL="231775" indent="-231775" algn="just"/>
              <a:r>
                <a:rPr lang="vi-VN" sz="1100">
                  <a:solidFill>
                    <a:srgbClr val="000000"/>
                  </a:solidFill>
                </a:rPr>
                <a:t>}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10800000">
            <a:off x="1066800" y="4800600"/>
            <a:ext cx="458788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534194" y="4266406"/>
            <a:ext cx="1066800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1066800" y="3733800"/>
            <a:ext cx="838200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1753394" y="3885406"/>
            <a:ext cx="304800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1447800" y="5943600"/>
            <a:ext cx="15240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rgbClr val="003366"/>
                </a:solidFill>
              </a:rPr>
              <a:t>ĐQ trực tiếp</a:t>
            </a:r>
          </a:p>
        </p:txBody>
      </p: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4191000" y="3886200"/>
            <a:ext cx="1600200" cy="1828800"/>
            <a:chOff x="4191000" y="3886200"/>
            <a:chExt cx="1600200" cy="1828800"/>
          </a:xfrm>
        </p:grpSpPr>
        <p:sp>
          <p:nvSpPr>
            <p:cNvPr id="40" name="AutoShape 2"/>
            <p:cNvSpPr>
              <a:spLocks noChangeArrowheads="1"/>
            </p:cNvSpPr>
            <p:nvPr/>
          </p:nvSpPr>
          <p:spPr bwMode="gray">
            <a:xfrm>
              <a:off x="4191000" y="3886200"/>
              <a:ext cx="1600200" cy="1828800"/>
            </a:xfrm>
            <a:prstGeom prst="bevel">
              <a:avLst>
                <a:gd name="adj" fmla="val 2551"/>
              </a:avLst>
            </a:prstGeom>
            <a:gradFill rotWithShape="1">
              <a:gsLst>
                <a:gs pos="0">
                  <a:srgbClr val="7FD13B"/>
                </a:gs>
                <a:gs pos="100000">
                  <a:srgbClr val="7FD13B">
                    <a:gamma/>
                    <a:tint val="43922"/>
                    <a:invGamma/>
                  </a:srgbClr>
                </a:gs>
              </a:gsLst>
              <a:lin ang="5400000" scaled="1"/>
            </a:gradFill>
            <a:ln w="19050" algn="ctr">
              <a:noFill/>
              <a:miter lim="800000"/>
              <a:headEnd/>
              <a:tailEnd/>
            </a:ln>
            <a:effectLst>
              <a:prstShdw prst="shdw13" dist="45791" dir="3378596">
                <a:srgbClr val="1C1C1C">
                  <a:alpha val="50000"/>
                </a:srgbClr>
              </a:prstShdw>
            </a:effec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black">
            <a:xfrm>
              <a:off x="4267200" y="3962400"/>
              <a:ext cx="1447800" cy="16160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31775" indent="-231775" algn="just"/>
              <a:r>
                <a:rPr lang="en-US" sz="1100">
                  <a:solidFill>
                    <a:srgbClr val="000000"/>
                  </a:solidFill>
                </a:rPr>
                <a:t>… Hàm1(…)</a:t>
              </a:r>
            </a:p>
            <a:p>
              <a:pPr marL="231775" indent="-231775" algn="just"/>
              <a:r>
                <a:rPr lang="vi-VN" sz="1100">
                  <a:solidFill>
                    <a:srgbClr val="000000"/>
                  </a:solidFill>
                </a:rPr>
                <a:t>{</a:t>
              </a:r>
              <a:endParaRPr lang="en-US" sz="1100">
                <a:solidFill>
                  <a:srgbClr val="000000"/>
                </a:solidFill>
              </a:endParaRPr>
            </a:p>
            <a:p>
              <a:pPr marL="231775" indent="-231775" algn="just"/>
              <a:r>
                <a:rPr lang="en-US" sz="1100">
                  <a:solidFill>
                    <a:srgbClr val="000000"/>
                  </a:solidFill>
                </a:rPr>
                <a:t>   …</a:t>
              </a:r>
            </a:p>
            <a:p>
              <a:pPr marL="231775" indent="-231775" algn="just"/>
              <a:r>
                <a:rPr lang="en-US" sz="1100">
                  <a:solidFill>
                    <a:srgbClr val="000000"/>
                  </a:solidFill>
                </a:rPr>
                <a:t>   …</a:t>
              </a:r>
            </a:p>
            <a:p>
              <a:pPr marL="231775" indent="-231775" algn="just"/>
              <a:r>
                <a:rPr lang="en-US" sz="1100">
                  <a:solidFill>
                    <a:srgbClr val="000000"/>
                  </a:solidFill>
                </a:rPr>
                <a:t>   Lời gọi Hàm2</a:t>
              </a:r>
            </a:p>
            <a:p>
              <a:pPr marL="231775" indent="-231775" algn="just"/>
              <a:r>
                <a:rPr lang="en-US" sz="1100">
                  <a:solidFill>
                    <a:srgbClr val="000000"/>
                  </a:solidFill>
                </a:rPr>
                <a:t>   …</a:t>
              </a:r>
            </a:p>
            <a:p>
              <a:pPr marL="231775" indent="-231775" algn="just"/>
              <a:r>
                <a:rPr lang="en-US" sz="1100">
                  <a:solidFill>
                    <a:srgbClr val="000000"/>
                  </a:solidFill>
                </a:rPr>
                <a:t>   …</a:t>
              </a:r>
            </a:p>
            <a:p>
              <a:pPr marL="231775" indent="-231775" algn="just"/>
              <a:r>
                <a:rPr lang="en-US" sz="1100">
                  <a:solidFill>
                    <a:srgbClr val="000000"/>
                  </a:solidFill>
                </a:rPr>
                <a:t>   …</a:t>
              </a:r>
            </a:p>
            <a:p>
              <a:pPr marL="231775" indent="-231775" algn="just"/>
              <a:r>
                <a:rPr lang="vi-VN" sz="1100">
                  <a:solidFill>
                    <a:srgbClr val="000000"/>
                  </a:solidFill>
                </a:rPr>
                <a:t>}</a:t>
              </a:r>
            </a:p>
          </p:txBody>
        </p:sp>
      </p:grp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4267200" y="5943600"/>
            <a:ext cx="3657600" cy="45720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rgbClr val="003366"/>
                </a:solidFill>
              </a:rPr>
              <a:t>ĐQ gián tiếp</a:t>
            </a:r>
          </a:p>
        </p:txBody>
      </p: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6324600" y="3886200"/>
            <a:ext cx="1600200" cy="1828800"/>
            <a:chOff x="6324600" y="3886200"/>
            <a:chExt cx="1600199" cy="1828800"/>
          </a:xfrm>
        </p:grpSpPr>
        <p:sp>
          <p:nvSpPr>
            <p:cNvPr id="48" name="AutoShape 5"/>
            <p:cNvSpPr>
              <a:spLocks noChangeArrowheads="1"/>
            </p:cNvSpPr>
            <p:nvPr/>
          </p:nvSpPr>
          <p:spPr bwMode="gray">
            <a:xfrm>
              <a:off x="6324600" y="3886200"/>
              <a:ext cx="1600199" cy="1828800"/>
            </a:xfrm>
            <a:prstGeom prst="bevel">
              <a:avLst>
                <a:gd name="adj" fmla="val 3032"/>
              </a:avLst>
            </a:prstGeom>
            <a:gradFill rotWithShape="1">
              <a:gsLst>
                <a:gs pos="0">
                  <a:srgbClr val="EB8803"/>
                </a:gs>
                <a:gs pos="100000">
                  <a:srgbClr val="EB8803">
                    <a:gamma/>
                    <a:tint val="43922"/>
                    <a:invGamma/>
                  </a:srgbClr>
                </a:gs>
              </a:gsLst>
              <a:lin ang="5400000" scaled="1"/>
            </a:gradFill>
            <a:ln w="19050" algn="ctr">
              <a:noFill/>
              <a:miter lim="800000"/>
              <a:headEnd/>
              <a:tailEnd/>
            </a:ln>
            <a:effectLst>
              <a:prstShdw prst="shdw13" dist="45791" dir="3378596">
                <a:srgbClr val="1C1C1C">
                  <a:alpha val="50000"/>
                </a:srgbClr>
              </a:prstShdw>
            </a:effec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black">
            <a:xfrm>
              <a:off x="6400800" y="3962400"/>
              <a:ext cx="1447799" cy="16160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31775" indent="-231775" algn="just"/>
              <a:r>
                <a:rPr lang="en-US" sz="1100">
                  <a:solidFill>
                    <a:srgbClr val="000000"/>
                  </a:solidFill>
                </a:rPr>
                <a:t>… Hàm2(…)</a:t>
              </a:r>
            </a:p>
            <a:p>
              <a:pPr marL="231775" indent="-231775" algn="just"/>
              <a:r>
                <a:rPr lang="vi-VN" sz="1100">
                  <a:solidFill>
                    <a:srgbClr val="000000"/>
                  </a:solidFill>
                </a:rPr>
                <a:t>{</a:t>
              </a:r>
              <a:endParaRPr lang="en-US" sz="1100">
                <a:solidFill>
                  <a:srgbClr val="000000"/>
                </a:solidFill>
              </a:endParaRPr>
            </a:p>
            <a:p>
              <a:pPr marL="231775" indent="-231775" algn="just"/>
              <a:r>
                <a:rPr lang="en-US" sz="1100">
                  <a:solidFill>
                    <a:srgbClr val="000000"/>
                  </a:solidFill>
                </a:rPr>
                <a:t>   …</a:t>
              </a:r>
            </a:p>
            <a:p>
              <a:pPr marL="231775" indent="-231775" algn="just"/>
              <a:r>
                <a:rPr lang="en-US" sz="1100">
                  <a:solidFill>
                    <a:srgbClr val="000000"/>
                  </a:solidFill>
                </a:rPr>
                <a:t>   …</a:t>
              </a:r>
            </a:p>
            <a:p>
              <a:pPr marL="231775" indent="-231775" algn="just"/>
              <a:r>
                <a:rPr lang="en-US" sz="1100">
                  <a:solidFill>
                    <a:srgbClr val="000000"/>
                  </a:solidFill>
                </a:rPr>
                <a:t>   Lời gọi Hàmx</a:t>
              </a:r>
            </a:p>
            <a:p>
              <a:pPr marL="231775" indent="-231775" algn="just"/>
              <a:r>
                <a:rPr lang="en-US" sz="1100">
                  <a:solidFill>
                    <a:srgbClr val="000000"/>
                  </a:solidFill>
                </a:rPr>
                <a:t>   …</a:t>
              </a:r>
            </a:p>
            <a:p>
              <a:pPr marL="231775" indent="-231775" algn="just"/>
              <a:r>
                <a:rPr lang="en-US" sz="1100">
                  <a:solidFill>
                    <a:srgbClr val="000000"/>
                  </a:solidFill>
                </a:rPr>
                <a:t>   …</a:t>
              </a:r>
            </a:p>
            <a:p>
              <a:pPr marL="231775" indent="-231775" algn="just"/>
              <a:r>
                <a:rPr lang="en-US" sz="1100">
                  <a:solidFill>
                    <a:srgbClr val="000000"/>
                  </a:solidFill>
                </a:rPr>
                <a:t>   …</a:t>
              </a:r>
            </a:p>
            <a:p>
              <a:pPr marL="231775" indent="-231775" algn="just"/>
              <a:r>
                <a:rPr lang="vi-VN" sz="1100">
                  <a:solidFill>
                    <a:srgbClr val="000000"/>
                  </a:solidFill>
                </a:rPr>
                <a:t>}</a:t>
              </a:r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 rot="10800000">
            <a:off x="5410200" y="4800600"/>
            <a:ext cx="458788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H="1" flipV="1">
            <a:off x="5676900" y="4229100"/>
            <a:ext cx="762000" cy="38100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248400" y="4038600"/>
            <a:ext cx="303213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>
            <a:off x="7620000" y="4800600"/>
            <a:ext cx="533400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7620794" y="4266406"/>
            <a:ext cx="1066800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0800000">
            <a:off x="6781800" y="3733800"/>
            <a:ext cx="1371600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>
            <a:off x="5410200" y="3733800"/>
            <a:ext cx="1371600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4724400" y="3733800"/>
            <a:ext cx="685800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>
            <a:off x="4572794" y="3885406"/>
            <a:ext cx="304800" cy="1588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6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458200" cy="10207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81988" cy="4744654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dirty="0" err="1"/>
              <a:t>Hàm</a:t>
            </a:r>
            <a:r>
              <a:rPr lang="en-US" dirty="0"/>
              <a:t> (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 - subroutine) là </a:t>
            </a: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thực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hiện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trọn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vẹn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một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công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việc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nhất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định</a:t>
            </a:r>
            <a:r>
              <a:rPr lang="en-US" dirty="0"/>
              <a:t> (module),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endParaRPr lang="en-US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u="sng" dirty="0" err="1"/>
              <a:t>Khi</a:t>
            </a:r>
            <a:r>
              <a:rPr lang="en-US" u="sng" dirty="0"/>
              <a:t> </a:t>
            </a:r>
            <a:r>
              <a:rPr lang="en-US" u="sng" dirty="0" err="1"/>
              <a:t>nào</a:t>
            </a:r>
            <a:r>
              <a:rPr lang="en-US" u="sng" dirty="0"/>
              <a:t> </a:t>
            </a:r>
            <a:r>
              <a:rPr lang="en-US" u="sng" dirty="0" err="1"/>
              <a:t>sử</a:t>
            </a:r>
            <a:r>
              <a:rPr lang="en-US" u="sng" dirty="0"/>
              <a:t> </a:t>
            </a:r>
            <a:r>
              <a:rPr lang="en-US" u="sng" dirty="0" err="1"/>
              <a:t>dụng</a:t>
            </a:r>
            <a:r>
              <a:rPr lang="en-US" u="sng" dirty="0"/>
              <a:t> </a:t>
            </a:r>
            <a:r>
              <a:rPr lang="en-US" u="sng" dirty="0" err="1"/>
              <a:t>hàm</a:t>
            </a:r>
            <a:r>
              <a:rPr lang="en-US" u="sng" dirty="0"/>
              <a:t>? </a:t>
            </a:r>
            <a:endParaRPr lang="en-US" b="1" dirty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có </a:t>
            </a:r>
            <a:r>
              <a:rPr lang="en-US" dirty="0" err="1">
                <a:solidFill>
                  <a:srgbClr val="FF0000"/>
                </a:solidFill>
              </a:rPr>
              <a:t>một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việc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giống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nhau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cần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thực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hiện</a:t>
            </a:r>
            <a:r>
              <a:rPr lang="en-US" dirty="0">
                <a:solidFill>
                  <a:srgbClr val="FF0000"/>
                </a:solidFill>
              </a:rPr>
              <a:t> ở </a:t>
            </a:r>
            <a:r>
              <a:rPr lang="en-US" dirty="0" err="1">
                <a:solidFill>
                  <a:srgbClr val="FF0000"/>
                </a:solidFill>
              </a:rPr>
              <a:t>nhiều</a:t>
            </a:r>
            <a:r>
              <a:rPr lang="en-US" dirty="0">
                <a:solidFill>
                  <a:srgbClr val="FF0000"/>
                </a:solidFill>
              </a:rPr>
              <a:t> vị trí</a:t>
            </a:r>
            <a:endParaRPr lang="en-US" b="1" dirty="0">
              <a:solidFill>
                <a:srgbClr val="FF0000"/>
              </a:solidFill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cần</a:t>
            </a:r>
            <a:r>
              <a:rPr lang="en-US" dirty="0">
                <a:solidFill>
                  <a:srgbClr val="FF0000"/>
                </a:solidFill>
              </a:rPr>
              <a:t> chia </a:t>
            </a:r>
            <a:r>
              <a:rPr lang="en-US" dirty="0" err="1">
                <a:solidFill>
                  <a:srgbClr val="FF0000"/>
                </a:solidFill>
              </a:rPr>
              <a:t>nhỏ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trình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đê</a:t>
            </a:r>
            <a:r>
              <a:rPr lang="en-US" dirty="0"/>
              <a:t>̉ </a:t>
            </a:r>
            <a:r>
              <a:rPr lang="en-US" dirty="0" err="1"/>
              <a:t>dê</a:t>
            </a:r>
            <a:r>
              <a:rPr lang="en-US" dirty="0"/>
              <a:t>̃ </a:t>
            </a:r>
            <a:r>
              <a:rPr lang="en-US" dirty="0" err="1"/>
              <a:t>quản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b="1" dirty="0"/>
          </a:p>
        </p:txBody>
      </p:sp>
      <p:sp>
        <p:nvSpPr>
          <p:cNvPr id="8197" name="Slide Number Placeholder 4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fld id="{1AE88A75-3548-4053-91A8-B494490F0F67}" type="slidenum">
              <a:rPr lang="en-US" sz="1400" b="1">
                <a:solidFill>
                  <a:srgbClr val="FFFFFF"/>
                </a:solidFill>
              </a:rPr>
              <a:pPr algn="ctr" eaLnBrk="1" hangingPunct="1"/>
              <a:t>2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40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Arrow 39"/>
          <p:cNvSpPr>
            <a:spLocks noChangeArrowheads="1"/>
          </p:cNvSpPr>
          <p:nvPr/>
        </p:nvSpPr>
        <p:spPr bwMode="auto">
          <a:xfrm>
            <a:off x="3581400" y="2590800"/>
            <a:ext cx="838200" cy="9144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41" name="Right Arrow 40"/>
          <p:cNvSpPr>
            <a:spLocks noChangeArrowheads="1"/>
          </p:cNvSpPr>
          <p:nvPr/>
        </p:nvSpPr>
        <p:spPr bwMode="auto">
          <a:xfrm>
            <a:off x="3581400" y="3962400"/>
            <a:ext cx="838200" cy="9144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FFFF">
                  <a:alpha val="79999"/>
                </a:srgbClr>
              </a:gs>
              <a:gs pos="100000">
                <a:srgbClr val="FFCC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hàm </a:t>
            </a:r>
            <a:r>
              <a:rPr lang="vi-VN" smtClean="0"/>
              <a:t>đệ</a:t>
            </a:r>
            <a:r>
              <a:rPr lang="en-US" smtClean="0"/>
              <a:t> quy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2362200" y="1524000"/>
            <a:ext cx="3617913" cy="4011613"/>
            <a:chOff x="914400" y="1676400"/>
            <a:chExt cx="3617912" cy="4011275"/>
          </a:xfrm>
        </p:grpSpPr>
        <p:sp>
          <p:nvSpPr>
            <p:cNvPr id="23" name="AutoShape 6"/>
            <p:cNvSpPr>
              <a:spLocks noChangeArrowheads="1"/>
            </p:cNvSpPr>
            <p:nvPr/>
          </p:nvSpPr>
          <p:spPr bwMode="gray">
            <a:xfrm>
              <a:off x="990600" y="2209800"/>
              <a:ext cx="3505200" cy="34290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sz="2000">
                <a:solidFill>
                  <a:srgbClr val="003366"/>
                </a:solidFill>
                <a:latin typeface="Verdana" pitchFamily="34" charset="0"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black">
            <a:xfrm>
              <a:off x="1066800" y="2209755"/>
              <a:ext cx="3352799" cy="34779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31775" indent="-231775" algn="just"/>
              <a:r>
                <a:rPr lang="vi-VN" sz="2000" dirty="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{</a:t>
              </a:r>
              <a:endParaRPr lang="en-US" sz="2000" dirty="0">
                <a:solidFill>
                  <a:srgbClr val="0A85FF"/>
                </a:solidFill>
                <a:latin typeface="Tahoma" pitchFamily="34" charset="0"/>
                <a:cs typeface="Tahoma" pitchFamily="34" charset="0"/>
              </a:endParaRPr>
            </a:p>
            <a:p>
              <a:pPr marL="231775" indent="-231775" algn="just"/>
              <a:r>
                <a:rPr lang="en-US" sz="2000" dirty="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  if (&lt;ĐK </a:t>
              </a:r>
              <a:r>
                <a:rPr lang="en-US" sz="2000" dirty="0" err="1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dừng</a:t>
              </a:r>
              <a:r>
                <a:rPr lang="en-US" sz="2000" dirty="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&gt;)</a:t>
              </a:r>
            </a:p>
            <a:p>
              <a:pPr marL="231775" indent="-231775" algn="just"/>
              <a:r>
                <a:rPr lang="en-US" sz="2000" dirty="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  {</a:t>
              </a:r>
            </a:p>
            <a:p>
              <a:pPr marL="231775" indent="-231775" algn="just"/>
              <a:r>
                <a:rPr lang="en-US" sz="2000" dirty="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     …</a:t>
              </a:r>
            </a:p>
            <a:p>
              <a:pPr marL="231775" indent="-231775" algn="just"/>
              <a:r>
                <a:rPr lang="en-US" sz="2000" dirty="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     return &lt;</a:t>
              </a:r>
              <a:r>
                <a:rPr lang="en-US" sz="2000" dirty="0" err="1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Giá</a:t>
              </a:r>
              <a:r>
                <a:rPr lang="en-US" sz="2000" dirty="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trị</a:t>
              </a:r>
              <a:r>
                <a:rPr lang="en-US" sz="2000" dirty="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&gt;;</a:t>
              </a:r>
            </a:p>
            <a:p>
              <a:pPr marL="231775" indent="-231775" algn="just"/>
              <a:r>
                <a:rPr lang="en-US" sz="2000" dirty="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  }</a:t>
              </a:r>
            </a:p>
            <a:p>
              <a:pPr marL="231775" indent="-231775" algn="just"/>
              <a:endParaRPr lang="en-US" sz="2000" dirty="0">
                <a:solidFill>
                  <a:srgbClr val="0A85FF"/>
                </a:solidFill>
                <a:latin typeface="Tahoma" pitchFamily="34" charset="0"/>
                <a:cs typeface="Tahoma" pitchFamily="34" charset="0"/>
              </a:endParaRPr>
            </a:p>
            <a:p>
              <a:pPr marL="231775" indent="-231775" algn="just"/>
              <a:r>
                <a:rPr lang="en-US" sz="2000" dirty="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  … </a:t>
              </a:r>
            </a:p>
            <a:p>
              <a:pPr marL="231775" indent="-231775" algn="just"/>
              <a:r>
                <a:rPr lang="en-US" sz="2000" dirty="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  … </a:t>
              </a:r>
              <a:r>
                <a:rPr lang="en-US" sz="2000" dirty="0" err="1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Lời</a:t>
              </a:r>
              <a:r>
                <a:rPr lang="en-US" sz="2000" dirty="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gọi</a:t>
              </a:r>
              <a:r>
                <a:rPr lang="en-US" sz="2000" dirty="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Hàm</a:t>
              </a:r>
              <a:endParaRPr lang="en-US" sz="2000" dirty="0">
                <a:solidFill>
                  <a:srgbClr val="0A85FF"/>
                </a:solidFill>
                <a:latin typeface="Tahoma" pitchFamily="34" charset="0"/>
                <a:cs typeface="Tahoma" pitchFamily="34" charset="0"/>
              </a:endParaRPr>
            </a:p>
            <a:p>
              <a:pPr marL="231775" indent="-231775" algn="just"/>
              <a:r>
                <a:rPr lang="en-US" sz="2000" dirty="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  …</a:t>
              </a:r>
            </a:p>
            <a:p>
              <a:pPr marL="231775" indent="-231775" algn="just"/>
              <a:r>
                <a:rPr lang="vi-VN" sz="2000" dirty="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grpSp>
          <p:nvGrpSpPr>
            <p:cNvPr id="21518" name="Group 19"/>
            <p:cNvGrpSpPr>
              <a:grpSpLocks/>
            </p:cNvGrpSpPr>
            <p:nvPr/>
          </p:nvGrpSpPr>
          <p:grpSpPr bwMode="auto">
            <a:xfrm>
              <a:off x="914400" y="1676400"/>
              <a:ext cx="3617912" cy="530225"/>
              <a:chOff x="560388" y="1143000"/>
              <a:chExt cx="3617912" cy="530225"/>
            </a:xfrm>
          </p:grpSpPr>
          <p:sp>
            <p:nvSpPr>
              <p:cNvPr id="21" name="Freeform 2"/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22" name="Rectangle 4"/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cs typeface="+mn-cs"/>
                  </a:rPr>
                  <a:t>&lt;Kiểu&gt; &lt;TênHàm&gt;(TS)</a:t>
                </a: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609600" y="1600200"/>
            <a:ext cx="3617912" cy="4011275"/>
            <a:chOff x="4572000" y="1676400"/>
            <a:chExt cx="3617912" cy="4011275"/>
          </a:xfrm>
          <a:scene3d>
            <a:camera prst="perspectiveContrastingRightFacing"/>
            <a:lightRig rig="threePt" dir="t"/>
          </a:scene3d>
        </p:grpSpPr>
        <p:grpSp>
          <p:nvGrpSpPr>
            <p:cNvPr id="27" name="Group 26"/>
            <p:cNvGrpSpPr/>
            <p:nvPr/>
          </p:nvGrpSpPr>
          <p:grpSpPr>
            <a:xfrm>
              <a:off x="4572000" y="1676400"/>
              <a:ext cx="3617912" cy="4011275"/>
              <a:chOff x="914400" y="1676400"/>
              <a:chExt cx="3617912" cy="4011275"/>
            </a:xfrm>
          </p:grpSpPr>
          <p:sp>
            <p:nvSpPr>
              <p:cNvPr id="28" name="AutoShape 6"/>
              <p:cNvSpPr>
                <a:spLocks noChangeArrowheads="1"/>
              </p:cNvSpPr>
              <p:nvPr/>
            </p:nvSpPr>
            <p:spPr bwMode="gray">
              <a:xfrm>
                <a:off x="990600" y="2209800"/>
                <a:ext cx="3505200" cy="3429000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2"/>
                </a:solidFill>
                <a:headEnd/>
                <a:tailEnd/>
              </a:ln>
              <a:effectLst>
                <a:glow rad="63500">
                  <a:schemeClr val="tx1">
                    <a:lumMod val="60000"/>
                    <a:lumOff val="40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endParaRPr lang="en-US" sz="2000"/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black">
              <a:xfrm>
                <a:off x="1066800" y="2209800"/>
                <a:ext cx="3352800" cy="3477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vi-VN" sz="2000" ker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{</a:t>
                </a:r>
                <a:endParaRPr lang="en-US" sz="20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endParaRP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  if (&lt;ĐK dừng&gt;)</a:t>
                </a: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  {</a:t>
                </a: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     …</a:t>
                </a: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     return &lt;Giá trị&gt;;</a:t>
                </a: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  }</a:t>
                </a: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000" ker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endParaRP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  … </a:t>
                </a: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  … Lời gọi Hàm</a:t>
                </a: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ker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   …</a:t>
                </a:r>
              </a:p>
              <a:p>
                <a:pPr marL="231775" indent="-231775" algn="just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vi-VN" sz="2000" kern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Tahoma" pitchFamily="34" charset="0"/>
                    <a:cs typeface="Tahoma" pitchFamily="34" charset="0"/>
                  </a:rPr>
                  <a:t>}</a:t>
                </a:r>
              </a:p>
            </p:txBody>
          </p:sp>
          <p:grpSp>
            <p:nvGrpSpPr>
              <p:cNvPr id="30" name="Group 19"/>
              <p:cNvGrpSpPr/>
              <p:nvPr/>
            </p:nvGrpSpPr>
            <p:grpSpPr>
              <a:xfrm>
                <a:off x="914400" y="1676400"/>
                <a:ext cx="3617912" cy="530225"/>
                <a:chOff x="560388" y="1143000"/>
                <a:chExt cx="3617912" cy="530225"/>
              </a:xfrm>
            </p:grpSpPr>
            <p:sp>
              <p:nvSpPr>
                <p:cNvPr id="31" name="Freeform 2"/>
                <p:cNvSpPr>
                  <a:spLocks/>
                </p:cNvSpPr>
                <p:nvPr/>
              </p:nvSpPr>
              <p:spPr bwMode="gray">
                <a:xfrm>
                  <a:off x="560388" y="1143000"/>
                  <a:ext cx="3617912" cy="530225"/>
                </a:xfrm>
                <a:custGeom>
                  <a:avLst/>
                  <a:gdLst/>
                  <a:ahLst/>
                  <a:cxnLst>
                    <a:cxn ang="0">
                      <a:pos x="26" y="121"/>
                    </a:cxn>
                    <a:cxn ang="0">
                      <a:pos x="26" y="291"/>
                    </a:cxn>
                    <a:cxn ang="0">
                      <a:pos x="2014" y="291"/>
                    </a:cxn>
                    <a:cxn ang="0">
                      <a:pos x="2014" y="114"/>
                    </a:cxn>
                    <a:cxn ang="0">
                      <a:pos x="1868" y="13"/>
                    </a:cxn>
                    <a:cxn ang="0">
                      <a:pos x="170" y="13"/>
                    </a:cxn>
                    <a:cxn ang="0">
                      <a:pos x="26" y="121"/>
                    </a:cxn>
                  </a:cxnLst>
                  <a:rect l="0" t="0" r="r" b="b"/>
                  <a:pathLst>
                    <a:path w="2019" h="291">
                      <a:moveTo>
                        <a:pt x="26" y="121"/>
                      </a:moveTo>
                      <a:cubicBezTo>
                        <a:pt x="26" y="245"/>
                        <a:pt x="26" y="291"/>
                        <a:pt x="26" y="291"/>
                      </a:cubicBezTo>
                      <a:lnTo>
                        <a:pt x="2014" y="291"/>
                      </a:lnTo>
                      <a:lnTo>
                        <a:pt x="2014" y="114"/>
                      </a:lnTo>
                      <a:cubicBezTo>
                        <a:pt x="2009" y="76"/>
                        <a:pt x="2019" y="0"/>
                        <a:pt x="1868" y="13"/>
                      </a:cubicBezTo>
                      <a:cubicBezTo>
                        <a:pt x="1015" y="13"/>
                        <a:pt x="170" y="13"/>
                        <a:pt x="170" y="13"/>
                      </a:cubicBezTo>
                      <a:cubicBezTo>
                        <a:pt x="0" y="7"/>
                        <a:pt x="24" y="99"/>
                        <a:pt x="26" y="121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738AC8">
                        <a:shade val="51000"/>
                        <a:satMod val="130000"/>
                      </a:srgbClr>
                    </a:gs>
                    <a:gs pos="80000">
                      <a:srgbClr val="738AC8">
                        <a:shade val="93000"/>
                        <a:satMod val="130000"/>
                      </a:srgbClr>
                    </a:gs>
                    <a:gs pos="100000">
                      <a:srgbClr val="738AC8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738AC8">
                      <a:shade val="95000"/>
                      <a:satMod val="105000"/>
                    </a:srgbClr>
                  </a:solidFill>
                  <a:prstDash val="solid"/>
                  <a:headEnd/>
                  <a:tailEnd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p3d>
                  <a:bevelT/>
                </a:sp3d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Verdana"/>
                    <a:cs typeface="+mn-cs"/>
                  </a:endParaRPr>
                </a:p>
              </p:txBody>
            </p:sp>
            <p:sp>
              <p:nvSpPr>
                <p:cNvPr id="32" name="Rectangle 4"/>
                <p:cNvSpPr>
                  <a:spLocks noChangeArrowheads="1"/>
                </p:cNvSpPr>
                <p:nvPr/>
              </p:nvSpPr>
              <p:spPr bwMode="gray">
                <a:xfrm>
                  <a:off x="708025" y="1192213"/>
                  <a:ext cx="3357563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003300"/>
                  </a:outerShdw>
                </a:effectLst>
                <a:sp3d>
                  <a:bevelT/>
                </a:sp3d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2400" kern="0">
                      <a:solidFill>
                        <a:srgbClr val="FFFFFF"/>
                      </a:solidFill>
                      <a:cs typeface="+mn-cs"/>
                    </a:rPr>
                    <a:t>&lt;Kiểu&gt; &lt;TênHàm&gt;(TS)</a:t>
                  </a:r>
                </a:p>
              </p:txBody>
            </p:sp>
          </p:grpSp>
        </p:grpSp>
        <p:sp>
          <p:nvSpPr>
            <p:cNvPr id="33" name="AutoShape 6"/>
            <p:cNvSpPr>
              <a:spLocks noChangeArrowheads="1"/>
            </p:cNvSpPr>
            <p:nvPr/>
          </p:nvSpPr>
          <p:spPr bwMode="gray">
            <a:xfrm>
              <a:off x="4953000" y="2514600"/>
              <a:ext cx="2895600" cy="1676400"/>
            </a:xfrm>
            <a:prstGeom prst="roundRect">
              <a:avLst>
                <a:gd name="adj" fmla="val 5668"/>
              </a:avLst>
            </a:prstGeom>
            <a:noFill/>
            <a:ln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4" name="AutoShape 6"/>
            <p:cNvSpPr>
              <a:spLocks noChangeArrowheads="1"/>
            </p:cNvSpPr>
            <p:nvPr/>
          </p:nvSpPr>
          <p:spPr bwMode="gray">
            <a:xfrm>
              <a:off x="4953000" y="4495800"/>
              <a:ext cx="2895600" cy="838200"/>
            </a:xfrm>
            <a:prstGeom prst="roundRect">
              <a:avLst>
                <a:gd name="adj" fmla="val 5668"/>
              </a:avLst>
            </a:prstGeom>
            <a:noFill/>
            <a:ln>
              <a:prstDash val="sysDash"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38" name="Rectangle 11"/>
          <p:cNvSpPr>
            <a:spLocks noChangeArrowheads="1"/>
          </p:cNvSpPr>
          <p:nvPr/>
        </p:nvSpPr>
        <p:spPr bwMode="black">
          <a:xfrm>
            <a:off x="4343400" y="2133600"/>
            <a:ext cx="3810000" cy="1662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/>
            <a:r>
              <a:rPr lang="en-US" b="1" i="1">
                <a:solidFill>
                  <a:srgbClr val="FF0000"/>
                </a:solidFill>
                <a:latin typeface="Verdana" pitchFamily="34" charset="0"/>
                <a:cs typeface="Tahoma" pitchFamily="34" charset="0"/>
              </a:rPr>
              <a:t>Phần dừng</a:t>
            </a:r>
          </a:p>
          <a:p>
            <a:pPr marL="231775" indent="-231775"/>
            <a:r>
              <a:rPr lang="en-US" sz="1200" b="1" i="1">
                <a:latin typeface="Verdana" pitchFamily="34" charset="0"/>
                <a:cs typeface="Tahoma" pitchFamily="34" charset="0"/>
                <a:sym typeface="Wingdings" pitchFamily="2" charset="2"/>
              </a:rPr>
              <a:t>(Base step)</a:t>
            </a:r>
          </a:p>
          <a:p>
            <a:pPr marL="231775" indent="-231775">
              <a:buFont typeface="Arial" charset="0"/>
              <a:buChar char="•"/>
            </a:pPr>
            <a:r>
              <a:rPr lang="en-US">
                <a:latin typeface="Verdana" pitchFamily="34" charset="0"/>
                <a:cs typeface="Tahoma" pitchFamily="34" charset="0"/>
              </a:rPr>
              <a:t>Phần khởi tính toán hoặc điểm kết thúc của thuật toán</a:t>
            </a:r>
          </a:p>
          <a:p>
            <a:pPr marL="231775" indent="-231775">
              <a:buFont typeface="Arial" charset="0"/>
              <a:buChar char="•"/>
            </a:pPr>
            <a:r>
              <a:rPr lang="en-US">
                <a:latin typeface="Verdana" pitchFamily="34" charset="0"/>
                <a:cs typeface="Tahoma" pitchFamily="34" charset="0"/>
              </a:rPr>
              <a:t>Không chứa phần đang được định nghĩa</a:t>
            </a:r>
            <a:endParaRPr lang="vi-VN">
              <a:solidFill>
                <a:srgbClr val="0A85FF"/>
              </a:solidFill>
              <a:latin typeface="Verdana" pitchFamily="34" charset="0"/>
              <a:cs typeface="Tahoma" pitchFamily="34" charset="0"/>
            </a:endParaRP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black">
          <a:xfrm>
            <a:off x="4343400" y="3962400"/>
            <a:ext cx="3810000" cy="11080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/>
            <a:r>
              <a:rPr lang="en-US" b="1" i="1">
                <a:solidFill>
                  <a:srgbClr val="FF0000"/>
                </a:solidFill>
                <a:latin typeface="Verdana" pitchFamily="34" charset="0"/>
                <a:cs typeface="Tahoma" pitchFamily="34" charset="0"/>
              </a:rPr>
              <a:t>Phần đệ quy</a:t>
            </a:r>
          </a:p>
          <a:p>
            <a:pPr marL="231775" indent="-231775"/>
            <a:r>
              <a:rPr lang="en-US" sz="1200" b="1" i="1">
                <a:latin typeface="Verdana" pitchFamily="34" charset="0"/>
                <a:cs typeface="Tahoma" pitchFamily="34" charset="0"/>
              </a:rPr>
              <a:t>(Recursion step)</a:t>
            </a:r>
          </a:p>
          <a:p>
            <a:pPr marL="231775" indent="-231775">
              <a:buFont typeface="Arial" charset="0"/>
              <a:buChar char="•"/>
            </a:pPr>
            <a:r>
              <a:rPr lang="en-US">
                <a:latin typeface="Verdana" pitchFamily="34" charset="0"/>
                <a:cs typeface="Tahoma" pitchFamily="34" charset="0"/>
              </a:rPr>
              <a:t>Có sử dụng thuật toán đang được định nghĩa.</a:t>
            </a:r>
            <a:endParaRPr lang="vi-VN">
              <a:solidFill>
                <a:srgbClr val="0A85FF"/>
              </a:solidFill>
              <a:latin typeface="Verdan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71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69195E-6 L -0.19775 -0.0034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0" y="-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38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Phân loại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1" name="Freeform 2"/>
          <p:cNvSpPr>
            <a:spLocks/>
          </p:cNvSpPr>
          <p:nvPr/>
        </p:nvSpPr>
        <p:spPr bwMode="gray">
          <a:xfrm>
            <a:off x="409575" y="1371600"/>
            <a:ext cx="4283075" cy="4114800"/>
          </a:xfrm>
          <a:custGeom>
            <a:avLst/>
            <a:gdLst/>
            <a:ahLst/>
            <a:cxnLst>
              <a:cxn ang="0">
                <a:pos x="744" y="1107"/>
              </a:cxn>
              <a:cxn ang="0">
                <a:pos x="0" y="2479"/>
              </a:cxn>
              <a:cxn ang="0">
                <a:pos x="977" y="2854"/>
              </a:cxn>
              <a:cxn ang="0">
                <a:pos x="2200" y="2440"/>
              </a:cxn>
              <a:cxn ang="0">
                <a:pos x="2666" y="1469"/>
              </a:cxn>
              <a:cxn ang="0">
                <a:pos x="2466" y="583"/>
              </a:cxn>
              <a:cxn ang="0">
                <a:pos x="2077" y="0"/>
              </a:cxn>
              <a:cxn ang="0">
                <a:pos x="744" y="1107"/>
              </a:cxn>
            </a:cxnLst>
            <a:rect l="0" t="0" r="r" b="b"/>
            <a:pathLst>
              <a:path w="2698" h="2870">
                <a:moveTo>
                  <a:pt x="744" y="1107"/>
                </a:moveTo>
                <a:lnTo>
                  <a:pt x="0" y="2479"/>
                </a:lnTo>
                <a:cubicBezTo>
                  <a:pt x="323" y="2693"/>
                  <a:pt x="608" y="2838"/>
                  <a:pt x="977" y="2854"/>
                </a:cubicBezTo>
                <a:cubicBezTo>
                  <a:pt x="1346" y="2870"/>
                  <a:pt x="1870" y="2745"/>
                  <a:pt x="2200" y="2440"/>
                </a:cubicBezTo>
                <a:cubicBezTo>
                  <a:pt x="2530" y="2135"/>
                  <a:pt x="2634" y="1715"/>
                  <a:pt x="2666" y="1469"/>
                </a:cubicBezTo>
                <a:cubicBezTo>
                  <a:pt x="2698" y="1223"/>
                  <a:pt x="2575" y="827"/>
                  <a:pt x="2466" y="583"/>
                </a:cubicBezTo>
                <a:cubicBezTo>
                  <a:pt x="2357" y="339"/>
                  <a:pt x="2258" y="175"/>
                  <a:pt x="2077" y="0"/>
                </a:cubicBezTo>
                <a:cubicBezTo>
                  <a:pt x="1410" y="553"/>
                  <a:pt x="744" y="1107"/>
                  <a:pt x="744" y="1107"/>
                </a:cubicBez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B2B2B2">
                  <a:gamma/>
                  <a:tint val="0"/>
                  <a:invGamma/>
                  <a:alpha val="0"/>
                </a:srgbClr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Tahoma" pitchFamily="34" charset="0"/>
            </a:endParaRPr>
          </a:p>
        </p:txBody>
      </p:sp>
      <p:sp>
        <p:nvSpPr>
          <p:cNvPr id="192" name="AutoShape 4"/>
          <p:cNvSpPr>
            <a:spLocks noChangeArrowheads="1"/>
          </p:cNvSpPr>
          <p:nvPr/>
        </p:nvSpPr>
        <p:spPr bwMode="gray">
          <a:xfrm rot="2428271" flipH="1">
            <a:off x="1722438" y="1852613"/>
            <a:ext cx="1506537" cy="2765425"/>
          </a:xfrm>
          <a:prstGeom prst="moon">
            <a:avLst>
              <a:gd name="adj" fmla="val 13625"/>
            </a:avLst>
          </a:prstGeom>
          <a:solidFill>
            <a:srgbClr val="C9C9C9">
              <a:alpha val="3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193" name="Line 5"/>
          <p:cNvSpPr>
            <a:spLocks noChangeShapeType="1"/>
          </p:cNvSpPr>
          <p:nvPr/>
        </p:nvSpPr>
        <p:spPr bwMode="gray">
          <a:xfrm rot="20560554">
            <a:off x="1531938" y="2389188"/>
            <a:ext cx="3009900" cy="0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Tahoma" pitchFamily="34" charset="0"/>
            </a:endParaRPr>
          </a:p>
        </p:txBody>
      </p:sp>
      <p:sp>
        <p:nvSpPr>
          <p:cNvPr id="194" name="Line 6"/>
          <p:cNvSpPr>
            <a:spLocks noChangeShapeType="1"/>
          </p:cNvSpPr>
          <p:nvPr/>
        </p:nvSpPr>
        <p:spPr bwMode="gray">
          <a:xfrm rot="20560554">
            <a:off x="1784350" y="2382838"/>
            <a:ext cx="2859088" cy="1585912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Tahoma" pitchFamily="34" charset="0"/>
            </a:endParaRPr>
          </a:p>
        </p:txBody>
      </p:sp>
      <p:sp>
        <p:nvSpPr>
          <p:cNvPr id="195" name="Line 7"/>
          <p:cNvSpPr>
            <a:spLocks noChangeShapeType="1"/>
          </p:cNvSpPr>
          <p:nvPr/>
        </p:nvSpPr>
        <p:spPr bwMode="gray">
          <a:xfrm rot="20560554">
            <a:off x="1968500" y="2571750"/>
            <a:ext cx="1425575" cy="2722563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Tahoma" pitchFamily="34" charset="0"/>
            </a:endParaRPr>
          </a:p>
        </p:txBody>
      </p:sp>
      <p:sp>
        <p:nvSpPr>
          <p:cNvPr id="196" name="Line 8"/>
          <p:cNvSpPr>
            <a:spLocks noChangeShapeType="1"/>
          </p:cNvSpPr>
          <p:nvPr/>
        </p:nvSpPr>
        <p:spPr bwMode="gray">
          <a:xfrm rot="20560554" flipH="1">
            <a:off x="1298575" y="2900363"/>
            <a:ext cx="744538" cy="2803525"/>
          </a:xfrm>
          <a:prstGeom prst="line">
            <a:avLst/>
          </a:prstGeom>
          <a:noFill/>
          <a:ln w="9525">
            <a:solidFill>
              <a:srgbClr val="B2B2B2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cs typeface="Tahoma" pitchFamily="34" charset="0"/>
            </a:endParaRPr>
          </a:p>
        </p:txBody>
      </p:sp>
      <p:grpSp>
        <p:nvGrpSpPr>
          <p:cNvPr id="22538" name="Group 9"/>
          <p:cNvGrpSpPr>
            <a:grpSpLocks/>
          </p:cNvGrpSpPr>
          <p:nvPr/>
        </p:nvGrpSpPr>
        <p:grpSpPr bwMode="auto">
          <a:xfrm>
            <a:off x="900113" y="2157413"/>
            <a:ext cx="1527175" cy="1208087"/>
            <a:chOff x="1293" y="1283"/>
            <a:chExt cx="962" cy="761"/>
          </a:xfrm>
        </p:grpSpPr>
        <p:sp>
          <p:nvSpPr>
            <p:cNvPr id="198" name="AutoShape 10"/>
            <p:cNvSpPr>
              <a:spLocks noChangeArrowheads="1"/>
            </p:cNvSpPr>
            <p:nvPr/>
          </p:nvSpPr>
          <p:spPr bwMode="gray">
            <a:xfrm>
              <a:off x="1295" y="1283"/>
              <a:ext cx="958" cy="761"/>
            </a:xfrm>
            <a:custGeom>
              <a:avLst/>
              <a:gdLst>
                <a:gd name="G0" fmla="+- 634 0 0"/>
                <a:gd name="G1" fmla="+- 0 0 0"/>
                <a:gd name="G2" fmla="+- 0 0 0"/>
                <a:gd name="T0" fmla="*/ 0 256 1"/>
                <a:gd name="T1" fmla="*/ 180 256 1"/>
                <a:gd name="G3" fmla="+- 0 T0 T1"/>
                <a:gd name="T2" fmla="*/ 0 256 1"/>
                <a:gd name="T3" fmla="*/ 90 256 1"/>
                <a:gd name="G4" fmla="+- 0 T2 T3"/>
                <a:gd name="G5" fmla="*/ G4 2 1"/>
                <a:gd name="T4" fmla="*/ 90 256 1"/>
                <a:gd name="T5" fmla="*/ 0 256 1"/>
                <a:gd name="G6" fmla="+- 0 T4 T5"/>
                <a:gd name="G7" fmla="*/ G6 2 1"/>
                <a:gd name="G8" fmla="abs 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634"/>
                <a:gd name="G18" fmla="*/ 634 1 2"/>
                <a:gd name="G19" fmla="+- G18 5400 0"/>
                <a:gd name="G20" fmla="cos G19 0"/>
                <a:gd name="G21" fmla="sin G19 0"/>
                <a:gd name="G22" fmla="+- G20 10800 0"/>
                <a:gd name="G23" fmla="+- G21 10800 0"/>
                <a:gd name="G24" fmla="+- 10800 0 G20"/>
                <a:gd name="G25" fmla="+- 634 10800 0"/>
                <a:gd name="G26" fmla="?: G9 G17 G25"/>
                <a:gd name="G27" fmla="?: G9 0 21600"/>
                <a:gd name="G28" fmla="cos 10800 0"/>
                <a:gd name="G29" fmla="sin 10800 0"/>
                <a:gd name="G30" fmla="sin 634 0"/>
                <a:gd name="G31" fmla="+- G28 10800 0"/>
                <a:gd name="G32" fmla="+- G29 10800 0"/>
                <a:gd name="G33" fmla="+- G30 10800 0"/>
                <a:gd name="G34" fmla="?: G4 0 G31"/>
                <a:gd name="G35" fmla="?: 0 G34 0"/>
                <a:gd name="G36" fmla="?: G6 G35 G31"/>
                <a:gd name="G37" fmla="+- 21600 0 G36"/>
                <a:gd name="G38" fmla="?: G4 0 G33"/>
                <a:gd name="G39" fmla="?: 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21600 h 21600"/>
                <a:gd name="T14" fmla="*/ 16517 w 21600"/>
                <a:gd name="T15" fmla="*/ 10800 h 21600"/>
                <a:gd name="T16" fmla="*/ 10800 w 21600"/>
                <a:gd name="T17" fmla="*/ 11434 h 21600"/>
                <a:gd name="T18" fmla="*/ 5083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1434" y="10800"/>
                  </a:moveTo>
                  <a:cubicBezTo>
                    <a:pt x="11434" y="11150"/>
                    <a:pt x="11150" y="11434"/>
                    <a:pt x="10800" y="11434"/>
                  </a:cubicBezTo>
                  <a:cubicBezTo>
                    <a:pt x="10449" y="11434"/>
                    <a:pt x="10166" y="11150"/>
                    <a:pt x="10166" y="10800"/>
                  </a:cubicBezTo>
                  <a:lnTo>
                    <a:pt x="0" y="10800"/>
                  </a:ln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CC00"/>
                </a:gs>
                <a:gs pos="50000">
                  <a:srgbClr val="663300"/>
                </a:gs>
                <a:gs pos="100000">
                  <a:srgbClr val="FFCC00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cs typeface="Tahoma" pitchFamily="34" charset="0"/>
              </a:endParaRPr>
            </a:p>
          </p:txBody>
        </p:sp>
        <p:sp>
          <p:nvSpPr>
            <p:cNvPr id="199" name="Oval 11"/>
            <p:cNvSpPr>
              <a:spLocks noChangeArrowheads="1"/>
            </p:cNvSpPr>
            <p:nvPr/>
          </p:nvSpPr>
          <p:spPr bwMode="gray">
            <a:xfrm>
              <a:off x="1293" y="1591"/>
              <a:ext cx="962" cy="161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tint val="5372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  <a:cs typeface="Tahoma" pitchFamily="34" charset="0"/>
              </a:endParaRPr>
            </a:p>
          </p:txBody>
        </p:sp>
      </p:grpSp>
      <p:pic>
        <p:nvPicPr>
          <p:cNvPr id="22539" name="Picture 13" descr="shadow_1_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28738" y="2722563"/>
            <a:ext cx="6413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40" name="Group 201"/>
          <p:cNvGrpSpPr>
            <a:grpSpLocks/>
          </p:cNvGrpSpPr>
          <p:nvPr/>
        </p:nvGrpSpPr>
        <p:grpSpPr bwMode="auto">
          <a:xfrm>
            <a:off x="4068763" y="2865438"/>
            <a:ext cx="962025" cy="1009650"/>
            <a:chOff x="4068763" y="2560638"/>
            <a:chExt cx="962025" cy="1009650"/>
          </a:xfrm>
        </p:grpSpPr>
        <p:grpSp>
          <p:nvGrpSpPr>
            <p:cNvPr id="22612" name="Group 14"/>
            <p:cNvGrpSpPr>
              <a:grpSpLocks/>
            </p:cNvGrpSpPr>
            <p:nvPr/>
          </p:nvGrpSpPr>
          <p:grpSpPr bwMode="auto">
            <a:xfrm>
              <a:off x="4068763" y="2560638"/>
              <a:ext cx="962025" cy="1009650"/>
              <a:chOff x="3247" y="1673"/>
              <a:chExt cx="606" cy="636"/>
            </a:xfrm>
          </p:grpSpPr>
          <p:pic>
            <p:nvPicPr>
              <p:cNvPr id="22614" name="Picture 15" descr="light_shadow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615" name="Picture 16" descr="circuler_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" name="Oval 17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>
                  <a:solidFill>
                    <a:srgbClr val="000000"/>
                  </a:solidFill>
                  <a:cs typeface="Tahoma" pitchFamily="34" charset="0"/>
                </a:endParaRPr>
              </a:p>
            </p:txBody>
          </p:sp>
          <p:grpSp>
            <p:nvGrpSpPr>
              <p:cNvPr id="22619" name="Group 125"/>
              <p:cNvGrpSpPr>
                <a:grpSpLocks/>
              </p:cNvGrpSpPr>
              <p:nvPr/>
            </p:nvGrpSpPr>
            <p:grpSpPr bwMode="auto">
              <a:xfrm rot="-1045052" flipH="1" flipV="1">
                <a:off x="3297" y="2158"/>
                <a:ext cx="467" cy="111"/>
                <a:chOff x="2533" y="1052"/>
                <a:chExt cx="887" cy="246"/>
              </a:xfrm>
            </p:grpSpPr>
            <p:grpSp>
              <p:nvGrpSpPr>
                <p:cNvPr id="22621" name="Group 19"/>
                <p:cNvGrpSpPr>
                  <a:grpSpLocks/>
                </p:cNvGrpSpPr>
                <p:nvPr/>
              </p:nvGrpSpPr>
              <p:grpSpPr bwMode="auto">
                <a:xfrm>
                  <a:off x="2533" y="1052"/>
                  <a:ext cx="741" cy="183"/>
                  <a:chOff x="1572" y="2580"/>
                  <a:chExt cx="1116" cy="277"/>
                </a:xfrm>
              </p:grpSpPr>
              <p:sp>
                <p:nvSpPr>
                  <p:cNvPr id="216" name="AutoShape 2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9" y="2295"/>
                    <a:ext cx="225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17" name="AutoShape 2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5" y="2289"/>
                    <a:ext cx="225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18" name="AutoShape 2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5" y="2310"/>
                    <a:ext cx="225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19" name="AutoShape 2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0" y="2346"/>
                    <a:ext cx="225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2622" name="Group 24"/>
                <p:cNvGrpSpPr>
                  <a:grpSpLocks/>
                </p:cNvGrpSpPr>
                <p:nvPr/>
              </p:nvGrpSpPr>
              <p:grpSpPr bwMode="auto">
                <a:xfrm rot="1353540">
                  <a:off x="2681" y="1113"/>
                  <a:ext cx="739" cy="185"/>
                  <a:chOff x="1572" y="2578"/>
                  <a:chExt cx="1116" cy="278"/>
                </a:xfrm>
              </p:grpSpPr>
              <p:sp>
                <p:nvSpPr>
                  <p:cNvPr id="212" name="AutoShape 2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90"/>
                    <a:ext cx="216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9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13" name="AutoShape 2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0" y="2284"/>
                    <a:ext cx="223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14" name="AutoShape 2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0" y="2313"/>
                    <a:ext cx="216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15" name="AutoShape 2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4" y="2339"/>
                    <a:ext cx="223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209" name="Freeform 29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Tahoma" pitchFamily="34" charset="0"/>
                </a:endParaRPr>
              </a:p>
            </p:txBody>
          </p:sp>
        </p:grpSp>
        <p:sp>
          <p:nvSpPr>
            <p:cNvPr id="204" name="Text Box 30"/>
            <p:cNvSpPr txBox="1">
              <a:spLocks noChangeArrowheads="1"/>
            </p:cNvSpPr>
            <p:nvPr/>
          </p:nvSpPr>
          <p:spPr bwMode="gray">
            <a:xfrm>
              <a:off x="4140200" y="2824163"/>
              <a:ext cx="819150" cy="4619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kern="0">
                  <a:solidFill>
                    <a:srgbClr val="003366"/>
                  </a:solidFill>
                  <a:cs typeface="Tahoma" pitchFamily="34" charset="0"/>
                </a:rPr>
                <a:t>2</a:t>
              </a:r>
            </a:p>
          </p:txBody>
        </p:sp>
      </p:grpSp>
      <p:sp>
        <p:nvSpPr>
          <p:cNvPr id="220" name="Text Box 31"/>
          <p:cNvSpPr txBox="1">
            <a:spLocks noChangeArrowheads="1"/>
          </p:cNvSpPr>
          <p:nvPr/>
        </p:nvSpPr>
        <p:spPr bwMode="gray">
          <a:xfrm>
            <a:off x="2514600" y="1763713"/>
            <a:ext cx="1639888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dir="54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ysClr val="windowText" lastClr="000000"/>
                </a:solidFill>
                <a:cs typeface="Tahoma" pitchFamily="34" charset="0"/>
              </a:rPr>
              <a:t>TUYẾN TÍNH</a:t>
            </a:r>
          </a:p>
        </p:txBody>
      </p:sp>
      <p:sp>
        <p:nvSpPr>
          <p:cNvPr id="221" name="Text Box 32"/>
          <p:cNvSpPr txBox="1">
            <a:spLocks noChangeArrowheads="1"/>
          </p:cNvSpPr>
          <p:nvPr/>
        </p:nvSpPr>
        <p:spPr bwMode="gray">
          <a:xfrm>
            <a:off x="2779713" y="3124200"/>
            <a:ext cx="12588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dir="54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ysClr val="windowText" lastClr="000000"/>
                </a:solidFill>
                <a:cs typeface="Tahoma" pitchFamily="34" charset="0"/>
              </a:rPr>
              <a:t>NHỊ PHÂN</a:t>
            </a:r>
          </a:p>
        </p:txBody>
      </p:sp>
      <p:sp>
        <p:nvSpPr>
          <p:cNvPr id="222" name="Text Box 33"/>
          <p:cNvSpPr txBox="1">
            <a:spLocks noChangeArrowheads="1"/>
          </p:cNvSpPr>
          <p:nvPr/>
        </p:nvSpPr>
        <p:spPr bwMode="gray">
          <a:xfrm>
            <a:off x="1941513" y="4038600"/>
            <a:ext cx="16398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dir="54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600" kern="0">
                <a:solidFill>
                  <a:sysClr val="windowText" lastClr="000000"/>
                </a:solidFill>
                <a:cs typeface="Tahoma" pitchFamily="34" charset="0"/>
              </a:rPr>
              <a:t>HỖ T</a:t>
            </a:r>
            <a:r>
              <a:rPr lang="vi-VN" sz="1600" kern="0">
                <a:solidFill>
                  <a:sysClr val="windowText" lastClr="000000"/>
                </a:solidFill>
                <a:cs typeface="Tahoma" pitchFamily="34" charset="0"/>
              </a:rPr>
              <a:t>ƯƠ</a:t>
            </a:r>
            <a:r>
              <a:rPr lang="en-US" sz="1600" kern="0">
                <a:solidFill>
                  <a:sysClr val="windowText" lastClr="000000"/>
                </a:solidFill>
                <a:cs typeface="Tahoma" pitchFamily="34" charset="0"/>
              </a:rPr>
              <a:t>NG</a:t>
            </a:r>
          </a:p>
        </p:txBody>
      </p:sp>
      <p:sp>
        <p:nvSpPr>
          <p:cNvPr id="223" name="Text Box 34"/>
          <p:cNvSpPr txBox="1">
            <a:spLocks noChangeArrowheads="1"/>
          </p:cNvSpPr>
          <p:nvPr/>
        </p:nvSpPr>
        <p:spPr bwMode="gray">
          <a:xfrm>
            <a:off x="322263" y="4691063"/>
            <a:ext cx="2752725" cy="338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dir="5400000" algn="ctr" rotWithShape="0">
              <a:srgbClr val="003300">
                <a:alpha val="50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>
                <a:solidFill>
                  <a:srgbClr val="000000"/>
                </a:solidFill>
                <a:cs typeface="Tahoma" pitchFamily="34" charset="0"/>
              </a:rPr>
              <a:t>PHI TUYẾN</a:t>
            </a:r>
          </a:p>
        </p:txBody>
      </p:sp>
      <p:grpSp>
        <p:nvGrpSpPr>
          <p:cNvPr id="22545" name="Group 223"/>
          <p:cNvGrpSpPr>
            <a:grpSpLocks/>
          </p:cNvGrpSpPr>
          <p:nvPr/>
        </p:nvGrpSpPr>
        <p:grpSpPr bwMode="auto">
          <a:xfrm>
            <a:off x="4010025" y="1582738"/>
            <a:ext cx="755650" cy="758825"/>
            <a:chOff x="4010025" y="1277938"/>
            <a:chExt cx="755650" cy="758825"/>
          </a:xfrm>
        </p:grpSpPr>
        <p:grpSp>
          <p:nvGrpSpPr>
            <p:cNvPr id="22593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2595" name="Picture 40" descr="light_shadow"/>
              <p:cNvPicPr>
                <a:picLocks noChangeAspect="1" noChangeArrowheads="1"/>
              </p:cNvPicPr>
              <p:nvPr/>
            </p:nvPicPr>
            <p:blipFill>
              <a:blip r:embed="rId6" cstate="print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96" name="Picture 41" descr="circuler_1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9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>
                  <a:solidFill>
                    <a:srgbClr val="000000"/>
                  </a:solidFill>
                  <a:cs typeface="Tahoma" pitchFamily="34" charset="0"/>
                </a:endParaRPr>
              </a:p>
            </p:txBody>
          </p:sp>
          <p:grpSp>
            <p:nvGrpSpPr>
              <p:cNvPr id="22600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91" y="2146"/>
                <a:ext cx="468" cy="105"/>
                <a:chOff x="2532" y="1080"/>
                <a:chExt cx="889" cy="230"/>
              </a:xfrm>
            </p:grpSpPr>
            <p:grpSp>
              <p:nvGrpSpPr>
                <p:cNvPr id="22602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238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7" y="2302"/>
                    <a:ext cx="223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39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2" y="2304"/>
                    <a:ext cx="218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40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9" y="2331"/>
                    <a:ext cx="218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41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7" y="2355"/>
                    <a:ext cx="223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2603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80" y="1125"/>
                  <a:ext cx="741" cy="185"/>
                  <a:chOff x="1577" y="2581"/>
                  <a:chExt cx="1118" cy="277"/>
                </a:xfrm>
              </p:grpSpPr>
              <p:sp>
                <p:nvSpPr>
                  <p:cNvPr id="234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9" y="2289"/>
                    <a:ext cx="227" cy="815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35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5" y="2290"/>
                    <a:ext cx="227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36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5" y="2314"/>
                    <a:ext cx="227" cy="80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37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3" y="2343"/>
                    <a:ext cx="227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231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Tahoma" pitchFamily="34" charset="0"/>
                </a:endParaRPr>
              </a:p>
            </p:txBody>
          </p:sp>
        </p:grpSp>
        <p:sp>
          <p:nvSpPr>
            <p:cNvPr id="226" name="Text Box 55"/>
            <p:cNvSpPr txBox="1">
              <a:spLocks noChangeArrowheads="1"/>
            </p:cNvSpPr>
            <p:nvPr/>
          </p:nvSpPr>
          <p:spPr bwMode="gray">
            <a:xfrm>
              <a:off x="4010025" y="1406525"/>
              <a:ext cx="755650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kern="0">
                  <a:solidFill>
                    <a:srgbClr val="003366"/>
                  </a:solidFill>
                  <a:cs typeface="Tahoma" pitchFamily="34" charset="0"/>
                </a:rPr>
                <a:t>1</a:t>
              </a:r>
            </a:p>
          </p:txBody>
        </p:sp>
      </p:grpSp>
      <p:grpSp>
        <p:nvGrpSpPr>
          <p:cNvPr id="22546" name="Group 241"/>
          <p:cNvGrpSpPr>
            <a:grpSpLocks/>
          </p:cNvGrpSpPr>
          <p:nvPr/>
        </p:nvGrpSpPr>
        <p:grpSpPr bwMode="auto">
          <a:xfrm>
            <a:off x="3109913" y="4305300"/>
            <a:ext cx="1193800" cy="1254125"/>
            <a:chOff x="3109913" y="4000500"/>
            <a:chExt cx="1193800" cy="1254125"/>
          </a:xfrm>
        </p:grpSpPr>
        <p:grpSp>
          <p:nvGrpSpPr>
            <p:cNvPr id="22574" name="Group 56"/>
            <p:cNvGrpSpPr>
              <a:grpSpLocks/>
            </p:cNvGrpSpPr>
            <p:nvPr/>
          </p:nvGrpSpPr>
          <p:grpSpPr bwMode="auto">
            <a:xfrm>
              <a:off x="3109918" y="4000494"/>
              <a:ext cx="1193801" cy="1254123"/>
              <a:chOff x="3247" y="1673"/>
              <a:chExt cx="606" cy="636"/>
            </a:xfrm>
          </p:grpSpPr>
          <p:pic>
            <p:nvPicPr>
              <p:cNvPr id="22576" name="Picture 57" descr="light_shadow"/>
              <p:cNvPicPr>
                <a:picLocks noChangeAspect="1" noChangeArrowheads="1"/>
              </p:cNvPicPr>
              <p:nvPr/>
            </p:nvPicPr>
            <p:blipFill>
              <a:blip r:embed="rId8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77" name="Picture 58" descr="circuler_1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Oval 59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>
                  <a:solidFill>
                    <a:srgbClr val="000000"/>
                  </a:solidFill>
                  <a:cs typeface="Tahoma" pitchFamily="34" charset="0"/>
                </a:endParaRPr>
              </a:p>
            </p:txBody>
          </p:sp>
          <p:grpSp>
            <p:nvGrpSpPr>
              <p:cNvPr id="22581" name="Group 167"/>
              <p:cNvGrpSpPr>
                <a:grpSpLocks/>
              </p:cNvGrpSpPr>
              <p:nvPr/>
            </p:nvGrpSpPr>
            <p:grpSpPr bwMode="auto">
              <a:xfrm rot="-1045052" flipH="1" flipV="1">
                <a:off x="3292" y="2165"/>
                <a:ext cx="470" cy="101"/>
                <a:chOff x="2532" y="1070"/>
                <a:chExt cx="890" cy="226"/>
              </a:xfrm>
            </p:grpSpPr>
            <p:grpSp>
              <p:nvGrpSpPr>
                <p:cNvPr id="22583" name="Group 61"/>
                <p:cNvGrpSpPr>
                  <a:grpSpLocks/>
                </p:cNvGrpSpPr>
                <p:nvPr/>
              </p:nvGrpSpPr>
              <p:grpSpPr bwMode="auto">
                <a:xfrm>
                  <a:off x="2532" y="1070"/>
                  <a:ext cx="745" cy="186"/>
                  <a:chOff x="1570" y="2580"/>
                  <a:chExt cx="1122" cy="279"/>
                </a:xfrm>
              </p:grpSpPr>
              <p:sp>
                <p:nvSpPr>
                  <p:cNvPr id="256" name="AutoShape 62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8" y="2287"/>
                    <a:ext cx="227" cy="818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57" name="AutoShape 63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5" y="2284"/>
                    <a:ext cx="227" cy="82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58" name="AutoShape 64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7" y="2307"/>
                    <a:ext cx="232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59" name="AutoShape 65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0" y="2341"/>
                    <a:ext cx="227" cy="82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2584" name="Group 66"/>
                <p:cNvGrpSpPr>
                  <a:grpSpLocks/>
                </p:cNvGrpSpPr>
                <p:nvPr/>
              </p:nvGrpSpPr>
              <p:grpSpPr bwMode="auto">
                <a:xfrm rot="1353540">
                  <a:off x="2678" y="1114"/>
                  <a:ext cx="744" cy="182"/>
                  <a:chOff x="1563" y="2575"/>
                  <a:chExt cx="1121" cy="273"/>
                </a:xfrm>
              </p:grpSpPr>
              <p:sp>
                <p:nvSpPr>
                  <p:cNvPr id="252" name="AutoShape 67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5" y="2283"/>
                    <a:ext cx="224" cy="82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9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53" name="AutoShape 68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7" y="2283"/>
                    <a:ext cx="227" cy="81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54" name="AutoShape 69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4" y="230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55" name="AutoShape 70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4" y="2329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249" name="Freeform 71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Tahoma" pitchFamily="34" charset="0"/>
                </a:endParaRPr>
              </a:p>
            </p:txBody>
          </p:sp>
        </p:grpSp>
        <p:sp>
          <p:nvSpPr>
            <p:cNvPr id="244" name="Text Box 72"/>
            <p:cNvSpPr txBox="1">
              <a:spLocks noChangeArrowheads="1"/>
            </p:cNvSpPr>
            <p:nvPr/>
          </p:nvSpPr>
          <p:spPr bwMode="gray">
            <a:xfrm>
              <a:off x="3243263" y="4383088"/>
              <a:ext cx="954087" cy="4619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kern="0">
                  <a:solidFill>
                    <a:srgbClr val="003366"/>
                  </a:solidFill>
                  <a:cs typeface="Tahoma" pitchFamily="34" charset="0"/>
                </a:rPr>
                <a:t>3</a:t>
              </a:r>
            </a:p>
          </p:txBody>
        </p:sp>
      </p:grpSp>
      <p:grpSp>
        <p:nvGrpSpPr>
          <p:cNvPr id="22547" name="Group 259"/>
          <p:cNvGrpSpPr>
            <a:grpSpLocks/>
          </p:cNvGrpSpPr>
          <p:nvPr/>
        </p:nvGrpSpPr>
        <p:grpSpPr bwMode="auto">
          <a:xfrm>
            <a:off x="1247775" y="5024438"/>
            <a:ext cx="892175" cy="936625"/>
            <a:chOff x="1247775" y="4719638"/>
            <a:chExt cx="892175" cy="936625"/>
          </a:xfrm>
        </p:grpSpPr>
        <p:grpSp>
          <p:nvGrpSpPr>
            <p:cNvPr id="22555" name="Group 73"/>
            <p:cNvGrpSpPr>
              <a:grpSpLocks/>
            </p:cNvGrpSpPr>
            <p:nvPr/>
          </p:nvGrpSpPr>
          <p:grpSpPr bwMode="auto">
            <a:xfrm>
              <a:off x="1247780" y="4719638"/>
              <a:ext cx="892176" cy="936625"/>
              <a:chOff x="3247" y="1673"/>
              <a:chExt cx="606" cy="636"/>
            </a:xfrm>
          </p:grpSpPr>
          <p:pic>
            <p:nvPicPr>
              <p:cNvPr id="22557" name="Picture 74" descr="light_shadow"/>
              <p:cNvPicPr>
                <a:picLocks noChangeAspect="1" noChangeArrowheads="1"/>
              </p:cNvPicPr>
              <p:nvPr/>
            </p:nvPicPr>
            <p:blipFill>
              <a:blip r:embed="rId10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58" name="Picture 75" descr="circuler_1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5" name="Oval 76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>
                  <a:solidFill>
                    <a:srgbClr val="000000"/>
                  </a:solidFill>
                  <a:cs typeface="Tahoma" pitchFamily="34" charset="0"/>
                </a:endParaRPr>
              </a:p>
            </p:txBody>
          </p:sp>
          <p:grpSp>
            <p:nvGrpSpPr>
              <p:cNvPr id="22562" name="Group 184"/>
              <p:cNvGrpSpPr>
                <a:grpSpLocks/>
              </p:cNvGrpSpPr>
              <p:nvPr/>
            </p:nvGrpSpPr>
            <p:grpSpPr bwMode="auto">
              <a:xfrm rot="-1045052" flipH="1" flipV="1">
                <a:off x="3289" y="2161"/>
                <a:ext cx="471" cy="103"/>
                <a:chOff x="2534" y="1074"/>
                <a:chExt cx="893" cy="231"/>
              </a:xfrm>
            </p:grpSpPr>
            <p:grpSp>
              <p:nvGrpSpPr>
                <p:cNvPr id="22564" name="Group 267"/>
                <p:cNvGrpSpPr>
                  <a:grpSpLocks/>
                </p:cNvGrpSpPr>
                <p:nvPr/>
              </p:nvGrpSpPr>
              <p:grpSpPr bwMode="auto">
                <a:xfrm>
                  <a:off x="2534" y="1074"/>
                  <a:ext cx="739" cy="183"/>
                  <a:chOff x="1573" y="2584"/>
                  <a:chExt cx="1115" cy="274"/>
                </a:xfrm>
              </p:grpSpPr>
              <p:sp>
                <p:nvSpPr>
                  <p:cNvPr id="274" name="AutoShape 79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7" y="2297"/>
                    <a:ext cx="224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75" name="AutoShape 80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5" y="2295"/>
                    <a:ext cx="221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76" name="AutoShape 81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3" y="2320"/>
                    <a:ext cx="221" cy="811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77" name="AutoShape 82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0" y="2342"/>
                    <a:ext cx="224" cy="814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2565" name="Group 83"/>
                <p:cNvGrpSpPr>
                  <a:grpSpLocks/>
                </p:cNvGrpSpPr>
                <p:nvPr/>
              </p:nvGrpSpPr>
              <p:grpSpPr bwMode="auto">
                <a:xfrm rot="1353540">
                  <a:off x="2686" y="1119"/>
                  <a:ext cx="741" cy="186"/>
                  <a:chOff x="1575" y="2578"/>
                  <a:chExt cx="1116" cy="279"/>
                </a:xfrm>
              </p:grpSpPr>
              <p:sp>
                <p:nvSpPr>
                  <p:cNvPr id="270" name="AutoShape 84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286"/>
                    <a:ext cx="221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900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71" name="AutoShape 85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2" y="2288"/>
                    <a:ext cx="221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72" name="AutoShape 86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7" y="2312"/>
                    <a:ext cx="225" cy="81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273" name="AutoShape 87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1" y="2344"/>
                    <a:ext cx="221" cy="810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267" name="Freeform 88"/>
              <p:cNvSpPr>
                <a:spLocks/>
              </p:cNvSpPr>
              <p:nvPr/>
            </p:nvSpPr>
            <p:spPr bwMode="gray">
              <a:xfrm>
                <a:off x="3308" y="1685"/>
                <a:ext cx="470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Tahoma" pitchFamily="34" charset="0"/>
                </a:endParaRPr>
              </a:p>
            </p:txBody>
          </p:sp>
        </p:grpSp>
        <p:sp>
          <p:nvSpPr>
            <p:cNvPr id="262" name="Text Box 89"/>
            <p:cNvSpPr txBox="1">
              <a:spLocks noChangeArrowheads="1"/>
            </p:cNvSpPr>
            <p:nvPr/>
          </p:nvSpPr>
          <p:spPr bwMode="gray">
            <a:xfrm>
              <a:off x="1274763" y="4935538"/>
              <a:ext cx="819150" cy="4619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kern="0">
                  <a:solidFill>
                    <a:srgbClr val="003366"/>
                  </a:solidFill>
                  <a:cs typeface="Tahoma" pitchFamily="34" charset="0"/>
                </a:rPr>
                <a:t>4</a:t>
              </a:r>
            </a:p>
          </p:txBody>
        </p:sp>
      </p:grpSp>
      <p:sp>
        <p:nvSpPr>
          <p:cNvPr id="22548" name="Text Box 15"/>
          <p:cNvSpPr txBox="1">
            <a:spLocks noChangeArrowheads="1"/>
          </p:cNvSpPr>
          <p:nvPr/>
        </p:nvSpPr>
        <p:spPr bwMode="auto">
          <a:xfrm>
            <a:off x="4800600" y="1524000"/>
            <a:ext cx="335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1600">
                <a:latin typeface="Tahoma" pitchFamily="34" charset="0"/>
                <a:cs typeface="Tahoma" pitchFamily="34" charset="0"/>
              </a:rPr>
              <a:t>Trong thân hàm có </a:t>
            </a:r>
            <a:r>
              <a:rPr lang="en-US" sz="1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duy nhất một lời gọi hàm gọi lại chính nó một cách t</a:t>
            </a:r>
            <a:r>
              <a:rPr lang="vi-VN" sz="1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ng minh</a:t>
            </a:r>
            <a:r>
              <a:rPr lang="en-US" sz="160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22549" name="Text Box 16"/>
          <p:cNvSpPr txBox="1">
            <a:spLocks noChangeArrowheads="1"/>
          </p:cNvSpPr>
          <p:nvPr/>
        </p:nvSpPr>
        <p:spPr bwMode="auto">
          <a:xfrm>
            <a:off x="5029200" y="2971800"/>
            <a:ext cx="312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1600">
                <a:latin typeface="Tahoma" pitchFamily="34" charset="0"/>
                <a:cs typeface="Tahoma" pitchFamily="34" charset="0"/>
              </a:rPr>
              <a:t>Trong thân hàm có </a:t>
            </a:r>
            <a:r>
              <a:rPr lang="en-US" sz="1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hai lời gọi hàm gọi lại chính nó một cách t</a:t>
            </a:r>
            <a:r>
              <a:rPr lang="vi-VN" sz="1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ng minh</a:t>
            </a:r>
            <a:r>
              <a:rPr lang="en-US" sz="160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22550" name="Text Box 17"/>
          <p:cNvSpPr txBox="1">
            <a:spLocks noChangeArrowheads="1"/>
          </p:cNvSpPr>
          <p:nvPr/>
        </p:nvSpPr>
        <p:spPr bwMode="auto">
          <a:xfrm>
            <a:off x="4343400" y="4495800"/>
            <a:ext cx="3810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1600">
                <a:latin typeface="Tahoma" pitchFamily="34" charset="0"/>
                <a:cs typeface="Tahoma" pitchFamily="34" charset="0"/>
              </a:rPr>
              <a:t>Trong </a:t>
            </a:r>
            <a:r>
              <a:rPr lang="en-US" sz="1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thân hàm này có lời gọi hàm tới hàm kia và bên trong thân hàm kia có lời gọi hàm tới hàm này</a:t>
            </a:r>
            <a:r>
              <a:rPr lang="en-US" sz="160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22551" name="Text Box 18"/>
          <p:cNvSpPr txBox="1">
            <a:spLocks noChangeArrowheads="1"/>
          </p:cNvSpPr>
          <p:nvPr/>
        </p:nvSpPr>
        <p:spPr bwMode="auto">
          <a:xfrm>
            <a:off x="1676400" y="5943600"/>
            <a:ext cx="381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sz="1600">
                <a:latin typeface="Tahoma" pitchFamily="34" charset="0"/>
                <a:cs typeface="Tahoma" pitchFamily="34" charset="0"/>
              </a:rPr>
              <a:t>Trong thân hàm có </a:t>
            </a:r>
            <a:r>
              <a:rPr lang="en-US" sz="1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lời gọi hàm lại chính nó </a:t>
            </a:r>
            <a:r>
              <a:rPr lang="vi-VN" sz="1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đượ</a:t>
            </a:r>
            <a:r>
              <a:rPr lang="en-US" sz="1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 </a:t>
            </a:r>
            <a:r>
              <a:rPr lang="vi-VN" sz="1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đặ</a:t>
            </a:r>
            <a:r>
              <a:rPr lang="en-US" sz="16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 bên trong thân vòng lặp</a:t>
            </a:r>
            <a:r>
              <a:rPr lang="en-US" sz="1600"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99" name="AutoShape 35"/>
          <p:cNvSpPr>
            <a:spLocks noChangeArrowheads="1"/>
          </p:cNvSpPr>
          <p:nvPr/>
        </p:nvSpPr>
        <p:spPr bwMode="gray">
          <a:xfrm>
            <a:off x="603250" y="1995488"/>
            <a:ext cx="792163" cy="577850"/>
          </a:xfrm>
          <a:prstGeom prst="curvedRightArrow">
            <a:avLst>
              <a:gd name="adj1" fmla="val 16542"/>
              <a:gd name="adj2" fmla="val 38977"/>
              <a:gd name="adj3" fmla="val 39419"/>
            </a:avLst>
          </a:prstGeom>
          <a:gradFill rotWithShape="1">
            <a:gsLst>
              <a:gs pos="0">
                <a:srgbClr val="FF6600">
                  <a:gamma/>
                  <a:tint val="42353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22553" name="Picture 31" descr="2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1752600"/>
            <a:ext cx="123031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AutoShape 21"/>
          <p:cNvSpPr>
            <a:spLocks noChangeArrowheads="1"/>
          </p:cNvSpPr>
          <p:nvPr/>
        </p:nvSpPr>
        <p:spPr bwMode="gray">
          <a:xfrm flipH="1" flipV="1">
            <a:off x="1981200" y="1905000"/>
            <a:ext cx="792163" cy="577850"/>
          </a:xfrm>
          <a:prstGeom prst="curvedRightArrow">
            <a:avLst>
              <a:gd name="adj1" fmla="val 19583"/>
              <a:gd name="adj2" fmla="val 44676"/>
              <a:gd name="adj3" fmla="val 39194"/>
            </a:avLst>
          </a:prstGeom>
          <a:gradFill rotWithShape="1">
            <a:gsLst>
              <a:gs pos="0">
                <a:srgbClr val="FF6600">
                  <a:gamma/>
                  <a:tint val="42353"/>
                  <a:invGamma/>
                </a:srgbClr>
              </a:gs>
              <a:gs pos="100000">
                <a:srgbClr val="FF66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60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85800" y="3048000"/>
            <a:ext cx="3617913" cy="3352800"/>
            <a:chOff x="2514600" y="1600200"/>
            <a:chExt cx="3617912" cy="3352800"/>
          </a:xfrm>
        </p:grpSpPr>
        <p:sp>
          <p:nvSpPr>
            <p:cNvPr id="19" name="AutoShape 6"/>
            <p:cNvSpPr>
              <a:spLocks noChangeArrowheads="1"/>
            </p:cNvSpPr>
            <p:nvPr/>
          </p:nvSpPr>
          <p:spPr bwMode="gray">
            <a:xfrm>
              <a:off x="2590800" y="2133600"/>
              <a:ext cx="3505200" cy="2819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&lt;Kiểu&gt;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(&lt;TS&gt;) {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if (&lt;ĐK </a:t>
              </a:r>
              <a:r>
                <a:rPr lang="vi-VN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đ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ừng&gt;) {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   …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   return &lt;Giá Trị&gt;;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}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…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(&lt;TS&gt;); …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grpSp>
          <p:nvGrpSpPr>
            <p:cNvPr id="23577" name="Group 19"/>
            <p:cNvGrpSpPr>
              <a:grpSpLocks/>
            </p:cNvGrpSpPr>
            <p:nvPr/>
          </p:nvGrpSpPr>
          <p:grpSpPr bwMode="auto">
            <a:xfrm>
              <a:off x="2514600" y="1600200"/>
              <a:ext cx="3617912" cy="530225"/>
              <a:chOff x="560388" y="1143000"/>
              <a:chExt cx="3617912" cy="530225"/>
            </a:xfrm>
          </p:grpSpPr>
          <p:sp>
            <p:nvSpPr>
              <p:cNvPr id="22" name="Freeform 2"/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23" name="Rectangle 4"/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cs typeface="+mn-cs"/>
                  </a:rPr>
                  <a:t>Cấu trúc ch</a:t>
                </a:r>
                <a:r>
                  <a:rPr lang="vi-VN" sz="2400" kern="0">
                    <a:solidFill>
                      <a:srgbClr val="FFFFFF"/>
                    </a:solidFill>
                    <a:cs typeface="+mn-cs"/>
                  </a:rPr>
                  <a:t>ươ</a:t>
                </a:r>
                <a:r>
                  <a:rPr lang="en-US" sz="2400" kern="0">
                    <a:solidFill>
                      <a:srgbClr val="FFFFFF"/>
                    </a:solidFill>
                    <a:cs typeface="+mn-cs"/>
                  </a:rPr>
                  <a:t>ng trình</a:t>
                </a:r>
              </a:p>
            </p:txBody>
          </p:sp>
        </p:grpSp>
      </p:grp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Đệ quy tuyến tính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762000" y="1600200"/>
            <a:ext cx="8382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Arrow Connector 54"/>
          <p:cNvCxnSpPr>
            <a:cxnSpLocks noChangeShapeType="1"/>
          </p:cNvCxnSpPr>
          <p:nvPr/>
        </p:nvCxnSpPr>
        <p:spPr bwMode="auto">
          <a:xfrm rot="5400000">
            <a:off x="1371601" y="2057400"/>
            <a:ext cx="4572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5"/>
          <p:cNvCxnSpPr>
            <a:cxnSpLocks noChangeShapeType="1"/>
          </p:cNvCxnSpPr>
          <p:nvPr/>
        </p:nvCxnSpPr>
        <p:spPr bwMode="auto">
          <a:xfrm>
            <a:off x="1600200" y="2286000"/>
            <a:ext cx="5334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Arrow Connector 57"/>
          <p:cNvCxnSpPr>
            <a:cxnSpLocks noChangeShapeType="1"/>
          </p:cNvCxnSpPr>
          <p:nvPr/>
        </p:nvCxnSpPr>
        <p:spPr bwMode="auto">
          <a:xfrm flipV="1">
            <a:off x="2133600" y="2209800"/>
            <a:ext cx="533400" cy="3048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Arrow Connector 59"/>
          <p:cNvCxnSpPr>
            <a:cxnSpLocks noChangeShapeType="1"/>
          </p:cNvCxnSpPr>
          <p:nvPr/>
        </p:nvCxnSpPr>
        <p:spPr bwMode="auto">
          <a:xfrm rot="5400000">
            <a:off x="2362201" y="2514600"/>
            <a:ext cx="6096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Arrow Connector 61"/>
          <p:cNvCxnSpPr>
            <a:cxnSpLocks noChangeShapeType="1"/>
          </p:cNvCxnSpPr>
          <p:nvPr/>
        </p:nvCxnSpPr>
        <p:spPr bwMode="auto">
          <a:xfrm>
            <a:off x="2667000" y="2819400"/>
            <a:ext cx="16002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4572000" y="1524000"/>
            <a:ext cx="3617913" cy="4876800"/>
            <a:chOff x="4572000" y="1524000"/>
            <a:chExt cx="3617912" cy="4876800"/>
          </a:xfrm>
        </p:grpSpPr>
        <p:sp>
          <p:nvSpPr>
            <p:cNvPr id="29" name="AutoShape 6"/>
            <p:cNvSpPr>
              <a:spLocks noChangeArrowheads="1"/>
            </p:cNvSpPr>
            <p:nvPr/>
          </p:nvSpPr>
          <p:spPr bwMode="gray">
            <a:xfrm>
              <a:off x="4648200" y="2057400"/>
              <a:ext cx="3505200" cy="4343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Tính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S(n) = 1 + 2 + … + n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 S(n) = S(n – 1) + n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ĐK dừng: S(0) = 0</a:t>
              </a:r>
            </a:p>
            <a:p>
              <a:pPr eaLnBrk="1" hangingPunct="1"/>
              <a:endParaRPr lang="en-US">
                <a:solidFill>
                  <a:srgbClr val="003366"/>
                </a:solidFill>
                <a:latin typeface="Tahoma" pitchFamily="34" charset="0"/>
                <a:cs typeface="Tahoma" pitchFamily="34" charset="0"/>
                <a:sym typeface="Wingdings" pitchFamily="2" charset="2"/>
              </a:endParaRPr>
            </a:p>
            <a:p>
              <a:pPr algn="ctr"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.: Ch</a:t>
              </a:r>
              <a:r>
                <a:rPr lang="vi-VN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ươ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ng trình :.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long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Tong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(int n)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{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   if (n == 0)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      return 0;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   return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Tong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(n–1) + n;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}</a:t>
              </a:r>
              <a:endParaRPr lang="en-US">
                <a:solidFill>
                  <a:srgbClr val="003366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23567" name="Group 19"/>
            <p:cNvGrpSpPr>
              <a:grpSpLocks/>
            </p:cNvGrpSpPr>
            <p:nvPr/>
          </p:nvGrpSpPr>
          <p:grpSpPr bwMode="auto">
            <a:xfrm>
              <a:off x="4572000" y="1524000"/>
              <a:ext cx="3617912" cy="530225"/>
              <a:chOff x="560388" y="1143000"/>
              <a:chExt cx="3617912" cy="530225"/>
            </a:xfrm>
          </p:grpSpPr>
          <p:sp>
            <p:nvSpPr>
              <p:cNvPr id="31" name="Freeform 2"/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sz="2400">
                    <a:solidFill>
                      <a:srgbClr val="FFFFFF"/>
                    </a:solidFill>
                  </a:rPr>
                  <a:t>Ví dụ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61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85800" y="3048000"/>
            <a:ext cx="3617913" cy="3352800"/>
            <a:chOff x="2514600" y="1600200"/>
            <a:chExt cx="3617912" cy="3352800"/>
          </a:xfrm>
        </p:grpSpPr>
        <p:sp>
          <p:nvSpPr>
            <p:cNvPr id="19" name="AutoShape 6"/>
            <p:cNvSpPr>
              <a:spLocks noChangeArrowheads="1"/>
            </p:cNvSpPr>
            <p:nvPr/>
          </p:nvSpPr>
          <p:spPr bwMode="gray">
            <a:xfrm>
              <a:off x="2590800" y="2133600"/>
              <a:ext cx="3505200" cy="2819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&lt;Kiểu&gt;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(&lt;TS&gt;) {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if (&lt;ĐK dừng&gt;) {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   …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   return &lt;Giá Trị&gt;;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}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…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(&lt;TS&gt;);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…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…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(&lt;TS&gt;);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…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grpSp>
          <p:nvGrpSpPr>
            <p:cNvPr id="24608" name="Group 19"/>
            <p:cNvGrpSpPr>
              <a:grpSpLocks/>
            </p:cNvGrpSpPr>
            <p:nvPr/>
          </p:nvGrpSpPr>
          <p:grpSpPr bwMode="auto">
            <a:xfrm>
              <a:off x="2514600" y="1600200"/>
              <a:ext cx="3617912" cy="530225"/>
              <a:chOff x="560388" y="1143000"/>
              <a:chExt cx="3617912" cy="530225"/>
            </a:xfrm>
          </p:grpSpPr>
          <p:sp>
            <p:nvSpPr>
              <p:cNvPr id="22" name="Freeform 2"/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23" name="Rectangle 4"/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cs typeface="+mn-cs"/>
                  </a:rPr>
                  <a:t>Cấu trúc ch</a:t>
                </a:r>
                <a:r>
                  <a:rPr lang="vi-VN" sz="2400" kern="0">
                    <a:solidFill>
                      <a:srgbClr val="FFFFFF"/>
                    </a:solidFill>
                    <a:cs typeface="+mn-cs"/>
                  </a:rPr>
                  <a:t>ươ</a:t>
                </a:r>
                <a:r>
                  <a:rPr lang="en-US" sz="2400" kern="0">
                    <a:solidFill>
                      <a:srgbClr val="FFFFFF"/>
                    </a:solidFill>
                    <a:cs typeface="+mn-cs"/>
                  </a:rPr>
                  <a:t>ng trình</a:t>
                </a:r>
              </a:p>
            </p:txBody>
          </p:sp>
        </p:grpSp>
      </p:grpSp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Đệ quy nhị phân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72000" y="1524000"/>
            <a:ext cx="3617913" cy="4876800"/>
            <a:chOff x="4572000" y="1524000"/>
            <a:chExt cx="3617912" cy="4876800"/>
          </a:xfrm>
        </p:grpSpPr>
        <p:sp>
          <p:nvSpPr>
            <p:cNvPr id="29" name="AutoShape 6"/>
            <p:cNvSpPr>
              <a:spLocks noChangeArrowheads="1"/>
            </p:cNvSpPr>
            <p:nvPr/>
          </p:nvSpPr>
          <p:spPr bwMode="gray">
            <a:xfrm>
              <a:off x="4648200" y="2057400"/>
              <a:ext cx="3505200" cy="4343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Tính số hạng thứ n của dãy Fibonacy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: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f(0) = f(1) = 1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f(n) = f(n – 1) + f(n – 2) n &gt; 1</a:t>
              </a:r>
            </a:p>
            <a:p>
              <a:pPr eaLnBrk="1" hangingPunct="1"/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ĐK dừng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: f(0) = 1 và f(1) = 1</a:t>
              </a:r>
            </a:p>
            <a:p>
              <a:pPr eaLnBrk="1" hangingPunct="1"/>
              <a:endParaRPr lang="en-US">
                <a:solidFill>
                  <a:srgbClr val="003366"/>
                </a:solidFill>
                <a:latin typeface="Tahoma" pitchFamily="34" charset="0"/>
                <a:cs typeface="Tahoma" pitchFamily="34" charset="0"/>
              </a:endParaRP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.: Ch</a:t>
              </a:r>
              <a:r>
                <a:rPr lang="vi-VN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ươ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ng trình :.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long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Fibo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(int n)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{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   if (n == 0 || n == 1)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      return 1;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   return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Fibo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(n–1)+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Fibo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(n–2);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}</a:t>
              </a:r>
              <a:endParaRPr lang="en-US">
                <a:solidFill>
                  <a:srgbClr val="003366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24598" name="Group 19"/>
            <p:cNvGrpSpPr>
              <a:grpSpLocks/>
            </p:cNvGrpSpPr>
            <p:nvPr/>
          </p:nvGrpSpPr>
          <p:grpSpPr bwMode="auto">
            <a:xfrm>
              <a:off x="4572000" y="1524000"/>
              <a:ext cx="3617912" cy="530225"/>
              <a:chOff x="560388" y="1143000"/>
              <a:chExt cx="3617912" cy="530225"/>
            </a:xfrm>
          </p:grpSpPr>
          <p:sp>
            <p:nvSpPr>
              <p:cNvPr id="31" name="Freeform 2"/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sz="2400">
                    <a:solidFill>
                      <a:srgbClr val="FFFFFF"/>
                    </a:solidFill>
                  </a:rPr>
                  <a:t>Ví dụ</a:t>
                </a:r>
              </a:p>
            </p:txBody>
          </p:sp>
        </p:grpSp>
      </p:grp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10800000" flipV="1">
            <a:off x="2057400" y="1676400"/>
            <a:ext cx="457200" cy="3810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rot="5400000">
            <a:off x="2324894" y="1485106"/>
            <a:ext cx="3810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514600" y="1676400"/>
            <a:ext cx="457200" cy="3810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5400000">
            <a:off x="17526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rot="5400000">
            <a:off x="26670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rot="16200000" flipH="1">
            <a:off x="19812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28956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 rot="5400000">
            <a:off x="1562100" y="2552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 rot="16200000" flipH="1">
            <a:off x="1714500" y="2552700"/>
            <a:ext cx="379413" cy="150813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2476500" y="2552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rot="16200000" flipH="1">
            <a:off x="2628900" y="2552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5400000">
            <a:off x="2933700" y="2552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16200000" flipH="1">
            <a:off x="3086100" y="2552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6901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85800" y="3048000"/>
            <a:ext cx="3617913" cy="3352800"/>
            <a:chOff x="2514600" y="1600200"/>
            <a:chExt cx="3617912" cy="3352800"/>
          </a:xfrm>
        </p:grpSpPr>
        <p:sp>
          <p:nvSpPr>
            <p:cNvPr id="19" name="AutoShape 6"/>
            <p:cNvSpPr>
              <a:spLocks noChangeArrowheads="1"/>
            </p:cNvSpPr>
            <p:nvPr/>
          </p:nvSpPr>
          <p:spPr bwMode="gray">
            <a:xfrm>
              <a:off x="2590800" y="2133600"/>
              <a:ext cx="3505200" cy="2819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&lt;Kiểu&gt;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TênHàm1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(&lt;TS&gt;) {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if (&lt;ĐK dừng&gt;)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   return &lt;Giá trị&gt;;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… </a:t>
              </a:r>
              <a:r>
                <a:rPr lang="en-US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TênHàm2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(&lt;TS&gt;); …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&lt;Kiểu&gt; </a:t>
              </a:r>
              <a:r>
                <a:rPr lang="en-US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TênHàm2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(&lt;TS&gt;) {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if (&lt;ĐK dừng&gt;)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   return &lt;Giá trị&gt;;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…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TênHàm1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(&lt;TS&gt;); …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grpSp>
          <p:nvGrpSpPr>
            <p:cNvPr id="25625" name="Group 19"/>
            <p:cNvGrpSpPr>
              <a:grpSpLocks/>
            </p:cNvGrpSpPr>
            <p:nvPr/>
          </p:nvGrpSpPr>
          <p:grpSpPr bwMode="auto">
            <a:xfrm>
              <a:off x="2514600" y="1600200"/>
              <a:ext cx="3617912" cy="530225"/>
              <a:chOff x="560388" y="1143000"/>
              <a:chExt cx="3617912" cy="530225"/>
            </a:xfrm>
          </p:grpSpPr>
          <p:sp>
            <p:nvSpPr>
              <p:cNvPr id="22" name="Freeform 2"/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23" name="Rectangle 4"/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cs typeface="+mn-cs"/>
                  </a:rPr>
                  <a:t>Cấu trúc ch</a:t>
                </a:r>
                <a:r>
                  <a:rPr lang="vi-VN" sz="2400" kern="0">
                    <a:solidFill>
                      <a:srgbClr val="FFFFFF"/>
                    </a:solidFill>
                    <a:cs typeface="+mn-cs"/>
                  </a:rPr>
                  <a:t>ươ</a:t>
                </a:r>
                <a:r>
                  <a:rPr lang="en-US" sz="2400" kern="0">
                    <a:solidFill>
                      <a:srgbClr val="FFFFFF"/>
                    </a:solidFill>
                    <a:cs typeface="+mn-cs"/>
                  </a:rPr>
                  <a:t>ng trình</a:t>
                </a:r>
              </a:p>
            </p:txBody>
          </p:sp>
        </p:grpSp>
      </p:grpSp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Đệ quy hỗ t</a:t>
            </a:r>
            <a:r>
              <a:rPr lang="vi-VN" smtClean="0"/>
              <a:t>ươ</a:t>
            </a:r>
            <a:r>
              <a:rPr lang="en-US" smtClean="0"/>
              <a:t>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72000" y="1524000"/>
            <a:ext cx="3617913" cy="4876800"/>
            <a:chOff x="4572000" y="1524000"/>
            <a:chExt cx="3617912" cy="4876800"/>
          </a:xfrm>
        </p:grpSpPr>
        <p:sp>
          <p:nvSpPr>
            <p:cNvPr id="29" name="AutoShape 6"/>
            <p:cNvSpPr>
              <a:spLocks noChangeArrowheads="1"/>
            </p:cNvSpPr>
            <p:nvPr/>
          </p:nvSpPr>
          <p:spPr bwMode="gray">
            <a:xfrm>
              <a:off x="4648200" y="2057400"/>
              <a:ext cx="3505200" cy="4343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Tính số hạng thứ n của dãy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: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x(0) = 1, y(0) = 0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x(n) = x(n – 1) + y(n – 1)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y(n) = 3*x(n – 1) + 2*y(n – 1)</a:t>
              </a:r>
            </a:p>
            <a:p>
              <a:pPr eaLnBrk="1" hangingPunct="1"/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ĐK dừng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: x(0) = 1, y(0) = 0</a:t>
              </a:r>
            </a:p>
            <a:p>
              <a:pPr algn="ctr"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.: Ch</a:t>
              </a:r>
              <a:r>
                <a:rPr lang="vi-VN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ươ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ng trình :.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long </a:t>
              </a:r>
              <a:r>
                <a:rPr lang="en-US">
                  <a:solidFill>
                    <a:srgbClr val="0A85FF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yn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(int n);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long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xn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(int n) {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   if (n == 0) return 1;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   return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xn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(n-1)+</a:t>
              </a:r>
              <a:r>
                <a:rPr lang="en-US">
                  <a:solidFill>
                    <a:srgbClr val="0A85FF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yn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(n-1);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}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long </a:t>
              </a:r>
              <a:r>
                <a:rPr lang="en-US">
                  <a:solidFill>
                    <a:srgbClr val="0A85FF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yn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(int n) {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   if (n == 0) return 0;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   return 3*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xn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(n-1)+2*</a:t>
              </a:r>
              <a:r>
                <a:rPr lang="en-US">
                  <a:solidFill>
                    <a:srgbClr val="0A85FF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yn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(n-1);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}</a:t>
              </a:r>
              <a:endParaRPr lang="en-US">
                <a:solidFill>
                  <a:srgbClr val="003366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25615" name="Group 19"/>
            <p:cNvGrpSpPr>
              <a:grpSpLocks/>
            </p:cNvGrpSpPr>
            <p:nvPr/>
          </p:nvGrpSpPr>
          <p:grpSpPr bwMode="auto">
            <a:xfrm>
              <a:off x="4572000" y="1524000"/>
              <a:ext cx="3617912" cy="530225"/>
              <a:chOff x="560388" y="1143000"/>
              <a:chExt cx="3617912" cy="530225"/>
            </a:xfrm>
          </p:grpSpPr>
          <p:sp>
            <p:nvSpPr>
              <p:cNvPr id="31" name="Freeform 2"/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sz="2400">
                    <a:solidFill>
                      <a:srgbClr val="FFFFFF"/>
                    </a:solidFill>
                  </a:rPr>
                  <a:t>Ví dụ</a:t>
                </a:r>
              </a:p>
            </p:txBody>
          </p:sp>
        </p:grpSp>
      </p:grp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>
            <a:off x="762000" y="1600200"/>
            <a:ext cx="838200" cy="228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rot="5400000">
            <a:off x="1371601" y="2057400"/>
            <a:ext cx="4572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39"/>
          <p:cNvCxnSpPr>
            <a:cxnSpLocks noChangeShapeType="1"/>
          </p:cNvCxnSpPr>
          <p:nvPr/>
        </p:nvCxnSpPr>
        <p:spPr bwMode="auto">
          <a:xfrm>
            <a:off x="1600200" y="2286000"/>
            <a:ext cx="533400" cy="228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0"/>
          <p:cNvCxnSpPr>
            <a:cxnSpLocks noChangeShapeType="1"/>
          </p:cNvCxnSpPr>
          <p:nvPr/>
        </p:nvCxnSpPr>
        <p:spPr bwMode="auto">
          <a:xfrm flipV="1">
            <a:off x="2133600" y="2209800"/>
            <a:ext cx="533400" cy="3048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Arrow Connector 41"/>
          <p:cNvCxnSpPr>
            <a:cxnSpLocks noChangeShapeType="1"/>
          </p:cNvCxnSpPr>
          <p:nvPr/>
        </p:nvCxnSpPr>
        <p:spPr bwMode="auto">
          <a:xfrm rot="5400000">
            <a:off x="2362201" y="2514600"/>
            <a:ext cx="6096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>
            <a:off x="2667000" y="2819400"/>
            <a:ext cx="1600200" cy="1588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2423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85800" y="3048000"/>
            <a:ext cx="3617913" cy="3352800"/>
            <a:chOff x="2514600" y="1600200"/>
            <a:chExt cx="3617912" cy="3352800"/>
          </a:xfrm>
        </p:grpSpPr>
        <p:sp>
          <p:nvSpPr>
            <p:cNvPr id="19" name="AutoShape 6"/>
            <p:cNvSpPr>
              <a:spLocks noChangeArrowheads="1"/>
            </p:cNvSpPr>
            <p:nvPr/>
          </p:nvSpPr>
          <p:spPr bwMode="gray">
            <a:xfrm>
              <a:off x="2590800" y="2133600"/>
              <a:ext cx="3505200" cy="2819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&lt;Kiểu&gt;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(&lt;TS&gt;) {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if (&lt;ĐK dừng&gt;) {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   …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   return &lt;Giá Trị&gt;;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}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… Vòng lặp {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   …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TênHàm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(&lt;TS&gt;); …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}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   …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grpSp>
          <p:nvGrpSpPr>
            <p:cNvPr id="26661" name="Group 19"/>
            <p:cNvGrpSpPr>
              <a:grpSpLocks/>
            </p:cNvGrpSpPr>
            <p:nvPr/>
          </p:nvGrpSpPr>
          <p:grpSpPr bwMode="auto">
            <a:xfrm>
              <a:off x="2514600" y="1600200"/>
              <a:ext cx="3617912" cy="530225"/>
              <a:chOff x="560388" y="1143000"/>
              <a:chExt cx="3617912" cy="530225"/>
            </a:xfrm>
          </p:grpSpPr>
          <p:sp>
            <p:nvSpPr>
              <p:cNvPr id="22" name="Freeform 2"/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23" name="Rectangle 4"/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400" kern="0">
                    <a:solidFill>
                      <a:srgbClr val="FFFFFF"/>
                    </a:solidFill>
                    <a:cs typeface="+mn-cs"/>
                  </a:rPr>
                  <a:t>Cấu trúc ch</a:t>
                </a:r>
                <a:r>
                  <a:rPr lang="vi-VN" sz="2400" kern="0">
                    <a:solidFill>
                      <a:srgbClr val="FFFFFF"/>
                    </a:solidFill>
                    <a:cs typeface="+mn-cs"/>
                  </a:rPr>
                  <a:t>ươ</a:t>
                </a:r>
                <a:r>
                  <a:rPr lang="en-US" sz="2400" kern="0">
                    <a:solidFill>
                      <a:srgbClr val="FFFFFF"/>
                    </a:solidFill>
                    <a:cs typeface="+mn-cs"/>
                  </a:rPr>
                  <a:t>ng trình</a:t>
                </a:r>
              </a:p>
            </p:txBody>
          </p:sp>
        </p:grpSp>
      </p:grpSp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Đệ quy phi tuyến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572000" y="1524000"/>
            <a:ext cx="3617913" cy="4876800"/>
            <a:chOff x="4572000" y="1524000"/>
            <a:chExt cx="3617912" cy="4876800"/>
          </a:xfrm>
        </p:grpSpPr>
        <p:sp>
          <p:nvSpPr>
            <p:cNvPr id="29" name="AutoShape 6"/>
            <p:cNvSpPr>
              <a:spLocks noChangeArrowheads="1"/>
            </p:cNvSpPr>
            <p:nvPr/>
          </p:nvSpPr>
          <p:spPr bwMode="gray">
            <a:xfrm>
              <a:off x="4648200" y="2057400"/>
              <a:ext cx="3505200" cy="43434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Tính số hạng thứ n của dãy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: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x(0) = 1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x(n) = n</a:t>
              </a:r>
              <a:r>
                <a:rPr lang="en-US" baseline="30000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2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x(0) + (n-1)</a:t>
              </a:r>
              <a:r>
                <a:rPr lang="en-US" baseline="30000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2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x(1) + … + 2</a:t>
              </a:r>
              <a:r>
                <a:rPr lang="en-US" baseline="30000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2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x(n – 2) + 1</a:t>
              </a:r>
              <a:r>
                <a:rPr lang="en-US" baseline="30000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2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x(n – 1)</a:t>
              </a:r>
            </a:p>
            <a:p>
              <a:pPr eaLnBrk="1" hangingPunct="1"/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ĐK dừng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: x(0) = 1</a:t>
              </a:r>
            </a:p>
            <a:p>
              <a:pPr eaLnBrk="1" hangingPunct="1"/>
              <a:endParaRPr lang="en-US">
                <a:solidFill>
                  <a:srgbClr val="003366"/>
                </a:solidFill>
                <a:latin typeface="Tahoma" pitchFamily="34" charset="0"/>
                <a:cs typeface="Tahoma" pitchFamily="34" charset="0"/>
              </a:endParaRPr>
            </a:p>
            <a:p>
              <a:pPr algn="ctr"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.: Ch</a:t>
              </a:r>
              <a:r>
                <a:rPr lang="vi-VN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ươ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</a:rPr>
                <a:t>ng trình :.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long 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xn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(int n)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{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   if (n == 0) return 1;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   long s = 0;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   for (int i=1; i&lt;=n; i++)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      s = s + i*i*</a:t>
              </a:r>
              <a:r>
                <a:rPr lang="en-US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xn</a:t>
              </a:r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(n–i);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   return s;</a:t>
              </a:r>
            </a:p>
            <a:p>
              <a:pPr eaLnBrk="1" hangingPunct="1"/>
              <a:r>
                <a:rPr lang="en-US">
                  <a:solidFill>
                    <a:srgbClr val="003366"/>
                  </a:solidFill>
                  <a:latin typeface="Tahoma" pitchFamily="34" charset="0"/>
                  <a:cs typeface="Tahoma" pitchFamily="34" charset="0"/>
                  <a:sym typeface="Wingdings" pitchFamily="2" charset="2"/>
                </a:rPr>
                <a:t>}</a:t>
              </a:r>
              <a:endParaRPr lang="en-US">
                <a:solidFill>
                  <a:srgbClr val="003366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26651" name="Group 19"/>
            <p:cNvGrpSpPr>
              <a:grpSpLocks/>
            </p:cNvGrpSpPr>
            <p:nvPr/>
          </p:nvGrpSpPr>
          <p:grpSpPr bwMode="auto">
            <a:xfrm>
              <a:off x="4572000" y="1524000"/>
              <a:ext cx="3617912" cy="530225"/>
              <a:chOff x="560388" y="1143000"/>
              <a:chExt cx="3617912" cy="530225"/>
            </a:xfrm>
          </p:grpSpPr>
          <p:sp>
            <p:nvSpPr>
              <p:cNvPr id="31" name="Freeform 2"/>
              <p:cNvSpPr>
                <a:spLocks/>
              </p:cNvSpPr>
              <p:nvPr/>
            </p:nvSpPr>
            <p:spPr bwMode="gray">
              <a:xfrm>
                <a:off x="560388" y="1143000"/>
                <a:ext cx="3617912" cy="530225"/>
              </a:xfrm>
              <a:custGeom>
                <a:avLst/>
                <a:gdLst/>
                <a:ahLst/>
                <a:cxnLst>
                  <a:cxn ang="0">
                    <a:pos x="26" y="121"/>
                  </a:cxn>
                  <a:cxn ang="0">
                    <a:pos x="26" y="291"/>
                  </a:cxn>
                  <a:cxn ang="0">
                    <a:pos x="2014" y="291"/>
                  </a:cxn>
                  <a:cxn ang="0">
                    <a:pos x="2014" y="114"/>
                  </a:cxn>
                  <a:cxn ang="0">
                    <a:pos x="1868" y="13"/>
                  </a:cxn>
                  <a:cxn ang="0">
                    <a:pos x="170" y="13"/>
                  </a:cxn>
                  <a:cxn ang="0">
                    <a:pos x="26" y="121"/>
                  </a:cxn>
                </a:cxnLst>
                <a:rect l="0" t="0" r="r" b="b"/>
                <a:pathLst>
                  <a:path w="2019" h="291">
                    <a:moveTo>
                      <a:pt x="26" y="121"/>
                    </a:moveTo>
                    <a:cubicBezTo>
                      <a:pt x="26" y="245"/>
                      <a:pt x="26" y="291"/>
                      <a:pt x="26" y="291"/>
                    </a:cubicBezTo>
                    <a:lnTo>
                      <a:pt x="2014" y="291"/>
                    </a:lnTo>
                    <a:lnTo>
                      <a:pt x="2014" y="114"/>
                    </a:lnTo>
                    <a:cubicBezTo>
                      <a:pt x="2009" y="76"/>
                      <a:pt x="2019" y="0"/>
                      <a:pt x="1868" y="13"/>
                    </a:cubicBezTo>
                    <a:cubicBezTo>
                      <a:pt x="1015" y="13"/>
                      <a:pt x="170" y="13"/>
                      <a:pt x="170" y="13"/>
                    </a:cubicBezTo>
                    <a:cubicBezTo>
                      <a:pt x="0" y="7"/>
                      <a:pt x="24" y="99"/>
                      <a:pt x="26" y="1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738AC8">
                      <a:shade val="51000"/>
                      <a:satMod val="130000"/>
                    </a:srgbClr>
                  </a:gs>
                  <a:gs pos="80000">
                    <a:srgbClr val="738AC8">
                      <a:shade val="93000"/>
                      <a:satMod val="130000"/>
                    </a:srgbClr>
                  </a:gs>
                  <a:gs pos="100000">
                    <a:srgbClr val="738AC8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738AC8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gray">
              <a:xfrm>
                <a:off x="708025" y="1192213"/>
                <a:ext cx="335756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003300"/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sz="2400">
                    <a:solidFill>
                      <a:srgbClr val="FFFFFF"/>
                    </a:solidFill>
                  </a:rPr>
                  <a:t>Ví dụ</a:t>
                </a:r>
              </a:p>
            </p:txBody>
          </p:sp>
        </p:grpSp>
      </p:grp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10800000" flipV="1">
            <a:off x="2133600" y="1676400"/>
            <a:ext cx="457200" cy="3810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rot="5400000">
            <a:off x="2401094" y="1485106"/>
            <a:ext cx="3810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590800" y="1676400"/>
            <a:ext cx="457200" cy="3810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5400000">
            <a:off x="18288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rot="5400000">
            <a:off x="27432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rot="16200000" flipH="1">
            <a:off x="20574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29718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9"/>
          <p:cNvCxnSpPr>
            <a:cxnSpLocks noChangeShapeType="1"/>
          </p:cNvCxnSpPr>
          <p:nvPr/>
        </p:nvCxnSpPr>
        <p:spPr bwMode="auto">
          <a:xfrm rot="5400000">
            <a:off x="1638300" y="2552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 rot="16200000" flipH="1">
            <a:off x="1790700" y="2552700"/>
            <a:ext cx="379413" cy="150813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2628901" y="2628900"/>
            <a:ext cx="381000" cy="3175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rot="5400000">
            <a:off x="3009900" y="2552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 rot="16200000" flipH="1">
            <a:off x="3162300" y="2552700"/>
            <a:ext cx="381000" cy="1524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10800000" flipV="1">
            <a:off x="1371600" y="1676400"/>
            <a:ext cx="1219200" cy="3810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>
            <a:off x="2590800" y="1676400"/>
            <a:ext cx="1143000" cy="3048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44"/>
          <p:cNvCxnSpPr>
            <a:cxnSpLocks noChangeShapeType="1"/>
          </p:cNvCxnSpPr>
          <p:nvPr/>
        </p:nvCxnSpPr>
        <p:spPr bwMode="auto">
          <a:xfrm rot="5400000">
            <a:off x="2401094" y="1866106"/>
            <a:ext cx="3810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>
            <a:off x="1066800" y="2133600"/>
            <a:ext cx="381000" cy="22860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 rot="5400000">
            <a:off x="953294" y="2628106"/>
            <a:ext cx="3810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 rot="5400000">
            <a:off x="3086894" y="2628106"/>
            <a:ext cx="381000" cy="158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7044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b</a:t>
            </a:r>
            <a:r>
              <a:rPr lang="vi-VN" smtClean="0"/>
              <a:t>ướ</a:t>
            </a:r>
            <a:r>
              <a:rPr lang="en-US" smtClean="0"/>
              <a:t>c xây dựng hàm </a:t>
            </a:r>
            <a:r>
              <a:rPr lang="vi-VN" smtClean="0"/>
              <a:t>đệ</a:t>
            </a:r>
            <a:r>
              <a:rPr lang="en-US" smtClean="0"/>
              <a:t> quy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066800" y="4572000"/>
            <a:ext cx="2292350" cy="1598613"/>
            <a:chOff x="1066800" y="4572000"/>
            <a:chExt cx="2291571" cy="1597913"/>
          </a:xfrm>
        </p:grpSpPr>
        <p:sp>
          <p:nvSpPr>
            <p:cNvPr id="35" name="Oval 4"/>
            <p:cNvSpPr>
              <a:spLocks noChangeArrowheads="1"/>
            </p:cNvSpPr>
            <p:nvPr/>
          </p:nvSpPr>
          <p:spPr bwMode="gray">
            <a:xfrm>
              <a:off x="1066800" y="5714500"/>
              <a:ext cx="2291571" cy="380833"/>
            </a:xfrm>
            <a:prstGeom prst="ellipse">
              <a:avLst/>
            </a:prstGeom>
            <a:gradFill rotWithShape="1">
              <a:gsLst>
                <a:gs pos="0">
                  <a:srgbClr val="C1CF9D"/>
                </a:gs>
                <a:gs pos="50000">
                  <a:srgbClr val="C1CF9D">
                    <a:gamma/>
                    <a:tint val="42353"/>
                    <a:invGamma/>
                  </a:srgbClr>
                </a:gs>
                <a:gs pos="100000">
                  <a:srgbClr val="C1CF9D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" name="AutoShape 5"/>
            <p:cNvSpPr>
              <a:spLocks noChangeArrowheads="1"/>
            </p:cNvSpPr>
            <p:nvPr/>
          </p:nvSpPr>
          <p:spPr bwMode="gray">
            <a:xfrm>
              <a:off x="1066800" y="4572000"/>
              <a:ext cx="2291571" cy="1597913"/>
            </a:xfrm>
            <a:prstGeom prst="can">
              <a:avLst>
                <a:gd name="adj" fmla="val 33197"/>
              </a:avLst>
            </a:prstGeom>
            <a:gradFill rotWithShape="1">
              <a:gsLst>
                <a:gs pos="0">
                  <a:srgbClr val="92C331">
                    <a:gamma/>
                    <a:shade val="46275"/>
                    <a:invGamma/>
                  </a:srgbClr>
                </a:gs>
                <a:gs pos="50000">
                  <a:srgbClr val="92C331">
                    <a:alpha val="50000"/>
                  </a:srgbClr>
                </a:gs>
                <a:gs pos="100000">
                  <a:srgbClr val="92C331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white">
            <a:xfrm>
              <a:off x="1147735" y="5221004"/>
              <a:ext cx="2128114" cy="6458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cs typeface="+mn-cs"/>
                </a:rPr>
                <a:t> Tìm các tr</a:t>
              </a:r>
              <a:r>
                <a:rPr lang="vi-VN" kern="0">
                  <a:solidFill>
                    <a:srgbClr val="FFFFFF"/>
                  </a:solidFill>
                  <a:cs typeface="+mn-cs"/>
                </a:rPr>
                <a:t>ườ</a:t>
              </a:r>
              <a:r>
                <a:rPr lang="en-US" kern="0">
                  <a:solidFill>
                    <a:srgbClr val="FFFFFF"/>
                  </a:solidFill>
                  <a:cs typeface="+mn-cs"/>
                </a:rPr>
                <a:t>ng hợp suy biến (neo)</a:t>
              </a:r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3506788" y="2209800"/>
            <a:ext cx="3884612" cy="1219200"/>
            <a:chOff x="3506725" y="2209800"/>
            <a:chExt cx="3884675" cy="1219200"/>
          </a:xfrm>
        </p:grpSpPr>
        <p:sp>
          <p:nvSpPr>
            <p:cNvPr id="39" name="Text Box 15"/>
            <p:cNvSpPr txBox="1">
              <a:spLocks noChangeArrowheads="1"/>
            </p:cNvSpPr>
            <p:nvPr/>
          </p:nvSpPr>
          <p:spPr bwMode="gray">
            <a:xfrm>
              <a:off x="3809942" y="2286000"/>
              <a:ext cx="3505257" cy="1030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177800" indent="-1778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300"/>
                </a:spcBef>
                <a:buFont typeface="Wingdings" pitchFamily="2" charset="2"/>
                <a:buChar char="§"/>
              </a:pPr>
              <a:r>
                <a:rPr lang="en-US" sz="1400">
                  <a:solidFill>
                    <a:srgbClr val="000000"/>
                  </a:solidFill>
                </a:rPr>
                <a:t>Tổng quát hóa bài toán cụ thể thành bài toán tổng quát.</a:t>
              </a:r>
            </a:p>
            <a:p>
              <a:pPr eaLnBrk="1" hangingPunct="1">
                <a:spcBef>
                  <a:spcPts val="300"/>
                </a:spcBef>
                <a:buFont typeface="Wingdings" pitchFamily="2" charset="2"/>
                <a:buChar char="§"/>
              </a:pPr>
              <a:r>
                <a:rPr lang="en-US" sz="1400">
                  <a:solidFill>
                    <a:srgbClr val="000000"/>
                  </a:solidFill>
                </a:rPr>
                <a:t>Thông số hóa cho bài toán tổng quát</a:t>
              </a:r>
            </a:p>
            <a:p>
              <a:pPr eaLnBrk="1" hangingPunct="1">
                <a:spcBef>
                  <a:spcPts val="300"/>
                </a:spcBef>
                <a:buFont typeface="Wingdings" pitchFamily="2" charset="2"/>
                <a:buChar char="§"/>
              </a:pPr>
              <a:r>
                <a:rPr lang="en-US" sz="1400">
                  <a:solidFill>
                    <a:srgbClr val="000000"/>
                  </a:solidFill>
                </a:rPr>
                <a:t>VD: </a:t>
              </a:r>
              <a:r>
                <a:rPr lang="en-US" sz="1400">
                  <a:solidFill>
                    <a:srgbClr val="FF0000"/>
                  </a:solidFill>
                </a:rPr>
                <a:t>n</a:t>
              </a:r>
              <a:r>
                <a:rPr lang="en-US" sz="1400">
                  <a:solidFill>
                    <a:srgbClr val="000000"/>
                  </a:solidFill>
                </a:rPr>
                <a:t> trong hàm tính tổng S(</a:t>
              </a:r>
              <a:r>
                <a:rPr lang="en-US" sz="1400">
                  <a:solidFill>
                    <a:srgbClr val="FF0000"/>
                  </a:solidFill>
                </a:rPr>
                <a:t>n</a:t>
              </a:r>
              <a:r>
                <a:rPr lang="en-US" sz="1400">
                  <a:solidFill>
                    <a:srgbClr val="000000"/>
                  </a:solidFill>
                </a:rPr>
                <a:t>), …</a:t>
              </a:r>
            </a:p>
          </p:txBody>
        </p:sp>
        <p:grpSp>
          <p:nvGrpSpPr>
            <p:cNvPr id="27679" name="Group 51"/>
            <p:cNvGrpSpPr>
              <a:grpSpLocks/>
            </p:cNvGrpSpPr>
            <p:nvPr/>
          </p:nvGrpSpPr>
          <p:grpSpPr bwMode="auto">
            <a:xfrm>
              <a:off x="3506725" y="2209800"/>
              <a:ext cx="3884675" cy="1219200"/>
              <a:chOff x="3506725" y="2209800"/>
              <a:chExt cx="3884675" cy="1219200"/>
            </a:xfrm>
          </p:grpSpPr>
          <p:sp>
            <p:nvSpPr>
              <p:cNvPr id="37" name="AutoShape 12"/>
              <p:cNvSpPr>
                <a:spLocks noChangeArrowheads="1"/>
              </p:cNvSpPr>
              <p:nvPr/>
            </p:nvSpPr>
            <p:spPr bwMode="gray">
              <a:xfrm>
                <a:off x="3657539" y="2209800"/>
                <a:ext cx="3733861" cy="1219200"/>
              </a:xfrm>
              <a:prstGeom prst="roundRect">
                <a:avLst>
                  <a:gd name="adj" fmla="val 11505"/>
                </a:avLst>
              </a:prstGeom>
              <a:solidFill>
                <a:srgbClr val="4D4D4D">
                  <a:alpha val="5000"/>
                </a:srgbClr>
              </a:solidFill>
              <a:ln w="6350" algn="ctr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AutoShape 23"/>
              <p:cNvSpPr>
                <a:spLocks noChangeArrowheads="1"/>
              </p:cNvSpPr>
              <p:nvPr/>
            </p:nvSpPr>
            <p:spPr bwMode="gray">
              <a:xfrm rot="13500000">
                <a:off x="3506727" y="2652711"/>
                <a:ext cx="298450" cy="298455"/>
              </a:xfrm>
              <a:prstGeom prst="rtTriangle">
                <a:avLst/>
              </a:prstGeom>
              <a:solidFill>
                <a:srgbClr val="E68402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3514725" y="3505200"/>
            <a:ext cx="3876675" cy="1219200"/>
            <a:chOff x="3514063" y="3505200"/>
            <a:chExt cx="3877337" cy="1219200"/>
          </a:xfrm>
        </p:grpSpPr>
        <p:sp>
          <p:nvSpPr>
            <p:cNvPr id="43" name="Text Box 19"/>
            <p:cNvSpPr txBox="1">
              <a:spLocks noChangeArrowheads="1"/>
            </p:cNvSpPr>
            <p:nvPr/>
          </p:nvSpPr>
          <p:spPr bwMode="gray">
            <a:xfrm>
              <a:off x="3809388" y="3554413"/>
              <a:ext cx="3505799" cy="11699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marL="177800" indent="-177800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635000" indent="-17780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buFont typeface="Wingdings" pitchFamily="2" charset="2"/>
                <a:buChar char="§"/>
              </a:pPr>
              <a:r>
                <a:rPr lang="en-US" sz="1400">
                  <a:solidFill>
                    <a:srgbClr val="000000"/>
                  </a:solidFill>
                </a:rPr>
                <a:t>Chia bài toán tổng quát ra thành:</a:t>
              </a:r>
            </a:p>
            <a:p>
              <a:pPr lvl="1">
                <a:buFont typeface="Wingdings" pitchFamily="2" charset="2"/>
                <a:buChar char="§"/>
              </a:pPr>
              <a:r>
                <a:rPr lang="en-US" sz="1400">
                  <a:solidFill>
                    <a:srgbClr val="000000"/>
                  </a:solidFill>
                </a:rPr>
                <a:t>Phần không </a:t>
              </a:r>
              <a:r>
                <a:rPr lang="vi-VN" sz="1400">
                  <a:solidFill>
                    <a:srgbClr val="000000"/>
                  </a:solidFill>
                </a:rPr>
                <a:t>đệ</a:t>
              </a:r>
              <a:r>
                <a:rPr lang="en-US" sz="1400">
                  <a:solidFill>
                    <a:srgbClr val="000000"/>
                  </a:solidFill>
                </a:rPr>
                <a:t> quy.</a:t>
              </a:r>
            </a:p>
            <a:p>
              <a:pPr lvl="1">
                <a:buFont typeface="Wingdings" pitchFamily="2" charset="2"/>
                <a:buChar char="§"/>
              </a:pPr>
              <a:r>
                <a:rPr lang="en-US" sz="1400">
                  <a:solidFill>
                    <a:srgbClr val="000000"/>
                  </a:solidFill>
                </a:rPr>
                <a:t>Phần nh</a:t>
              </a:r>
              <a:r>
                <a:rPr lang="vi-VN" sz="1400">
                  <a:solidFill>
                    <a:srgbClr val="000000"/>
                  </a:solidFill>
                </a:rPr>
                <a:t>ư</a:t>
              </a:r>
              <a:r>
                <a:rPr lang="en-US" sz="1400">
                  <a:solidFill>
                    <a:srgbClr val="000000"/>
                  </a:solidFill>
                </a:rPr>
                <a:t> bài toán trên nh</a:t>
              </a:r>
              <a:r>
                <a:rPr lang="vi-VN" sz="1400">
                  <a:solidFill>
                    <a:srgbClr val="000000"/>
                  </a:solidFill>
                </a:rPr>
                <a:t>ư</a:t>
              </a:r>
              <a:r>
                <a:rPr lang="en-US" sz="1400">
                  <a:solidFill>
                    <a:srgbClr val="000000"/>
                  </a:solidFill>
                </a:rPr>
                <a:t>ng kích th</a:t>
              </a:r>
              <a:r>
                <a:rPr lang="vi-VN" sz="1400">
                  <a:solidFill>
                    <a:srgbClr val="000000"/>
                  </a:solidFill>
                </a:rPr>
                <a:t>ướ</a:t>
              </a:r>
              <a:r>
                <a:rPr lang="en-US" sz="1400">
                  <a:solidFill>
                    <a:srgbClr val="000000"/>
                  </a:solidFill>
                </a:rPr>
                <a:t>c nhỏ h</a:t>
              </a:r>
              <a:r>
                <a:rPr lang="vi-VN" sz="1400">
                  <a:solidFill>
                    <a:srgbClr val="000000"/>
                  </a:solidFill>
                </a:rPr>
                <a:t>ơ</a:t>
              </a:r>
              <a:r>
                <a:rPr lang="en-US" sz="1400">
                  <a:solidFill>
                    <a:srgbClr val="000000"/>
                  </a:solidFill>
                </a:rPr>
                <a:t>n.</a:t>
              </a:r>
            </a:p>
            <a:p>
              <a:pPr>
                <a:buFont typeface="Wingdings" pitchFamily="2" charset="2"/>
                <a:buChar char="§"/>
              </a:pPr>
              <a:r>
                <a:rPr lang="en-US" sz="1400">
                  <a:solidFill>
                    <a:srgbClr val="000000"/>
                  </a:solidFill>
                </a:rPr>
                <a:t>VD: </a:t>
              </a:r>
              <a:r>
                <a:rPr lang="en-US" sz="1400">
                  <a:solidFill>
                    <a:srgbClr val="FF0000"/>
                  </a:solidFill>
                </a:rPr>
                <a:t>S(n)</a:t>
              </a:r>
              <a:r>
                <a:rPr lang="en-US" sz="1400">
                  <a:solidFill>
                    <a:srgbClr val="000000"/>
                  </a:solidFill>
                </a:rPr>
                <a:t> = </a:t>
              </a:r>
              <a:r>
                <a:rPr lang="en-US" sz="1400">
                  <a:solidFill>
                    <a:srgbClr val="FF0000"/>
                  </a:solidFill>
                </a:rPr>
                <a:t>S(n – 1)</a:t>
              </a:r>
              <a:r>
                <a:rPr lang="en-US" sz="1400">
                  <a:solidFill>
                    <a:srgbClr val="000000"/>
                  </a:solidFill>
                </a:rPr>
                <a:t> + n, …</a:t>
              </a:r>
            </a:p>
          </p:txBody>
        </p:sp>
        <p:grpSp>
          <p:nvGrpSpPr>
            <p:cNvPr id="27675" name="Group 52"/>
            <p:cNvGrpSpPr>
              <a:grpSpLocks/>
            </p:cNvGrpSpPr>
            <p:nvPr/>
          </p:nvGrpSpPr>
          <p:grpSpPr bwMode="auto">
            <a:xfrm>
              <a:off x="3514063" y="3505200"/>
              <a:ext cx="3877337" cy="1219200"/>
              <a:chOff x="3514063" y="3505200"/>
              <a:chExt cx="3877337" cy="1219200"/>
            </a:xfrm>
          </p:grpSpPr>
          <p:sp>
            <p:nvSpPr>
              <p:cNvPr id="42" name="AutoShape 18"/>
              <p:cNvSpPr>
                <a:spLocks noChangeArrowheads="1"/>
              </p:cNvSpPr>
              <p:nvPr/>
            </p:nvSpPr>
            <p:spPr bwMode="gray">
              <a:xfrm>
                <a:off x="3656962" y="3505200"/>
                <a:ext cx="3734438" cy="1219200"/>
              </a:xfrm>
              <a:prstGeom prst="roundRect">
                <a:avLst>
                  <a:gd name="adj" fmla="val 11505"/>
                </a:avLst>
              </a:prstGeom>
              <a:solidFill>
                <a:srgbClr val="4D4D4D">
                  <a:alpha val="5000"/>
                </a:srgbClr>
              </a:solidFill>
              <a:ln w="6350" algn="ctr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AutoShape 24"/>
              <p:cNvSpPr>
                <a:spLocks noChangeArrowheads="1"/>
              </p:cNvSpPr>
              <p:nvPr/>
            </p:nvSpPr>
            <p:spPr bwMode="gray">
              <a:xfrm rot="13500000">
                <a:off x="3514088" y="3973488"/>
                <a:ext cx="298450" cy="298501"/>
              </a:xfrm>
              <a:prstGeom prst="rtTriangle">
                <a:avLst/>
              </a:prstGeom>
              <a:solidFill>
                <a:srgbClr val="7E88E4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3506788" y="4800600"/>
            <a:ext cx="3884612" cy="1231900"/>
            <a:chOff x="3506725" y="4800600"/>
            <a:chExt cx="3884675" cy="1231900"/>
          </a:xfrm>
        </p:grpSpPr>
        <p:grpSp>
          <p:nvGrpSpPr>
            <p:cNvPr id="27670" name="Group 53"/>
            <p:cNvGrpSpPr>
              <a:grpSpLocks/>
            </p:cNvGrpSpPr>
            <p:nvPr/>
          </p:nvGrpSpPr>
          <p:grpSpPr bwMode="auto">
            <a:xfrm>
              <a:off x="3506725" y="4800600"/>
              <a:ext cx="3884675" cy="1231900"/>
              <a:chOff x="3506725" y="4800600"/>
              <a:chExt cx="3884675" cy="1231900"/>
            </a:xfrm>
          </p:grpSpPr>
          <p:sp>
            <p:nvSpPr>
              <p:cNvPr id="44" name="AutoShape 20"/>
              <p:cNvSpPr>
                <a:spLocks noChangeArrowheads="1"/>
              </p:cNvSpPr>
              <p:nvPr/>
            </p:nvSpPr>
            <p:spPr bwMode="gray">
              <a:xfrm>
                <a:off x="3657539" y="4800600"/>
                <a:ext cx="3733861" cy="1231900"/>
              </a:xfrm>
              <a:prstGeom prst="roundRect">
                <a:avLst>
                  <a:gd name="adj" fmla="val 11505"/>
                </a:avLst>
              </a:prstGeom>
              <a:solidFill>
                <a:srgbClr val="4D4D4D">
                  <a:alpha val="5000"/>
                </a:srgbClr>
              </a:solidFill>
              <a:ln w="6350" algn="ctr">
                <a:solidFill>
                  <a:srgbClr val="00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AutoShape 25"/>
              <p:cNvSpPr>
                <a:spLocks noChangeArrowheads="1"/>
              </p:cNvSpPr>
              <p:nvPr/>
            </p:nvSpPr>
            <p:spPr bwMode="gray">
              <a:xfrm rot="13500000">
                <a:off x="3506727" y="5278436"/>
                <a:ext cx="298450" cy="298455"/>
              </a:xfrm>
              <a:prstGeom prst="rtTriangle">
                <a:avLst/>
              </a:prstGeom>
              <a:solidFill>
                <a:srgbClr val="92C331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8" name="Text Box 21"/>
            <p:cNvSpPr txBox="1">
              <a:spLocks noChangeArrowheads="1"/>
            </p:cNvSpPr>
            <p:nvPr/>
          </p:nvSpPr>
          <p:spPr bwMode="gray">
            <a:xfrm>
              <a:off x="3809942" y="4953000"/>
              <a:ext cx="3505257" cy="9540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177800" indent="-177800" eaLnBrk="0" fontAlgn="auto" hangingPunct="0"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cs typeface="+mn-cs"/>
                </a:rPr>
                <a:t>Các tr</a:t>
              </a:r>
              <a:r>
                <a:rPr lang="vi-VN" sz="1400" kern="0">
                  <a:solidFill>
                    <a:sysClr val="windowText" lastClr="000000"/>
                  </a:solidFill>
                  <a:cs typeface="+mn-cs"/>
                </a:rPr>
                <a:t>ườ</a:t>
              </a:r>
              <a:r>
                <a:rPr lang="en-US" sz="1400" kern="0">
                  <a:solidFill>
                    <a:sysClr val="windowText" lastClr="000000"/>
                  </a:solidFill>
                  <a:cs typeface="+mn-cs"/>
                </a:rPr>
                <a:t>ng hợp suy biến của bài toán.</a:t>
              </a:r>
            </a:p>
            <a:p>
              <a:pPr marL="177800" indent="-177800" eaLnBrk="0" fontAlgn="auto" hangingPunct="0"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cs typeface="+mn-cs"/>
                </a:rPr>
                <a:t>Kích th</a:t>
              </a:r>
              <a:r>
                <a:rPr lang="vi-VN" sz="1400" kern="0">
                  <a:solidFill>
                    <a:sysClr val="windowText" lastClr="000000"/>
                  </a:solidFill>
                  <a:cs typeface="+mn-cs"/>
                </a:rPr>
                <a:t>ướ</a:t>
              </a:r>
              <a:r>
                <a:rPr lang="en-US" sz="1400" kern="0">
                  <a:solidFill>
                    <a:sysClr val="windowText" lastClr="000000"/>
                  </a:solidFill>
                  <a:cs typeface="+mn-cs"/>
                </a:rPr>
                <a:t>c bài toán trong tr</a:t>
              </a:r>
              <a:r>
                <a:rPr lang="vi-VN" sz="1400" kern="0">
                  <a:solidFill>
                    <a:sysClr val="windowText" lastClr="000000"/>
                  </a:solidFill>
                  <a:cs typeface="+mn-cs"/>
                </a:rPr>
                <a:t>ườ</a:t>
              </a:r>
              <a:r>
                <a:rPr lang="en-US" sz="1400" kern="0">
                  <a:solidFill>
                    <a:sysClr val="windowText" lastClr="000000"/>
                  </a:solidFill>
                  <a:cs typeface="+mn-cs"/>
                </a:rPr>
                <a:t>ng hợp này là nhỏ nhất.</a:t>
              </a:r>
            </a:p>
            <a:p>
              <a:pPr marL="177800" indent="-177800" eaLnBrk="0" fontAlgn="auto" hangingPunct="0"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en-US" sz="1400" kern="0">
                  <a:solidFill>
                    <a:sysClr val="windowText" lastClr="000000"/>
                  </a:solidFill>
                  <a:cs typeface="+mn-cs"/>
                </a:rPr>
                <a:t>VD: </a:t>
              </a:r>
              <a:r>
                <a:rPr lang="en-US" sz="1400" kern="0">
                  <a:solidFill>
                    <a:srgbClr val="FF0000"/>
                  </a:solidFill>
                  <a:cs typeface="+mn-cs"/>
                </a:rPr>
                <a:t>S(0) = 0</a:t>
              </a:r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1066800" y="3276600"/>
            <a:ext cx="2295525" cy="1598613"/>
            <a:chOff x="1066800" y="3276600"/>
            <a:chExt cx="2295525" cy="1597913"/>
          </a:xfrm>
        </p:grpSpPr>
        <p:grpSp>
          <p:nvGrpSpPr>
            <p:cNvPr id="27664" name="Group 6"/>
            <p:cNvGrpSpPr>
              <a:grpSpLocks/>
            </p:cNvGrpSpPr>
            <p:nvPr/>
          </p:nvGrpSpPr>
          <p:grpSpPr bwMode="auto">
            <a:xfrm>
              <a:off x="1066800" y="3276600"/>
              <a:ext cx="2295525" cy="1597913"/>
              <a:chOff x="471" y="309"/>
              <a:chExt cx="1161" cy="1539"/>
            </a:xfrm>
          </p:grpSpPr>
          <p:sp>
            <p:nvSpPr>
              <p:cNvPr id="33" name="Oval 7"/>
              <p:cNvSpPr>
                <a:spLocks noChangeArrowheads="1"/>
              </p:cNvSpPr>
              <p:nvPr/>
            </p:nvSpPr>
            <p:spPr bwMode="gray">
              <a:xfrm>
                <a:off x="471" y="1438"/>
                <a:ext cx="1159" cy="362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utoShape 8"/>
              <p:cNvSpPr>
                <a:spLocks noChangeArrowheads="1"/>
              </p:cNvSpPr>
              <p:nvPr/>
            </p:nvSpPr>
            <p:spPr bwMode="gray">
              <a:xfrm>
                <a:off x="473" y="309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rgbClr val="7E88E4">
                      <a:gamma/>
                      <a:shade val="46275"/>
                      <a:invGamma/>
                    </a:srgbClr>
                  </a:gs>
                  <a:gs pos="50000">
                    <a:srgbClr val="7E88E4">
                      <a:alpha val="50000"/>
                    </a:srgbClr>
                  </a:gs>
                  <a:gs pos="100000">
                    <a:srgbClr val="7E88E4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0" name="Text Box 16"/>
            <p:cNvSpPr txBox="1">
              <a:spLocks noChangeArrowheads="1"/>
            </p:cNvSpPr>
            <p:nvPr/>
          </p:nvSpPr>
          <p:spPr bwMode="white">
            <a:xfrm>
              <a:off x="1149350" y="3909736"/>
              <a:ext cx="2128838" cy="64582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FFFFFF"/>
                  </a:solidFill>
                </a:rPr>
                <a:t>Tìm thuật giải</a:t>
              </a:r>
            </a:p>
            <a:p>
              <a:pPr algn="ctr" eaLnBrk="1" hangingPunct="1"/>
              <a:r>
                <a:rPr lang="en-US">
                  <a:solidFill>
                    <a:srgbClr val="FFFFFF"/>
                  </a:solidFill>
                </a:rPr>
                <a:t>tổng quát</a:t>
              </a:r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1066800" y="1981200"/>
            <a:ext cx="2295525" cy="1600200"/>
            <a:chOff x="1066800" y="1981200"/>
            <a:chExt cx="2295525" cy="1600200"/>
          </a:xfrm>
        </p:grpSpPr>
        <p:grpSp>
          <p:nvGrpSpPr>
            <p:cNvPr id="27658" name="Group 9"/>
            <p:cNvGrpSpPr>
              <a:grpSpLocks/>
            </p:cNvGrpSpPr>
            <p:nvPr/>
          </p:nvGrpSpPr>
          <p:grpSpPr bwMode="auto">
            <a:xfrm>
              <a:off x="1066800" y="1981200"/>
              <a:ext cx="2295525" cy="1600200"/>
              <a:chOff x="471" y="187"/>
              <a:chExt cx="1161" cy="1539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471" y="1302"/>
                <a:ext cx="1159" cy="362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11"/>
              <p:cNvSpPr>
                <a:spLocks noChangeArrowheads="1"/>
              </p:cNvSpPr>
              <p:nvPr/>
            </p:nvSpPr>
            <p:spPr bwMode="gray">
              <a:xfrm>
                <a:off x="473" y="187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rgbClr val="E68402">
                      <a:gamma/>
                      <a:shade val="46275"/>
                      <a:invGamma/>
                    </a:srgbClr>
                  </a:gs>
                  <a:gs pos="50000">
                    <a:srgbClr val="E68402">
                      <a:alpha val="50000"/>
                    </a:srgbClr>
                  </a:gs>
                  <a:gs pos="100000">
                    <a:srgbClr val="E68402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8" name="Text Box 14"/>
            <p:cNvSpPr txBox="1">
              <a:spLocks noChangeArrowheads="1"/>
            </p:cNvSpPr>
            <p:nvPr/>
          </p:nvSpPr>
          <p:spPr bwMode="white">
            <a:xfrm>
              <a:off x="1149350" y="2590800"/>
              <a:ext cx="2128838" cy="6461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FFFFFF"/>
                  </a:solidFill>
                </a:rPr>
                <a:t> Thông số hóa</a:t>
              </a:r>
            </a:p>
            <a:p>
              <a:pPr algn="ctr" eaLnBrk="1" hangingPunct="1"/>
              <a:r>
                <a:rPr lang="en-US">
                  <a:solidFill>
                    <a:srgbClr val="FFFFFF"/>
                  </a:solidFill>
                </a:rPr>
                <a:t>bài toán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546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</a:t>
            </a:r>
            <a:r>
              <a:rPr lang="vi-VN" smtClean="0"/>
              <a:t>ơ</a:t>
            </a:r>
            <a:r>
              <a:rPr lang="en-US" smtClean="0"/>
              <a:t> chế gọi hàm và STACK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28" name="Group 227"/>
          <p:cNvGrpSpPr>
            <a:grpSpLocks/>
          </p:cNvGrpSpPr>
          <p:nvPr/>
        </p:nvGrpSpPr>
        <p:grpSpPr bwMode="auto">
          <a:xfrm>
            <a:off x="685800" y="1752600"/>
            <a:ext cx="1184275" cy="1981200"/>
            <a:chOff x="655121" y="2743200"/>
            <a:chExt cx="1183573" cy="1981438"/>
          </a:xfrm>
        </p:grpSpPr>
        <p:sp>
          <p:nvSpPr>
            <p:cNvPr id="6" name="AutoShape 6"/>
            <p:cNvSpPr>
              <a:spLocks noChangeArrowheads="1"/>
            </p:cNvSpPr>
            <p:nvPr/>
          </p:nvSpPr>
          <p:spPr bwMode="gray">
            <a:xfrm>
              <a:off x="685800" y="3124200"/>
              <a:ext cx="1112321" cy="16002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sz="2000">
                <a:solidFill>
                  <a:srgbClr val="003366"/>
                </a:solidFill>
                <a:latin typeface="Verdana" pitchFamily="34" charset="0"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black">
            <a:xfrm>
              <a:off x="761421" y="3124246"/>
              <a:ext cx="959868" cy="1600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31775" indent="-231775" algn="just"/>
              <a:r>
                <a:rPr lang="vi-VN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{</a:t>
              </a:r>
              <a:endParaRPr lang="en-US" sz="1400">
                <a:solidFill>
                  <a:srgbClr val="0A85FF"/>
                </a:solidFill>
                <a:latin typeface="Tahoma" pitchFamily="34" charset="0"/>
                <a:cs typeface="Tahoma" pitchFamily="34" charset="0"/>
              </a:endParaRPr>
            </a:p>
            <a:p>
              <a:pPr marL="231775" indent="-231775" algn="just"/>
              <a:r>
                <a:rPr lang="en-US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  …;</a:t>
              </a:r>
            </a:p>
            <a:p>
              <a:pPr marL="231775" indent="-231775" algn="just"/>
              <a:r>
                <a:rPr lang="en-US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  A();</a:t>
              </a:r>
            </a:p>
            <a:p>
              <a:pPr marL="231775" indent="-231775" algn="just"/>
              <a:r>
                <a:rPr lang="en-US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  …;</a:t>
              </a:r>
            </a:p>
            <a:p>
              <a:pPr marL="231775" indent="-231775" algn="just"/>
              <a:r>
                <a:rPr lang="en-US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  D();</a:t>
              </a:r>
            </a:p>
            <a:p>
              <a:pPr marL="231775" indent="-231775" algn="just"/>
              <a:r>
                <a:rPr lang="en-US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  …;</a:t>
              </a:r>
            </a:p>
            <a:p>
              <a:pPr marL="231775" indent="-231775" algn="just"/>
              <a:r>
                <a:rPr lang="vi-VN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sp>
          <p:nvSpPr>
            <p:cNvPr id="9" name="Freeform 2"/>
            <p:cNvSpPr>
              <a:spLocks/>
            </p:cNvSpPr>
            <p:nvPr/>
          </p:nvSpPr>
          <p:spPr bwMode="gray">
            <a:xfrm>
              <a:off x="655121" y="2743200"/>
              <a:ext cx="1183573" cy="377825"/>
            </a:xfrm>
            <a:custGeom>
              <a:avLst/>
              <a:gdLst/>
              <a:ahLst/>
              <a:cxnLst>
                <a:cxn ang="0">
                  <a:pos x="26" y="121"/>
                </a:cxn>
                <a:cxn ang="0">
                  <a:pos x="26" y="291"/>
                </a:cxn>
                <a:cxn ang="0">
                  <a:pos x="2014" y="291"/>
                </a:cxn>
                <a:cxn ang="0">
                  <a:pos x="2014" y="114"/>
                </a:cxn>
                <a:cxn ang="0">
                  <a:pos x="1868" y="13"/>
                </a:cxn>
                <a:cxn ang="0">
                  <a:pos x="170" y="13"/>
                </a:cxn>
                <a:cxn ang="0">
                  <a:pos x="26" y="121"/>
                </a:cxn>
              </a:cxnLst>
              <a:rect l="0" t="0" r="r" b="b"/>
              <a:pathLst>
                <a:path w="2019" h="291">
                  <a:moveTo>
                    <a:pt x="26" y="121"/>
                  </a:moveTo>
                  <a:cubicBezTo>
                    <a:pt x="26" y="245"/>
                    <a:pt x="26" y="291"/>
                    <a:pt x="26" y="291"/>
                  </a:cubicBezTo>
                  <a:lnTo>
                    <a:pt x="2014" y="291"/>
                  </a:lnTo>
                  <a:lnTo>
                    <a:pt x="2014" y="114"/>
                  </a:lnTo>
                  <a:cubicBezTo>
                    <a:pt x="2009" y="76"/>
                    <a:pt x="2019" y="0"/>
                    <a:pt x="1868" y="13"/>
                  </a:cubicBezTo>
                  <a:cubicBezTo>
                    <a:pt x="1015" y="13"/>
                    <a:pt x="170" y="13"/>
                    <a:pt x="170" y="13"/>
                  </a:cubicBezTo>
                  <a:cubicBezTo>
                    <a:pt x="0" y="7"/>
                    <a:pt x="24" y="99"/>
                    <a:pt x="26" y="121"/>
                  </a:cubicBezTo>
                  <a:close/>
                </a:path>
              </a:pathLst>
            </a:custGeom>
            <a:gradFill rotWithShape="1">
              <a:gsLst>
                <a:gs pos="0">
                  <a:srgbClr val="738AC8">
                    <a:shade val="51000"/>
                    <a:satMod val="130000"/>
                  </a:srgbClr>
                </a:gs>
                <a:gs pos="80000">
                  <a:srgbClr val="738AC8">
                    <a:shade val="93000"/>
                    <a:satMod val="130000"/>
                  </a:srgbClr>
                </a:gs>
                <a:gs pos="100000">
                  <a:srgbClr val="738AC8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738AC8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gray">
            <a:xfrm>
              <a:off x="655121" y="2743200"/>
              <a:ext cx="11430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33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cs typeface="+mn-cs"/>
                </a:rPr>
                <a:t>main()</a:t>
              </a:r>
            </a:p>
          </p:txBody>
        </p:sp>
      </p:grpSp>
      <p:grpSp>
        <p:nvGrpSpPr>
          <p:cNvPr id="229" name="Group 228"/>
          <p:cNvGrpSpPr>
            <a:grpSpLocks/>
          </p:cNvGrpSpPr>
          <p:nvPr/>
        </p:nvGrpSpPr>
        <p:grpSpPr bwMode="auto">
          <a:xfrm>
            <a:off x="685800" y="3886200"/>
            <a:ext cx="1184275" cy="1981200"/>
            <a:chOff x="1950521" y="1676400"/>
            <a:chExt cx="1183573" cy="1981438"/>
          </a:xfrm>
        </p:grpSpPr>
        <p:sp>
          <p:nvSpPr>
            <p:cNvPr id="37" name="AutoShape 6"/>
            <p:cNvSpPr>
              <a:spLocks noChangeArrowheads="1"/>
            </p:cNvSpPr>
            <p:nvPr/>
          </p:nvSpPr>
          <p:spPr bwMode="gray">
            <a:xfrm>
              <a:off x="1981200" y="2057400"/>
              <a:ext cx="1112321" cy="16002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sz="2000">
                <a:solidFill>
                  <a:srgbClr val="003366"/>
                </a:solidFill>
                <a:latin typeface="Verdana" pitchFamily="34" charset="0"/>
              </a:endParaRPr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black">
            <a:xfrm>
              <a:off x="2056821" y="2057446"/>
              <a:ext cx="959868" cy="1600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31775" indent="-231775" algn="just"/>
              <a:r>
                <a:rPr lang="vi-VN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{</a:t>
              </a:r>
              <a:endParaRPr lang="en-US" sz="1400">
                <a:solidFill>
                  <a:srgbClr val="0A85FF"/>
                </a:solidFill>
                <a:latin typeface="Tahoma" pitchFamily="34" charset="0"/>
                <a:cs typeface="Tahoma" pitchFamily="34" charset="0"/>
              </a:endParaRPr>
            </a:p>
            <a:p>
              <a:pPr marL="231775" indent="-231775" algn="just"/>
              <a:r>
                <a:rPr lang="en-US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  …;</a:t>
              </a:r>
            </a:p>
            <a:p>
              <a:pPr marL="231775" indent="-231775" algn="just"/>
              <a:r>
                <a:rPr lang="en-US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  B();</a:t>
              </a:r>
            </a:p>
            <a:p>
              <a:pPr marL="231775" indent="-231775" algn="just"/>
              <a:r>
                <a:rPr lang="en-US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  …;</a:t>
              </a:r>
            </a:p>
            <a:p>
              <a:pPr marL="231775" indent="-231775" algn="just"/>
              <a:r>
                <a:rPr lang="en-US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  C();</a:t>
              </a:r>
            </a:p>
            <a:p>
              <a:pPr marL="231775" indent="-231775" algn="just"/>
              <a:r>
                <a:rPr lang="en-US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  …;</a:t>
              </a:r>
            </a:p>
            <a:p>
              <a:pPr marL="231775" indent="-231775" algn="just"/>
              <a:r>
                <a:rPr lang="vi-VN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sp>
          <p:nvSpPr>
            <p:cNvPr id="39" name="Freeform 2"/>
            <p:cNvSpPr>
              <a:spLocks/>
            </p:cNvSpPr>
            <p:nvPr/>
          </p:nvSpPr>
          <p:spPr bwMode="gray">
            <a:xfrm>
              <a:off x="1950521" y="1676400"/>
              <a:ext cx="1183573" cy="377825"/>
            </a:xfrm>
            <a:custGeom>
              <a:avLst/>
              <a:gdLst/>
              <a:ahLst/>
              <a:cxnLst>
                <a:cxn ang="0">
                  <a:pos x="26" y="121"/>
                </a:cxn>
                <a:cxn ang="0">
                  <a:pos x="26" y="291"/>
                </a:cxn>
                <a:cxn ang="0">
                  <a:pos x="2014" y="291"/>
                </a:cxn>
                <a:cxn ang="0">
                  <a:pos x="2014" y="114"/>
                </a:cxn>
                <a:cxn ang="0">
                  <a:pos x="1868" y="13"/>
                </a:cxn>
                <a:cxn ang="0">
                  <a:pos x="170" y="13"/>
                </a:cxn>
                <a:cxn ang="0">
                  <a:pos x="26" y="121"/>
                </a:cxn>
              </a:cxnLst>
              <a:rect l="0" t="0" r="r" b="b"/>
              <a:pathLst>
                <a:path w="2019" h="291">
                  <a:moveTo>
                    <a:pt x="26" y="121"/>
                  </a:moveTo>
                  <a:cubicBezTo>
                    <a:pt x="26" y="245"/>
                    <a:pt x="26" y="291"/>
                    <a:pt x="26" y="291"/>
                  </a:cubicBezTo>
                  <a:lnTo>
                    <a:pt x="2014" y="291"/>
                  </a:lnTo>
                  <a:lnTo>
                    <a:pt x="2014" y="114"/>
                  </a:lnTo>
                  <a:cubicBezTo>
                    <a:pt x="2009" y="76"/>
                    <a:pt x="2019" y="0"/>
                    <a:pt x="1868" y="13"/>
                  </a:cubicBezTo>
                  <a:cubicBezTo>
                    <a:pt x="1015" y="13"/>
                    <a:pt x="170" y="13"/>
                    <a:pt x="170" y="13"/>
                  </a:cubicBezTo>
                  <a:cubicBezTo>
                    <a:pt x="0" y="7"/>
                    <a:pt x="24" y="99"/>
                    <a:pt x="26" y="121"/>
                  </a:cubicBezTo>
                  <a:close/>
                </a:path>
              </a:pathLst>
            </a:custGeom>
            <a:gradFill rotWithShape="1">
              <a:gsLst>
                <a:gs pos="0">
                  <a:srgbClr val="738AC8">
                    <a:shade val="51000"/>
                    <a:satMod val="130000"/>
                  </a:srgbClr>
                </a:gs>
                <a:gs pos="80000">
                  <a:srgbClr val="738AC8">
                    <a:shade val="93000"/>
                    <a:satMod val="130000"/>
                  </a:srgbClr>
                </a:gs>
                <a:gs pos="100000">
                  <a:srgbClr val="738AC8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738AC8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0" name="Rectangle 4"/>
            <p:cNvSpPr>
              <a:spLocks noChangeArrowheads="1"/>
            </p:cNvSpPr>
            <p:nvPr/>
          </p:nvSpPr>
          <p:spPr bwMode="gray">
            <a:xfrm>
              <a:off x="1950521" y="1676400"/>
              <a:ext cx="11430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33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cs typeface="+mn-cs"/>
                </a:rPr>
                <a:t>A()</a:t>
              </a:r>
            </a:p>
          </p:txBody>
        </p:sp>
      </p:grpSp>
      <p:grpSp>
        <p:nvGrpSpPr>
          <p:cNvPr id="240" name="Group 239"/>
          <p:cNvGrpSpPr>
            <a:grpSpLocks/>
          </p:cNvGrpSpPr>
          <p:nvPr/>
        </p:nvGrpSpPr>
        <p:grpSpPr bwMode="auto">
          <a:xfrm>
            <a:off x="1981200" y="3429000"/>
            <a:ext cx="1184275" cy="1143000"/>
            <a:chOff x="1981200" y="1676400"/>
            <a:chExt cx="1183573" cy="1143000"/>
          </a:xfrm>
        </p:grpSpPr>
        <p:sp>
          <p:nvSpPr>
            <p:cNvPr id="41" name="AutoShape 6"/>
            <p:cNvSpPr>
              <a:spLocks noChangeArrowheads="1"/>
            </p:cNvSpPr>
            <p:nvPr/>
          </p:nvSpPr>
          <p:spPr bwMode="gray">
            <a:xfrm>
              <a:off x="2011879" y="2057400"/>
              <a:ext cx="1112321" cy="7620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sz="2000">
                <a:solidFill>
                  <a:srgbClr val="003366"/>
                </a:solidFill>
                <a:latin typeface="Verdana" pitchFamily="34" charset="0"/>
              </a:endParaRP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black">
            <a:xfrm>
              <a:off x="2087500" y="2057400"/>
              <a:ext cx="959868" cy="7381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31775" indent="-231775" algn="just"/>
              <a:r>
                <a:rPr lang="vi-VN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{</a:t>
              </a:r>
              <a:endParaRPr lang="en-US" sz="1400">
                <a:solidFill>
                  <a:srgbClr val="0A85FF"/>
                </a:solidFill>
                <a:latin typeface="Tahoma" pitchFamily="34" charset="0"/>
                <a:cs typeface="Tahoma" pitchFamily="34" charset="0"/>
              </a:endParaRPr>
            </a:p>
            <a:p>
              <a:pPr marL="231775" indent="-231775" algn="just"/>
              <a:r>
                <a:rPr lang="en-US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  …;</a:t>
              </a:r>
            </a:p>
            <a:p>
              <a:pPr marL="231775" indent="-231775" algn="just"/>
              <a:r>
                <a:rPr lang="vi-VN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sp>
          <p:nvSpPr>
            <p:cNvPr id="43" name="Freeform 2"/>
            <p:cNvSpPr>
              <a:spLocks/>
            </p:cNvSpPr>
            <p:nvPr/>
          </p:nvSpPr>
          <p:spPr bwMode="gray">
            <a:xfrm>
              <a:off x="1981200" y="1676400"/>
              <a:ext cx="1183573" cy="377825"/>
            </a:xfrm>
            <a:custGeom>
              <a:avLst/>
              <a:gdLst/>
              <a:ahLst/>
              <a:cxnLst>
                <a:cxn ang="0">
                  <a:pos x="26" y="121"/>
                </a:cxn>
                <a:cxn ang="0">
                  <a:pos x="26" y="291"/>
                </a:cxn>
                <a:cxn ang="0">
                  <a:pos x="2014" y="291"/>
                </a:cxn>
                <a:cxn ang="0">
                  <a:pos x="2014" y="114"/>
                </a:cxn>
                <a:cxn ang="0">
                  <a:pos x="1868" y="13"/>
                </a:cxn>
                <a:cxn ang="0">
                  <a:pos x="170" y="13"/>
                </a:cxn>
                <a:cxn ang="0">
                  <a:pos x="26" y="121"/>
                </a:cxn>
              </a:cxnLst>
              <a:rect l="0" t="0" r="r" b="b"/>
              <a:pathLst>
                <a:path w="2019" h="291">
                  <a:moveTo>
                    <a:pt x="26" y="121"/>
                  </a:moveTo>
                  <a:cubicBezTo>
                    <a:pt x="26" y="245"/>
                    <a:pt x="26" y="291"/>
                    <a:pt x="26" y="291"/>
                  </a:cubicBezTo>
                  <a:lnTo>
                    <a:pt x="2014" y="291"/>
                  </a:lnTo>
                  <a:lnTo>
                    <a:pt x="2014" y="114"/>
                  </a:lnTo>
                  <a:cubicBezTo>
                    <a:pt x="2009" y="76"/>
                    <a:pt x="2019" y="0"/>
                    <a:pt x="1868" y="13"/>
                  </a:cubicBezTo>
                  <a:cubicBezTo>
                    <a:pt x="1015" y="13"/>
                    <a:pt x="170" y="13"/>
                    <a:pt x="170" y="13"/>
                  </a:cubicBezTo>
                  <a:cubicBezTo>
                    <a:pt x="0" y="7"/>
                    <a:pt x="24" y="99"/>
                    <a:pt x="26" y="121"/>
                  </a:cubicBezTo>
                  <a:close/>
                </a:path>
              </a:pathLst>
            </a:custGeom>
            <a:gradFill rotWithShape="1">
              <a:gsLst>
                <a:gs pos="0">
                  <a:srgbClr val="738AC8">
                    <a:shade val="51000"/>
                    <a:satMod val="130000"/>
                  </a:srgbClr>
                </a:gs>
                <a:gs pos="80000">
                  <a:srgbClr val="738AC8">
                    <a:shade val="93000"/>
                    <a:satMod val="130000"/>
                  </a:srgbClr>
                </a:gs>
                <a:gs pos="100000">
                  <a:srgbClr val="738AC8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738AC8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4" name="Rectangle 4"/>
            <p:cNvSpPr>
              <a:spLocks noChangeArrowheads="1"/>
            </p:cNvSpPr>
            <p:nvPr/>
          </p:nvSpPr>
          <p:spPr bwMode="gray">
            <a:xfrm>
              <a:off x="1981200" y="1676400"/>
              <a:ext cx="11430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33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cs typeface="+mn-cs"/>
                </a:rPr>
                <a:t>C()</a:t>
              </a:r>
            </a:p>
          </p:txBody>
        </p:sp>
      </p:grpSp>
      <p:grpSp>
        <p:nvGrpSpPr>
          <p:cNvPr id="238" name="Group 237"/>
          <p:cNvGrpSpPr>
            <a:grpSpLocks/>
          </p:cNvGrpSpPr>
          <p:nvPr/>
        </p:nvGrpSpPr>
        <p:grpSpPr bwMode="auto">
          <a:xfrm>
            <a:off x="1981200" y="1752600"/>
            <a:ext cx="1184275" cy="1550988"/>
            <a:chOff x="1950521" y="3962400"/>
            <a:chExt cx="1183573" cy="1550551"/>
          </a:xfrm>
        </p:grpSpPr>
        <p:sp>
          <p:nvSpPr>
            <p:cNvPr id="45" name="AutoShape 6"/>
            <p:cNvSpPr>
              <a:spLocks noChangeArrowheads="1"/>
            </p:cNvSpPr>
            <p:nvPr/>
          </p:nvSpPr>
          <p:spPr bwMode="gray">
            <a:xfrm>
              <a:off x="1981200" y="4343400"/>
              <a:ext cx="1112321" cy="11430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sz="2000">
                <a:solidFill>
                  <a:srgbClr val="003366"/>
                </a:solidFill>
                <a:latin typeface="Verdana" pitchFamily="34" charset="0"/>
              </a:endParaRPr>
            </a:p>
          </p:txBody>
        </p:sp>
        <p:sp>
          <p:nvSpPr>
            <p:cNvPr id="46" name="Rectangle 11"/>
            <p:cNvSpPr>
              <a:spLocks noChangeArrowheads="1"/>
            </p:cNvSpPr>
            <p:nvPr/>
          </p:nvSpPr>
          <p:spPr bwMode="black">
            <a:xfrm>
              <a:off x="2056821" y="4343293"/>
              <a:ext cx="959868" cy="11696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31775" indent="-231775" algn="just"/>
              <a:r>
                <a:rPr lang="vi-VN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{</a:t>
              </a:r>
              <a:endParaRPr lang="en-US" sz="1400">
                <a:solidFill>
                  <a:srgbClr val="0A85FF"/>
                </a:solidFill>
                <a:latin typeface="Tahoma" pitchFamily="34" charset="0"/>
                <a:cs typeface="Tahoma" pitchFamily="34" charset="0"/>
              </a:endParaRPr>
            </a:p>
            <a:p>
              <a:pPr marL="231775" indent="-231775" algn="just"/>
              <a:r>
                <a:rPr lang="en-US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  …;</a:t>
              </a:r>
            </a:p>
            <a:p>
              <a:pPr marL="231775" indent="-231775" algn="just"/>
              <a:r>
                <a:rPr lang="en-US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  D();</a:t>
              </a:r>
            </a:p>
            <a:p>
              <a:pPr marL="231775" indent="-231775" algn="just"/>
              <a:r>
                <a:rPr lang="en-US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  …;   </a:t>
              </a:r>
            </a:p>
            <a:p>
              <a:pPr marL="231775" indent="-231775" algn="just"/>
              <a:r>
                <a:rPr lang="vi-VN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sp>
          <p:nvSpPr>
            <p:cNvPr id="47" name="Freeform 2"/>
            <p:cNvSpPr>
              <a:spLocks/>
            </p:cNvSpPr>
            <p:nvPr/>
          </p:nvSpPr>
          <p:spPr bwMode="gray">
            <a:xfrm>
              <a:off x="1950521" y="3962400"/>
              <a:ext cx="1183573" cy="377825"/>
            </a:xfrm>
            <a:custGeom>
              <a:avLst/>
              <a:gdLst/>
              <a:ahLst/>
              <a:cxnLst>
                <a:cxn ang="0">
                  <a:pos x="26" y="121"/>
                </a:cxn>
                <a:cxn ang="0">
                  <a:pos x="26" y="291"/>
                </a:cxn>
                <a:cxn ang="0">
                  <a:pos x="2014" y="291"/>
                </a:cxn>
                <a:cxn ang="0">
                  <a:pos x="2014" y="114"/>
                </a:cxn>
                <a:cxn ang="0">
                  <a:pos x="1868" y="13"/>
                </a:cxn>
                <a:cxn ang="0">
                  <a:pos x="170" y="13"/>
                </a:cxn>
                <a:cxn ang="0">
                  <a:pos x="26" y="121"/>
                </a:cxn>
              </a:cxnLst>
              <a:rect l="0" t="0" r="r" b="b"/>
              <a:pathLst>
                <a:path w="2019" h="291">
                  <a:moveTo>
                    <a:pt x="26" y="121"/>
                  </a:moveTo>
                  <a:cubicBezTo>
                    <a:pt x="26" y="245"/>
                    <a:pt x="26" y="291"/>
                    <a:pt x="26" y="291"/>
                  </a:cubicBezTo>
                  <a:lnTo>
                    <a:pt x="2014" y="291"/>
                  </a:lnTo>
                  <a:lnTo>
                    <a:pt x="2014" y="114"/>
                  </a:lnTo>
                  <a:cubicBezTo>
                    <a:pt x="2009" y="76"/>
                    <a:pt x="2019" y="0"/>
                    <a:pt x="1868" y="13"/>
                  </a:cubicBezTo>
                  <a:cubicBezTo>
                    <a:pt x="1015" y="13"/>
                    <a:pt x="170" y="13"/>
                    <a:pt x="170" y="13"/>
                  </a:cubicBezTo>
                  <a:cubicBezTo>
                    <a:pt x="0" y="7"/>
                    <a:pt x="24" y="99"/>
                    <a:pt x="26" y="121"/>
                  </a:cubicBezTo>
                  <a:close/>
                </a:path>
              </a:pathLst>
            </a:custGeom>
            <a:gradFill rotWithShape="1">
              <a:gsLst>
                <a:gs pos="0">
                  <a:srgbClr val="738AC8">
                    <a:shade val="51000"/>
                    <a:satMod val="130000"/>
                  </a:srgbClr>
                </a:gs>
                <a:gs pos="80000">
                  <a:srgbClr val="738AC8">
                    <a:shade val="93000"/>
                    <a:satMod val="130000"/>
                  </a:srgbClr>
                </a:gs>
                <a:gs pos="100000">
                  <a:srgbClr val="738AC8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738AC8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gray">
            <a:xfrm>
              <a:off x="1950521" y="3962400"/>
              <a:ext cx="11430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33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cs typeface="+mn-cs"/>
                </a:rPr>
                <a:t>B()</a:t>
              </a:r>
            </a:p>
          </p:txBody>
        </p:sp>
      </p:grpSp>
      <p:grpSp>
        <p:nvGrpSpPr>
          <p:cNvPr id="239" name="Group 238"/>
          <p:cNvGrpSpPr>
            <a:grpSpLocks/>
          </p:cNvGrpSpPr>
          <p:nvPr/>
        </p:nvGrpSpPr>
        <p:grpSpPr bwMode="auto">
          <a:xfrm>
            <a:off x="1981200" y="4724400"/>
            <a:ext cx="1184275" cy="1143000"/>
            <a:chOff x="1981200" y="4800600"/>
            <a:chExt cx="1183573" cy="1143000"/>
          </a:xfrm>
        </p:grpSpPr>
        <p:sp>
          <p:nvSpPr>
            <p:cNvPr id="53" name="AutoShape 6"/>
            <p:cNvSpPr>
              <a:spLocks noChangeArrowheads="1"/>
            </p:cNvSpPr>
            <p:nvPr/>
          </p:nvSpPr>
          <p:spPr bwMode="gray">
            <a:xfrm>
              <a:off x="2011879" y="5181600"/>
              <a:ext cx="1112321" cy="76200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2"/>
              </a:solidFill>
              <a:headEnd/>
              <a:tailEnd/>
            </a:ln>
            <a:effectLst>
              <a:glow rad="63500">
                <a:schemeClr val="tx1">
                  <a:lumMod val="60000"/>
                  <a:lumOff val="40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sz="2000">
                <a:solidFill>
                  <a:srgbClr val="003366"/>
                </a:solidFill>
                <a:latin typeface="Verdana" pitchFamily="34" charset="0"/>
              </a:endParaRPr>
            </a:p>
          </p:txBody>
        </p:sp>
        <p:sp>
          <p:nvSpPr>
            <p:cNvPr id="54" name="Rectangle 11"/>
            <p:cNvSpPr>
              <a:spLocks noChangeArrowheads="1"/>
            </p:cNvSpPr>
            <p:nvPr/>
          </p:nvSpPr>
          <p:spPr bwMode="black">
            <a:xfrm>
              <a:off x="2087500" y="5181600"/>
              <a:ext cx="959868" cy="7381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31775" indent="-231775" algn="just"/>
              <a:r>
                <a:rPr lang="vi-VN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{</a:t>
              </a:r>
              <a:endParaRPr lang="en-US" sz="1400">
                <a:solidFill>
                  <a:srgbClr val="0A85FF"/>
                </a:solidFill>
                <a:latin typeface="Tahoma" pitchFamily="34" charset="0"/>
                <a:cs typeface="Tahoma" pitchFamily="34" charset="0"/>
              </a:endParaRPr>
            </a:p>
            <a:p>
              <a:pPr marL="231775" indent="-231775" algn="just"/>
              <a:r>
                <a:rPr lang="en-US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   …;</a:t>
              </a:r>
            </a:p>
            <a:p>
              <a:pPr marL="231775" indent="-231775" algn="just"/>
              <a:r>
                <a:rPr lang="vi-VN" sz="1400">
                  <a:solidFill>
                    <a:srgbClr val="0A85FF"/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  <p:sp>
          <p:nvSpPr>
            <p:cNvPr id="55" name="Freeform 2"/>
            <p:cNvSpPr>
              <a:spLocks/>
            </p:cNvSpPr>
            <p:nvPr/>
          </p:nvSpPr>
          <p:spPr bwMode="gray">
            <a:xfrm>
              <a:off x="1981200" y="4800600"/>
              <a:ext cx="1183573" cy="377825"/>
            </a:xfrm>
            <a:custGeom>
              <a:avLst/>
              <a:gdLst/>
              <a:ahLst/>
              <a:cxnLst>
                <a:cxn ang="0">
                  <a:pos x="26" y="121"/>
                </a:cxn>
                <a:cxn ang="0">
                  <a:pos x="26" y="291"/>
                </a:cxn>
                <a:cxn ang="0">
                  <a:pos x="2014" y="291"/>
                </a:cxn>
                <a:cxn ang="0">
                  <a:pos x="2014" y="114"/>
                </a:cxn>
                <a:cxn ang="0">
                  <a:pos x="1868" y="13"/>
                </a:cxn>
                <a:cxn ang="0">
                  <a:pos x="170" y="13"/>
                </a:cxn>
                <a:cxn ang="0">
                  <a:pos x="26" y="121"/>
                </a:cxn>
              </a:cxnLst>
              <a:rect l="0" t="0" r="r" b="b"/>
              <a:pathLst>
                <a:path w="2019" h="291">
                  <a:moveTo>
                    <a:pt x="26" y="121"/>
                  </a:moveTo>
                  <a:cubicBezTo>
                    <a:pt x="26" y="245"/>
                    <a:pt x="26" y="291"/>
                    <a:pt x="26" y="291"/>
                  </a:cubicBezTo>
                  <a:lnTo>
                    <a:pt x="2014" y="291"/>
                  </a:lnTo>
                  <a:lnTo>
                    <a:pt x="2014" y="114"/>
                  </a:lnTo>
                  <a:cubicBezTo>
                    <a:pt x="2009" y="76"/>
                    <a:pt x="2019" y="0"/>
                    <a:pt x="1868" y="13"/>
                  </a:cubicBezTo>
                  <a:cubicBezTo>
                    <a:pt x="1015" y="13"/>
                    <a:pt x="170" y="13"/>
                    <a:pt x="170" y="13"/>
                  </a:cubicBezTo>
                  <a:cubicBezTo>
                    <a:pt x="0" y="7"/>
                    <a:pt x="24" y="99"/>
                    <a:pt x="26" y="121"/>
                  </a:cubicBezTo>
                  <a:close/>
                </a:path>
              </a:pathLst>
            </a:custGeom>
            <a:gradFill rotWithShape="1">
              <a:gsLst>
                <a:gs pos="0">
                  <a:srgbClr val="738AC8">
                    <a:shade val="51000"/>
                    <a:satMod val="130000"/>
                  </a:srgbClr>
                </a:gs>
                <a:gs pos="80000">
                  <a:srgbClr val="738AC8">
                    <a:shade val="93000"/>
                    <a:satMod val="130000"/>
                  </a:srgbClr>
                </a:gs>
                <a:gs pos="100000">
                  <a:srgbClr val="738AC8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738AC8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56" name="Rectangle 4"/>
            <p:cNvSpPr>
              <a:spLocks noChangeArrowheads="1"/>
            </p:cNvSpPr>
            <p:nvPr/>
          </p:nvSpPr>
          <p:spPr bwMode="gray">
            <a:xfrm>
              <a:off x="1981200" y="4800600"/>
              <a:ext cx="1143000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003300"/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>
                  <a:solidFill>
                    <a:srgbClr val="FFFFFF"/>
                  </a:solidFill>
                  <a:cs typeface="+mn-cs"/>
                </a:rPr>
                <a:t>D()</a:t>
              </a:r>
            </a:p>
          </p:txBody>
        </p:sp>
      </p:grp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4800600" y="1676400"/>
            <a:ext cx="755650" cy="758825"/>
            <a:chOff x="4010025" y="1277941"/>
            <a:chExt cx="755650" cy="758826"/>
          </a:xfrm>
        </p:grpSpPr>
        <p:grpSp>
          <p:nvGrpSpPr>
            <p:cNvPr id="28842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8844" name="Picture 40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45" name="Picture 41" descr="circuler_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>
                  <a:solidFill>
                    <a:srgbClr val="000000"/>
                  </a:solidFill>
                  <a:cs typeface="Tahoma" pitchFamily="34" charset="0"/>
                </a:endParaRPr>
              </a:p>
            </p:txBody>
          </p:sp>
          <p:grpSp>
            <p:nvGrpSpPr>
              <p:cNvPr id="28849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85" y="2135"/>
                <a:ext cx="468" cy="108"/>
                <a:chOff x="2532" y="1080"/>
                <a:chExt cx="887" cy="232"/>
              </a:xfrm>
            </p:grpSpPr>
            <p:grpSp>
              <p:nvGrpSpPr>
                <p:cNvPr id="28851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87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68" y="2303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88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2" y="2303"/>
                    <a:ext cx="218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89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8" y="2330"/>
                    <a:ext cx="218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90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0" y="2361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8852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78" y="1127"/>
                  <a:ext cx="741" cy="185"/>
                  <a:chOff x="1577" y="2581"/>
                  <a:chExt cx="1118" cy="277"/>
                </a:xfrm>
              </p:grpSpPr>
              <p:sp>
                <p:nvSpPr>
                  <p:cNvPr id="83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6" y="2288"/>
                    <a:ext cx="227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84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1" y="2289"/>
                    <a:ext cx="227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85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1" y="2313"/>
                    <a:ext cx="227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86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0" y="2341"/>
                    <a:ext cx="227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80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Tahoma" pitchFamily="34" charset="0"/>
                </a:endParaRPr>
              </a:p>
            </p:txBody>
          </p:sp>
        </p:grpSp>
        <p:sp>
          <p:nvSpPr>
            <p:cNvPr id="75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cs typeface="Tahoma" pitchFamily="34" charset="0"/>
                </a:rPr>
                <a:t>main</a:t>
              </a:r>
            </a:p>
          </p:txBody>
        </p:sp>
      </p:grp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4114800" y="2819400"/>
            <a:ext cx="755650" cy="758825"/>
            <a:chOff x="4010025" y="1277941"/>
            <a:chExt cx="755650" cy="758826"/>
          </a:xfrm>
        </p:grpSpPr>
        <p:grpSp>
          <p:nvGrpSpPr>
            <p:cNvPr id="28823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8825" name="Picture 40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26" name="Picture 41" descr="circuler_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6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>
                  <a:solidFill>
                    <a:srgbClr val="000000"/>
                  </a:solidFill>
                  <a:cs typeface="Tahoma" pitchFamily="34" charset="0"/>
                </a:endParaRPr>
              </a:p>
            </p:txBody>
          </p:sp>
          <p:grpSp>
            <p:nvGrpSpPr>
              <p:cNvPr id="28830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81" y="2120"/>
                <a:ext cx="467" cy="111"/>
                <a:chOff x="2532" y="1080"/>
                <a:chExt cx="885" cy="234"/>
              </a:xfrm>
            </p:grpSpPr>
            <p:grpSp>
              <p:nvGrpSpPr>
                <p:cNvPr id="28832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05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301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06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7" y="2298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07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0" y="2326"/>
                    <a:ext cx="218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08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6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8833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76" y="1129"/>
                  <a:ext cx="741" cy="185"/>
                  <a:chOff x="1577" y="2581"/>
                  <a:chExt cx="1118" cy="277"/>
                </a:xfrm>
              </p:grpSpPr>
              <p:sp>
                <p:nvSpPr>
                  <p:cNvPr id="101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5" y="2287"/>
                    <a:ext cx="227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02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3" y="2286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03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1" y="2312"/>
                    <a:ext cx="227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04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1" y="2341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98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Tahoma" pitchFamily="34" charset="0"/>
                </a:endParaRPr>
              </a:p>
            </p:txBody>
          </p:sp>
        </p:grpSp>
        <p:sp>
          <p:nvSpPr>
            <p:cNvPr id="93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cs typeface="Tahoma" pitchFamily="34" charset="0"/>
                </a:rPr>
                <a:t>A</a:t>
              </a:r>
            </a:p>
          </p:txBody>
        </p:sp>
      </p:grpSp>
      <p:grpSp>
        <p:nvGrpSpPr>
          <p:cNvPr id="109" name="Group 108"/>
          <p:cNvGrpSpPr>
            <a:grpSpLocks/>
          </p:cNvGrpSpPr>
          <p:nvPr/>
        </p:nvGrpSpPr>
        <p:grpSpPr bwMode="auto">
          <a:xfrm>
            <a:off x="3505200" y="3965575"/>
            <a:ext cx="755650" cy="758825"/>
            <a:chOff x="4010025" y="1277941"/>
            <a:chExt cx="755650" cy="758826"/>
          </a:xfrm>
        </p:grpSpPr>
        <p:grpSp>
          <p:nvGrpSpPr>
            <p:cNvPr id="28804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8806" name="Picture 40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07" name="Picture 41" descr="circuler_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4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>
                  <a:solidFill>
                    <a:srgbClr val="000000"/>
                  </a:solidFill>
                  <a:cs typeface="Tahoma" pitchFamily="34" charset="0"/>
                </a:endParaRPr>
              </a:p>
            </p:txBody>
          </p:sp>
          <p:grpSp>
            <p:nvGrpSpPr>
              <p:cNvPr id="28811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81" y="2120"/>
                <a:ext cx="467" cy="111"/>
                <a:chOff x="2532" y="1080"/>
                <a:chExt cx="885" cy="234"/>
              </a:xfrm>
            </p:grpSpPr>
            <p:grpSp>
              <p:nvGrpSpPr>
                <p:cNvPr id="28813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23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301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24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7" y="2298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25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0" y="2326"/>
                    <a:ext cx="218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26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6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8814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76" y="1129"/>
                  <a:ext cx="741" cy="185"/>
                  <a:chOff x="1577" y="2581"/>
                  <a:chExt cx="1118" cy="277"/>
                </a:xfrm>
              </p:grpSpPr>
              <p:sp>
                <p:nvSpPr>
                  <p:cNvPr id="119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5" y="2287"/>
                    <a:ext cx="227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20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3" y="2286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21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1" y="2312"/>
                    <a:ext cx="227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22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1" y="2341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16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Tahoma" pitchFamily="34" charset="0"/>
                </a:endParaRPr>
              </a:p>
            </p:txBody>
          </p:sp>
        </p:grpSp>
        <p:sp>
          <p:nvSpPr>
            <p:cNvPr id="111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cs typeface="Tahoma" pitchFamily="34" charset="0"/>
                </a:rPr>
                <a:t>B</a:t>
              </a:r>
            </a:p>
          </p:txBody>
        </p:sp>
      </p:grpSp>
      <p:grpSp>
        <p:nvGrpSpPr>
          <p:cNvPr id="127" name="Group 126"/>
          <p:cNvGrpSpPr>
            <a:grpSpLocks/>
          </p:cNvGrpSpPr>
          <p:nvPr/>
        </p:nvGrpSpPr>
        <p:grpSpPr bwMode="auto">
          <a:xfrm>
            <a:off x="4800600" y="3962400"/>
            <a:ext cx="755650" cy="758825"/>
            <a:chOff x="4010025" y="1277941"/>
            <a:chExt cx="755650" cy="758826"/>
          </a:xfrm>
        </p:grpSpPr>
        <p:grpSp>
          <p:nvGrpSpPr>
            <p:cNvPr id="28785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8787" name="Picture 40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788" name="Picture 41" descr="circuler_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2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>
                  <a:solidFill>
                    <a:srgbClr val="000000"/>
                  </a:solidFill>
                  <a:cs typeface="Tahoma" pitchFamily="34" charset="0"/>
                </a:endParaRPr>
              </a:p>
            </p:txBody>
          </p:sp>
          <p:grpSp>
            <p:nvGrpSpPr>
              <p:cNvPr id="28792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81" y="2120"/>
                <a:ext cx="467" cy="111"/>
                <a:chOff x="2532" y="1080"/>
                <a:chExt cx="885" cy="234"/>
              </a:xfrm>
            </p:grpSpPr>
            <p:grpSp>
              <p:nvGrpSpPr>
                <p:cNvPr id="28794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41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301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42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7" y="2298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43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0" y="2326"/>
                    <a:ext cx="218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44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6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8795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76" y="1129"/>
                  <a:ext cx="741" cy="185"/>
                  <a:chOff x="1577" y="2581"/>
                  <a:chExt cx="1118" cy="277"/>
                </a:xfrm>
              </p:grpSpPr>
              <p:sp>
                <p:nvSpPr>
                  <p:cNvPr id="137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5" y="2287"/>
                    <a:ext cx="227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38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3" y="2286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39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1" y="2312"/>
                    <a:ext cx="227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40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1" y="2341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34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Tahoma" pitchFamily="34" charset="0"/>
                </a:endParaRPr>
              </a:p>
            </p:txBody>
          </p:sp>
        </p:grpSp>
        <p:sp>
          <p:nvSpPr>
            <p:cNvPr id="129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cs typeface="Tahoma" pitchFamily="34" charset="0"/>
                </a:rPr>
                <a:t>C</a:t>
              </a:r>
            </a:p>
          </p:txBody>
        </p:sp>
      </p:grpSp>
      <p:grpSp>
        <p:nvGrpSpPr>
          <p:cNvPr id="145" name="Group 144"/>
          <p:cNvGrpSpPr>
            <a:grpSpLocks/>
          </p:cNvGrpSpPr>
          <p:nvPr/>
        </p:nvGrpSpPr>
        <p:grpSpPr bwMode="auto">
          <a:xfrm>
            <a:off x="3505200" y="5181600"/>
            <a:ext cx="755650" cy="758825"/>
            <a:chOff x="4010025" y="1277941"/>
            <a:chExt cx="755650" cy="758826"/>
          </a:xfrm>
        </p:grpSpPr>
        <p:grpSp>
          <p:nvGrpSpPr>
            <p:cNvPr id="28766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8768" name="Picture 40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769" name="Picture 41" descr="circuler_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0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>
                  <a:solidFill>
                    <a:srgbClr val="000000"/>
                  </a:solidFill>
                  <a:cs typeface="Tahoma" pitchFamily="34" charset="0"/>
                </a:endParaRPr>
              </a:p>
            </p:txBody>
          </p:sp>
          <p:grpSp>
            <p:nvGrpSpPr>
              <p:cNvPr id="28773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81" y="2120"/>
                <a:ext cx="467" cy="111"/>
                <a:chOff x="2532" y="1080"/>
                <a:chExt cx="885" cy="234"/>
              </a:xfrm>
            </p:grpSpPr>
            <p:grpSp>
              <p:nvGrpSpPr>
                <p:cNvPr id="28775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59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301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60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7" y="2298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61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0" y="2326"/>
                    <a:ext cx="218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62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6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8776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76" y="1129"/>
                  <a:ext cx="741" cy="185"/>
                  <a:chOff x="1577" y="2581"/>
                  <a:chExt cx="1118" cy="277"/>
                </a:xfrm>
              </p:grpSpPr>
              <p:sp>
                <p:nvSpPr>
                  <p:cNvPr id="155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5" y="2287"/>
                    <a:ext cx="227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56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3" y="2286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57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1" y="2312"/>
                    <a:ext cx="227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58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1" y="2341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52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Tahoma" pitchFamily="34" charset="0"/>
                </a:endParaRPr>
              </a:p>
            </p:txBody>
          </p:sp>
        </p:grpSp>
        <p:sp>
          <p:nvSpPr>
            <p:cNvPr id="147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cs typeface="Tahoma" pitchFamily="34" charset="0"/>
                </a:rPr>
                <a:t>D</a:t>
              </a:r>
            </a:p>
          </p:txBody>
        </p:sp>
      </p:grpSp>
      <p:grpSp>
        <p:nvGrpSpPr>
          <p:cNvPr id="163" name="Group 162"/>
          <p:cNvGrpSpPr>
            <a:grpSpLocks/>
          </p:cNvGrpSpPr>
          <p:nvPr/>
        </p:nvGrpSpPr>
        <p:grpSpPr bwMode="auto">
          <a:xfrm>
            <a:off x="5492750" y="2743200"/>
            <a:ext cx="755650" cy="758825"/>
            <a:chOff x="4010025" y="1277941"/>
            <a:chExt cx="755650" cy="758826"/>
          </a:xfrm>
        </p:grpSpPr>
        <p:grpSp>
          <p:nvGrpSpPr>
            <p:cNvPr id="28747" name="Group 39"/>
            <p:cNvGrpSpPr>
              <a:grpSpLocks/>
            </p:cNvGrpSpPr>
            <p:nvPr/>
          </p:nvGrpSpPr>
          <p:grpSpPr bwMode="auto">
            <a:xfrm>
              <a:off x="4032250" y="1277941"/>
              <a:ext cx="723900" cy="758826"/>
              <a:chOff x="3247" y="1673"/>
              <a:chExt cx="606" cy="636"/>
            </a:xfrm>
          </p:grpSpPr>
          <p:pic>
            <p:nvPicPr>
              <p:cNvPr id="28749" name="Picture 40" descr="light_shadow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84000" contrast="-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305" y="2171"/>
                <a:ext cx="498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750" name="Picture 41" descr="circuler_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3247" y="1673"/>
                <a:ext cx="606" cy="5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" name="Oval 42"/>
              <p:cNvSpPr>
                <a:spLocks noChangeArrowheads="1"/>
              </p:cNvSpPr>
              <p:nvPr/>
            </p:nvSpPr>
            <p:spPr bwMode="gray">
              <a:xfrm>
                <a:off x="3247" y="1673"/>
                <a:ext cx="602" cy="587"/>
              </a:xfrm>
              <a:prstGeom prst="ellipse">
                <a:avLst/>
              </a:prstGeom>
              <a:gradFill rotWithShape="1">
                <a:gsLst>
                  <a:gs pos="0">
                    <a:srgbClr val="CCCC00">
                      <a:alpha val="89999"/>
                    </a:srgbClr>
                  </a:gs>
                  <a:gs pos="50000">
                    <a:srgbClr val="CCFF99">
                      <a:alpha val="55000"/>
                    </a:srgbClr>
                  </a:gs>
                  <a:gs pos="100000">
                    <a:srgbClr val="CCCC00">
                      <a:alpha val="89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>
                  <a:solidFill>
                    <a:srgbClr val="000000"/>
                  </a:solidFill>
                  <a:cs typeface="Tahoma" pitchFamily="34" charset="0"/>
                </a:endParaRPr>
              </a:p>
            </p:txBody>
          </p:sp>
          <p:grpSp>
            <p:nvGrpSpPr>
              <p:cNvPr id="28754" name="Group 150"/>
              <p:cNvGrpSpPr>
                <a:grpSpLocks/>
              </p:cNvGrpSpPr>
              <p:nvPr/>
            </p:nvGrpSpPr>
            <p:grpSpPr bwMode="auto">
              <a:xfrm rot="-1045052" flipH="1" flipV="1">
                <a:off x="3281" y="2120"/>
                <a:ext cx="467" cy="111"/>
                <a:chOff x="2532" y="1080"/>
                <a:chExt cx="885" cy="234"/>
              </a:xfrm>
            </p:grpSpPr>
            <p:grpSp>
              <p:nvGrpSpPr>
                <p:cNvPr id="28756" name="Group 44"/>
                <p:cNvGrpSpPr>
                  <a:grpSpLocks/>
                </p:cNvGrpSpPr>
                <p:nvPr/>
              </p:nvGrpSpPr>
              <p:grpSpPr bwMode="auto">
                <a:xfrm>
                  <a:off x="2532" y="1080"/>
                  <a:ext cx="741" cy="183"/>
                  <a:chOff x="1571" y="2593"/>
                  <a:chExt cx="1117" cy="274"/>
                </a:xfrm>
              </p:grpSpPr>
              <p:sp>
                <p:nvSpPr>
                  <p:cNvPr id="177" name="AutoShape 45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4" y="2301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78" name="AutoShape 46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07" y="2298"/>
                    <a:ext cx="214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79" name="AutoShape 47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80" y="2326"/>
                    <a:ext cx="218" cy="812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80" name="AutoShape 48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73" y="2356"/>
                    <a:ext cx="218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</p:grpSp>
            <p:grpSp>
              <p:nvGrpSpPr>
                <p:cNvPr id="28757" name="Group 49"/>
                <p:cNvGrpSpPr>
                  <a:grpSpLocks/>
                </p:cNvGrpSpPr>
                <p:nvPr/>
              </p:nvGrpSpPr>
              <p:grpSpPr bwMode="auto">
                <a:xfrm rot="1353540">
                  <a:off x="2676" y="1129"/>
                  <a:ext cx="741" cy="185"/>
                  <a:chOff x="1577" y="2581"/>
                  <a:chExt cx="1118" cy="277"/>
                </a:xfrm>
              </p:grpSpPr>
              <p:sp>
                <p:nvSpPr>
                  <p:cNvPr id="173" name="AutoShape 50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75" y="2287"/>
                    <a:ext cx="227" cy="817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74" name="AutoShape 51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2013" y="2286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75" name="AutoShape 52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91" y="2312"/>
                    <a:ext cx="227" cy="809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  <p:sp>
                <p:nvSpPr>
                  <p:cNvPr id="176" name="AutoShape 53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81" y="2341"/>
                    <a:ext cx="223" cy="813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5F5F5F">
                      <a:alpha val="3999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  <a:cs typeface="Tahoma" pitchFamily="34" charset="0"/>
                    </a:endParaRPr>
                  </a:p>
                </p:txBody>
              </p:sp>
            </p:grpSp>
          </p:grpSp>
          <p:sp>
            <p:nvSpPr>
              <p:cNvPr id="170" name="Freeform 54"/>
              <p:cNvSpPr>
                <a:spLocks/>
              </p:cNvSpPr>
              <p:nvPr/>
            </p:nvSpPr>
            <p:spPr bwMode="gray">
              <a:xfrm>
                <a:off x="3309" y="1685"/>
                <a:ext cx="473" cy="204"/>
              </a:xfrm>
              <a:custGeom>
                <a:avLst/>
                <a:gdLst/>
                <a:ahLst/>
                <a:cxnLst>
                  <a:cxn ang="0">
                    <a:pos x="1301" y="401"/>
                  </a:cxn>
                  <a:cxn ang="0">
                    <a:pos x="1317" y="442"/>
                  </a:cxn>
                  <a:cxn ang="0">
                    <a:pos x="1321" y="481"/>
                  </a:cxn>
                  <a:cxn ang="0">
                    <a:pos x="1315" y="516"/>
                  </a:cxn>
                  <a:cxn ang="0">
                    <a:pos x="1298" y="550"/>
                  </a:cxn>
                  <a:cxn ang="0">
                    <a:pos x="1272" y="579"/>
                  </a:cxn>
                  <a:cxn ang="0">
                    <a:pos x="1239" y="604"/>
                  </a:cxn>
                  <a:cxn ang="0">
                    <a:pos x="1196" y="628"/>
                  </a:cxn>
                  <a:cxn ang="0">
                    <a:pos x="1147" y="649"/>
                  </a:cxn>
                  <a:cxn ang="0">
                    <a:pos x="1092" y="667"/>
                  </a:cxn>
                  <a:cxn ang="0">
                    <a:pos x="1031" y="683"/>
                  </a:cxn>
                  <a:cxn ang="0">
                    <a:pos x="967" y="694"/>
                  </a:cxn>
                  <a:cxn ang="0">
                    <a:pos x="896" y="704"/>
                  </a:cxn>
                  <a:cxn ang="0">
                    <a:pos x="824" y="710"/>
                  </a:cxn>
                  <a:cxn ang="0">
                    <a:pos x="795" y="712"/>
                  </a:cxn>
                  <a:cxn ang="0">
                    <a:pos x="476" y="712"/>
                  </a:cxn>
                  <a:cxn ang="0">
                    <a:pos x="472" y="712"/>
                  </a:cxn>
                  <a:cxn ang="0">
                    <a:pos x="409" y="708"/>
                  </a:cxn>
                  <a:cxn ang="0">
                    <a:pos x="348" y="704"/>
                  </a:cxn>
                  <a:cxn ang="0">
                    <a:pos x="290" y="696"/>
                  </a:cxn>
                  <a:cxn ang="0">
                    <a:pos x="235" y="689"/>
                  </a:cxn>
                  <a:cxn ang="0">
                    <a:pos x="186" y="677"/>
                  </a:cxn>
                  <a:cxn ang="0">
                    <a:pos x="141" y="663"/>
                  </a:cxn>
                  <a:cxn ang="0">
                    <a:pos x="102" y="648"/>
                  </a:cxn>
                  <a:cxn ang="0">
                    <a:pos x="67" y="630"/>
                  </a:cxn>
                  <a:cxn ang="0">
                    <a:pos x="39" y="608"/>
                  </a:cxn>
                  <a:cxn ang="0">
                    <a:pos x="18" y="583"/>
                  </a:cxn>
                  <a:cxn ang="0">
                    <a:pos x="6" y="554"/>
                  </a:cxn>
                  <a:cxn ang="0">
                    <a:pos x="0" y="524"/>
                  </a:cxn>
                  <a:cxn ang="0">
                    <a:pos x="0" y="520"/>
                  </a:cxn>
                  <a:cxn ang="0">
                    <a:pos x="4" y="487"/>
                  </a:cxn>
                  <a:cxn ang="0">
                    <a:pos x="16" y="446"/>
                  </a:cxn>
                  <a:cxn ang="0">
                    <a:pos x="51" y="370"/>
                  </a:cxn>
                  <a:cxn ang="0">
                    <a:pos x="94" y="299"/>
                  </a:cxn>
                  <a:cxn ang="0">
                    <a:pos x="147" y="235"/>
                  </a:cxn>
                  <a:cxn ang="0">
                    <a:pos x="204" y="176"/>
                  </a:cxn>
                  <a:cxn ang="0">
                    <a:pos x="270" y="125"/>
                  </a:cxn>
                  <a:cxn ang="0">
                    <a:pos x="341" y="82"/>
                  </a:cxn>
                  <a:cxn ang="0">
                    <a:pos x="415" y="47"/>
                  </a:cxn>
                  <a:cxn ang="0">
                    <a:pos x="497" y="21"/>
                  </a:cxn>
                  <a:cxn ang="0">
                    <a:pos x="581" y="6"/>
                  </a:cxn>
                  <a:cxn ang="0">
                    <a:pos x="667" y="0"/>
                  </a:cxn>
                  <a:cxn ang="0">
                    <a:pos x="667" y="0"/>
                  </a:cxn>
                  <a:cxn ang="0">
                    <a:pos x="759" y="6"/>
                  </a:cxn>
                  <a:cxn ang="0">
                    <a:pos x="847" y="23"/>
                  </a:cxn>
                  <a:cxn ang="0">
                    <a:pos x="932" y="53"/>
                  </a:cxn>
                  <a:cxn ang="0">
                    <a:pos x="1010" y="90"/>
                  </a:cxn>
                  <a:cxn ang="0">
                    <a:pos x="1082" y="137"/>
                  </a:cxn>
                  <a:cxn ang="0">
                    <a:pos x="1149" y="194"/>
                  </a:cxn>
                  <a:cxn ang="0">
                    <a:pos x="1208" y="256"/>
                  </a:cxn>
                  <a:cxn ang="0">
                    <a:pos x="1258" y="325"/>
                  </a:cxn>
                  <a:cxn ang="0">
                    <a:pos x="1301" y="401"/>
                  </a:cxn>
                  <a:cxn ang="0">
                    <a:pos x="1301" y="401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CAF6A2"/>
                  </a:gs>
                </a:gsLst>
                <a:lin ang="5400000" scaled="1"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olidFill>
                    <a:sysClr val="windowText" lastClr="000000"/>
                  </a:solidFill>
                  <a:cs typeface="Tahoma" pitchFamily="34" charset="0"/>
                </a:endParaRPr>
              </a:p>
            </p:txBody>
          </p:sp>
        </p:grpSp>
        <p:sp>
          <p:nvSpPr>
            <p:cNvPr id="165" name="Text Box 55"/>
            <p:cNvSpPr txBox="1">
              <a:spLocks noChangeArrowheads="1"/>
            </p:cNvSpPr>
            <p:nvPr/>
          </p:nvSpPr>
          <p:spPr bwMode="gray">
            <a:xfrm>
              <a:off x="4010025" y="1406529"/>
              <a:ext cx="755650" cy="4000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000" kern="0">
                  <a:solidFill>
                    <a:srgbClr val="003366"/>
                  </a:solidFill>
                  <a:cs typeface="Tahoma" pitchFamily="34" charset="0"/>
                </a:rPr>
                <a:t>D</a:t>
              </a:r>
            </a:p>
          </p:txBody>
        </p:sp>
      </p:grpSp>
      <p:cxnSp>
        <p:nvCxnSpPr>
          <p:cNvPr id="184" name="Straight Arrow Connector 183"/>
          <p:cNvCxnSpPr/>
          <p:nvPr/>
        </p:nvCxnSpPr>
        <p:spPr>
          <a:xfrm rot="5400000">
            <a:off x="3815556" y="3525044"/>
            <a:ext cx="547688" cy="355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rot="5400000">
            <a:off x="3544094" y="4914106"/>
            <a:ext cx="533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rot="16200000" flipH="1">
            <a:off x="4503738" y="3589338"/>
            <a:ext cx="544512" cy="3540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rot="5400000" flipH="1" flipV="1">
            <a:off x="3967956" y="3586957"/>
            <a:ext cx="547687" cy="35560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/>
          <p:nvPr/>
        </p:nvCxnSpPr>
        <p:spPr>
          <a:xfrm rot="5400000" flipH="1" flipV="1">
            <a:off x="3695700" y="4914900"/>
            <a:ext cx="533400" cy="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 rot="16200000" flipV="1">
            <a:off x="4628356" y="3525044"/>
            <a:ext cx="547688" cy="35560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rot="5400000" flipH="1" flipV="1">
            <a:off x="4628356" y="2458244"/>
            <a:ext cx="547688" cy="35560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rot="16200000" flipV="1">
            <a:off x="5339556" y="2305844"/>
            <a:ext cx="547688" cy="35560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 rot="16200000" flipH="1">
            <a:off x="5238750" y="2381250"/>
            <a:ext cx="544513" cy="3540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rot="5400000">
            <a:off x="4475956" y="2382044"/>
            <a:ext cx="547688" cy="355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>
            <a:spLocks/>
          </p:cNvSpPr>
          <p:nvPr/>
        </p:nvSpPr>
        <p:spPr bwMode="auto">
          <a:xfrm>
            <a:off x="762000" y="22098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6" name="Straight Arrow Connector 245"/>
          <p:cNvCxnSpPr/>
          <p:nvPr/>
        </p:nvCxnSpPr>
        <p:spPr>
          <a:xfrm rot="5400000" flipH="1" flipV="1">
            <a:off x="4038203" y="5257403"/>
            <a:ext cx="1371600" cy="794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3" name="Straight Arrow Connector 252"/>
          <p:cNvCxnSpPr/>
          <p:nvPr/>
        </p:nvCxnSpPr>
        <p:spPr>
          <a:xfrm>
            <a:off x="4724400" y="5942012"/>
            <a:ext cx="3962400" cy="1588"/>
          </a:xfrm>
          <a:prstGeom prst="straightConnector1">
            <a:avLst/>
          </a:prstGeom>
          <a:noFill/>
          <a:ln>
            <a:solidFill>
              <a:schemeClr val="tx2"/>
            </a:solidFill>
            <a:headEnd type="none" w="med" len="med"/>
            <a:tailEnd type="arrow" w="med" len="med"/>
          </a:ln>
          <a:effectLst>
            <a:glow rad="635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61" name="AutoShape 6"/>
          <p:cNvSpPr>
            <a:spLocks noChangeArrowheads="1"/>
          </p:cNvSpPr>
          <p:nvPr/>
        </p:nvSpPr>
        <p:spPr bwMode="gray">
          <a:xfrm>
            <a:off x="4800600" y="55626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</a:p>
        </p:txBody>
      </p:sp>
      <p:sp>
        <p:nvSpPr>
          <p:cNvPr id="262" name="AutoShape 6"/>
          <p:cNvSpPr>
            <a:spLocks noChangeArrowheads="1"/>
          </p:cNvSpPr>
          <p:nvPr/>
        </p:nvSpPr>
        <p:spPr bwMode="gray">
          <a:xfrm>
            <a:off x="5105400" y="55626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</a:p>
        </p:txBody>
      </p:sp>
      <p:sp>
        <p:nvSpPr>
          <p:cNvPr id="263" name="AutoShape 6"/>
          <p:cNvSpPr>
            <a:spLocks noChangeArrowheads="1"/>
          </p:cNvSpPr>
          <p:nvPr/>
        </p:nvSpPr>
        <p:spPr bwMode="gray">
          <a:xfrm>
            <a:off x="5105400" y="52578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A</a:t>
            </a:r>
          </a:p>
        </p:txBody>
      </p:sp>
      <p:sp>
        <p:nvSpPr>
          <p:cNvPr id="264" name="AutoShape 6"/>
          <p:cNvSpPr>
            <a:spLocks noChangeArrowheads="1"/>
          </p:cNvSpPr>
          <p:nvPr/>
        </p:nvSpPr>
        <p:spPr bwMode="gray">
          <a:xfrm>
            <a:off x="5410200" y="55626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</a:p>
        </p:txBody>
      </p:sp>
      <p:sp>
        <p:nvSpPr>
          <p:cNvPr id="266" name="AutoShape 6"/>
          <p:cNvSpPr>
            <a:spLocks noChangeArrowheads="1"/>
          </p:cNvSpPr>
          <p:nvPr/>
        </p:nvSpPr>
        <p:spPr bwMode="gray">
          <a:xfrm>
            <a:off x="5410200" y="52578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A</a:t>
            </a:r>
          </a:p>
        </p:txBody>
      </p:sp>
      <p:sp>
        <p:nvSpPr>
          <p:cNvPr id="268" name="AutoShape 6"/>
          <p:cNvSpPr>
            <a:spLocks noChangeArrowheads="1"/>
          </p:cNvSpPr>
          <p:nvPr/>
        </p:nvSpPr>
        <p:spPr bwMode="gray">
          <a:xfrm>
            <a:off x="5410200" y="49530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B</a:t>
            </a:r>
          </a:p>
        </p:txBody>
      </p:sp>
      <p:sp>
        <p:nvSpPr>
          <p:cNvPr id="269" name="AutoShape 6"/>
          <p:cNvSpPr>
            <a:spLocks noChangeArrowheads="1"/>
          </p:cNvSpPr>
          <p:nvPr/>
        </p:nvSpPr>
        <p:spPr bwMode="gray">
          <a:xfrm>
            <a:off x="5715000" y="55626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</a:p>
        </p:txBody>
      </p:sp>
      <p:sp>
        <p:nvSpPr>
          <p:cNvPr id="270" name="AutoShape 6"/>
          <p:cNvSpPr>
            <a:spLocks noChangeArrowheads="1"/>
          </p:cNvSpPr>
          <p:nvPr/>
        </p:nvSpPr>
        <p:spPr bwMode="gray">
          <a:xfrm>
            <a:off x="5715000" y="52578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A</a:t>
            </a:r>
          </a:p>
        </p:txBody>
      </p:sp>
      <p:sp>
        <p:nvSpPr>
          <p:cNvPr id="271" name="AutoShape 6"/>
          <p:cNvSpPr>
            <a:spLocks noChangeArrowheads="1"/>
          </p:cNvSpPr>
          <p:nvPr/>
        </p:nvSpPr>
        <p:spPr bwMode="gray">
          <a:xfrm>
            <a:off x="6019800" y="55626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</a:p>
        </p:txBody>
      </p:sp>
      <p:sp>
        <p:nvSpPr>
          <p:cNvPr id="272" name="AutoShape 6"/>
          <p:cNvSpPr>
            <a:spLocks noChangeArrowheads="1"/>
          </p:cNvSpPr>
          <p:nvPr/>
        </p:nvSpPr>
        <p:spPr bwMode="gray">
          <a:xfrm>
            <a:off x="6019800" y="52578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A</a:t>
            </a:r>
          </a:p>
        </p:txBody>
      </p:sp>
      <p:sp>
        <p:nvSpPr>
          <p:cNvPr id="273" name="AutoShape 6"/>
          <p:cNvSpPr>
            <a:spLocks noChangeArrowheads="1"/>
          </p:cNvSpPr>
          <p:nvPr/>
        </p:nvSpPr>
        <p:spPr bwMode="gray">
          <a:xfrm>
            <a:off x="6019800" y="49530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B</a:t>
            </a:r>
          </a:p>
        </p:txBody>
      </p:sp>
      <p:sp>
        <p:nvSpPr>
          <p:cNvPr id="274" name="AutoShape 6"/>
          <p:cNvSpPr>
            <a:spLocks noChangeArrowheads="1"/>
          </p:cNvSpPr>
          <p:nvPr/>
        </p:nvSpPr>
        <p:spPr bwMode="gray">
          <a:xfrm>
            <a:off x="6324600" y="55626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</a:p>
        </p:txBody>
      </p:sp>
      <p:sp>
        <p:nvSpPr>
          <p:cNvPr id="275" name="AutoShape 6"/>
          <p:cNvSpPr>
            <a:spLocks noChangeArrowheads="1"/>
          </p:cNvSpPr>
          <p:nvPr/>
        </p:nvSpPr>
        <p:spPr bwMode="gray">
          <a:xfrm>
            <a:off x="6324600" y="52578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A</a:t>
            </a:r>
          </a:p>
        </p:txBody>
      </p:sp>
      <p:sp>
        <p:nvSpPr>
          <p:cNvPr id="278" name="AutoShape 6"/>
          <p:cNvSpPr>
            <a:spLocks noChangeArrowheads="1"/>
          </p:cNvSpPr>
          <p:nvPr/>
        </p:nvSpPr>
        <p:spPr bwMode="gray">
          <a:xfrm>
            <a:off x="6629400" y="55626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</a:p>
        </p:txBody>
      </p:sp>
      <p:sp>
        <p:nvSpPr>
          <p:cNvPr id="279" name="AutoShape 6"/>
          <p:cNvSpPr>
            <a:spLocks noChangeArrowheads="1"/>
          </p:cNvSpPr>
          <p:nvPr/>
        </p:nvSpPr>
        <p:spPr bwMode="gray">
          <a:xfrm>
            <a:off x="6629400" y="52578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A</a:t>
            </a:r>
          </a:p>
        </p:txBody>
      </p:sp>
      <p:sp>
        <p:nvSpPr>
          <p:cNvPr id="280" name="AutoShape 6"/>
          <p:cNvSpPr>
            <a:spLocks noChangeArrowheads="1"/>
          </p:cNvSpPr>
          <p:nvPr/>
        </p:nvSpPr>
        <p:spPr bwMode="gray">
          <a:xfrm>
            <a:off x="6629400" y="49530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C</a:t>
            </a:r>
          </a:p>
        </p:txBody>
      </p:sp>
      <p:sp>
        <p:nvSpPr>
          <p:cNvPr id="281" name="AutoShape 6"/>
          <p:cNvSpPr>
            <a:spLocks noChangeArrowheads="1"/>
          </p:cNvSpPr>
          <p:nvPr/>
        </p:nvSpPr>
        <p:spPr bwMode="gray">
          <a:xfrm>
            <a:off x="6934200" y="55626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</a:p>
        </p:txBody>
      </p:sp>
      <p:sp>
        <p:nvSpPr>
          <p:cNvPr id="283" name="AutoShape 6"/>
          <p:cNvSpPr>
            <a:spLocks noChangeArrowheads="1"/>
          </p:cNvSpPr>
          <p:nvPr/>
        </p:nvSpPr>
        <p:spPr bwMode="gray">
          <a:xfrm>
            <a:off x="7239000" y="55626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</a:p>
        </p:txBody>
      </p:sp>
      <p:sp>
        <p:nvSpPr>
          <p:cNvPr id="284" name="AutoShape 6"/>
          <p:cNvSpPr>
            <a:spLocks noChangeArrowheads="1"/>
          </p:cNvSpPr>
          <p:nvPr/>
        </p:nvSpPr>
        <p:spPr bwMode="gray">
          <a:xfrm>
            <a:off x="7543800" y="55626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</a:p>
        </p:txBody>
      </p:sp>
      <p:sp>
        <p:nvSpPr>
          <p:cNvPr id="285" name="AutoShape 6"/>
          <p:cNvSpPr>
            <a:spLocks noChangeArrowheads="1"/>
          </p:cNvSpPr>
          <p:nvPr/>
        </p:nvSpPr>
        <p:spPr bwMode="gray">
          <a:xfrm>
            <a:off x="7543800" y="52578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D</a:t>
            </a:r>
          </a:p>
        </p:txBody>
      </p:sp>
      <p:sp>
        <p:nvSpPr>
          <p:cNvPr id="289" name="AutoShape 6"/>
          <p:cNvSpPr>
            <a:spLocks noChangeArrowheads="1"/>
          </p:cNvSpPr>
          <p:nvPr/>
        </p:nvSpPr>
        <p:spPr bwMode="gray">
          <a:xfrm>
            <a:off x="5715000" y="49530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B</a:t>
            </a:r>
          </a:p>
        </p:txBody>
      </p:sp>
      <p:sp>
        <p:nvSpPr>
          <p:cNvPr id="290" name="AutoShape 6"/>
          <p:cNvSpPr>
            <a:spLocks noChangeArrowheads="1"/>
          </p:cNvSpPr>
          <p:nvPr/>
        </p:nvSpPr>
        <p:spPr bwMode="gray">
          <a:xfrm>
            <a:off x="5715000" y="46482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D</a:t>
            </a:r>
          </a:p>
        </p:txBody>
      </p:sp>
      <p:sp>
        <p:nvSpPr>
          <p:cNvPr id="292" name="AutoShape 6"/>
          <p:cNvSpPr>
            <a:spLocks noChangeArrowheads="1"/>
          </p:cNvSpPr>
          <p:nvPr/>
        </p:nvSpPr>
        <p:spPr bwMode="gray">
          <a:xfrm>
            <a:off x="6934200" y="52578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A</a:t>
            </a:r>
          </a:p>
        </p:txBody>
      </p:sp>
      <p:sp>
        <p:nvSpPr>
          <p:cNvPr id="293" name="AutoShape 6"/>
          <p:cNvSpPr>
            <a:spLocks noChangeArrowheads="1"/>
          </p:cNvSpPr>
          <p:nvPr/>
        </p:nvSpPr>
        <p:spPr bwMode="gray">
          <a:xfrm>
            <a:off x="7848600" y="5562600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/>
              <a:t>M</a:t>
            </a:r>
          </a:p>
        </p:txBody>
      </p:sp>
      <p:sp>
        <p:nvSpPr>
          <p:cNvPr id="296" name="Rectangle 11"/>
          <p:cNvSpPr>
            <a:spLocks noChangeArrowheads="1"/>
          </p:cNvSpPr>
          <p:nvPr/>
        </p:nvSpPr>
        <p:spPr bwMode="black">
          <a:xfrm rot="16200000">
            <a:off x="4207669" y="4936331"/>
            <a:ext cx="685800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just"/>
            <a:r>
              <a:rPr lang="en-US" sz="1100" b="1">
                <a:solidFill>
                  <a:srgbClr val="FF0000"/>
                </a:solidFill>
              </a:rPr>
              <a:t>STACK</a:t>
            </a:r>
            <a:endParaRPr lang="vi-VN" sz="1100" b="1">
              <a:solidFill>
                <a:srgbClr val="FF0000"/>
              </a:solidFill>
            </a:endParaRPr>
          </a:p>
        </p:txBody>
      </p:sp>
      <p:sp>
        <p:nvSpPr>
          <p:cNvPr id="297" name="Rectangle 11"/>
          <p:cNvSpPr>
            <a:spLocks noChangeArrowheads="1"/>
          </p:cNvSpPr>
          <p:nvPr/>
        </p:nvSpPr>
        <p:spPr bwMode="black">
          <a:xfrm>
            <a:off x="7696200" y="6019800"/>
            <a:ext cx="838200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just"/>
            <a:r>
              <a:rPr lang="en-US" sz="1100" b="1">
                <a:solidFill>
                  <a:srgbClr val="FF0000"/>
                </a:solidFill>
              </a:rPr>
              <a:t>Thời gian</a:t>
            </a:r>
            <a:endParaRPr lang="vi-VN" sz="1100" b="1">
              <a:solidFill>
                <a:srgbClr val="FF0000"/>
              </a:solidFill>
            </a:endParaRPr>
          </a:p>
        </p:txBody>
      </p:sp>
      <p:sp>
        <p:nvSpPr>
          <p:cNvPr id="298" name="Rectangle 297"/>
          <p:cNvSpPr>
            <a:spLocks/>
          </p:cNvSpPr>
          <p:nvPr/>
        </p:nvSpPr>
        <p:spPr bwMode="auto">
          <a:xfrm>
            <a:off x="762000" y="25908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9" name="Rectangle 298"/>
          <p:cNvSpPr>
            <a:spLocks/>
          </p:cNvSpPr>
          <p:nvPr/>
        </p:nvSpPr>
        <p:spPr bwMode="auto">
          <a:xfrm>
            <a:off x="762000" y="43434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0" name="Rectangle 299"/>
          <p:cNvSpPr>
            <a:spLocks/>
          </p:cNvSpPr>
          <p:nvPr/>
        </p:nvSpPr>
        <p:spPr bwMode="auto">
          <a:xfrm>
            <a:off x="762000" y="47244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" name="Rectangle 300"/>
          <p:cNvSpPr>
            <a:spLocks/>
          </p:cNvSpPr>
          <p:nvPr/>
        </p:nvSpPr>
        <p:spPr bwMode="auto">
          <a:xfrm>
            <a:off x="2057400" y="22098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2" name="Rectangle 301"/>
          <p:cNvSpPr>
            <a:spLocks/>
          </p:cNvSpPr>
          <p:nvPr/>
        </p:nvSpPr>
        <p:spPr bwMode="auto">
          <a:xfrm>
            <a:off x="2057400" y="25908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3" name="Rectangle 302"/>
          <p:cNvSpPr>
            <a:spLocks/>
          </p:cNvSpPr>
          <p:nvPr/>
        </p:nvSpPr>
        <p:spPr bwMode="auto">
          <a:xfrm>
            <a:off x="2057400" y="51816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4" name="Rectangle 303"/>
          <p:cNvSpPr>
            <a:spLocks/>
          </p:cNvSpPr>
          <p:nvPr/>
        </p:nvSpPr>
        <p:spPr bwMode="auto">
          <a:xfrm>
            <a:off x="2057400" y="55626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5" name="Rectangle 304"/>
          <p:cNvSpPr>
            <a:spLocks/>
          </p:cNvSpPr>
          <p:nvPr/>
        </p:nvSpPr>
        <p:spPr bwMode="auto">
          <a:xfrm>
            <a:off x="2057400" y="28194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Rectangle 305"/>
          <p:cNvSpPr>
            <a:spLocks/>
          </p:cNvSpPr>
          <p:nvPr/>
        </p:nvSpPr>
        <p:spPr bwMode="auto">
          <a:xfrm>
            <a:off x="2057400" y="30480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Rectangle 306"/>
          <p:cNvSpPr>
            <a:spLocks/>
          </p:cNvSpPr>
          <p:nvPr/>
        </p:nvSpPr>
        <p:spPr bwMode="auto">
          <a:xfrm>
            <a:off x="762000" y="49530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" name="Rectangle 307"/>
          <p:cNvSpPr>
            <a:spLocks/>
          </p:cNvSpPr>
          <p:nvPr/>
        </p:nvSpPr>
        <p:spPr bwMode="auto">
          <a:xfrm>
            <a:off x="762000" y="51816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" name="Rectangle 308"/>
          <p:cNvSpPr>
            <a:spLocks/>
          </p:cNvSpPr>
          <p:nvPr/>
        </p:nvSpPr>
        <p:spPr bwMode="auto">
          <a:xfrm>
            <a:off x="2057400" y="38862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" name="Rectangle 309"/>
          <p:cNvSpPr>
            <a:spLocks/>
          </p:cNvSpPr>
          <p:nvPr/>
        </p:nvSpPr>
        <p:spPr bwMode="auto">
          <a:xfrm>
            <a:off x="2057400" y="42672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" name="Rectangle 310"/>
          <p:cNvSpPr>
            <a:spLocks/>
          </p:cNvSpPr>
          <p:nvPr/>
        </p:nvSpPr>
        <p:spPr bwMode="auto">
          <a:xfrm>
            <a:off x="762000" y="54102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" name="Rectangle 311"/>
          <p:cNvSpPr>
            <a:spLocks/>
          </p:cNvSpPr>
          <p:nvPr/>
        </p:nvSpPr>
        <p:spPr bwMode="auto">
          <a:xfrm>
            <a:off x="762000" y="56388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3" name="Rectangle 312"/>
          <p:cNvSpPr>
            <a:spLocks/>
          </p:cNvSpPr>
          <p:nvPr/>
        </p:nvSpPr>
        <p:spPr bwMode="auto">
          <a:xfrm>
            <a:off x="762000" y="28194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4" name="Rectangle 313"/>
          <p:cNvSpPr>
            <a:spLocks/>
          </p:cNvSpPr>
          <p:nvPr/>
        </p:nvSpPr>
        <p:spPr bwMode="auto">
          <a:xfrm>
            <a:off x="762000" y="30480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" name="Rectangle 314"/>
          <p:cNvSpPr>
            <a:spLocks/>
          </p:cNvSpPr>
          <p:nvPr/>
        </p:nvSpPr>
        <p:spPr bwMode="auto">
          <a:xfrm>
            <a:off x="2057400" y="51816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" name="Rectangle 315"/>
          <p:cNvSpPr>
            <a:spLocks/>
          </p:cNvSpPr>
          <p:nvPr/>
        </p:nvSpPr>
        <p:spPr bwMode="auto">
          <a:xfrm>
            <a:off x="2057400" y="55626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" name="Rectangle 316"/>
          <p:cNvSpPr>
            <a:spLocks/>
          </p:cNvSpPr>
          <p:nvPr/>
        </p:nvSpPr>
        <p:spPr bwMode="auto">
          <a:xfrm>
            <a:off x="762000" y="32766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8" name="Rectangle 317"/>
          <p:cNvSpPr>
            <a:spLocks/>
          </p:cNvSpPr>
          <p:nvPr/>
        </p:nvSpPr>
        <p:spPr bwMode="auto">
          <a:xfrm>
            <a:off x="762000" y="3505200"/>
            <a:ext cx="1066800" cy="22860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4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9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 nodeType="clickPar">
                      <p:stCondLst>
                        <p:cond delay="indefinite"/>
                      </p:stCondLst>
                      <p:childTnLst>
                        <p:par>
                          <p:cTn id="3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  <p:bldP spid="261" grpId="0" animBg="1"/>
      <p:bldP spid="262" grpId="0" animBg="1"/>
      <p:bldP spid="263" grpId="0" animBg="1"/>
      <p:bldP spid="264" grpId="0" animBg="1"/>
      <p:bldP spid="266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8" grpId="0" animBg="1"/>
      <p:bldP spid="279" grpId="0" animBg="1"/>
      <p:bldP spid="280" grpId="0" animBg="1"/>
      <p:bldP spid="281" grpId="0" animBg="1"/>
      <p:bldP spid="283" grpId="0" animBg="1"/>
      <p:bldP spid="284" grpId="0" animBg="1"/>
      <p:bldP spid="285" grpId="0" animBg="1"/>
      <p:bldP spid="289" grpId="0" animBg="1"/>
      <p:bldP spid="290" grpId="0" animBg="1"/>
      <p:bldP spid="292" grpId="0" animBg="1"/>
      <p:bldP spid="293" grpId="0" animBg="1"/>
      <p:bldP spid="296" grpId="0"/>
      <p:bldP spid="297" grpId="0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A85FF"/>
                </a:solidFill>
                <a:latin typeface="Arial" charset="0"/>
              </a:rPr>
              <a:t>C</a:t>
            </a:r>
            <a:r>
              <a:rPr lang="vi-VN" smtClean="0">
                <a:solidFill>
                  <a:srgbClr val="0A85FF"/>
                </a:solidFill>
                <a:latin typeface="Arial" charset="0"/>
              </a:rPr>
              <a:t>ơ</a:t>
            </a:r>
            <a:r>
              <a:rPr lang="en-US" smtClean="0">
                <a:solidFill>
                  <a:srgbClr val="0A85FF"/>
                </a:solidFill>
                <a:latin typeface="Arial" charset="0"/>
              </a:rPr>
              <a:t> chế gọi hàm dùng STACK trong C phù hợp cho giải thuật </a:t>
            </a:r>
            <a:r>
              <a:rPr lang="vi-VN" smtClean="0">
                <a:solidFill>
                  <a:srgbClr val="0A85FF"/>
                </a:solidFill>
                <a:latin typeface="Arial" charset="0"/>
              </a:rPr>
              <a:t>đệ</a:t>
            </a:r>
            <a:r>
              <a:rPr lang="en-US" smtClean="0">
                <a:solidFill>
                  <a:srgbClr val="0A85FF"/>
                </a:solidFill>
                <a:latin typeface="Arial" charset="0"/>
              </a:rPr>
              <a:t> quy vì</a:t>
            </a:r>
            <a:r>
              <a:rPr lang="en-US" smtClean="0">
                <a:latin typeface="Arial" charset="0"/>
              </a:rPr>
              <a:t>:</a:t>
            </a:r>
          </a:p>
          <a:p>
            <a:pPr lvl="1"/>
            <a:r>
              <a:rPr lang="en-US" smtClean="0">
                <a:latin typeface="Arial" charset="0"/>
              </a:rPr>
              <a:t>Lưu thông tin trạng thái còn dở dang mỗi khi gọi đệ quy.</a:t>
            </a:r>
          </a:p>
          <a:p>
            <a:pPr lvl="1"/>
            <a:r>
              <a:rPr lang="en-US" smtClean="0">
                <a:latin typeface="Arial" charset="0"/>
              </a:rPr>
              <a:t>Thực hiện xong một lần gọi cần khôi phục thông tin trạng thái trước khi gọi.</a:t>
            </a:r>
          </a:p>
          <a:p>
            <a:pPr lvl="1"/>
            <a:r>
              <a:rPr lang="en-US" smtClean="0">
                <a:latin typeface="Arial" charset="0"/>
              </a:rPr>
              <a:t>Lệnh gọi cuối cùng sẽ hoàn tất đầu tiên.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48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2"/>
              </a:buClr>
              <a:buSzPct val="100000"/>
            </a:pP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(</a:t>
            </a:r>
            <a:r>
              <a:rPr lang="en-US" sz="2800" dirty="0" err="1"/>
              <a:t>hàm</a:t>
            </a:r>
            <a:r>
              <a:rPr lang="en-US" sz="2800" dirty="0"/>
              <a:t> main)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1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endParaRPr lang="en-US" sz="2800" dirty="0"/>
          </a:p>
          <a:p>
            <a:pPr algn="just">
              <a:spcBef>
                <a:spcPts val="1200"/>
              </a:spcBef>
              <a:buClr>
                <a:schemeClr val="tx2"/>
              </a:buClr>
              <a:buSzPct val="100000"/>
            </a:pP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endParaRPr lang="en-US" sz="2800" dirty="0"/>
          </a:p>
          <a:p>
            <a:pPr algn="just">
              <a:spcBef>
                <a:spcPts val="1200"/>
              </a:spcBef>
              <a:buClr>
                <a:schemeClr val="tx2"/>
              </a:buClr>
              <a:buSzPct val="100000"/>
            </a:pP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thủ</a:t>
            </a:r>
            <a:r>
              <a:rPr lang="en-US" sz="2800" dirty="0"/>
              <a:t> </a:t>
            </a:r>
            <a:r>
              <a:rPr lang="en-US" sz="2800" dirty="0" err="1"/>
              <a:t>tục</a:t>
            </a:r>
            <a:r>
              <a:rPr lang="en-US" sz="2800" dirty="0"/>
              <a:t> </a:t>
            </a:r>
            <a:r>
              <a:rPr lang="en-US" sz="2800" i="1" dirty="0"/>
              <a:t>(procedure)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19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 err="1"/>
              <a:t>Hàm</a:t>
            </a:r>
            <a:r>
              <a:rPr lang="en-US" sz="2800" i="1" dirty="0"/>
              <a:t> </a:t>
            </a:r>
            <a:r>
              <a:rPr lang="en-US" sz="2800" i="1" dirty="0" err="1"/>
              <a:t>thư</a:t>
            </a:r>
            <a:r>
              <a:rPr lang="en-US" sz="2800" i="1" dirty="0"/>
              <a:t> </a:t>
            </a:r>
            <a:r>
              <a:rPr lang="en-US" sz="2800" i="1" dirty="0" err="1"/>
              <a:t>viện</a:t>
            </a:r>
            <a:r>
              <a:rPr lang="en-US" sz="2800" dirty="0"/>
              <a:t>: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sẵn</a:t>
            </a:r>
            <a:r>
              <a:rPr lang="en-US" sz="2800" dirty="0"/>
              <a:t>.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khai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#include</a:t>
            </a:r>
          </a:p>
          <a:p>
            <a:pPr algn="just"/>
            <a:r>
              <a:rPr lang="en-US" sz="2800" i="1" dirty="0" err="1"/>
              <a:t>Hàm</a:t>
            </a:r>
            <a:r>
              <a:rPr lang="en-US" sz="2800" i="1" dirty="0"/>
              <a:t> do </a:t>
            </a:r>
            <a:r>
              <a:rPr lang="en-US" sz="2800" i="1" dirty="0" err="1"/>
              <a:t>người</a:t>
            </a:r>
            <a:r>
              <a:rPr lang="en-US" sz="2800" i="1" dirty="0"/>
              <a:t> dùng </a:t>
            </a:r>
            <a:r>
              <a:rPr lang="en-US" sz="2800" i="1" dirty="0" err="1"/>
              <a:t>định</a:t>
            </a:r>
            <a:r>
              <a:rPr lang="en-US" sz="2800" i="1" dirty="0"/>
              <a:t> </a:t>
            </a:r>
            <a:r>
              <a:rPr lang="en-US" sz="2800" i="1" dirty="0" err="1"/>
              <a:t>nghĩa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94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458200" cy="10207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382000" cy="4191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/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),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r>
              <a:rPr lang="en-US" sz="2800" b="1" dirty="0"/>
              <a:t>void</a:t>
            </a:r>
            <a:r>
              <a:rPr lang="en-US" sz="2800" dirty="0"/>
              <a:t>: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endParaRPr lang="en-US" sz="2800" dirty="0"/>
          </a:p>
          <a:p>
            <a:pPr algn="just"/>
            <a:r>
              <a:rPr lang="en-US" sz="2800" b="1" dirty="0"/>
              <a:t>float / </a:t>
            </a:r>
            <a:r>
              <a:rPr lang="en-US" sz="2800" b="1" dirty="0" err="1"/>
              <a:t>int</a:t>
            </a:r>
            <a:r>
              <a:rPr lang="en-US" sz="2800" b="1" dirty="0"/>
              <a:t> / long / char */ </a:t>
            </a:r>
            <a:r>
              <a:rPr lang="en-US" sz="2800" b="1" dirty="0" err="1"/>
              <a:t>kiểu</a:t>
            </a:r>
            <a:r>
              <a:rPr lang="en-US" sz="2800" b="1" dirty="0"/>
              <a:t> </a:t>
            </a:r>
            <a:r>
              <a:rPr lang="en-US" sz="2800" b="1" dirty="0" err="1"/>
              <a:t>cấu</a:t>
            </a:r>
            <a:r>
              <a:rPr lang="en-US" sz="2800" b="1" dirty="0"/>
              <a:t> </a:t>
            </a:r>
            <a:r>
              <a:rPr lang="en-US" sz="2800" b="1" dirty="0" err="1"/>
              <a:t>trúc</a:t>
            </a:r>
            <a:r>
              <a:rPr lang="en-US" sz="2800" b="1" dirty="0"/>
              <a:t> / … </a:t>
            </a:r>
            <a:r>
              <a:rPr lang="en-US" sz="2800" dirty="0"/>
              <a:t>: </a:t>
            </a:r>
            <a:r>
              <a:rPr lang="en-US" sz="2800" dirty="0" err="1"/>
              <a:t>Trả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KDL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04800" y="1600200"/>
            <a:ext cx="861060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3200" b="1" i="1" dirty="0">
                <a:solidFill>
                  <a:srgbClr val="0070C0"/>
                </a:solidFill>
              </a:rPr>
              <a:t>&lt;KDL </a:t>
            </a:r>
            <a:r>
              <a:rPr lang="en-US" sz="3200" b="1" i="1" dirty="0" err="1">
                <a:solidFill>
                  <a:srgbClr val="0070C0"/>
                </a:solidFill>
              </a:rPr>
              <a:t>trả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về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của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hàm</a:t>
            </a:r>
            <a:r>
              <a:rPr lang="en-US" sz="3200" b="1" i="1" dirty="0">
                <a:solidFill>
                  <a:srgbClr val="0070C0"/>
                </a:solidFill>
              </a:rPr>
              <a:t>&gt; </a:t>
            </a:r>
            <a:r>
              <a:rPr lang="en-US" sz="3200" b="1" i="1" dirty="0" err="1">
                <a:solidFill>
                  <a:srgbClr val="0070C0"/>
                </a:solidFill>
              </a:rPr>
              <a:t>TênHàm</a:t>
            </a:r>
            <a:r>
              <a:rPr lang="en-US" sz="3200" b="1" i="1" dirty="0">
                <a:solidFill>
                  <a:srgbClr val="0070C0"/>
                </a:solidFill>
              </a:rPr>
              <a:t>([ds </a:t>
            </a:r>
            <a:r>
              <a:rPr lang="en-US" sz="3200" b="1" i="1" dirty="0" err="1">
                <a:solidFill>
                  <a:srgbClr val="0070C0"/>
                </a:solidFill>
              </a:rPr>
              <a:t>tham</a:t>
            </a:r>
            <a:r>
              <a:rPr lang="en-US" sz="3200" b="1" i="1" dirty="0">
                <a:solidFill>
                  <a:srgbClr val="0070C0"/>
                </a:solidFill>
              </a:rPr>
              <a:t> </a:t>
            </a:r>
            <a:r>
              <a:rPr lang="en-US" sz="3200" b="1" i="1" dirty="0" err="1">
                <a:solidFill>
                  <a:srgbClr val="0070C0"/>
                </a:solidFill>
              </a:rPr>
              <a:t>sô</a:t>
            </a:r>
            <a:r>
              <a:rPr lang="en-US" sz="3200" b="1" i="1" dirty="0">
                <a:solidFill>
                  <a:srgbClr val="0070C0"/>
                </a:solidFill>
              </a:rPr>
              <a:t>́]);</a:t>
            </a:r>
          </a:p>
        </p:txBody>
      </p:sp>
    </p:spTree>
    <p:extLst>
      <p:ext uri="{BB962C8B-B14F-4D97-AF65-F5344CB8AC3E}">
        <p14:creationId xmlns:p14="http://schemas.microsoft.com/office/powerpoint/2010/main" val="143156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628650" y="1752600"/>
            <a:ext cx="7886700" cy="4343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dirty="0" err="1"/>
              <a:t>TênHàm</a:t>
            </a:r>
            <a:r>
              <a:rPr lang="en-US" dirty="0"/>
              <a:t>: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qui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pPr algn="just" eaLnBrk="1" hangingPunct="1">
              <a:lnSpc>
                <a:spcPct val="150000"/>
              </a:lnSpc>
            </a:pP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):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6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153400" cy="9144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5562600"/>
          </a:xfrm>
        </p:spPr>
        <p:txBody>
          <a:bodyPr rtlCol="0">
            <a:noAutofit/>
          </a:bodyPr>
          <a:lstStyle/>
          <a:p>
            <a:pPr marL="274320" indent="-27432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Cài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đặt</a:t>
            </a:r>
            <a:endParaRPr 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TênHàm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([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danh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sách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các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tham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sô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́])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Khai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báo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các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biến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cục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bô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̣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Các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câu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lệnh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khối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lệnh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hay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lời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gọi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đến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hàm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khác</a:t>
            </a: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Gọi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hàm</a:t>
            </a:r>
            <a:endParaRPr lang="en-US" sz="2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TênHàm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danh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sách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tên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các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đối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số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  <a:p>
            <a:pPr marL="0" indent="0" algn="just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Những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phương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thức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loại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này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thường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rơi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vào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những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nhóm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chức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năng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Nhập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xuất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dư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̃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liệu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thống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kê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sắp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xếp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5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914400"/>
          </a:xfrm>
        </p:spPr>
        <p:txBody>
          <a:bodyPr/>
          <a:lstStyle/>
          <a:p>
            <a:pPr marL="320040" indent="-32004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5105400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b="1" dirty="0" err="1">
                <a:solidFill>
                  <a:srgbClr val="0070C0"/>
                </a:solidFill>
              </a:rPr>
              <a:t>Gọi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hàm</a:t>
            </a:r>
            <a:endParaRPr lang="en-US" b="1" dirty="0">
              <a:solidFill>
                <a:srgbClr val="0070C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&lt;KDL </a:t>
            </a:r>
            <a:r>
              <a:rPr lang="en-US" dirty="0" err="1">
                <a:solidFill>
                  <a:srgbClr val="0070C0"/>
                </a:solidFill>
              </a:rPr>
              <a:t>trả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về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của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hàm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 err="1">
                <a:solidFill>
                  <a:srgbClr val="0070C0"/>
                </a:solidFill>
              </a:rPr>
              <a:t>Tên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biến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TênHàm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danh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sách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tên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đối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số</a:t>
            </a:r>
            <a:r>
              <a:rPr lang="en-US" dirty="0">
                <a:solidFill>
                  <a:srgbClr val="0070C0"/>
                </a:solidFill>
              </a:rPr>
              <a:t>);</a:t>
            </a:r>
          </a:p>
          <a:p>
            <a:pPr marL="0" indent="0" algn="just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dirty="0" err="1">
                <a:solidFill>
                  <a:srgbClr val="0070C0"/>
                </a:solidFill>
              </a:rPr>
              <a:t>Những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hàm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này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thường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rơi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vào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các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nhóm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b="1" i="1" dirty="0" err="1">
                <a:solidFill>
                  <a:srgbClr val="0070C0"/>
                </a:solidFill>
              </a:rPr>
              <a:t>Tính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tổng</a:t>
            </a:r>
            <a:r>
              <a:rPr lang="en-US" b="1" i="1" dirty="0">
                <a:solidFill>
                  <a:srgbClr val="0070C0"/>
                </a:solidFill>
              </a:rPr>
              <a:t>, </a:t>
            </a:r>
            <a:r>
              <a:rPr lang="en-US" b="1" i="1" dirty="0" err="1">
                <a:solidFill>
                  <a:srgbClr val="0070C0"/>
                </a:solidFill>
              </a:rPr>
              <a:t>tích</a:t>
            </a:r>
            <a:r>
              <a:rPr lang="en-US" b="1" i="1" dirty="0">
                <a:solidFill>
                  <a:srgbClr val="0070C0"/>
                </a:solidFill>
              </a:rPr>
              <a:t>, </a:t>
            </a:r>
            <a:r>
              <a:rPr lang="en-US" b="1" i="1" dirty="0" err="1">
                <a:solidFill>
                  <a:srgbClr val="0070C0"/>
                </a:solidFill>
              </a:rPr>
              <a:t>trung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bình</a:t>
            </a:r>
            <a:r>
              <a:rPr lang="en-US" b="1" i="1" dirty="0">
                <a:solidFill>
                  <a:srgbClr val="0070C0"/>
                </a:solidFill>
              </a:rPr>
              <a:t>, </a:t>
            </a:r>
            <a:r>
              <a:rPr lang="en-US" b="1" i="1" dirty="0" err="1">
                <a:solidFill>
                  <a:srgbClr val="0070C0"/>
                </a:solidFill>
              </a:rPr>
              <a:t>đếm</a:t>
            </a:r>
            <a:r>
              <a:rPr lang="en-US" b="1" i="1" dirty="0">
                <a:solidFill>
                  <a:srgbClr val="0070C0"/>
                </a:solidFill>
              </a:rPr>
              <a:t>, </a:t>
            </a:r>
            <a:r>
              <a:rPr lang="en-US" b="1" i="1" dirty="0" err="1">
                <a:solidFill>
                  <a:srgbClr val="0070C0"/>
                </a:solidFill>
              </a:rPr>
              <a:t>kiểm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tra</a:t>
            </a:r>
            <a:r>
              <a:rPr lang="en-US" b="1" i="1" dirty="0">
                <a:solidFill>
                  <a:srgbClr val="0070C0"/>
                </a:solidFill>
              </a:rPr>
              <a:t>, </a:t>
            </a:r>
            <a:r>
              <a:rPr lang="en-US" b="1" i="1" dirty="0" err="1">
                <a:solidFill>
                  <a:srgbClr val="0070C0"/>
                </a:solidFill>
              </a:rPr>
              <a:t>tìm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 err="1">
                <a:solidFill>
                  <a:srgbClr val="0070C0"/>
                </a:solidFill>
              </a:rPr>
              <a:t>kiếm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1143000"/>
          </a:xfrm>
        </p:spPr>
        <p:txBody>
          <a:bodyPr/>
          <a:lstStyle/>
          <a:p>
            <a:pPr marL="320040" indent="-320040">
              <a:buClr>
                <a:schemeClr val="accent6">
                  <a:lumMod val="75000"/>
                </a:schemeClr>
              </a:buClr>
              <a:defRPr/>
            </a:pP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(Call By Value)</a:t>
            </a: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949825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45" y="1584960"/>
            <a:ext cx="455893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209800"/>
            <a:ext cx="2819400" cy="200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60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3124</TotalTime>
  <Words>1756</Words>
  <Application>Microsoft Office PowerPoint</Application>
  <PresentationFormat>On-screen Show (4:3)</PresentationFormat>
  <Paragraphs>344</Paragraphs>
  <Slides>28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Cấu trúc </vt:lpstr>
      <vt:lpstr>Khái niệm</vt:lpstr>
      <vt:lpstr>Khái niệm</vt:lpstr>
      <vt:lpstr>Khái niệm</vt:lpstr>
      <vt:lpstr>Mẫu hàm</vt:lpstr>
      <vt:lpstr>Mẫu hàm</vt:lpstr>
      <vt:lpstr>Hàm không trả về giá trị</vt:lpstr>
      <vt:lpstr>Hàm có trả về giá trị</vt:lpstr>
      <vt:lpstr>Truyền giá trị (Call By Value)</vt:lpstr>
      <vt:lpstr>Truyền giá trị (Call By Value)</vt:lpstr>
      <vt:lpstr>Truyền địa chỉ (Call By Address)</vt:lpstr>
      <vt:lpstr>Truyền địa chỉ (Call By Address)</vt:lpstr>
      <vt:lpstr>Hàm trả về nhiều giá trị (dùng struct)</vt:lpstr>
      <vt:lpstr>Hàm trả về nhiều giá trị (dùng con trỏ)</vt:lpstr>
      <vt:lpstr>Tham số mặc định của hàm</vt:lpstr>
      <vt:lpstr>Tham số mặc định của hàm</vt:lpstr>
      <vt:lpstr>Khi hàm trả về con trỏ</vt:lpstr>
      <vt:lpstr>Khái niệm đệ quy</vt:lpstr>
      <vt:lpstr>Hàm đệ quy trong NNLT C</vt:lpstr>
      <vt:lpstr>Cấu trúc hàm đệ quy</vt:lpstr>
      <vt:lpstr>Phân loại</vt:lpstr>
      <vt:lpstr>Đệ quy tuyến tính</vt:lpstr>
      <vt:lpstr>Đệ quy nhị phân</vt:lpstr>
      <vt:lpstr>Đệ quy hỗ tương</vt:lpstr>
      <vt:lpstr>Đệ quy phi tuyến</vt:lpstr>
      <vt:lpstr>Các bước xây dựng hàm đệ quy</vt:lpstr>
      <vt:lpstr>Cơ chế gọi hàm và STACK</vt:lpstr>
      <vt:lpstr>Nhận xét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PHAMVANLAM</cp:lastModifiedBy>
  <cp:revision>410</cp:revision>
  <dcterms:created xsi:type="dcterms:W3CDTF">2002-09-02T01:30:43Z</dcterms:created>
  <dcterms:modified xsi:type="dcterms:W3CDTF">2018-09-26T06:47:51Z</dcterms:modified>
</cp:coreProperties>
</file>