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Public Sans Bold" charset="1" panose="00000000000000000000"/>
      <p:regular r:id="rId19"/>
    </p:embeddedFont>
    <p:embeddedFont>
      <p:font typeface="Public Sans" charset="1" panose="00000000000000000000"/>
      <p:regular r:id="rId20"/>
    </p:embeddedFont>
    <p:embeddedFont>
      <p:font typeface="DM Sans Bold" charset="1" panose="00000000000000000000"/>
      <p:regular r:id="rId21"/>
    </p:embeddedFont>
    <p:embeddedFont>
      <p:font typeface="DM Sans" charset="1" panose="00000000000000000000"/>
      <p:regular r:id="rId22"/>
    </p:embeddedFont>
    <p:embeddedFont>
      <p:font typeface="Open Sans Bold" charset="1" panose="020B0806030504020204"/>
      <p:regular r:id="rId23"/>
    </p:embeddedFont>
    <p:embeddedFont>
      <p:font typeface="Canva Sans" charset="1" panose="020B0503030501040103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27" Target="../media/image26.png" Type="http://schemas.openxmlformats.org/officeDocument/2006/relationships/image"/><Relationship Id="rId28" Target="../media/image27.svg" Type="http://schemas.openxmlformats.org/officeDocument/2006/relationships/image"/><Relationship Id="rId29" Target="../media/image28.png" Type="http://schemas.openxmlformats.org/officeDocument/2006/relationships/image"/><Relationship Id="rId3" Target="../media/image2.png" Type="http://schemas.openxmlformats.org/officeDocument/2006/relationships/image"/><Relationship Id="rId30" Target="../media/image29.sv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svg" Type="http://schemas.openxmlformats.org/officeDocument/2006/relationships/image"/><Relationship Id="rId11" Target="../media/image48.png" Type="http://schemas.openxmlformats.org/officeDocument/2006/relationships/image"/><Relationship Id="rId12" Target="../media/image49.png" Type="http://schemas.openxmlformats.org/officeDocument/2006/relationships/image"/><Relationship Id="rId13" Target="../media/image50.png" Type="http://schemas.openxmlformats.org/officeDocument/2006/relationships/image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Relationship Id="rId7" Target="../media/image24.png" Type="http://schemas.openxmlformats.org/officeDocument/2006/relationships/image"/><Relationship Id="rId8" Target="../media/image25.svg" Type="http://schemas.openxmlformats.org/officeDocument/2006/relationships/image"/><Relationship Id="rId9" Target="../media/image28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svg" Type="http://schemas.openxmlformats.org/officeDocument/2006/relationships/image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Relationship Id="rId7" Target="../media/image24.png" Type="http://schemas.openxmlformats.org/officeDocument/2006/relationships/image"/><Relationship Id="rId8" Target="../media/image25.svg" Type="http://schemas.openxmlformats.org/officeDocument/2006/relationships/image"/><Relationship Id="rId9" Target="../media/image28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20.png" Type="http://schemas.openxmlformats.org/officeDocument/2006/relationships/image"/><Relationship Id="rId12" Target="../media/image21.svg" Type="http://schemas.openxmlformats.org/officeDocument/2006/relationships/image"/><Relationship Id="rId13" Target="../media/image26.png" Type="http://schemas.openxmlformats.org/officeDocument/2006/relationships/image"/><Relationship Id="rId14" Target="../media/image27.svg" Type="http://schemas.openxmlformats.org/officeDocument/2006/relationships/image"/><Relationship Id="rId2" Target="../media/image1.png" Type="http://schemas.openxmlformats.org/officeDocument/2006/relationships/image"/><Relationship Id="rId3" Target="../media/image30.png" Type="http://schemas.openxmlformats.org/officeDocument/2006/relationships/image"/><Relationship Id="rId4" Target="../media/image31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6.png" Type="http://schemas.openxmlformats.org/officeDocument/2006/relationships/image"/><Relationship Id="rId4" Target="../media/image27.svg" Type="http://schemas.openxmlformats.org/officeDocument/2006/relationships/image"/><Relationship Id="rId5" Target="../media/image32.png" Type="http://schemas.openxmlformats.org/officeDocument/2006/relationships/image"/><Relationship Id="rId6" Target="../media/image3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34.png" Type="http://schemas.openxmlformats.org/officeDocument/2006/relationships/image"/><Relationship Id="rId6" Target="../media/image35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36.png" Type="http://schemas.openxmlformats.org/officeDocument/2006/relationships/image"/><Relationship Id="rId6" Target="../media/image37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svg" Type="http://schemas.openxmlformats.org/officeDocument/2006/relationships/image"/><Relationship Id="rId11" Target="../media/image26.png" Type="http://schemas.openxmlformats.org/officeDocument/2006/relationships/image"/><Relationship Id="rId12" Target="../media/image27.svg" Type="http://schemas.openxmlformats.org/officeDocument/2006/relationships/image"/><Relationship Id="rId13" Target="../media/image38.png" Type="http://schemas.openxmlformats.org/officeDocument/2006/relationships/image"/><Relationship Id="rId14" Target="../media/image39.svg" Type="http://schemas.openxmlformats.org/officeDocument/2006/relationships/image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14.png" Type="http://schemas.openxmlformats.org/officeDocument/2006/relationships/image"/><Relationship Id="rId8" Target="../media/image15.svg" Type="http://schemas.openxmlformats.org/officeDocument/2006/relationships/image"/><Relationship Id="rId9" Target="../media/image2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40.png" Type="http://schemas.openxmlformats.org/officeDocument/2006/relationships/image"/><Relationship Id="rId6" Target="../media/image41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20.png" Type="http://schemas.openxmlformats.org/officeDocument/2006/relationships/image"/><Relationship Id="rId12" Target="../media/image21.svg" Type="http://schemas.openxmlformats.org/officeDocument/2006/relationships/image"/><Relationship Id="rId13" Target="../media/image24.png" Type="http://schemas.openxmlformats.org/officeDocument/2006/relationships/image"/><Relationship Id="rId14" Target="../media/image25.svg" Type="http://schemas.openxmlformats.org/officeDocument/2006/relationships/image"/><Relationship Id="rId15" Target="../media/image28.png" Type="http://schemas.openxmlformats.org/officeDocument/2006/relationships/image"/><Relationship Id="rId16" Target="../media/image29.svg" Type="http://schemas.openxmlformats.org/officeDocument/2006/relationships/image"/><Relationship Id="rId2" Target="../media/image1.png" Type="http://schemas.openxmlformats.org/officeDocument/2006/relationships/image"/><Relationship Id="rId3" Target="../media/image42.png" Type="http://schemas.openxmlformats.org/officeDocument/2006/relationships/image"/><Relationship Id="rId4" Target="../media/image43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4.png" Type="http://schemas.openxmlformats.org/officeDocument/2006/relationships/image"/><Relationship Id="rId4" Target="../media/image45.svg" Type="http://schemas.openxmlformats.org/officeDocument/2006/relationships/image"/><Relationship Id="rId5" Target="../media/image46.png" Type="http://schemas.openxmlformats.org/officeDocument/2006/relationships/image"/><Relationship Id="rId6" Target="../media/image4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832426" y="6078000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7" id="17"/>
          <p:cNvSpPr txBox="true"/>
          <p:nvPr/>
        </p:nvSpPr>
        <p:spPr>
          <a:xfrm rot="0">
            <a:off x="1295087" y="3111637"/>
            <a:ext cx="15697826" cy="3200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218"/>
              </a:lnSpc>
            </a:pPr>
            <a:r>
              <a:rPr lang="en-US" sz="12998">
                <a:solidFill>
                  <a:srgbClr val="000000"/>
                </a:solidFill>
                <a:latin typeface="Public Sans Bold"/>
              </a:rPr>
              <a:t>Báo cáo đồ án chuyên ngành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652333" y="6742940"/>
            <a:ext cx="10983334" cy="587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sz="4381" spc="-87">
                <a:solidFill>
                  <a:srgbClr val="000000"/>
                </a:solidFill>
                <a:latin typeface="Public Sans"/>
              </a:rPr>
              <a:t>Đề tài: Website trắc nghiệm online “QuyZzz”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4737926" y="2576219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975489" y="1170261"/>
            <a:ext cx="6998061" cy="2561528"/>
            <a:chOff x="0" y="0"/>
            <a:chExt cx="2342659" cy="85749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342659" cy="857492"/>
            </a:xfrm>
            <a:custGeom>
              <a:avLst/>
              <a:gdLst/>
              <a:ahLst/>
              <a:cxnLst/>
              <a:rect r="r" b="b" t="t" l="l"/>
              <a:pathLst>
                <a:path h="857492" w="234265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975489" y="3862348"/>
            <a:ext cx="6998061" cy="2561528"/>
            <a:chOff x="0" y="0"/>
            <a:chExt cx="2342659" cy="85749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342659" cy="857492"/>
            </a:xfrm>
            <a:custGeom>
              <a:avLst/>
              <a:gdLst/>
              <a:ahLst/>
              <a:cxnLst/>
              <a:rect r="r" b="b" t="t" l="l"/>
              <a:pathLst>
                <a:path h="857492" w="234265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9975489" y="6557226"/>
            <a:ext cx="6998061" cy="2561528"/>
            <a:chOff x="0" y="0"/>
            <a:chExt cx="2342659" cy="85749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342659" cy="857492"/>
            </a:xfrm>
            <a:custGeom>
              <a:avLst/>
              <a:gdLst/>
              <a:ahLst/>
              <a:cxnLst/>
              <a:rect r="r" b="b" t="t" l="l"/>
              <a:pathLst>
                <a:path h="857492" w="234265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-848571" y="8919661"/>
            <a:ext cx="3870946" cy="950141"/>
          </a:xfrm>
          <a:custGeom>
            <a:avLst/>
            <a:gdLst/>
            <a:ahLst/>
            <a:cxnLst/>
            <a:rect r="r" b="b" t="t" l="l"/>
            <a:pathLst>
              <a:path h="950141" w="3870946">
                <a:moveTo>
                  <a:pt x="0" y="0"/>
                </a:moveTo>
                <a:lnTo>
                  <a:pt x="3870946" y="0"/>
                </a:lnTo>
                <a:lnTo>
                  <a:pt x="3870946" y="950141"/>
                </a:lnTo>
                <a:lnTo>
                  <a:pt x="0" y="9501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4472906" y="-2364815"/>
            <a:ext cx="4980952" cy="3731186"/>
          </a:xfrm>
          <a:custGeom>
            <a:avLst/>
            <a:gdLst/>
            <a:ahLst/>
            <a:cxnLst/>
            <a:rect r="r" b="b" t="t" l="l"/>
            <a:pathLst>
              <a:path h="3731186" w="4980952">
                <a:moveTo>
                  <a:pt x="0" y="0"/>
                </a:moveTo>
                <a:lnTo>
                  <a:pt x="4980951" y="0"/>
                </a:lnTo>
                <a:lnTo>
                  <a:pt x="4980951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3431074" y="8919661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19" y="0"/>
                </a:lnTo>
                <a:lnTo>
                  <a:pt x="2587019" y="2386525"/>
                </a:lnTo>
                <a:lnTo>
                  <a:pt x="0" y="23865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-848571" y="-744412"/>
            <a:ext cx="2597326" cy="2796583"/>
          </a:xfrm>
          <a:custGeom>
            <a:avLst/>
            <a:gdLst/>
            <a:ahLst/>
            <a:cxnLst/>
            <a:rect r="r" b="b" t="t" l="l"/>
            <a:pathLst>
              <a:path h="2796583" w="2597326">
                <a:moveTo>
                  <a:pt x="0" y="0"/>
                </a:moveTo>
                <a:lnTo>
                  <a:pt x="2597327" y="0"/>
                </a:lnTo>
                <a:lnTo>
                  <a:pt x="2597327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2218908" y="1843326"/>
            <a:ext cx="4242548" cy="1519782"/>
          </a:xfrm>
          <a:custGeom>
            <a:avLst/>
            <a:gdLst/>
            <a:ahLst/>
            <a:cxnLst/>
            <a:rect r="r" b="b" t="t" l="l"/>
            <a:pathLst>
              <a:path h="1519782" w="4242548">
                <a:moveTo>
                  <a:pt x="0" y="0"/>
                </a:moveTo>
                <a:lnTo>
                  <a:pt x="4242548" y="0"/>
                </a:lnTo>
                <a:lnTo>
                  <a:pt x="4242548" y="1519782"/>
                </a:lnTo>
                <a:lnTo>
                  <a:pt x="0" y="1519782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-4649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2452276" y="4247734"/>
            <a:ext cx="4009180" cy="2004590"/>
          </a:xfrm>
          <a:custGeom>
            <a:avLst/>
            <a:gdLst/>
            <a:ahLst/>
            <a:cxnLst/>
            <a:rect r="r" b="b" t="t" l="l"/>
            <a:pathLst>
              <a:path h="2004590" w="4009180">
                <a:moveTo>
                  <a:pt x="0" y="0"/>
                </a:moveTo>
                <a:lnTo>
                  <a:pt x="4009180" y="0"/>
                </a:lnTo>
                <a:lnTo>
                  <a:pt x="4009180" y="2004590"/>
                </a:lnTo>
                <a:lnTo>
                  <a:pt x="0" y="2004590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2246968" y="6965817"/>
            <a:ext cx="4186428" cy="1744345"/>
          </a:xfrm>
          <a:custGeom>
            <a:avLst/>
            <a:gdLst/>
            <a:ahLst/>
            <a:cxnLst/>
            <a:rect r="r" b="b" t="t" l="l"/>
            <a:pathLst>
              <a:path h="1744345" w="4186428">
                <a:moveTo>
                  <a:pt x="0" y="0"/>
                </a:moveTo>
                <a:lnTo>
                  <a:pt x="4186428" y="0"/>
                </a:lnTo>
                <a:lnTo>
                  <a:pt x="4186428" y="1744345"/>
                </a:lnTo>
                <a:lnTo>
                  <a:pt x="0" y="1744345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504950" y="3451076"/>
            <a:ext cx="7948907" cy="1703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609"/>
              </a:lnSpc>
            </a:pPr>
            <a:r>
              <a:rPr lang="en-US" sz="12999">
                <a:solidFill>
                  <a:srgbClr val="000000"/>
                </a:solidFill>
                <a:latin typeface="Public Sans Bold"/>
              </a:rPr>
              <a:t>Triển khai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491672" y="2024301"/>
            <a:ext cx="1578952" cy="1034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</a:rPr>
              <a:t>01.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491672" y="4717783"/>
            <a:ext cx="1578952" cy="1034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</a:rPr>
              <a:t>02.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491672" y="7411266"/>
            <a:ext cx="1578952" cy="1034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</a:rPr>
              <a:t>03.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474328" y="5616156"/>
            <a:ext cx="6010151" cy="1672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6000">
                <a:solidFill>
                  <a:srgbClr val="000000"/>
                </a:solidFill>
                <a:latin typeface="Public Sans Bold"/>
              </a:rPr>
              <a:t>Các công nghệ được sử dụng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975489" y="1170261"/>
            <a:ext cx="6998061" cy="2561528"/>
            <a:chOff x="0" y="0"/>
            <a:chExt cx="2342659" cy="85749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342659" cy="857492"/>
            </a:xfrm>
            <a:custGeom>
              <a:avLst/>
              <a:gdLst/>
              <a:ahLst/>
              <a:cxnLst/>
              <a:rect r="r" b="b" t="t" l="l"/>
              <a:pathLst>
                <a:path h="857492" w="234265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152400"/>
              <a:ext cx="2342659" cy="7050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975489" y="3862348"/>
            <a:ext cx="6998061" cy="2561528"/>
            <a:chOff x="0" y="0"/>
            <a:chExt cx="2342659" cy="85749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342659" cy="857492"/>
            </a:xfrm>
            <a:custGeom>
              <a:avLst/>
              <a:gdLst/>
              <a:ahLst/>
              <a:cxnLst/>
              <a:rect r="r" b="b" t="t" l="l"/>
              <a:pathLst>
                <a:path h="857492" w="234265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9975489" y="6557226"/>
            <a:ext cx="6998061" cy="2561528"/>
            <a:chOff x="0" y="0"/>
            <a:chExt cx="2342659" cy="85749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342659" cy="857492"/>
            </a:xfrm>
            <a:custGeom>
              <a:avLst/>
              <a:gdLst/>
              <a:ahLst/>
              <a:cxnLst/>
              <a:rect r="r" b="b" t="t" l="l"/>
              <a:pathLst>
                <a:path h="857492" w="2342659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-848571" y="8919661"/>
            <a:ext cx="3870946" cy="950141"/>
          </a:xfrm>
          <a:custGeom>
            <a:avLst/>
            <a:gdLst/>
            <a:ahLst/>
            <a:cxnLst/>
            <a:rect r="r" b="b" t="t" l="l"/>
            <a:pathLst>
              <a:path h="950141" w="3870946">
                <a:moveTo>
                  <a:pt x="0" y="0"/>
                </a:moveTo>
                <a:lnTo>
                  <a:pt x="3870946" y="0"/>
                </a:lnTo>
                <a:lnTo>
                  <a:pt x="3870946" y="950141"/>
                </a:lnTo>
                <a:lnTo>
                  <a:pt x="0" y="9501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4472906" y="-2364815"/>
            <a:ext cx="4980952" cy="3731186"/>
          </a:xfrm>
          <a:custGeom>
            <a:avLst/>
            <a:gdLst/>
            <a:ahLst/>
            <a:cxnLst/>
            <a:rect r="r" b="b" t="t" l="l"/>
            <a:pathLst>
              <a:path h="3731186" w="4980952">
                <a:moveTo>
                  <a:pt x="0" y="0"/>
                </a:moveTo>
                <a:lnTo>
                  <a:pt x="4980951" y="0"/>
                </a:lnTo>
                <a:lnTo>
                  <a:pt x="4980951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3431074" y="8919661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19" y="0"/>
                </a:lnTo>
                <a:lnTo>
                  <a:pt x="2587019" y="2386525"/>
                </a:lnTo>
                <a:lnTo>
                  <a:pt x="0" y="23865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-848571" y="-744412"/>
            <a:ext cx="2597326" cy="2796583"/>
          </a:xfrm>
          <a:custGeom>
            <a:avLst/>
            <a:gdLst/>
            <a:ahLst/>
            <a:cxnLst/>
            <a:rect r="r" b="b" t="t" l="l"/>
            <a:pathLst>
              <a:path h="2796583" w="2597326">
                <a:moveTo>
                  <a:pt x="0" y="0"/>
                </a:moveTo>
                <a:lnTo>
                  <a:pt x="2597327" y="0"/>
                </a:lnTo>
                <a:lnTo>
                  <a:pt x="2597327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6" id="16"/>
          <p:cNvSpPr txBox="true"/>
          <p:nvPr/>
        </p:nvSpPr>
        <p:spPr>
          <a:xfrm rot="0">
            <a:off x="1504950" y="3451076"/>
            <a:ext cx="7948907" cy="1703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609"/>
              </a:lnSpc>
            </a:pPr>
            <a:r>
              <a:rPr lang="en-US" sz="12999">
                <a:solidFill>
                  <a:srgbClr val="000000"/>
                </a:solidFill>
                <a:latin typeface="Public Sans Bold"/>
              </a:rPr>
              <a:t>Triển khai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491672" y="2024301"/>
            <a:ext cx="1578952" cy="1034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</a:rPr>
              <a:t>01.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491672" y="4717783"/>
            <a:ext cx="1578952" cy="1034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</a:rPr>
              <a:t>02.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491672" y="7411266"/>
            <a:ext cx="1578952" cy="1034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80"/>
              </a:lnSpc>
            </a:pPr>
            <a:r>
              <a:rPr lang="en-US" sz="8000" spc="-656">
                <a:solidFill>
                  <a:srgbClr val="000000"/>
                </a:solidFill>
                <a:latin typeface="DM Sans"/>
              </a:rPr>
              <a:t>03.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474328" y="5616156"/>
            <a:ext cx="6010151" cy="853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6000">
                <a:solidFill>
                  <a:srgbClr val="000000"/>
                </a:solidFill>
                <a:latin typeface="Public Sans Bold"/>
              </a:rPr>
              <a:t>Thực hiện đồ án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1990123" y="4571741"/>
            <a:ext cx="4983427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Ôn tập và học tập các kiến thức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1814559" y="1878259"/>
            <a:ext cx="4983427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Lên ý tưởng và thiết kế giao diện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2163094" y="7509726"/>
            <a:ext cx="481045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</a:rPr>
              <a:t>Thực hiện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136549" y="4365758"/>
            <a:ext cx="10014901" cy="918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89"/>
              </a:lnSpc>
            </a:pPr>
            <a:r>
              <a:rPr lang="en-US" sz="6999">
                <a:solidFill>
                  <a:srgbClr val="000000"/>
                </a:solidFill>
                <a:latin typeface="Public Sans Bold"/>
              </a:rPr>
              <a:t>Kết quả thực hiện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88034" y="6159687"/>
            <a:ext cx="15471266" cy="19355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47399" indent="-423700" lvl="1">
              <a:lnSpc>
                <a:spcPts val="5298"/>
              </a:lnSpc>
              <a:buFont typeface="Arial"/>
              <a:buChar char="•"/>
            </a:pPr>
            <a:r>
              <a:rPr lang="en-US" sz="3924" spc="235">
                <a:solidFill>
                  <a:srgbClr val="000000"/>
                </a:solidFill>
                <a:latin typeface="DM Sans"/>
              </a:rPr>
              <a:t>Hệ thống có đầy đủ các chức năng cần thiết như tạo câu hỏi, tạo đề thi, chấm điểm, quản lý người dùng...</a:t>
            </a:r>
          </a:p>
          <a:p>
            <a:pPr algn="l" marL="847399" indent="-423700" lvl="1">
              <a:lnSpc>
                <a:spcPts val="5298"/>
              </a:lnSpc>
              <a:buFont typeface="Arial"/>
              <a:buChar char="•"/>
            </a:pPr>
            <a:r>
              <a:rPr lang="en-US" sz="3924" spc="235">
                <a:solidFill>
                  <a:srgbClr val="000000"/>
                </a:solidFill>
                <a:latin typeface="DM Sans"/>
              </a:rPr>
              <a:t>Giao diện người dùng đẹp mắt, thân thiện, dễ sử dụng.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-2329398" y="901798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847044" y="9882374"/>
            <a:ext cx="3296956" cy="809253"/>
          </a:xfrm>
          <a:custGeom>
            <a:avLst/>
            <a:gdLst/>
            <a:ahLst/>
            <a:cxnLst/>
            <a:rect r="r" b="b" t="t" l="l"/>
            <a:pathLst>
              <a:path h="809253" w="3296956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494772" y="9017983"/>
            <a:ext cx="4427843" cy="3481392"/>
          </a:xfrm>
          <a:custGeom>
            <a:avLst/>
            <a:gdLst/>
            <a:ahLst/>
            <a:cxnLst/>
            <a:rect r="r" b="b" t="t" l="l"/>
            <a:pathLst>
              <a:path h="3481392" w="4427843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-763398" y="-1534296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2801533" y="-3053980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7495522" y="-3297794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4861154" y="-2102294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17494810" y="2371030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2570549" y="949682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-5282649">
            <a:off x="16596506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17259300" y="-971659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8" id="18"/>
          <p:cNvSpPr txBox="true"/>
          <p:nvPr/>
        </p:nvSpPr>
        <p:spPr>
          <a:xfrm rot="0">
            <a:off x="2570549" y="2164850"/>
            <a:ext cx="13672203" cy="1703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609"/>
              </a:lnSpc>
            </a:pPr>
            <a:r>
              <a:rPr lang="en-US" sz="12999">
                <a:solidFill>
                  <a:srgbClr val="000000"/>
                </a:solidFill>
                <a:latin typeface="Public Sans Bold"/>
              </a:rPr>
              <a:t>Đánh giá kết quả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6" id="16"/>
          <p:cNvSpPr txBox="true"/>
          <p:nvPr/>
        </p:nvSpPr>
        <p:spPr>
          <a:xfrm rot="0">
            <a:off x="3688802" y="3019867"/>
            <a:ext cx="10910396" cy="3364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99"/>
              </a:lnSpc>
            </a:pPr>
            <a:r>
              <a:rPr lang="en-US" sz="14597">
                <a:solidFill>
                  <a:srgbClr val="000000"/>
                </a:solidFill>
                <a:latin typeface="DM Sans Bold"/>
              </a:rPr>
              <a:t>Thank you for listening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793381" y="6801810"/>
            <a:ext cx="9037725" cy="587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sz="4381" spc="-87">
                <a:solidFill>
                  <a:srgbClr val="000000"/>
                </a:solidFill>
                <a:latin typeface="Public Sans Bold"/>
              </a:rPr>
              <a:t>Phạm Trọng Nghĩa - 2021050895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994934" y="2091045"/>
            <a:ext cx="6264366" cy="6104909"/>
          </a:xfrm>
          <a:custGeom>
            <a:avLst/>
            <a:gdLst/>
            <a:ahLst/>
            <a:cxnLst/>
            <a:rect r="r" b="b" t="t" l="l"/>
            <a:pathLst>
              <a:path h="6104909" w="6264366">
                <a:moveTo>
                  <a:pt x="0" y="0"/>
                </a:moveTo>
                <a:lnTo>
                  <a:pt x="6264366" y="0"/>
                </a:lnTo>
                <a:lnTo>
                  <a:pt x="6264366" y="6104910"/>
                </a:lnTo>
                <a:lnTo>
                  <a:pt x="0" y="61049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04950" y="2898168"/>
            <a:ext cx="9489984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>
                <a:solidFill>
                  <a:srgbClr val="000000"/>
                </a:solidFill>
                <a:latin typeface="Public Sans Bold"/>
              </a:rPr>
              <a:t>Lý do chọn đề tài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04950" y="4788507"/>
            <a:ext cx="8849018" cy="3361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19683" indent="-309842" lvl="1">
              <a:lnSpc>
                <a:spcPts val="3874"/>
              </a:lnSpc>
              <a:buFont typeface="Arial"/>
              <a:buChar char="•"/>
            </a:pPr>
            <a:r>
              <a:rPr lang="en-US" sz="2870" spc="172">
                <a:solidFill>
                  <a:srgbClr val="000000"/>
                </a:solidFill>
                <a:latin typeface="Public Sans"/>
              </a:rPr>
              <a:t>Nhu cầu học trực tuyến</a:t>
            </a:r>
          </a:p>
          <a:p>
            <a:pPr algn="l" marL="619683" indent="-309842" lvl="1">
              <a:lnSpc>
                <a:spcPts val="3874"/>
              </a:lnSpc>
              <a:buFont typeface="Arial"/>
              <a:buChar char="•"/>
            </a:pPr>
            <a:r>
              <a:rPr lang="en-US" sz="2870" spc="172">
                <a:solidFill>
                  <a:srgbClr val="000000"/>
                </a:solidFill>
                <a:latin typeface="Public Sans"/>
              </a:rPr>
              <a:t>Sự phát triển công nghệ thông tin</a:t>
            </a:r>
          </a:p>
          <a:p>
            <a:pPr algn="l" marL="619683" indent="-309842" lvl="1">
              <a:lnSpc>
                <a:spcPts val="3874"/>
              </a:lnSpc>
              <a:buFont typeface="Arial"/>
              <a:buChar char="•"/>
            </a:pPr>
            <a:r>
              <a:rPr lang="en-US" sz="2870" spc="172">
                <a:solidFill>
                  <a:srgbClr val="000000"/>
                </a:solidFill>
                <a:latin typeface="Public Sans"/>
              </a:rPr>
              <a:t>Mang lại nhiều lợi ích: tiết kiệm thời gian, chi phí...</a:t>
            </a:r>
          </a:p>
          <a:p>
            <a:pPr algn="l" marL="619683" indent="-309842" lvl="1">
              <a:lnSpc>
                <a:spcPts val="3874"/>
              </a:lnSpc>
              <a:buFont typeface="Arial"/>
              <a:buChar char="•"/>
            </a:pPr>
            <a:r>
              <a:rPr lang="en-US" sz="2870" spc="172">
                <a:solidFill>
                  <a:srgbClr val="000000"/>
                </a:solidFill>
                <a:latin typeface="Public Sans"/>
              </a:rPr>
              <a:t>Phương pháp học hiệu quả</a:t>
            </a:r>
          </a:p>
          <a:p>
            <a:pPr algn="l" marL="619683" indent="-309842" lvl="1">
              <a:lnSpc>
                <a:spcPts val="3874"/>
              </a:lnSpc>
              <a:buFont typeface="Arial"/>
              <a:buChar char="•"/>
            </a:pPr>
            <a:r>
              <a:rPr lang="en-US" sz="2870" spc="172">
                <a:solidFill>
                  <a:srgbClr val="000000"/>
                </a:solidFill>
                <a:latin typeface="Public Sans"/>
              </a:rPr>
              <a:t>Người học tự đánh giá năng lực hiệu quả</a:t>
            </a:r>
          </a:p>
          <a:p>
            <a:pPr algn="l" marL="619683" indent="-309842" lvl="1">
              <a:lnSpc>
                <a:spcPts val="3874"/>
              </a:lnSpc>
              <a:buFont typeface="Arial"/>
              <a:buChar char="•"/>
            </a:pPr>
            <a:r>
              <a:rPr lang="en-US" sz="2870" spc="172">
                <a:solidFill>
                  <a:srgbClr val="000000"/>
                </a:solidFill>
                <a:latin typeface="Public Sans"/>
              </a:rPr>
              <a:t>Tạo hứng thú cho người học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5353489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9144000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5003948" y="-189060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-5282649">
            <a:off x="16004285" y="265374"/>
            <a:ext cx="4017207" cy="1370872"/>
          </a:xfrm>
          <a:custGeom>
            <a:avLst/>
            <a:gdLst/>
            <a:ahLst/>
            <a:cxnLst/>
            <a:rect r="r" b="b" t="t" l="l"/>
            <a:pathLst>
              <a:path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282649">
            <a:off x="753178" y="3852356"/>
            <a:ext cx="7567145" cy="2582288"/>
          </a:xfrm>
          <a:custGeom>
            <a:avLst/>
            <a:gdLst/>
            <a:ahLst/>
            <a:cxnLst/>
            <a:rect r="r" b="b" t="t" l="l"/>
            <a:pathLst>
              <a:path h="2582288" w="7567145">
                <a:moveTo>
                  <a:pt x="0" y="0"/>
                </a:moveTo>
                <a:lnTo>
                  <a:pt x="7567144" y="0"/>
                </a:lnTo>
                <a:lnTo>
                  <a:pt x="7567144" y="2582288"/>
                </a:lnTo>
                <a:lnTo>
                  <a:pt x="0" y="25822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780231" y="2037564"/>
            <a:ext cx="5513037" cy="6211873"/>
          </a:xfrm>
          <a:custGeom>
            <a:avLst/>
            <a:gdLst/>
            <a:ahLst/>
            <a:cxnLst/>
            <a:rect r="r" b="b" t="t" l="l"/>
            <a:pathLst>
              <a:path h="6211873" w="5513037">
                <a:moveTo>
                  <a:pt x="0" y="0"/>
                </a:moveTo>
                <a:lnTo>
                  <a:pt x="5513038" y="0"/>
                </a:lnTo>
                <a:lnTo>
                  <a:pt x="5513038" y="6211872"/>
                </a:lnTo>
                <a:lnTo>
                  <a:pt x="0" y="621187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8659015" y="2345718"/>
            <a:ext cx="7848753" cy="2282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>
                <a:solidFill>
                  <a:srgbClr val="000000"/>
                </a:solidFill>
                <a:latin typeface="Public Sans Bold"/>
              </a:rPr>
              <a:t>Phạm vi nghiên cứu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554240" y="5026632"/>
            <a:ext cx="8963236" cy="3080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5252" indent="-332626" lvl="1">
              <a:lnSpc>
                <a:spcPts val="4159"/>
              </a:lnSpc>
              <a:buFont typeface="Arial"/>
              <a:buChar char="•"/>
            </a:pPr>
            <a:r>
              <a:rPr lang="en-US" sz="3081" spc="184">
                <a:solidFill>
                  <a:srgbClr val="000000"/>
                </a:solidFill>
                <a:latin typeface="Public Sans"/>
              </a:rPr>
              <a:t>Nghiên cứu các website liên quan hiện có</a:t>
            </a:r>
          </a:p>
          <a:p>
            <a:pPr algn="l" marL="665252" indent="-332626" lvl="1">
              <a:lnSpc>
                <a:spcPts val="4159"/>
              </a:lnSpc>
              <a:buFont typeface="Arial"/>
              <a:buChar char="•"/>
            </a:pPr>
            <a:r>
              <a:rPr lang="en-US" sz="3081" spc="184">
                <a:solidFill>
                  <a:srgbClr val="000000"/>
                </a:solidFill>
                <a:latin typeface="Public Sans"/>
              </a:rPr>
              <a:t>Phân tích nhu cầu và mong muốn người học</a:t>
            </a:r>
          </a:p>
          <a:p>
            <a:pPr algn="l" marL="665252" indent="-332626" lvl="1">
              <a:lnSpc>
                <a:spcPts val="4159"/>
              </a:lnSpc>
              <a:buFont typeface="Arial"/>
              <a:buChar char="•"/>
            </a:pPr>
            <a:r>
              <a:rPr lang="en-US" sz="3081" spc="184">
                <a:solidFill>
                  <a:srgbClr val="000000"/>
                </a:solidFill>
                <a:latin typeface="Public Sans"/>
              </a:rPr>
              <a:t>Thiết kế và xây dựng website</a:t>
            </a:r>
          </a:p>
          <a:p>
            <a:pPr algn="l" marL="665252" indent="-332626" lvl="1">
              <a:lnSpc>
                <a:spcPts val="4159"/>
              </a:lnSpc>
              <a:spcBef>
                <a:spcPct val="0"/>
              </a:spcBef>
              <a:buFont typeface="Arial"/>
              <a:buChar char="•"/>
            </a:pPr>
            <a:r>
              <a:rPr lang="en-US" sz="3081" spc="184">
                <a:solidFill>
                  <a:srgbClr val="000000"/>
                </a:solidFill>
                <a:latin typeface="Public Sans"/>
              </a:rPr>
              <a:t>Đánh giá hiệu quả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078075" y="1267971"/>
            <a:ext cx="4208573" cy="4247184"/>
          </a:xfrm>
          <a:custGeom>
            <a:avLst/>
            <a:gdLst/>
            <a:ahLst/>
            <a:cxnLst/>
            <a:rect r="r" b="b" t="t" l="l"/>
            <a:pathLst>
              <a:path h="4247184" w="4208573">
                <a:moveTo>
                  <a:pt x="0" y="0"/>
                </a:moveTo>
                <a:lnTo>
                  <a:pt x="4208574" y="0"/>
                </a:lnTo>
                <a:lnTo>
                  <a:pt x="4208574" y="4247184"/>
                </a:lnTo>
                <a:lnTo>
                  <a:pt x="0" y="42471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0857087" y="1879538"/>
            <a:ext cx="5956731" cy="6527925"/>
          </a:xfrm>
          <a:custGeom>
            <a:avLst/>
            <a:gdLst/>
            <a:ahLst/>
            <a:cxnLst/>
            <a:rect r="r" b="b" t="t" l="l"/>
            <a:pathLst>
              <a:path h="6527925" w="5956731">
                <a:moveTo>
                  <a:pt x="0" y="0"/>
                </a:moveTo>
                <a:lnTo>
                  <a:pt x="5956731" y="0"/>
                </a:lnTo>
                <a:lnTo>
                  <a:pt x="5956731" y="6527924"/>
                </a:lnTo>
                <a:lnTo>
                  <a:pt x="0" y="652792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04950" y="2345718"/>
            <a:ext cx="8092094" cy="2282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>
                <a:solidFill>
                  <a:srgbClr val="000000"/>
                </a:solidFill>
                <a:latin typeface="Public Sans Bold"/>
              </a:rPr>
              <a:t>Phương pháp nghiên cứu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04950" y="5086350"/>
            <a:ext cx="13094573" cy="3478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3593" indent="-366797" lvl="1">
              <a:lnSpc>
                <a:spcPts val="4587"/>
              </a:lnSpc>
              <a:buFont typeface="Arial"/>
              <a:buChar char="•"/>
            </a:pPr>
            <a:r>
              <a:rPr lang="en-US" sz="3397" spc="203">
                <a:solidFill>
                  <a:srgbClr val="000000"/>
                </a:solidFill>
                <a:latin typeface="Public Sans"/>
              </a:rPr>
              <a:t>Nghiên cứu tài liệu</a:t>
            </a:r>
          </a:p>
          <a:p>
            <a:pPr algn="l" marL="733593" indent="-366797" lvl="1">
              <a:lnSpc>
                <a:spcPts val="4587"/>
              </a:lnSpc>
              <a:buFont typeface="Arial"/>
              <a:buChar char="•"/>
            </a:pPr>
            <a:r>
              <a:rPr lang="en-US" sz="3397" spc="203">
                <a:solidFill>
                  <a:srgbClr val="000000"/>
                </a:solidFill>
                <a:latin typeface="Public Sans"/>
              </a:rPr>
              <a:t>Phân tích hệ thống</a:t>
            </a:r>
          </a:p>
          <a:p>
            <a:pPr algn="l" marL="733593" indent="-366797" lvl="1">
              <a:lnSpc>
                <a:spcPts val="4587"/>
              </a:lnSpc>
              <a:buFont typeface="Arial"/>
              <a:buChar char="•"/>
            </a:pPr>
            <a:r>
              <a:rPr lang="en-US" sz="3397" spc="203">
                <a:solidFill>
                  <a:srgbClr val="000000"/>
                </a:solidFill>
                <a:latin typeface="Public Sans"/>
              </a:rPr>
              <a:t>Khảo sát</a:t>
            </a:r>
          </a:p>
          <a:p>
            <a:pPr algn="l" marL="733593" indent="-366797" lvl="1">
              <a:lnSpc>
                <a:spcPts val="4587"/>
              </a:lnSpc>
              <a:buFont typeface="Arial"/>
              <a:buChar char="•"/>
            </a:pPr>
            <a:r>
              <a:rPr lang="en-US" sz="3397" spc="203">
                <a:solidFill>
                  <a:srgbClr val="000000"/>
                </a:solidFill>
                <a:latin typeface="Public Sans"/>
              </a:rPr>
              <a:t>Thiết kế</a:t>
            </a:r>
          </a:p>
          <a:p>
            <a:pPr algn="l" marL="733593" indent="-366797" lvl="1">
              <a:lnSpc>
                <a:spcPts val="4587"/>
              </a:lnSpc>
              <a:buFont typeface="Arial"/>
              <a:buChar char="•"/>
            </a:pPr>
            <a:r>
              <a:rPr lang="en-US" sz="3397" spc="203">
                <a:solidFill>
                  <a:srgbClr val="000000"/>
                </a:solidFill>
                <a:latin typeface="Public Sans"/>
              </a:rPr>
              <a:t>Lập trình</a:t>
            </a:r>
          </a:p>
          <a:p>
            <a:pPr algn="l">
              <a:lnSpc>
                <a:spcPts val="4587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819907" y="1950456"/>
            <a:ext cx="4208573" cy="4247184"/>
          </a:xfrm>
          <a:custGeom>
            <a:avLst/>
            <a:gdLst/>
            <a:ahLst/>
            <a:cxnLst/>
            <a:rect r="r" b="b" t="t" l="l"/>
            <a:pathLst>
              <a:path h="4247184" w="4208573">
                <a:moveTo>
                  <a:pt x="0" y="0"/>
                </a:moveTo>
                <a:lnTo>
                  <a:pt x="4208573" y="0"/>
                </a:lnTo>
                <a:lnTo>
                  <a:pt x="4208573" y="4247184"/>
                </a:lnTo>
                <a:lnTo>
                  <a:pt x="0" y="42471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0256115" y="2639048"/>
            <a:ext cx="7181225" cy="5008904"/>
          </a:xfrm>
          <a:custGeom>
            <a:avLst/>
            <a:gdLst/>
            <a:ahLst/>
            <a:cxnLst/>
            <a:rect r="r" b="b" t="t" l="l"/>
            <a:pathLst>
              <a:path h="5008904" w="7181225">
                <a:moveTo>
                  <a:pt x="0" y="0"/>
                </a:moveTo>
                <a:lnTo>
                  <a:pt x="7181225" y="0"/>
                </a:lnTo>
                <a:lnTo>
                  <a:pt x="7181225" y="5008904"/>
                </a:lnTo>
                <a:lnTo>
                  <a:pt x="0" y="500890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28556" y="2410074"/>
            <a:ext cx="8441808" cy="2282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>
                <a:solidFill>
                  <a:srgbClr val="000000"/>
                </a:solidFill>
                <a:latin typeface="Public Sans Bold"/>
              </a:rPr>
              <a:t>Giới thiệu vấn đề và giải pháp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48919" y="5345347"/>
            <a:ext cx="8369824" cy="31963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64"/>
              </a:lnSpc>
            </a:pPr>
            <a:r>
              <a:rPr lang="en-US" sz="2714" spc="162">
                <a:solidFill>
                  <a:srgbClr val="000000"/>
                </a:solidFill>
                <a:latin typeface="Public Sans"/>
              </a:rPr>
              <a:t>Trắc nghiệm trên giấy có các nhược điểm:</a:t>
            </a:r>
          </a:p>
          <a:p>
            <a:pPr algn="l" marL="586126" indent="-293063" lvl="1">
              <a:lnSpc>
                <a:spcPts val="3664"/>
              </a:lnSpc>
              <a:buFont typeface="Arial"/>
              <a:buChar char="•"/>
            </a:pPr>
            <a:r>
              <a:rPr lang="en-US" sz="2714" spc="162">
                <a:solidFill>
                  <a:srgbClr val="000000"/>
                </a:solidFill>
                <a:latin typeface="Public Sans"/>
              </a:rPr>
              <a:t>Tốn thời gian</a:t>
            </a:r>
          </a:p>
          <a:p>
            <a:pPr algn="l" marL="586126" indent="-293063" lvl="1">
              <a:lnSpc>
                <a:spcPts val="3664"/>
              </a:lnSpc>
              <a:buFont typeface="Arial"/>
              <a:buChar char="•"/>
            </a:pPr>
            <a:r>
              <a:rPr lang="en-US" sz="2714" spc="162">
                <a:solidFill>
                  <a:srgbClr val="000000"/>
                </a:solidFill>
                <a:latin typeface="Public Sans"/>
              </a:rPr>
              <a:t>Giới hạn số lượng câu hỏi</a:t>
            </a:r>
          </a:p>
          <a:p>
            <a:pPr algn="l" marL="586126" indent="-293063" lvl="1">
              <a:lnSpc>
                <a:spcPts val="3664"/>
              </a:lnSpc>
              <a:buFont typeface="Arial"/>
              <a:buChar char="•"/>
            </a:pPr>
            <a:r>
              <a:rPr lang="en-US" sz="2714" spc="162">
                <a:solidFill>
                  <a:srgbClr val="000000"/>
                </a:solidFill>
                <a:latin typeface="Public Sans"/>
              </a:rPr>
              <a:t>khó theo dõi</a:t>
            </a:r>
          </a:p>
          <a:p>
            <a:pPr algn="l" marL="586126" indent="-293063" lvl="1">
              <a:lnSpc>
                <a:spcPts val="3664"/>
              </a:lnSpc>
              <a:buFont typeface="Arial"/>
              <a:buChar char="•"/>
            </a:pPr>
            <a:r>
              <a:rPr lang="en-US" sz="2714" spc="162">
                <a:solidFill>
                  <a:srgbClr val="000000"/>
                </a:solidFill>
                <a:latin typeface="Public Sans"/>
              </a:rPr>
              <a:t>Gây căng thẳng</a:t>
            </a:r>
          </a:p>
          <a:p>
            <a:pPr algn="l" marL="586126" indent="-293063" lvl="1">
              <a:lnSpc>
                <a:spcPts val="3664"/>
              </a:lnSpc>
              <a:buFont typeface="Arial"/>
              <a:buChar char="•"/>
            </a:pPr>
            <a:r>
              <a:rPr lang="en-US" sz="2714" spc="162">
                <a:solidFill>
                  <a:srgbClr val="000000"/>
                </a:solidFill>
                <a:latin typeface="Public Sans"/>
              </a:rPr>
              <a:t>Ô nhiễm môi trường</a:t>
            </a:r>
          </a:p>
          <a:p>
            <a:pPr algn="l">
              <a:lnSpc>
                <a:spcPts val="3664"/>
              </a:lnSpc>
            </a:pPr>
            <a:r>
              <a:rPr lang="en-US" sz="2714" spc="162">
                <a:solidFill>
                  <a:srgbClr val="000000"/>
                </a:solidFill>
                <a:latin typeface="Public Sans"/>
              </a:rPr>
              <a:t>&gt; Phương pháp trắc nghiệm online ra đời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04950" y="2488242"/>
            <a:ext cx="9489984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>
                <a:solidFill>
                  <a:srgbClr val="000000"/>
                </a:solidFill>
                <a:latin typeface="Public Sans Bold"/>
              </a:rPr>
              <a:t>Thiết kế hệ thống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5353489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5003948" y="-1890601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-5282649">
            <a:off x="16004285" y="265374"/>
            <a:ext cx="4017207" cy="1370872"/>
          </a:xfrm>
          <a:custGeom>
            <a:avLst/>
            <a:gdLst/>
            <a:ahLst/>
            <a:cxnLst/>
            <a:rect r="r" b="b" t="t" l="l"/>
            <a:pathLst>
              <a:path h="1370872" w="4017207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9" id="9"/>
          <p:cNvSpPr txBox="true"/>
          <p:nvPr/>
        </p:nvSpPr>
        <p:spPr>
          <a:xfrm rot="0">
            <a:off x="3445253" y="4017957"/>
            <a:ext cx="6010151" cy="71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5000">
                <a:solidFill>
                  <a:srgbClr val="000000"/>
                </a:solidFill>
                <a:latin typeface="Public Sans Bold"/>
              </a:rPr>
              <a:t>Yêu cầu hệ thống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75818" y="5507645"/>
            <a:ext cx="6987182" cy="2558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74"/>
              </a:lnSpc>
            </a:pPr>
            <a:r>
              <a:rPr lang="en-US" sz="3472">
                <a:solidFill>
                  <a:srgbClr val="000000"/>
                </a:solidFill>
                <a:latin typeface="DM Sans Bold"/>
              </a:rPr>
              <a:t>Người dùng</a:t>
            </a:r>
          </a:p>
          <a:p>
            <a:pPr algn="l" marL="749815" indent="-374907" lvl="1">
              <a:lnSpc>
                <a:spcPts val="5174"/>
              </a:lnSpc>
              <a:buFont typeface="Arial"/>
              <a:buChar char="•"/>
            </a:pPr>
            <a:r>
              <a:rPr lang="en-US" sz="3472">
                <a:solidFill>
                  <a:srgbClr val="000000"/>
                </a:solidFill>
                <a:latin typeface="DM Sans"/>
              </a:rPr>
              <a:t>Học sinh, s</a:t>
            </a:r>
            <a:r>
              <a:rPr lang="en-US" sz="3472">
                <a:solidFill>
                  <a:srgbClr val="000000"/>
                </a:solidFill>
                <a:latin typeface="DM Sans"/>
              </a:rPr>
              <a:t>inh viên, người học tập</a:t>
            </a:r>
          </a:p>
          <a:p>
            <a:pPr algn="l" marL="749815" indent="-374907" lvl="1">
              <a:lnSpc>
                <a:spcPts val="5174"/>
              </a:lnSpc>
              <a:buFont typeface="Arial"/>
              <a:buChar char="•"/>
            </a:pPr>
            <a:r>
              <a:rPr lang="en-US" sz="3472">
                <a:solidFill>
                  <a:srgbClr val="000000"/>
                </a:solidFill>
                <a:latin typeface="DM Sans"/>
              </a:rPr>
              <a:t>Giáo viên, giảng viên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1640688" y="1995962"/>
            <a:ext cx="6372201" cy="6077487"/>
          </a:xfrm>
          <a:custGeom>
            <a:avLst/>
            <a:gdLst/>
            <a:ahLst/>
            <a:cxnLst/>
            <a:rect r="r" b="b" t="t" l="l"/>
            <a:pathLst>
              <a:path h="6077487" w="6372201">
                <a:moveTo>
                  <a:pt x="0" y="0"/>
                </a:moveTo>
                <a:lnTo>
                  <a:pt x="6372201" y="0"/>
                </a:lnTo>
                <a:lnTo>
                  <a:pt x="6372201" y="6077487"/>
                </a:lnTo>
                <a:lnTo>
                  <a:pt x="0" y="607748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819907" y="1950456"/>
            <a:ext cx="4208573" cy="4247184"/>
          </a:xfrm>
          <a:custGeom>
            <a:avLst/>
            <a:gdLst/>
            <a:ahLst/>
            <a:cxnLst/>
            <a:rect r="r" b="b" t="t" l="l"/>
            <a:pathLst>
              <a:path h="4247184" w="4208573">
                <a:moveTo>
                  <a:pt x="0" y="0"/>
                </a:moveTo>
                <a:lnTo>
                  <a:pt x="4208573" y="0"/>
                </a:lnTo>
                <a:lnTo>
                  <a:pt x="4208573" y="4247184"/>
                </a:lnTo>
                <a:lnTo>
                  <a:pt x="0" y="42471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4" id="4"/>
          <p:cNvSpPr txBox="true"/>
          <p:nvPr/>
        </p:nvSpPr>
        <p:spPr>
          <a:xfrm rot="0">
            <a:off x="1448919" y="1457061"/>
            <a:ext cx="9980359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>
                <a:solidFill>
                  <a:srgbClr val="000000"/>
                </a:solidFill>
                <a:latin typeface="Public Sans Bold"/>
              </a:rPr>
              <a:t>Thiết kế hệ thống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905411" y="2965265"/>
            <a:ext cx="6010151" cy="71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5000">
                <a:solidFill>
                  <a:srgbClr val="000000"/>
                </a:solidFill>
                <a:latin typeface="Public Sans Bold"/>
              </a:rPr>
              <a:t>Yêu cầu hệ thống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48919" y="4575133"/>
            <a:ext cx="12397808" cy="41782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6"/>
              </a:lnSpc>
            </a:pPr>
            <a:r>
              <a:rPr lang="en-US" sz="3192">
                <a:solidFill>
                  <a:srgbClr val="000000"/>
                </a:solidFill>
                <a:latin typeface="DM Sans Bold"/>
              </a:rPr>
              <a:t>Chức năng chính</a:t>
            </a:r>
          </a:p>
          <a:p>
            <a:pPr algn="l" marL="689197" indent="-344598" lvl="1">
              <a:lnSpc>
                <a:spcPts val="4756"/>
              </a:lnSpc>
              <a:buFont typeface="Arial"/>
              <a:buChar char="•"/>
            </a:pPr>
            <a:r>
              <a:rPr lang="en-US" sz="3192">
                <a:solidFill>
                  <a:srgbClr val="000000"/>
                </a:solidFill>
                <a:latin typeface="DM Sans"/>
              </a:rPr>
              <a:t>Chỉnh sửa ngôn ngữ.</a:t>
            </a:r>
          </a:p>
          <a:p>
            <a:pPr algn="l" marL="689197" indent="-344598" lvl="1">
              <a:lnSpc>
                <a:spcPts val="4756"/>
              </a:lnSpc>
              <a:buFont typeface="Arial"/>
              <a:buChar char="•"/>
            </a:pPr>
            <a:r>
              <a:rPr lang="en-US" sz="3192">
                <a:solidFill>
                  <a:srgbClr val="000000"/>
                </a:solidFill>
                <a:latin typeface="DM Sans"/>
              </a:rPr>
              <a:t>T</a:t>
            </a:r>
            <a:r>
              <a:rPr lang="en-US" sz="3192">
                <a:solidFill>
                  <a:srgbClr val="000000"/>
                </a:solidFill>
                <a:latin typeface="DM Sans"/>
              </a:rPr>
              <a:t>ạo, chỉnh sửa, xóa quizzes.</a:t>
            </a:r>
          </a:p>
          <a:p>
            <a:pPr algn="l" marL="689197" indent="-344598" lvl="1">
              <a:lnSpc>
                <a:spcPts val="4756"/>
              </a:lnSpc>
              <a:buFont typeface="Arial"/>
              <a:buChar char="•"/>
            </a:pPr>
            <a:r>
              <a:rPr lang="en-US" sz="3192">
                <a:solidFill>
                  <a:srgbClr val="000000"/>
                </a:solidFill>
                <a:latin typeface="DM Sans"/>
              </a:rPr>
              <a:t>T</a:t>
            </a:r>
            <a:r>
              <a:rPr lang="en-US" sz="3192">
                <a:solidFill>
                  <a:srgbClr val="000000"/>
                </a:solidFill>
                <a:latin typeface="DM Sans"/>
              </a:rPr>
              <a:t>ham gia quizzes.</a:t>
            </a:r>
          </a:p>
          <a:p>
            <a:pPr algn="l" marL="689197" indent="-344598" lvl="1">
              <a:lnSpc>
                <a:spcPts val="4756"/>
              </a:lnSpc>
              <a:buFont typeface="Arial"/>
              <a:buChar char="•"/>
            </a:pPr>
            <a:r>
              <a:rPr lang="en-US" sz="3192">
                <a:solidFill>
                  <a:srgbClr val="000000"/>
                </a:solidFill>
                <a:latin typeface="DM Sans"/>
              </a:rPr>
              <a:t>Chấm điểm quizzes tự động</a:t>
            </a:r>
          </a:p>
          <a:p>
            <a:pPr algn="l" marL="689197" indent="-344598" lvl="1">
              <a:lnSpc>
                <a:spcPts val="4756"/>
              </a:lnSpc>
              <a:buFont typeface="Arial"/>
              <a:buChar char="•"/>
            </a:pPr>
            <a:r>
              <a:rPr lang="en-US" sz="3192">
                <a:solidFill>
                  <a:srgbClr val="000000"/>
                </a:solidFill>
                <a:latin typeface="DM Sans"/>
              </a:rPr>
              <a:t>Quản lý người dùng, phân quyền truy cập.</a:t>
            </a:r>
          </a:p>
          <a:p>
            <a:pPr algn="l" marL="689197" indent="-344598" lvl="1">
              <a:lnSpc>
                <a:spcPts val="4756"/>
              </a:lnSpc>
              <a:buFont typeface="Arial"/>
              <a:buChar char="•"/>
            </a:pPr>
            <a:r>
              <a:rPr lang="en-US" sz="3192">
                <a:solidFill>
                  <a:srgbClr val="000000"/>
                </a:solidFill>
                <a:latin typeface="DM Sans"/>
              </a:rPr>
              <a:t> Theo dõi thống kê kết quả quizzes.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1184137" y="3239859"/>
            <a:ext cx="6770315" cy="5915562"/>
          </a:xfrm>
          <a:custGeom>
            <a:avLst/>
            <a:gdLst/>
            <a:ahLst/>
            <a:cxnLst/>
            <a:rect r="r" b="b" t="t" l="l"/>
            <a:pathLst>
              <a:path h="5915562" w="6770315">
                <a:moveTo>
                  <a:pt x="0" y="0"/>
                </a:moveTo>
                <a:lnTo>
                  <a:pt x="6770315" y="0"/>
                </a:lnTo>
                <a:lnTo>
                  <a:pt x="6770315" y="5915562"/>
                </a:lnTo>
                <a:lnTo>
                  <a:pt x="0" y="591556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311752" y="1820230"/>
            <a:ext cx="3032484" cy="6646539"/>
          </a:xfrm>
          <a:custGeom>
            <a:avLst/>
            <a:gdLst/>
            <a:ahLst/>
            <a:cxnLst/>
            <a:rect r="r" b="b" t="t" l="l"/>
            <a:pathLst>
              <a:path h="6646539" w="3032484">
                <a:moveTo>
                  <a:pt x="0" y="0"/>
                </a:moveTo>
                <a:lnTo>
                  <a:pt x="3032483" y="0"/>
                </a:lnTo>
                <a:lnTo>
                  <a:pt x="3032483" y="6646540"/>
                </a:lnTo>
                <a:lnTo>
                  <a:pt x="0" y="664654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14827993" y="-1392447"/>
            <a:ext cx="4017146" cy="3158481"/>
          </a:xfrm>
          <a:custGeom>
            <a:avLst/>
            <a:gdLst/>
            <a:ahLst/>
            <a:cxnLst/>
            <a:rect r="r" b="b" t="t" l="l"/>
            <a:pathLst>
              <a:path h="3158481" w="4017146">
                <a:moveTo>
                  <a:pt x="0" y="0"/>
                </a:moveTo>
                <a:lnTo>
                  <a:pt x="4017147" y="0"/>
                </a:lnTo>
                <a:lnTo>
                  <a:pt x="4017147" y="3158481"/>
                </a:lnTo>
                <a:lnTo>
                  <a:pt x="0" y="315848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4580296" y="-1616873"/>
            <a:ext cx="4224468" cy="2645573"/>
          </a:xfrm>
          <a:custGeom>
            <a:avLst/>
            <a:gdLst/>
            <a:ahLst/>
            <a:cxnLst/>
            <a:rect r="r" b="b" t="t" l="l"/>
            <a:pathLst>
              <a:path h="2645573" w="4224468">
                <a:moveTo>
                  <a:pt x="0" y="0"/>
                </a:moveTo>
                <a:lnTo>
                  <a:pt x="4224469" y="0"/>
                </a:lnTo>
                <a:lnTo>
                  <a:pt x="4224469" y="2645573"/>
                </a:lnTo>
                <a:lnTo>
                  <a:pt x="0" y="264557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8285780" y="9560661"/>
            <a:ext cx="3169280" cy="2226419"/>
          </a:xfrm>
          <a:custGeom>
            <a:avLst/>
            <a:gdLst/>
            <a:ahLst/>
            <a:cxnLst/>
            <a:rect r="r" b="b" t="t" l="l"/>
            <a:pathLst>
              <a:path h="2226419" w="3169280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-5400000">
            <a:off x="12134412" y="9245030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-1558320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7259300" y="7433853"/>
            <a:ext cx="1794966" cy="1932669"/>
          </a:xfrm>
          <a:custGeom>
            <a:avLst/>
            <a:gdLst/>
            <a:ahLst/>
            <a:cxnLst/>
            <a:rect r="r" b="b" t="t" l="l"/>
            <a:pathLst>
              <a:path h="1932669" w="1794966">
                <a:moveTo>
                  <a:pt x="0" y="0"/>
                </a:moveTo>
                <a:lnTo>
                  <a:pt x="1794966" y="0"/>
                </a:lnTo>
                <a:lnTo>
                  <a:pt x="1794966" y="1932669"/>
                </a:lnTo>
                <a:lnTo>
                  <a:pt x="0" y="193266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-744232" y="460501"/>
            <a:ext cx="1488463" cy="1602652"/>
          </a:xfrm>
          <a:custGeom>
            <a:avLst/>
            <a:gdLst/>
            <a:ahLst/>
            <a:cxnLst/>
            <a:rect r="r" b="b" t="t" l="l"/>
            <a:pathLst>
              <a:path h="1602652" w="1488463">
                <a:moveTo>
                  <a:pt x="0" y="0"/>
                </a:moveTo>
                <a:lnTo>
                  <a:pt x="1488464" y="0"/>
                </a:lnTo>
                <a:lnTo>
                  <a:pt x="1488464" y="1602652"/>
                </a:lnTo>
                <a:lnTo>
                  <a:pt x="0" y="1602652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1" id="11"/>
          <p:cNvSpPr txBox="true"/>
          <p:nvPr/>
        </p:nvSpPr>
        <p:spPr>
          <a:xfrm rot="0">
            <a:off x="1448919" y="1457061"/>
            <a:ext cx="9980359" cy="117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>
                <a:solidFill>
                  <a:srgbClr val="000000"/>
                </a:solidFill>
                <a:latin typeface="Public Sans Bold"/>
              </a:rPr>
              <a:t>Thiết kế hệ thống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905411" y="2965265"/>
            <a:ext cx="6010151" cy="714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5000">
                <a:solidFill>
                  <a:srgbClr val="000000"/>
                </a:solidFill>
                <a:latin typeface="Public Sans Bold"/>
              </a:rPr>
              <a:t>Yêu cầu hệ thống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4474072"/>
            <a:ext cx="13282413" cy="4288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35"/>
              </a:lnSpc>
            </a:pPr>
            <a:r>
              <a:rPr lang="en-US" sz="4587">
                <a:solidFill>
                  <a:srgbClr val="000000"/>
                </a:solidFill>
                <a:latin typeface="DM Sans Bold"/>
              </a:rPr>
              <a:t>Yêu cầu phi chức năng</a:t>
            </a:r>
          </a:p>
          <a:p>
            <a:pPr algn="l" marL="990426" indent="-495213" lvl="1">
              <a:lnSpc>
                <a:spcPts val="6835"/>
              </a:lnSpc>
              <a:buFont typeface="Arial"/>
              <a:buChar char="•"/>
            </a:pPr>
            <a:r>
              <a:rPr lang="en-US" sz="4587">
                <a:solidFill>
                  <a:srgbClr val="000000"/>
                </a:solidFill>
                <a:latin typeface="DM Sans"/>
              </a:rPr>
              <a:t>Có khả năng mở rộng, đáp ứng nhu cầu</a:t>
            </a:r>
          </a:p>
          <a:p>
            <a:pPr algn="l" marL="990426" indent="-495213" lvl="1">
              <a:lnSpc>
                <a:spcPts val="6835"/>
              </a:lnSpc>
              <a:buFont typeface="Arial"/>
              <a:buChar char="•"/>
            </a:pPr>
            <a:r>
              <a:rPr lang="en-US" sz="4587">
                <a:solidFill>
                  <a:srgbClr val="000000"/>
                </a:solidFill>
                <a:latin typeface="DM Sans"/>
              </a:rPr>
              <a:t>C</a:t>
            </a:r>
            <a:r>
              <a:rPr lang="en-US" sz="4587">
                <a:solidFill>
                  <a:srgbClr val="000000"/>
                </a:solidFill>
                <a:latin typeface="DM Sans"/>
              </a:rPr>
              <a:t>ó tính bảo mật cao</a:t>
            </a:r>
          </a:p>
          <a:p>
            <a:pPr algn="l" marL="990426" indent="-495213" lvl="1">
              <a:lnSpc>
                <a:spcPts val="6835"/>
              </a:lnSpc>
              <a:buFont typeface="Arial"/>
              <a:buChar char="•"/>
            </a:pPr>
            <a:r>
              <a:rPr lang="en-US" sz="4587">
                <a:solidFill>
                  <a:srgbClr val="000000"/>
                </a:solidFill>
                <a:latin typeface="DM Sans"/>
              </a:rPr>
              <a:t>Giao diện thân thiện</a:t>
            </a:r>
          </a:p>
          <a:p>
            <a:pPr algn="l" marL="990426" indent="-495213" lvl="1">
              <a:lnSpc>
                <a:spcPts val="6835"/>
              </a:lnSpc>
              <a:buFont typeface="Arial"/>
              <a:buChar char="•"/>
            </a:pPr>
            <a:r>
              <a:rPr lang="en-US" sz="4587">
                <a:solidFill>
                  <a:srgbClr val="000000"/>
                </a:solidFill>
                <a:latin typeface="DM Sans"/>
              </a:rPr>
              <a:t>H</a:t>
            </a:r>
            <a:r>
              <a:rPr lang="en-US" sz="4587">
                <a:solidFill>
                  <a:srgbClr val="000000"/>
                </a:solidFill>
                <a:latin typeface="DM Sans"/>
              </a:rPr>
              <a:t>oạt động ổn định, ít xảy ra lỗi.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299339" y="1885265"/>
            <a:ext cx="9959961" cy="2662922"/>
            <a:chOff x="0" y="0"/>
            <a:chExt cx="13279948" cy="3550563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13279948" cy="3550563"/>
              <a:chOff x="0" y="0"/>
              <a:chExt cx="3682801" cy="984643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3682800" cy="984643"/>
              </a:xfrm>
              <a:custGeom>
                <a:avLst/>
                <a:gdLst/>
                <a:ahLst/>
                <a:cxnLst/>
                <a:rect r="r" b="b" t="t" l="l"/>
                <a:pathLst>
                  <a:path h="984643" w="3682800">
                    <a:moveTo>
                      <a:pt x="11660" y="0"/>
                    </a:moveTo>
                    <a:lnTo>
                      <a:pt x="3671141" y="0"/>
                    </a:lnTo>
                    <a:cubicBezTo>
                      <a:pt x="3674233" y="0"/>
                      <a:pt x="3677199" y="1228"/>
                      <a:pt x="3679385" y="3415"/>
                    </a:cubicBezTo>
                    <a:cubicBezTo>
                      <a:pt x="3681572" y="5602"/>
                      <a:pt x="3682800" y="8567"/>
                      <a:pt x="3682800" y="11660"/>
                    </a:cubicBezTo>
                    <a:lnTo>
                      <a:pt x="3682800" y="972984"/>
                    </a:lnTo>
                    <a:cubicBezTo>
                      <a:pt x="3682800" y="979423"/>
                      <a:pt x="3677580" y="984643"/>
                      <a:pt x="3671141" y="984643"/>
                    </a:cubicBezTo>
                    <a:lnTo>
                      <a:pt x="11660" y="984643"/>
                    </a:lnTo>
                    <a:cubicBezTo>
                      <a:pt x="8567" y="984643"/>
                      <a:pt x="5602" y="983415"/>
                      <a:pt x="3415" y="981228"/>
                    </a:cubicBezTo>
                    <a:cubicBezTo>
                      <a:pt x="1228" y="979042"/>
                      <a:pt x="0" y="976076"/>
                      <a:pt x="0" y="972984"/>
                    </a:cubicBezTo>
                    <a:lnTo>
                      <a:pt x="0" y="11660"/>
                    </a:lnTo>
                    <a:cubicBezTo>
                      <a:pt x="0" y="8567"/>
                      <a:pt x="1228" y="5602"/>
                      <a:pt x="3415" y="3415"/>
                    </a:cubicBezTo>
                    <a:cubicBezTo>
                      <a:pt x="5602" y="1228"/>
                      <a:pt x="8567" y="0"/>
                      <a:pt x="11660" y="0"/>
                    </a:cubicBezTo>
                    <a:close/>
                  </a:path>
                </a:pathLst>
              </a:custGeom>
              <a:solidFill>
                <a:srgbClr val="8AB7E2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38100"/>
                <a:ext cx="3682801" cy="102274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7" id="7"/>
            <p:cNvSpPr/>
            <p:nvPr/>
          </p:nvSpPr>
          <p:spPr>
            <a:xfrm flipH="false" flipV="false" rot="0">
              <a:off x="701599" y="831332"/>
              <a:ext cx="2028202" cy="2262987"/>
            </a:xfrm>
            <a:custGeom>
              <a:avLst/>
              <a:gdLst/>
              <a:ahLst/>
              <a:cxnLst/>
              <a:rect r="r" b="b" t="t" l="l"/>
              <a:pathLst>
                <a:path h="2262987" w="2028202">
                  <a:moveTo>
                    <a:pt x="0" y="0"/>
                  </a:moveTo>
                  <a:lnTo>
                    <a:pt x="2028202" y="0"/>
                  </a:lnTo>
                  <a:lnTo>
                    <a:pt x="2028202" y="2262987"/>
                  </a:lnTo>
                  <a:lnTo>
                    <a:pt x="0" y="22629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8" id="8"/>
            <p:cNvSpPr txBox="true"/>
            <p:nvPr/>
          </p:nvSpPr>
          <p:spPr>
            <a:xfrm rot="0">
              <a:off x="3789953" y="974548"/>
              <a:ext cx="7708916" cy="19629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022"/>
                </a:lnSpc>
              </a:pPr>
              <a:r>
                <a:rPr lang="en-US" sz="2700">
                  <a:solidFill>
                    <a:srgbClr val="000000"/>
                  </a:solidFill>
                  <a:latin typeface="DM Sans Bold"/>
                </a:rPr>
                <a:t>Mô hình 2 lớp</a:t>
              </a:r>
            </a:p>
            <a:p>
              <a:pPr algn="l" marL="582930" indent="-291465" lvl="1">
                <a:lnSpc>
                  <a:spcPts val="4022"/>
                </a:lnSpc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DM Sans"/>
                </a:rPr>
                <a:t>Lớp biểu diễn</a:t>
              </a:r>
            </a:p>
            <a:p>
              <a:pPr algn="l" marL="582930" indent="-291465" lvl="1">
                <a:lnSpc>
                  <a:spcPts val="4022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700">
                  <a:solidFill>
                    <a:srgbClr val="000000"/>
                  </a:solidFill>
                  <a:latin typeface="DM Sans"/>
                </a:rPr>
                <a:t>Lớp nghiệp vụ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703503" y="3676962"/>
            <a:ext cx="4830882" cy="1894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7254"/>
              </a:lnSpc>
              <a:spcBef>
                <a:spcPct val="0"/>
              </a:spcBef>
            </a:pPr>
            <a:r>
              <a:rPr lang="en-US" sz="7478">
                <a:solidFill>
                  <a:srgbClr val="000000"/>
                </a:solidFill>
                <a:latin typeface="Public Sans Bold"/>
              </a:rPr>
              <a:t>Thiết kế hệ thống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831317" y="5968640"/>
            <a:ext cx="4575255" cy="4156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32"/>
              </a:lnSpc>
            </a:pPr>
            <a:r>
              <a:rPr lang="en-US" sz="2900">
                <a:solidFill>
                  <a:srgbClr val="000000"/>
                </a:solidFill>
                <a:latin typeface="Public Sans Bold"/>
              </a:rPr>
              <a:t>Mô hình thiết kế hệ thống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7299339" y="6166951"/>
            <a:ext cx="9959961" cy="2662922"/>
            <a:chOff x="0" y="0"/>
            <a:chExt cx="13279948" cy="3550563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0"/>
              <a:ext cx="13279948" cy="3550563"/>
              <a:chOff x="0" y="0"/>
              <a:chExt cx="3682801" cy="984643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3682800" cy="984643"/>
              </a:xfrm>
              <a:custGeom>
                <a:avLst/>
                <a:gdLst/>
                <a:ahLst/>
                <a:cxnLst/>
                <a:rect r="r" b="b" t="t" l="l"/>
                <a:pathLst>
                  <a:path h="984643" w="3682800">
                    <a:moveTo>
                      <a:pt x="11660" y="0"/>
                    </a:moveTo>
                    <a:lnTo>
                      <a:pt x="3671141" y="0"/>
                    </a:lnTo>
                    <a:cubicBezTo>
                      <a:pt x="3674233" y="0"/>
                      <a:pt x="3677199" y="1228"/>
                      <a:pt x="3679385" y="3415"/>
                    </a:cubicBezTo>
                    <a:cubicBezTo>
                      <a:pt x="3681572" y="5602"/>
                      <a:pt x="3682800" y="8567"/>
                      <a:pt x="3682800" y="11660"/>
                    </a:cubicBezTo>
                    <a:lnTo>
                      <a:pt x="3682800" y="972984"/>
                    </a:lnTo>
                    <a:cubicBezTo>
                      <a:pt x="3682800" y="979423"/>
                      <a:pt x="3677580" y="984643"/>
                      <a:pt x="3671141" y="984643"/>
                    </a:cubicBezTo>
                    <a:lnTo>
                      <a:pt x="11660" y="984643"/>
                    </a:lnTo>
                    <a:cubicBezTo>
                      <a:pt x="8567" y="984643"/>
                      <a:pt x="5602" y="983415"/>
                      <a:pt x="3415" y="981228"/>
                    </a:cubicBezTo>
                    <a:cubicBezTo>
                      <a:pt x="1228" y="979042"/>
                      <a:pt x="0" y="976076"/>
                      <a:pt x="0" y="972984"/>
                    </a:cubicBezTo>
                    <a:lnTo>
                      <a:pt x="0" y="11660"/>
                    </a:lnTo>
                    <a:cubicBezTo>
                      <a:pt x="0" y="8567"/>
                      <a:pt x="1228" y="5602"/>
                      <a:pt x="3415" y="3415"/>
                    </a:cubicBezTo>
                    <a:cubicBezTo>
                      <a:pt x="5602" y="1228"/>
                      <a:pt x="8567" y="0"/>
                      <a:pt x="11660" y="0"/>
                    </a:cubicBezTo>
                    <a:close/>
                  </a:path>
                </a:pathLst>
              </a:custGeom>
              <a:solidFill>
                <a:srgbClr val="8AB7E2"/>
              </a:solidFill>
              <a:ln w="95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38100"/>
                <a:ext cx="3682801" cy="102274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0" indent="0" lvl="0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15" id="15"/>
            <p:cNvSpPr/>
            <p:nvPr/>
          </p:nvSpPr>
          <p:spPr>
            <a:xfrm flipH="false" flipV="false" rot="0">
              <a:off x="361278" y="700494"/>
              <a:ext cx="2368523" cy="2235294"/>
            </a:xfrm>
            <a:custGeom>
              <a:avLst/>
              <a:gdLst/>
              <a:ahLst/>
              <a:cxnLst/>
              <a:rect r="r" b="b" t="t" l="l"/>
              <a:pathLst>
                <a:path h="2235294" w="2368523">
                  <a:moveTo>
                    <a:pt x="0" y="0"/>
                  </a:moveTo>
                  <a:lnTo>
                    <a:pt x="2368523" y="0"/>
                  </a:lnTo>
                  <a:lnTo>
                    <a:pt x="2368523" y="2235294"/>
                  </a:lnTo>
                  <a:lnTo>
                    <a:pt x="0" y="22352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16" id="16"/>
            <p:cNvGrpSpPr/>
            <p:nvPr/>
          </p:nvGrpSpPr>
          <p:grpSpPr>
            <a:xfrm rot="0">
              <a:off x="3466122" y="1628526"/>
              <a:ext cx="2326624" cy="1431386"/>
              <a:chOff x="0" y="0"/>
              <a:chExt cx="1077661" cy="662999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1077661" cy="662999"/>
              </a:xfrm>
              <a:custGeom>
                <a:avLst/>
                <a:gdLst/>
                <a:ahLst/>
                <a:cxnLst/>
                <a:rect r="r" b="b" t="t" l="l"/>
                <a:pathLst>
                  <a:path h="662999" w="1077661">
                    <a:moveTo>
                      <a:pt x="874461" y="0"/>
                    </a:moveTo>
                    <a:lnTo>
                      <a:pt x="0" y="0"/>
                    </a:lnTo>
                    <a:lnTo>
                      <a:pt x="0" y="662999"/>
                    </a:lnTo>
                    <a:lnTo>
                      <a:pt x="874461" y="662999"/>
                    </a:lnTo>
                    <a:lnTo>
                      <a:pt x="1077661" y="331499"/>
                    </a:lnTo>
                    <a:lnTo>
                      <a:pt x="874461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47625"/>
                <a:ext cx="963361" cy="71062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00"/>
                  </a:lnSpc>
                </a:pPr>
                <a:r>
                  <a:rPr lang="en-US" sz="2000">
                    <a:solidFill>
                      <a:srgbClr val="000000"/>
                    </a:solidFill>
                    <a:latin typeface="Open Sans Bold"/>
                  </a:rPr>
                  <a:t>Người dùng</a:t>
                </a:r>
              </a:p>
            </p:txBody>
          </p:sp>
        </p:grpSp>
        <p:sp>
          <p:nvSpPr>
            <p:cNvPr name="TextBox 19" id="19"/>
            <p:cNvSpPr txBox="true"/>
            <p:nvPr/>
          </p:nvSpPr>
          <p:spPr>
            <a:xfrm rot="0">
              <a:off x="3466122" y="338714"/>
              <a:ext cx="6134291" cy="6167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022"/>
                </a:lnSpc>
                <a:spcBef>
                  <a:spcPct val="0"/>
                </a:spcBef>
              </a:pPr>
              <a:r>
                <a:rPr lang="en-US" sz="2700">
                  <a:solidFill>
                    <a:srgbClr val="000000"/>
                  </a:solidFill>
                  <a:latin typeface="DM Sans Bold"/>
                </a:rPr>
                <a:t>Sơ đồ mô hình hệ thống</a:t>
              </a:r>
            </a:p>
          </p:txBody>
        </p:sp>
        <p:grpSp>
          <p:nvGrpSpPr>
            <p:cNvPr name="Group 20" id="20"/>
            <p:cNvGrpSpPr/>
            <p:nvPr/>
          </p:nvGrpSpPr>
          <p:grpSpPr>
            <a:xfrm rot="0">
              <a:off x="6481098" y="1628526"/>
              <a:ext cx="2588898" cy="1431386"/>
              <a:chOff x="0" y="0"/>
              <a:chExt cx="1199143" cy="662999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1199143" cy="662999"/>
              </a:xfrm>
              <a:custGeom>
                <a:avLst/>
                <a:gdLst/>
                <a:ahLst/>
                <a:cxnLst/>
                <a:rect r="r" b="b" t="t" l="l"/>
                <a:pathLst>
                  <a:path h="662999" w="1199143">
                    <a:moveTo>
                      <a:pt x="995943" y="0"/>
                    </a:moveTo>
                    <a:lnTo>
                      <a:pt x="0" y="0"/>
                    </a:lnTo>
                    <a:lnTo>
                      <a:pt x="0" y="662999"/>
                    </a:lnTo>
                    <a:lnTo>
                      <a:pt x="995943" y="662999"/>
                    </a:lnTo>
                    <a:lnTo>
                      <a:pt x="1199143" y="331499"/>
                    </a:lnTo>
                    <a:lnTo>
                      <a:pt x="99594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0" y="-47625"/>
                <a:ext cx="1084843" cy="71062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00"/>
                  </a:lnSpc>
                </a:pPr>
                <a:r>
                  <a:rPr lang="en-US" sz="2000">
                    <a:solidFill>
                      <a:srgbClr val="000000"/>
                    </a:solidFill>
                    <a:latin typeface="Open Sans Bold"/>
                  </a:rPr>
                  <a:t>Giao diện người dùng</a:t>
                </a:r>
              </a:p>
            </p:txBody>
          </p:sp>
        </p:grpSp>
        <p:grpSp>
          <p:nvGrpSpPr>
            <p:cNvPr name="Group 23" id="23"/>
            <p:cNvGrpSpPr/>
            <p:nvPr/>
          </p:nvGrpSpPr>
          <p:grpSpPr>
            <a:xfrm rot="0">
              <a:off x="9806596" y="1628526"/>
              <a:ext cx="2588898" cy="1515901"/>
              <a:chOff x="0" y="0"/>
              <a:chExt cx="1199143" cy="702145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1199143" cy="702145"/>
              </a:xfrm>
              <a:custGeom>
                <a:avLst/>
                <a:gdLst/>
                <a:ahLst/>
                <a:cxnLst/>
                <a:rect r="r" b="b" t="t" l="l"/>
                <a:pathLst>
                  <a:path h="702145" w="1199143">
                    <a:moveTo>
                      <a:pt x="995943" y="0"/>
                    </a:moveTo>
                    <a:lnTo>
                      <a:pt x="0" y="0"/>
                    </a:lnTo>
                    <a:lnTo>
                      <a:pt x="0" y="702145"/>
                    </a:lnTo>
                    <a:lnTo>
                      <a:pt x="995943" y="702145"/>
                    </a:lnTo>
                    <a:lnTo>
                      <a:pt x="1199143" y="351072"/>
                    </a:lnTo>
                    <a:lnTo>
                      <a:pt x="99594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5" id="25"/>
              <p:cNvSpPr txBox="true"/>
              <p:nvPr/>
            </p:nvSpPr>
            <p:spPr>
              <a:xfrm>
                <a:off x="0" y="-47625"/>
                <a:ext cx="1084843" cy="74977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800"/>
                  </a:lnSpc>
                </a:pPr>
                <a:r>
                  <a:rPr lang="en-US" sz="2000">
                    <a:solidFill>
                      <a:srgbClr val="000000"/>
                    </a:solidFill>
                    <a:latin typeface="Open Sans Bold"/>
                  </a:rPr>
                  <a:t>Lớp nghiệp vụ </a:t>
                </a: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DAGFB4DE7Ik</dc:identifier>
  <dcterms:modified xsi:type="dcterms:W3CDTF">2011-08-01T06:04:30Z</dcterms:modified>
  <cp:revision>1</cp:revision>
  <dc:title>Blue Doodle Project Presentation</dc:title>
</cp:coreProperties>
</file>