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Josefin Sans Bold" charset="1" panose="00000800000000000000"/>
      <p:regular r:id="rId15"/>
    </p:embeddedFont>
    <p:embeddedFont>
      <p:font typeface="Josefin Sa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7938476" y="2833992"/>
            <a:ext cx="9801541" cy="5107474"/>
            <a:chOff x="0" y="0"/>
            <a:chExt cx="13068721" cy="6809965"/>
          </a:xfrm>
        </p:grpSpPr>
        <p:sp>
          <p:nvSpPr>
            <p:cNvPr name="TextBox 3" id="3"/>
            <p:cNvSpPr txBox="true"/>
            <p:nvPr/>
          </p:nvSpPr>
          <p:spPr>
            <a:xfrm rot="0">
              <a:off x="0" y="1669689"/>
              <a:ext cx="13068721" cy="2619079"/>
            </a:xfrm>
            <a:prstGeom prst="rect">
              <a:avLst/>
            </a:prstGeom>
          </p:spPr>
          <p:txBody>
            <a:bodyPr anchor="t" rtlCol="false" tIns="0" lIns="0" bIns="0" rIns="0">
              <a:spAutoFit/>
            </a:bodyPr>
            <a:lstStyle/>
            <a:p>
              <a:pPr algn="l">
                <a:lnSpc>
                  <a:spcPts val="7588"/>
                </a:lnSpc>
              </a:pPr>
              <a:r>
                <a:rPr lang="en-US" sz="6775">
                  <a:solidFill>
                    <a:srgbClr val="F7B4A7"/>
                  </a:solidFill>
                  <a:latin typeface="Josefin Sans Bold"/>
                </a:rPr>
                <a:t>Giải pháp bảo mật trên Windows Server 2012</a:t>
              </a:r>
            </a:p>
          </p:txBody>
        </p:sp>
        <p:sp>
          <p:nvSpPr>
            <p:cNvPr name="TextBox 4" id="4"/>
            <p:cNvSpPr txBox="true"/>
            <p:nvPr/>
          </p:nvSpPr>
          <p:spPr>
            <a:xfrm rot="0">
              <a:off x="0" y="-71755"/>
              <a:ext cx="13068721" cy="544195"/>
            </a:xfrm>
            <a:prstGeom prst="rect">
              <a:avLst/>
            </a:prstGeom>
          </p:spPr>
          <p:txBody>
            <a:bodyPr anchor="t" rtlCol="false" tIns="0" lIns="0" bIns="0" rIns="0">
              <a:spAutoFit/>
            </a:bodyPr>
            <a:lstStyle/>
            <a:p>
              <a:pPr algn="l">
                <a:lnSpc>
                  <a:spcPts val="3359"/>
                </a:lnSpc>
              </a:pPr>
              <a:r>
                <a:rPr lang="en-US" sz="2400" spc="446">
                  <a:solidFill>
                    <a:srgbClr val="94DDDE"/>
                  </a:solidFill>
                  <a:latin typeface="Josefin Sans"/>
                </a:rPr>
                <a:t>QUẢN TRỊ HỆ THỐNG</a:t>
              </a:r>
            </a:p>
          </p:txBody>
        </p:sp>
        <p:sp>
          <p:nvSpPr>
            <p:cNvPr name="TextBox 5" id="5"/>
            <p:cNvSpPr txBox="true"/>
            <p:nvPr/>
          </p:nvSpPr>
          <p:spPr>
            <a:xfrm rot="0">
              <a:off x="0" y="5254638"/>
              <a:ext cx="13068721" cy="1561253"/>
            </a:xfrm>
            <a:prstGeom prst="rect">
              <a:avLst/>
            </a:prstGeom>
          </p:spPr>
          <p:txBody>
            <a:bodyPr anchor="t" rtlCol="false" tIns="0" lIns="0" bIns="0" rIns="0">
              <a:spAutoFit/>
            </a:bodyPr>
            <a:lstStyle/>
            <a:p>
              <a:pPr algn="l">
                <a:lnSpc>
                  <a:spcPts val="4759"/>
                </a:lnSpc>
              </a:pPr>
              <a:r>
                <a:rPr lang="en-US" sz="3399">
                  <a:solidFill>
                    <a:srgbClr val="94DDDE"/>
                  </a:solidFill>
                  <a:latin typeface="Josefin Sans"/>
                </a:rPr>
                <a:t>Trình bày bởi: Phạm Trọng Nghĩa - 2021050895</a:t>
              </a:r>
            </a:p>
            <a:p>
              <a:pPr algn="l">
                <a:lnSpc>
                  <a:spcPts val="4760"/>
                </a:lnSpc>
              </a:pPr>
              <a:r>
                <a:rPr lang="en-US" sz="3400">
                  <a:solidFill>
                    <a:srgbClr val="94DDDE"/>
                  </a:solidFill>
                  <a:latin typeface="Josefin Sans"/>
                </a:rPr>
                <a:t>Giảng viên: TS Diêm Công Hoàng</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7757948" y="1773300"/>
            <a:ext cx="10161697" cy="7285645"/>
            <a:chOff x="0" y="0"/>
            <a:chExt cx="13548929" cy="9714193"/>
          </a:xfrm>
        </p:grpSpPr>
        <p:sp>
          <p:nvSpPr>
            <p:cNvPr name="TextBox 3" id="3"/>
            <p:cNvSpPr txBox="true"/>
            <p:nvPr/>
          </p:nvSpPr>
          <p:spPr>
            <a:xfrm rot="0">
              <a:off x="569640" y="-9525"/>
              <a:ext cx="7951723" cy="1279525"/>
            </a:xfrm>
            <a:prstGeom prst="rect">
              <a:avLst/>
            </a:prstGeom>
          </p:spPr>
          <p:txBody>
            <a:bodyPr anchor="t" rtlCol="false" tIns="0" lIns="0" bIns="0" rIns="0">
              <a:spAutoFit/>
            </a:bodyPr>
            <a:lstStyle/>
            <a:p>
              <a:pPr algn="l">
                <a:lnSpc>
                  <a:spcPts val="7559"/>
                </a:lnSpc>
              </a:pPr>
              <a:r>
                <a:rPr lang="en-US" sz="6299">
                  <a:solidFill>
                    <a:srgbClr val="F7B4A7"/>
                  </a:solidFill>
                  <a:latin typeface="Josefin Sans"/>
                </a:rPr>
                <a:t>Windows Server </a:t>
              </a:r>
            </a:p>
          </p:txBody>
        </p:sp>
        <p:sp>
          <p:nvSpPr>
            <p:cNvPr name="TextBox 4" id="4"/>
            <p:cNvSpPr txBox="true"/>
            <p:nvPr/>
          </p:nvSpPr>
          <p:spPr>
            <a:xfrm rot="0">
              <a:off x="569640" y="2298184"/>
              <a:ext cx="8914300" cy="582931"/>
            </a:xfrm>
            <a:prstGeom prst="rect">
              <a:avLst/>
            </a:prstGeom>
          </p:spPr>
          <p:txBody>
            <a:bodyPr anchor="t" rtlCol="false" tIns="0" lIns="0" bIns="0" rIns="0">
              <a:spAutoFit/>
            </a:bodyPr>
            <a:lstStyle/>
            <a:p>
              <a:pPr algn="l">
                <a:lnSpc>
                  <a:spcPts val="3877"/>
                </a:lnSpc>
              </a:pPr>
              <a:r>
                <a:rPr lang="en-US" sz="2349" spc="281">
                  <a:solidFill>
                    <a:srgbClr val="94DDDE"/>
                  </a:solidFill>
                  <a:latin typeface="Josefin Sans"/>
                </a:rPr>
                <a:t>HỆ ĐIỀU HÀNH DÀNH CHO MÁY CHỦ</a:t>
              </a:r>
            </a:p>
          </p:txBody>
        </p:sp>
        <p:sp>
          <p:nvSpPr>
            <p:cNvPr name="TextBox 5" id="5"/>
            <p:cNvSpPr txBox="true"/>
            <p:nvPr/>
          </p:nvSpPr>
          <p:spPr>
            <a:xfrm rot="0">
              <a:off x="0" y="4111164"/>
              <a:ext cx="13548929" cy="5267749"/>
            </a:xfrm>
            <a:prstGeom prst="rect">
              <a:avLst/>
            </a:prstGeom>
          </p:spPr>
          <p:txBody>
            <a:bodyPr anchor="t" rtlCol="false" tIns="0" lIns="0" bIns="0" rIns="0">
              <a:spAutoFit/>
            </a:bodyPr>
            <a:lstStyle/>
            <a:p>
              <a:pPr algn="just" marL="696276" indent="-348138" lvl="1">
                <a:lnSpc>
                  <a:spcPts val="4514"/>
                </a:lnSpc>
                <a:buFont typeface="Arial"/>
                <a:buChar char="•"/>
              </a:pPr>
              <a:r>
                <a:rPr lang="en-US" sz="3224">
                  <a:solidFill>
                    <a:srgbClr val="94DDDE"/>
                  </a:solidFill>
                  <a:latin typeface="Josefin Sans"/>
                </a:rPr>
                <a:t>Được sử dụng trên các máy chủ với khả năng quản lý hệ thống mạnh mẽ.</a:t>
              </a:r>
            </a:p>
            <a:p>
              <a:pPr algn="just" marL="696276" indent="-348138" lvl="1">
                <a:lnSpc>
                  <a:spcPts val="4514"/>
                </a:lnSpc>
                <a:buFont typeface="Arial"/>
                <a:buChar char="•"/>
              </a:pPr>
              <a:r>
                <a:rPr lang="en-US" sz="3224">
                  <a:solidFill>
                    <a:srgbClr val="94DDDE"/>
                  </a:solidFill>
                  <a:latin typeface="Josefin Sans"/>
                </a:rPr>
                <a:t>Hỗ trợ phần cứng hiệu quả hơn đặc biệt là CPU</a:t>
              </a:r>
            </a:p>
            <a:p>
              <a:pPr algn="just" marL="696276" indent="-348138" lvl="1">
                <a:lnSpc>
                  <a:spcPts val="4514"/>
                </a:lnSpc>
                <a:buFont typeface="Arial"/>
                <a:buChar char="•"/>
              </a:pPr>
              <a:r>
                <a:rPr lang="en-US" sz="3224">
                  <a:solidFill>
                    <a:srgbClr val="94DDDE"/>
                  </a:solidFill>
                  <a:latin typeface="Josefin Sans"/>
                </a:rPr>
                <a:t>Không giới hạn kết nối mạng</a:t>
              </a:r>
            </a:p>
            <a:p>
              <a:pPr algn="just" marL="696276" indent="-348138" lvl="1">
                <a:lnSpc>
                  <a:spcPts val="4514"/>
                </a:lnSpc>
                <a:buFont typeface="Arial"/>
                <a:buChar char="•"/>
              </a:pPr>
              <a:r>
                <a:rPr lang="en-US" sz="3224">
                  <a:solidFill>
                    <a:srgbClr val="94DDDE"/>
                  </a:solidFill>
                  <a:latin typeface="Josefin Sans"/>
                </a:rPr>
                <a:t>Hỗ trợ dung lượng bộ nhớ lớn hơn windows thường</a:t>
              </a:r>
            </a:p>
            <a:p>
              <a:pPr algn="just" marL="696276" indent="-348138" lvl="1">
                <a:lnSpc>
                  <a:spcPts val="4514"/>
                </a:lnSpc>
                <a:buFont typeface="Arial"/>
                <a:buChar char="•"/>
              </a:pPr>
              <a:r>
                <a:rPr lang="en-US" sz="3224">
                  <a:solidFill>
                    <a:srgbClr val="94DDDE"/>
                  </a:solidFill>
                  <a:latin typeface="Josefin Sans"/>
                </a:rPr>
                <a:t>Được các doanh nghiệp và tổ chức tin dùng</a:t>
              </a:r>
            </a:p>
            <a:p>
              <a:pPr algn="just">
                <a:lnSpc>
                  <a:spcPts val="4374"/>
                </a:lnSpc>
              </a:pPr>
            </a:p>
          </p:txBody>
        </p:sp>
      </p:grpSp>
      <p:sp>
        <p:nvSpPr>
          <p:cNvPr name="Freeform 6" id="6"/>
          <p:cNvSpPr/>
          <p:nvPr/>
        </p:nvSpPr>
        <p:spPr>
          <a:xfrm flipH="false" flipV="false" rot="0">
            <a:off x="1309758" y="1684366"/>
            <a:ext cx="3874545" cy="5122596"/>
          </a:xfrm>
          <a:custGeom>
            <a:avLst/>
            <a:gdLst/>
            <a:ahLst/>
            <a:cxnLst/>
            <a:rect r="r" b="b" t="t" l="l"/>
            <a:pathLst>
              <a:path h="5122596" w="3874545">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380976" y="2475095"/>
            <a:ext cx="3874545" cy="5122596"/>
          </a:xfrm>
          <a:custGeom>
            <a:avLst/>
            <a:gdLst/>
            <a:ahLst/>
            <a:cxnLst/>
            <a:rect r="r" b="b" t="t" l="l"/>
            <a:pathLst>
              <a:path h="5122596" w="3874545">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495732" y="3214319"/>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2469239" y="3086100"/>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6359" y="2309766"/>
            <a:ext cx="11789255" cy="5610521"/>
            <a:chOff x="0" y="0"/>
            <a:chExt cx="15719007" cy="7480695"/>
          </a:xfrm>
        </p:grpSpPr>
        <p:sp>
          <p:nvSpPr>
            <p:cNvPr name="TextBox 4" id="4"/>
            <p:cNvSpPr txBox="true"/>
            <p:nvPr/>
          </p:nvSpPr>
          <p:spPr>
            <a:xfrm rot="0">
              <a:off x="0" y="633095"/>
              <a:ext cx="15719007" cy="2549525"/>
            </a:xfrm>
            <a:prstGeom prst="rect">
              <a:avLst/>
            </a:prstGeom>
          </p:spPr>
          <p:txBody>
            <a:bodyPr anchor="t" rtlCol="false" tIns="0" lIns="0" bIns="0" rIns="0">
              <a:spAutoFit/>
            </a:bodyPr>
            <a:lstStyle/>
            <a:p>
              <a:pPr algn="l">
                <a:lnSpc>
                  <a:spcPts val="7559"/>
                </a:lnSpc>
              </a:pPr>
              <a:r>
                <a:rPr lang="en-US" sz="6300">
                  <a:solidFill>
                    <a:srgbClr val="31356E"/>
                  </a:solidFill>
                  <a:latin typeface="Josefin Sans Bold"/>
                </a:rPr>
                <a:t>Tầm quan trọng của bảo mật trên Windows Server</a:t>
              </a:r>
            </a:p>
          </p:txBody>
        </p:sp>
        <p:sp>
          <p:nvSpPr>
            <p:cNvPr name="TextBox 5" id="5"/>
            <p:cNvSpPr txBox="true"/>
            <p:nvPr/>
          </p:nvSpPr>
          <p:spPr>
            <a:xfrm rot="0">
              <a:off x="0" y="4461270"/>
              <a:ext cx="15060336" cy="3324225"/>
            </a:xfrm>
            <a:prstGeom prst="rect">
              <a:avLst/>
            </a:prstGeom>
          </p:spPr>
          <p:txBody>
            <a:bodyPr anchor="t" rtlCol="false" tIns="0" lIns="0" bIns="0" rIns="0">
              <a:spAutoFit/>
            </a:bodyPr>
            <a:lstStyle/>
            <a:p>
              <a:pPr algn="l" marL="712468" indent="-356234" lvl="1">
                <a:lnSpc>
                  <a:spcPts val="3959"/>
                </a:lnSpc>
                <a:buFont typeface="Arial"/>
                <a:buChar char="•"/>
              </a:pPr>
              <a:r>
                <a:rPr lang="en-US" sz="3299">
                  <a:solidFill>
                    <a:srgbClr val="2B4B82"/>
                  </a:solidFill>
                  <a:latin typeface="Josefin Sans"/>
                </a:rPr>
                <a:t>Bảo mật dữ liệu khách hàng và thông tin doanh nghiệp</a:t>
              </a:r>
            </a:p>
            <a:p>
              <a:pPr algn="l" marL="712468" indent="-356234" lvl="1">
                <a:lnSpc>
                  <a:spcPts val="3959"/>
                </a:lnSpc>
                <a:buFont typeface="Arial"/>
                <a:buChar char="•"/>
              </a:pPr>
              <a:r>
                <a:rPr lang="en-US" sz="3299">
                  <a:solidFill>
                    <a:srgbClr val="2B4B82"/>
                  </a:solidFill>
                  <a:latin typeface="Josefin Sans"/>
                </a:rPr>
                <a:t>Đảm bảo server hoạt động ổn định, không bị dán đoạn</a:t>
              </a:r>
            </a:p>
            <a:p>
              <a:pPr algn="l" marL="690879" indent="-345439" lvl="1">
                <a:lnSpc>
                  <a:spcPts val="3839"/>
                </a:lnSpc>
                <a:buFont typeface="Arial"/>
                <a:buChar char="•"/>
              </a:pPr>
              <a:r>
                <a:rPr lang="en-US" sz="3199">
                  <a:solidFill>
                    <a:srgbClr val="2B4B82"/>
                  </a:solidFill>
                  <a:latin typeface="Josefin Sans"/>
                </a:rPr>
                <a:t>Tránh các nguy cơ vi phạm pháp luật do rò rỉ dữ liệu</a:t>
              </a:r>
            </a:p>
            <a:p>
              <a:pPr algn="l" marL="690879" indent="-345439" lvl="1">
                <a:lnSpc>
                  <a:spcPts val="3839"/>
                </a:lnSpc>
                <a:buFont typeface="Arial"/>
                <a:buChar char="•"/>
              </a:pPr>
              <a:r>
                <a:rPr lang="en-US" sz="3199">
                  <a:solidFill>
                    <a:srgbClr val="2B4B82"/>
                  </a:solidFill>
                  <a:latin typeface="Josefin Sans"/>
                </a:rPr>
                <a:t>Nâng cao uy tín với đối tác và khách hàng</a:t>
              </a:r>
            </a:p>
            <a:p>
              <a:pPr algn="l">
                <a:lnSpc>
                  <a:spcPts val="419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370694" y="2660798"/>
            <a:ext cx="14621216" cy="5842253"/>
            <a:chOff x="0" y="0"/>
            <a:chExt cx="19494955" cy="7789671"/>
          </a:xfrm>
        </p:grpSpPr>
        <p:sp>
          <p:nvSpPr>
            <p:cNvPr name="TextBox 3" id="3"/>
            <p:cNvSpPr txBox="true"/>
            <p:nvPr/>
          </p:nvSpPr>
          <p:spPr>
            <a:xfrm rot="0">
              <a:off x="0" y="-19050"/>
              <a:ext cx="19494955" cy="1314450"/>
            </a:xfrm>
            <a:prstGeom prst="rect">
              <a:avLst/>
            </a:prstGeom>
          </p:spPr>
          <p:txBody>
            <a:bodyPr anchor="t" rtlCol="false" tIns="0" lIns="0" bIns="0" rIns="0">
              <a:spAutoFit/>
            </a:bodyPr>
            <a:lstStyle/>
            <a:p>
              <a:pPr algn="l">
                <a:lnSpc>
                  <a:spcPts val="7680"/>
                </a:lnSpc>
              </a:pPr>
              <a:r>
                <a:rPr lang="en-US" sz="6400">
                  <a:solidFill>
                    <a:srgbClr val="2B4B82"/>
                  </a:solidFill>
                  <a:latin typeface="Josefin Sans Bold"/>
                </a:rPr>
                <a:t>Biện pháp bảo mật</a:t>
              </a:r>
            </a:p>
          </p:txBody>
        </p:sp>
        <p:sp>
          <p:nvSpPr>
            <p:cNvPr name="TextBox 4" id="4"/>
            <p:cNvSpPr txBox="true"/>
            <p:nvPr/>
          </p:nvSpPr>
          <p:spPr>
            <a:xfrm rot="0">
              <a:off x="0" y="3216188"/>
              <a:ext cx="19494955" cy="4075643"/>
            </a:xfrm>
            <a:prstGeom prst="rect">
              <a:avLst/>
            </a:prstGeom>
          </p:spPr>
          <p:txBody>
            <a:bodyPr anchor="t" rtlCol="false" tIns="0" lIns="0" bIns="0" rIns="0">
              <a:spAutoFit/>
            </a:bodyPr>
            <a:lstStyle/>
            <a:p>
              <a:pPr algn="l" marL="755644" indent="-377822" lvl="1">
                <a:lnSpc>
                  <a:spcPts val="4899"/>
                </a:lnSpc>
                <a:buFont typeface="Arial"/>
                <a:buChar char="•"/>
              </a:pPr>
              <a:r>
                <a:rPr lang="en-US" sz="3499">
                  <a:solidFill>
                    <a:srgbClr val="2B4B82"/>
                  </a:solidFill>
                  <a:latin typeface="Josefin Sans"/>
                </a:rPr>
                <a:t>Thường xuyên cập nhật hệ thống và phần mềm</a:t>
              </a:r>
            </a:p>
            <a:p>
              <a:pPr algn="l" marL="755644" indent="-377822" lvl="1">
                <a:lnSpc>
                  <a:spcPts val="4899"/>
                </a:lnSpc>
                <a:buFont typeface="Arial"/>
                <a:buChar char="•"/>
              </a:pPr>
              <a:r>
                <a:rPr lang="en-US" sz="3499">
                  <a:solidFill>
                    <a:srgbClr val="2B4B82"/>
                  </a:solidFill>
                  <a:latin typeface="Josefin Sans"/>
                </a:rPr>
                <a:t>Quản lí người dùng và quyền truy cập</a:t>
              </a:r>
            </a:p>
            <a:p>
              <a:pPr algn="l" marL="755644" indent="-377822" lvl="1">
                <a:lnSpc>
                  <a:spcPts val="4899"/>
                </a:lnSpc>
                <a:buFont typeface="Arial"/>
                <a:buChar char="•"/>
              </a:pPr>
              <a:r>
                <a:rPr lang="en-US" sz="3499">
                  <a:solidFill>
                    <a:srgbClr val="2B4B82"/>
                  </a:solidFill>
                  <a:latin typeface="Josefin Sans"/>
                </a:rPr>
                <a:t>Bảo vệ mạng và kết nối từ xa</a:t>
              </a:r>
            </a:p>
            <a:p>
              <a:pPr algn="l" marL="755644" indent="-377822" lvl="1">
                <a:lnSpc>
                  <a:spcPts val="4899"/>
                </a:lnSpc>
                <a:buFont typeface="Arial"/>
                <a:buChar char="•"/>
              </a:pPr>
              <a:r>
                <a:rPr lang="en-US" sz="3499">
                  <a:solidFill>
                    <a:srgbClr val="2B4B82"/>
                  </a:solidFill>
                  <a:latin typeface="Josefin Sans"/>
                </a:rPr>
                <a:t>Giám sát và ghi nhật kí</a:t>
              </a:r>
            </a:p>
            <a:p>
              <a:pPr algn="l" marL="755644" indent="-377822" lvl="1">
                <a:lnSpc>
                  <a:spcPts val="4899"/>
                </a:lnSpc>
                <a:buFont typeface="Arial"/>
                <a:buChar char="•"/>
              </a:pPr>
              <a:r>
                <a:rPr lang="en-US" sz="3499">
                  <a:solidFill>
                    <a:srgbClr val="2B4B82"/>
                  </a:solidFill>
                  <a:latin typeface="Josefin Sans"/>
                </a:rPr>
                <a:t>Thường xuyên sao lưu dữ liệu</a:t>
              </a:r>
            </a:p>
          </p:txBody>
        </p:sp>
      </p:grpSp>
      <p:sp>
        <p:nvSpPr>
          <p:cNvPr name="Freeform 5" id="5"/>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6912767" cy="10287000"/>
          </a:xfrm>
          <a:custGeom>
            <a:avLst/>
            <a:gdLst/>
            <a:ahLst/>
            <a:cxnLst/>
            <a:rect r="r" b="b" t="t" l="l"/>
            <a:pathLst>
              <a:path h="10287000" w="6912767">
                <a:moveTo>
                  <a:pt x="0" y="0"/>
                </a:moveTo>
                <a:lnTo>
                  <a:pt x="6912767" y="0"/>
                </a:lnTo>
                <a:lnTo>
                  <a:pt x="6912767" y="10287000"/>
                </a:lnTo>
                <a:lnTo>
                  <a:pt x="0" y="10287000"/>
                </a:lnTo>
                <a:lnTo>
                  <a:pt x="0" y="0"/>
                </a:lnTo>
                <a:close/>
              </a:path>
            </a:pathLst>
          </a:custGeom>
          <a:blipFill>
            <a:blip r:embed="rId2"/>
            <a:stretch>
              <a:fillRect l="-26224" t="0" r="-96992" b="0"/>
            </a:stretch>
          </a:blipFill>
        </p:spPr>
      </p:sp>
      <p:grpSp>
        <p:nvGrpSpPr>
          <p:cNvPr name="Group 3" id="3"/>
          <p:cNvGrpSpPr/>
          <p:nvPr/>
        </p:nvGrpSpPr>
        <p:grpSpPr>
          <a:xfrm rot="0">
            <a:off x="8097063" y="2562060"/>
            <a:ext cx="9162237" cy="5534355"/>
            <a:chOff x="0" y="0"/>
            <a:chExt cx="12216316" cy="7379140"/>
          </a:xfrm>
        </p:grpSpPr>
        <p:sp>
          <p:nvSpPr>
            <p:cNvPr name="TextBox 4" id="4"/>
            <p:cNvSpPr txBox="true"/>
            <p:nvPr/>
          </p:nvSpPr>
          <p:spPr>
            <a:xfrm rot="0">
              <a:off x="0" y="71120"/>
              <a:ext cx="12216316" cy="2438400"/>
            </a:xfrm>
            <a:prstGeom prst="rect">
              <a:avLst/>
            </a:prstGeom>
          </p:spPr>
          <p:txBody>
            <a:bodyPr anchor="t" rtlCol="false" tIns="0" lIns="0" bIns="0" rIns="0">
              <a:spAutoFit/>
            </a:bodyPr>
            <a:lstStyle/>
            <a:p>
              <a:pPr algn="l">
                <a:lnSpc>
                  <a:spcPts val="7230"/>
                </a:lnSpc>
              </a:pPr>
              <a:r>
                <a:rPr lang="en-US" sz="6025">
                  <a:solidFill>
                    <a:srgbClr val="2B4B82"/>
                  </a:solidFill>
                  <a:latin typeface="Josefin Sans Bold"/>
                </a:rPr>
                <a:t>Sao lưu dữ liệu trên Windows Server 2012</a:t>
              </a:r>
            </a:p>
          </p:txBody>
        </p:sp>
        <p:sp>
          <p:nvSpPr>
            <p:cNvPr name="TextBox 5" id="5"/>
            <p:cNvSpPr txBox="true"/>
            <p:nvPr/>
          </p:nvSpPr>
          <p:spPr>
            <a:xfrm rot="0">
              <a:off x="0" y="3075593"/>
              <a:ext cx="12216316" cy="773007"/>
            </a:xfrm>
            <a:prstGeom prst="rect">
              <a:avLst/>
            </a:prstGeom>
          </p:spPr>
          <p:txBody>
            <a:bodyPr anchor="t" rtlCol="false" tIns="0" lIns="0" bIns="0" rIns="0">
              <a:spAutoFit/>
            </a:bodyPr>
            <a:lstStyle/>
            <a:p>
              <a:pPr algn="l">
                <a:lnSpc>
                  <a:spcPts val="5364"/>
                </a:lnSpc>
              </a:pPr>
              <a:r>
                <a:rPr lang="en-US" sz="2899" spc="458">
                  <a:solidFill>
                    <a:srgbClr val="2B4B82"/>
                  </a:solidFill>
                  <a:latin typeface="Josefin Sans"/>
                </a:rPr>
                <a:t>AN TOÀN VÀ HIỆU QUẢ</a:t>
              </a:r>
            </a:p>
          </p:txBody>
        </p:sp>
        <p:sp>
          <p:nvSpPr>
            <p:cNvPr name="TextBox 6" id="6"/>
            <p:cNvSpPr txBox="true"/>
            <p:nvPr/>
          </p:nvSpPr>
          <p:spPr>
            <a:xfrm rot="0">
              <a:off x="0" y="4639750"/>
              <a:ext cx="12216316" cy="2749550"/>
            </a:xfrm>
            <a:prstGeom prst="rect">
              <a:avLst/>
            </a:prstGeom>
          </p:spPr>
          <p:txBody>
            <a:bodyPr anchor="t" rtlCol="false" tIns="0" lIns="0" bIns="0" rIns="0">
              <a:spAutoFit/>
            </a:bodyPr>
            <a:lstStyle/>
            <a:p>
              <a:pPr algn="l">
                <a:lnSpc>
                  <a:spcPts val="4199"/>
                </a:lnSpc>
              </a:pPr>
              <a:r>
                <a:rPr lang="en-US" sz="2999">
                  <a:solidFill>
                    <a:srgbClr val="2B4B82"/>
                  </a:solidFill>
                  <a:latin typeface="Josefin Sans"/>
                </a:rPr>
                <a:t>Bên cạnh các giải pháp phòng chống các cuộc tấn công mạng thì khắc phục hậu quả trong trường hợp có rủi ro mất dữ liệu cũng là một phương án quan trọng</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6135350" cy="952500"/>
          </a:xfrm>
          <a:prstGeom prst="rect">
            <a:avLst/>
          </a:prstGeom>
        </p:spPr>
        <p:txBody>
          <a:bodyPr anchor="t" rtlCol="false" tIns="0" lIns="0" bIns="0" rIns="0">
            <a:spAutoFit/>
          </a:bodyPr>
          <a:lstStyle/>
          <a:p>
            <a:pPr algn="ctr">
              <a:lnSpc>
                <a:spcPts val="7440"/>
              </a:lnSpc>
            </a:pPr>
            <a:r>
              <a:rPr lang="en-US" sz="6200">
                <a:solidFill>
                  <a:srgbClr val="2B4B82"/>
                </a:solidFill>
                <a:latin typeface="Josefin Sans Bold"/>
              </a:rPr>
              <a:t>Sao lưu dữ liệu trên Windows Server 2012</a:t>
            </a:r>
          </a:p>
        </p:txBody>
      </p:sp>
      <p:grpSp>
        <p:nvGrpSpPr>
          <p:cNvPr name="Group 3" id="3"/>
          <p:cNvGrpSpPr/>
          <p:nvPr/>
        </p:nvGrpSpPr>
        <p:grpSpPr>
          <a:xfrm rot="0">
            <a:off x="4584432" y="4153055"/>
            <a:ext cx="2401669" cy="1936380"/>
            <a:chOff x="0" y="0"/>
            <a:chExt cx="3202226" cy="2581840"/>
          </a:xfrm>
        </p:grpSpPr>
        <p:sp>
          <p:nvSpPr>
            <p:cNvPr name="TextBox 4" id="4"/>
            <p:cNvSpPr txBox="true"/>
            <p:nvPr/>
          </p:nvSpPr>
          <p:spPr>
            <a:xfrm rot="0">
              <a:off x="0" y="-57150"/>
              <a:ext cx="3202226" cy="626172"/>
            </a:xfrm>
            <a:prstGeom prst="rect">
              <a:avLst/>
            </a:prstGeom>
          </p:spPr>
          <p:txBody>
            <a:bodyPr anchor="t" rtlCol="false" tIns="0" lIns="0" bIns="0" rIns="0">
              <a:spAutoFit/>
            </a:bodyPr>
            <a:lstStyle/>
            <a:p>
              <a:pPr algn="ctr">
                <a:lnSpc>
                  <a:spcPts val="3919"/>
                </a:lnSpc>
              </a:pPr>
              <a:r>
                <a:rPr lang="en-US" sz="2800" spc="478">
                  <a:solidFill>
                    <a:srgbClr val="2B4B82"/>
                  </a:solidFill>
                  <a:latin typeface="Josefin Sans Bold"/>
                </a:rPr>
                <a:t>BƯỚC</a:t>
              </a:r>
            </a:p>
          </p:txBody>
        </p:sp>
        <p:sp>
          <p:nvSpPr>
            <p:cNvPr name="TextBox 5" id="5"/>
            <p:cNvSpPr txBox="true"/>
            <p:nvPr/>
          </p:nvSpPr>
          <p:spPr>
            <a:xfrm rot="0">
              <a:off x="0" y="906221"/>
              <a:ext cx="3202226" cy="1675619"/>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a:rPr>
                <a:t>Vào WSB</a:t>
              </a:r>
            </a:p>
            <a:p>
              <a:pPr algn="ctr">
                <a:lnSpc>
                  <a:spcPts val="3359"/>
                </a:lnSpc>
              </a:pPr>
              <a:r>
                <a:rPr lang="en-US" sz="2400">
                  <a:solidFill>
                    <a:srgbClr val="2B4B82"/>
                  </a:solidFill>
                  <a:latin typeface="Josefin Sans Bold"/>
                </a:rPr>
                <a:t>chọn Local Backup</a:t>
              </a:r>
            </a:p>
          </p:txBody>
        </p:sp>
      </p:grpSp>
      <p:grpSp>
        <p:nvGrpSpPr>
          <p:cNvPr name="Group 6" id="6"/>
          <p:cNvGrpSpPr/>
          <p:nvPr/>
        </p:nvGrpSpPr>
        <p:grpSpPr>
          <a:xfrm rot="0">
            <a:off x="1123950" y="4153055"/>
            <a:ext cx="2459408" cy="2157728"/>
            <a:chOff x="0" y="0"/>
            <a:chExt cx="3279211" cy="2876970"/>
          </a:xfrm>
        </p:grpSpPr>
        <p:sp>
          <p:nvSpPr>
            <p:cNvPr name="TextBox 7" id="7"/>
            <p:cNvSpPr txBox="true"/>
            <p:nvPr/>
          </p:nvSpPr>
          <p:spPr>
            <a:xfrm rot="0">
              <a:off x="0" y="-57150"/>
              <a:ext cx="3279211" cy="626172"/>
            </a:xfrm>
            <a:prstGeom prst="rect">
              <a:avLst/>
            </a:prstGeom>
          </p:spPr>
          <p:txBody>
            <a:bodyPr anchor="t" rtlCol="false" tIns="0" lIns="0" bIns="0" rIns="0">
              <a:spAutoFit/>
            </a:bodyPr>
            <a:lstStyle/>
            <a:p>
              <a:pPr algn="ctr">
                <a:lnSpc>
                  <a:spcPts val="3919"/>
                </a:lnSpc>
              </a:pPr>
              <a:r>
                <a:rPr lang="en-US" sz="2799" spc="478">
                  <a:solidFill>
                    <a:srgbClr val="2B4B82"/>
                  </a:solidFill>
                  <a:latin typeface="Josefin Sans Bold"/>
                </a:rPr>
                <a:t>BƯỚC</a:t>
              </a:r>
            </a:p>
          </p:txBody>
        </p:sp>
        <p:sp>
          <p:nvSpPr>
            <p:cNvPr name="TextBox 8" id="8"/>
            <p:cNvSpPr txBox="true"/>
            <p:nvPr/>
          </p:nvSpPr>
          <p:spPr>
            <a:xfrm rot="0">
              <a:off x="0" y="2919916"/>
              <a:ext cx="3279211" cy="469487"/>
            </a:xfrm>
            <a:prstGeom prst="rect">
              <a:avLst/>
            </a:prstGeom>
          </p:spPr>
          <p:txBody>
            <a:bodyPr anchor="t" rtlCol="false" tIns="0" lIns="0" bIns="0" rIns="0">
              <a:spAutoFit/>
            </a:bodyPr>
            <a:lstStyle/>
            <a:p>
              <a:pPr algn="ctr">
                <a:lnSpc>
                  <a:spcPts val="2940"/>
                </a:lnSpc>
              </a:pPr>
            </a:p>
          </p:txBody>
        </p:sp>
        <p:sp>
          <p:nvSpPr>
            <p:cNvPr name="TextBox 9" id="9"/>
            <p:cNvSpPr txBox="true"/>
            <p:nvPr/>
          </p:nvSpPr>
          <p:spPr>
            <a:xfrm rot="0">
              <a:off x="0" y="900631"/>
              <a:ext cx="3279211" cy="1675619"/>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Cài đặt Windows Server Backup</a:t>
              </a:r>
            </a:p>
          </p:txBody>
        </p:sp>
      </p:grpSp>
      <p:grpSp>
        <p:nvGrpSpPr>
          <p:cNvPr name="Group 10" id="10"/>
          <p:cNvGrpSpPr/>
          <p:nvPr/>
        </p:nvGrpSpPr>
        <p:grpSpPr>
          <a:xfrm rot="0">
            <a:off x="7819046" y="4153055"/>
            <a:ext cx="2459408" cy="2574415"/>
            <a:chOff x="0" y="0"/>
            <a:chExt cx="3279211" cy="3432553"/>
          </a:xfrm>
        </p:grpSpPr>
        <p:sp>
          <p:nvSpPr>
            <p:cNvPr name="TextBox 11" id="11"/>
            <p:cNvSpPr txBox="true"/>
            <p:nvPr/>
          </p:nvSpPr>
          <p:spPr>
            <a:xfrm rot="0">
              <a:off x="0" y="-57150"/>
              <a:ext cx="3279211" cy="626172"/>
            </a:xfrm>
            <a:prstGeom prst="rect">
              <a:avLst/>
            </a:prstGeom>
          </p:spPr>
          <p:txBody>
            <a:bodyPr anchor="t" rtlCol="false" tIns="0" lIns="0" bIns="0" rIns="0">
              <a:spAutoFit/>
            </a:bodyPr>
            <a:lstStyle/>
            <a:p>
              <a:pPr algn="ctr">
                <a:lnSpc>
                  <a:spcPts val="3919"/>
                </a:lnSpc>
              </a:pPr>
              <a:r>
                <a:rPr lang="en-US" sz="2799" spc="478">
                  <a:solidFill>
                    <a:srgbClr val="2B4B82"/>
                  </a:solidFill>
                  <a:latin typeface="Josefin Sans Bold"/>
                </a:rPr>
                <a:t>BƯỚC</a:t>
              </a:r>
            </a:p>
          </p:txBody>
        </p:sp>
        <p:sp>
          <p:nvSpPr>
            <p:cNvPr name="TextBox 12" id="12"/>
            <p:cNvSpPr txBox="true"/>
            <p:nvPr/>
          </p:nvSpPr>
          <p:spPr>
            <a:xfrm rot="0">
              <a:off x="0" y="3475499"/>
              <a:ext cx="3279211" cy="469487"/>
            </a:xfrm>
            <a:prstGeom prst="rect">
              <a:avLst/>
            </a:prstGeom>
          </p:spPr>
          <p:txBody>
            <a:bodyPr anchor="t" rtlCol="false" tIns="0" lIns="0" bIns="0" rIns="0">
              <a:spAutoFit/>
            </a:bodyPr>
            <a:lstStyle/>
            <a:p>
              <a:pPr algn="ctr">
                <a:lnSpc>
                  <a:spcPts val="2940"/>
                </a:lnSpc>
              </a:pPr>
            </a:p>
          </p:txBody>
        </p:sp>
        <p:sp>
          <p:nvSpPr>
            <p:cNvPr name="TextBox 13" id="13"/>
            <p:cNvSpPr txBox="true"/>
            <p:nvPr/>
          </p:nvSpPr>
          <p:spPr>
            <a:xfrm rot="0">
              <a:off x="0" y="906221"/>
              <a:ext cx="3279211" cy="2239027"/>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Chọn Backup Schedule hoặc Backup Once tùy mục đích</a:t>
              </a:r>
            </a:p>
          </p:txBody>
        </p:sp>
      </p:grpSp>
      <p:grpSp>
        <p:nvGrpSpPr>
          <p:cNvPr name="Group 14" id="14"/>
          <p:cNvGrpSpPr/>
          <p:nvPr/>
        </p:nvGrpSpPr>
        <p:grpSpPr>
          <a:xfrm rot="0">
            <a:off x="11266418" y="4153055"/>
            <a:ext cx="2680634" cy="1936380"/>
            <a:chOff x="0" y="0"/>
            <a:chExt cx="3574179" cy="2581840"/>
          </a:xfrm>
        </p:grpSpPr>
        <p:sp>
          <p:nvSpPr>
            <p:cNvPr name="TextBox 15" id="15"/>
            <p:cNvSpPr txBox="true"/>
            <p:nvPr/>
          </p:nvSpPr>
          <p:spPr>
            <a:xfrm rot="0">
              <a:off x="0" y="-57150"/>
              <a:ext cx="3574179" cy="626172"/>
            </a:xfrm>
            <a:prstGeom prst="rect">
              <a:avLst/>
            </a:prstGeom>
          </p:spPr>
          <p:txBody>
            <a:bodyPr anchor="t" rtlCol="false" tIns="0" lIns="0" bIns="0" rIns="0">
              <a:spAutoFit/>
            </a:bodyPr>
            <a:lstStyle/>
            <a:p>
              <a:pPr algn="ctr">
                <a:lnSpc>
                  <a:spcPts val="3919"/>
                </a:lnSpc>
              </a:pPr>
              <a:r>
                <a:rPr lang="en-US" sz="2800" spc="478">
                  <a:solidFill>
                    <a:srgbClr val="2B4B82"/>
                  </a:solidFill>
                  <a:latin typeface="Josefin Sans Bold"/>
                </a:rPr>
                <a:t>BƯỚC</a:t>
              </a:r>
            </a:p>
          </p:txBody>
        </p:sp>
        <p:sp>
          <p:nvSpPr>
            <p:cNvPr name="TextBox 16" id="16"/>
            <p:cNvSpPr txBox="true"/>
            <p:nvPr/>
          </p:nvSpPr>
          <p:spPr>
            <a:xfrm rot="0">
              <a:off x="0" y="906221"/>
              <a:ext cx="3574179" cy="1675619"/>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Chọn ổ đĩa hoặc folder/file cần backup</a:t>
              </a:r>
            </a:p>
          </p:txBody>
        </p:sp>
      </p:grpSp>
      <p:grpSp>
        <p:nvGrpSpPr>
          <p:cNvPr name="Group 17" id="17"/>
          <p:cNvGrpSpPr/>
          <p:nvPr/>
        </p:nvGrpSpPr>
        <p:grpSpPr>
          <a:xfrm rot="0">
            <a:off x="14704642" y="4153055"/>
            <a:ext cx="2459408" cy="1513824"/>
            <a:chOff x="0" y="0"/>
            <a:chExt cx="3279211" cy="2018432"/>
          </a:xfrm>
        </p:grpSpPr>
        <p:sp>
          <p:nvSpPr>
            <p:cNvPr name="TextBox 18" id="18"/>
            <p:cNvSpPr txBox="true"/>
            <p:nvPr/>
          </p:nvSpPr>
          <p:spPr>
            <a:xfrm rot="0">
              <a:off x="0" y="-57150"/>
              <a:ext cx="3279211" cy="626172"/>
            </a:xfrm>
            <a:prstGeom prst="rect">
              <a:avLst/>
            </a:prstGeom>
          </p:spPr>
          <p:txBody>
            <a:bodyPr anchor="t" rtlCol="false" tIns="0" lIns="0" bIns="0" rIns="0">
              <a:spAutoFit/>
            </a:bodyPr>
            <a:lstStyle/>
            <a:p>
              <a:pPr algn="ctr">
                <a:lnSpc>
                  <a:spcPts val="3919"/>
                </a:lnSpc>
              </a:pPr>
              <a:r>
                <a:rPr lang="en-US" sz="2799" spc="478">
                  <a:solidFill>
                    <a:srgbClr val="2B4B82"/>
                  </a:solidFill>
                  <a:latin typeface="Josefin Sans Bold"/>
                </a:rPr>
                <a:t>BƯỚC</a:t>
              </a:r>
            </a:p>
          </p:txBody>
        </p:sp>
        <p:sp>
          <p:nvSpPr>
            <p:cNvPr name="TextBox 19" id="19"/>
            <p:cNvSpPr txBox="true"/>
            <p:nvPr/>
          </p:nvSpPr>
          <p:spPr>
            <a:xfrm rot="0">
              <a:off x="0" y="906221"/>
              <a:ext cx="3279211" cy="1112211"/>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Chọn nơi backup dữ liệu</a:t>
              </a:r>
            </a:p>
          </p:txBody>
        </p:sp>
      </p:grpSp>
      <p:grpSp>
        <p:nvGrpSpPr>
          <p:cNvPr name="Group 20" id="20"/>
          <p:cNvGrpSpPr/>
          <p:nvPr/>
        </p:nvGrpSpPr>
        <p:grpSpPr>
          <a:xfrm rot="0">
            <a:off x="2051969" y="3258915"/>
            <a:ext cx="14021736" cy="669290"/>
            <a:chOff x="0" y="0"/>
            <a:chExt cx="18695648" cy="892387"/>
          </a:xfrm>
        </p:grpSpPr>
        <p:sp>
          <p:nvSpPr>
            <p:cNvPr name="TextBox 21" id="21"/>
            <p:cNvSpPr txBox="true"/>
            <p:nvPr/>
          </p:nvSpPr>
          <p:spPr>
            <a:xfrm rot="0">
              <a:off x="0" y="-104775"/>
              <a:ext cx="804493" cy="998855"/>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1</a:t>
              </a:r>
            </a:p>
          </p:txBody>
        </p:sp>
        <p:sp>
          <p:nvSpPr>
            <p:cNvPr name="TextBox 22" id="22"/>
            <p:cNvSpPr txBox="true"/>
            <p:nvPr/>
          </p:nvSpPr>
          <p:spPr>
            <a:xfrm rot="0">
              <a:off x="4575484" y="-104775"/>
              <a:ext cx="804493" cy="998855"/>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2</a:t>
              </a:r>
            </a:p>
          </p:txBody>
        </p:sp>
        <p:sp>
          <p:nvSpPr>
            <p:cNvPr name="TextBox 23" id="23"/>
            <p:cNvSpPr txBox="true"/>
            <p:nvPr/>
          </p:nvSpPr>
          <p:spPr>
            <a:xfrm rot="0">
              <a:off x="8926794" y="-104775"/>
              <a:ext cx="804493" cy="998855"/>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3</a:t>
              </a:r>
            </a:p>
          </p:txBody>
        </p:sp>
        <p:sp>
          <p:nvSpPr>
            <p:cNvPr name="TextBox 24" id="24"/>
            <p:cNvSpPr txBox="true"/>
            <p:nvPr/>
          </p:nvSpPr>
          <p:spPr>
            <a:xfrm rot="0">
              <a:off x="13670775" y="-104775"/>
              <a:ext cx="804493" cy="998855"/>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4</a:t>
              </a:r>
            </a:p>
          </p:txBody>
        </p:sp>
        <p:sp>
          <p:nvSpPr>
            <p:cNvPr name="TextBox 25" id="25"/>
            <p:cNvSpPr txBox="true"/>
            <p:nvPr/>
          </p:nvSpPr>
          <p:spPr>
            <a:xfrm rot="0">
              <a:off x="17891155" y="-10477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5</a:t>
              </a:r>
            </a:p>
          </p:txBody>
        </p:sp>
        <p:sp>
          <p:nvSpPr>
            <p:cNvPr name="AutoShape 26" id="26"/>
            <p:cNvSpPr/>
            <p:nvPr/>
          </p:nvSpPr>
          <p:spPr>
            <a:xfrm rot="0">
              <a:off x="804493" y="395393"/>
              <a:ext cx="3529461" cy="0"/>
            </a:xfrm>
            <a:prstGeom prst="line">
              <a:avLst/>
            </a:prstGeom>
            <a:ln cap="flat" w="38100">
              <a:solidFill>
                <a:srgbClr val="2B4B82"/>
              </a:solidFill>
              <a:prstDash val="solid"/>
              <a:headEnd type="none" len="sm" w="sm"/>
              <a:tailEnd type="none" len="sm" w="sm"/>
            </a:ln>
          </p:spPr>
        </p:sp>
        <p:sp>
          <p:nvSpPr>
            <p:cNvPr name="AutoShape 27" id="27"/>
            <p:cNvSpPr/>
            <p:nvPr/>
          </p:nvSpPr>
          <p:spPr>
            <a:xfrm rot="0">
              <a:off x="5397334" y="382693"/>
              <a:ext cx="3529461" cy="0"/>
            </a:xfrm>
            <a:prstGeom prst="line">
              <a:avLst/>
            </a:prstGeom>
            <a:ln cap="flat" w="38100">
              <a:solidFill>
                <a:srgbClr val="2B4B82"/>
              </a:solidFill>
              <a:prstDash val="solid"/>
              <a:headEnd type="none" len="sm" w="sm"/>
              <a:tailEnd type="none" len="sm" w="sm"/>
            </a:ln>
          </p:spPr>
        </p:sp>
        <p:sp>
          <p:nvSpPr>
            <p:cNvPr name="AutoShape 28" id="28"/>
            <p:cNvSpPr/>
            <p:nvPr/>
          </p:nvSpPr>
          <p:spPr>
            <a:xfrm rot="0">
              <a:off x="9980379" y="382693"/>
              <a:ext cx="3529461" cy="0"/>
            </a:xfrm>
            <a:prstGeom prst="line">
              <a:avLst/>
            </a:prstGeom>
            <a:ln cap="flat" w="38100">
              <a:solidFill>
                <a:srgbClr val="2B4B82"/>
              </a:solidFill>
              <a:prstDash val="solid"/>
              <a:headEnd type="none" len="sm" w="sm"/>
              <a:tailEnd type="none" len="sm" w="sm"/>
            </a:ln>
          </p:spPr>
        </p:sp>
        <p:sp>
          <p:nvSpPr>
            <p:cNvPr name="AutoShape 29" id="29"/>
            <p:cNvSpPr/>
            <p:nvPr/>
          </p:nvSpPr>
          <p:spPr>
            <a:xfrm rot="0">
              <a:off x="14361695" y="382693"/>
              <a:ext cx="3529461" cy="0"/>
            </a:xfrm>
            <a:prstGeom prst="line">
              <a:avLst/>
            </a:prstGeom>
            <a:ln cap="flat" w="38100">
              <a:solidFill>
                <a:srgbClr val="2B4B82"/>
              </a:solidFill>
              <a:prstDash val="solid"/>
              <a:headEnd type="none" len="sm" w="sm"/>
              <a:tailEnd type="none" len="sm" w="sm"/>
            </a:ln>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grpSp>
        <p:nvGrpSpPr>
          <p:cNvPr name="Group 2" id="2"/>
          <p:cNvGrpSpPr/>
          <p:nvPr/>
        </p:nvGrpSpPr>
        <p:grpSpPr>
          <a:xfrm rot="0">
            <a:off x="936635" y="824590"/>
            <a:ext cx="9569415" cy="2130431"/>
            <a:chOff x="0" y="0"/>
            <a:chExt cx="12759220" cy="2840575"/>
          </a:xfrm>
        </p:grpSpPr>
        <p:sp>
          <p:nvSpPr>
            <p:cNvPr name="TextBox 3" id="3"/>
            <p:cNvSpPr txBox="true"/>
            <p:nvPr/>
          </p:nvSpPr>
          <p:spPr>
            <a:xfrm rot="0">
              <a:off x="0" y="190500"/>
              <a:ext cx="12759220" cy="1447800"/>
            </a:xfrm>
            <a:prstGeom prst="rect">
              <a:avLst/>
            </a:prstGeom>
          </p:spPr>
          <p:txBody>
            <a:bodyPr anchor="t" rtlCol="false" tIns="0" lIns="0" bIns="0" rIns="0">
              <a:spAutoFit/>
            </a:bodyPr>
            <a:lstStyle/>
            <a:p>
              <a:pPr algn="l">
                <a:lnSpc>
                  <a:spcPts val="7694"/>
                </a:lnSpc>
              </a:pPr>
              <a:r>
                <a:rPr lang="en-US" sz="8099" spc="-80">
                  <a:solidFill>
                    <a:srgbClr val="2B4B82"/>
                  </a:solidFill>
                  <a:latin typeface="Josefin Sans"/>
                </a:rPr>
                <a:t>Ưu và nhược điểm</a:t>
              </a:r>
            </a:p>
          </p:txBody>
        </p:sp>
        <p:sp>
          <p:nvSpPr>
            <p:cNvPr name="TextBox 4" id="4"/>
            <p:cNvSpPr txBox="true"/>
            <p:nvPr/>
          </p:nvSpPr>
          <p:spPr>
            <a:xfrm rot="0">
              <a:off x="0" y="1718362"/>
              <a:ext cx="12759220" cy="1124330"/>
            </a:xfrm>
            <a:prstGeom prst="rect">
              <a:avLst/>
            </a:prstGeom>
          </p:spPr>
          <p:txBody>
            <a:bodyPr anchor="t" rtlCol="false" tIns="0" lIns="0" bIns="0" rIns="0">
              <a:spAutoFit/>
            </a:bodyPr>
            <a:lstStyle/>
            <a:p>
              <a:pPr algn="l">
                <a:lnSpc>
                  <a:spcPts val="3549"/>
                </a:lnSpc>
              </a:pPr>
              <a:r>
                <a:rPr lang="en-US" sz="2100" spc="420">
                  <a:solidFill>
                    <a:srgbClr val="2B4B82"/>
                  </a:solidFill>
                  <a:latin typeface="Josefin Sans"/>
                </a:rPr>
                <a:t>WINDOWS SERVER BACKUP CŨNG GIỐNG BẤT KÌ GIẢI PHÁP NÀO DỀU CÓ NHỮNG ƯU NHƯỢC ĐIỂM RIÊNG</a:t>
              </a:r>
            </a:p>
          </p:txBody>
        </p:sp>
      </p:grpSp>
      <p:sp>
        <p:nvSpPr>
          <p:cNvPr name="Freeform 5" id="5"/>
          <p:cNvSpPr/>
          <p:nvPr/>
        </p:nvSpPr>
        <p:spPr>
          <a:xfrm flipH="false" flipV="false" rot="0">
            <a:off x="12517813" y="-1096670"/>
            <a:ext cx="6414740" cy="6631780"/>
          </a:xfrm>
          <a:custGeom>
            <a:avLst/>
            <a:gdLst/>
            <a:ahLst/>
            <a:cxnLst/>
            <a:rect r="r" b="b" t="t" l="l"/>
            <a:pathLst>
              <a:path h="6631780" w="6414740">
                <a:moveTo>
                  <a:pt x="0" y="0"/>
                </a:moveTo>
                <a:lnTo>
                  <a:pt x="6414740" y="0"/>
                </a:lnTo>
                <a:lnTo>
                  <a:pt x="6414740" y="6631780"/>
                </a:lnTo>
                <a:lnTo>
                  <a:pt x="0" y="663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362168" y="6795115"/>
            <a:ext cx="6378304" cy="2481580"/>
          </a:xfrm>
          <a:prstGeom prst="rect">
            <a:avLst/>
          </a:prstGeom>
        </p:spPr>
        <p:txBody>
          <a:bodyPr anchor="t" rtlCol="false" tIns="0" lIns="0" bIns="0" rIns="0">
            <a:spAutoFit/>
          </a:bodyPr>
          <a:lstStyle/>
          <a:p>
            <a:pPr algn="l" marL="604518" indent="-302259" lvl="1">
              <a:lnSpc>
                <a:spcPts val="3919"/>
              </a:lnSpc>
              <a:buFont typeface="Arial"/>
              <a:buChar char="•"/>
            </a:pPr>
            <a:r>
              <a:rPr lang="en-US" sz="2799">
                <a:solidFill>
                  <a:srgbClr val="2B4B82"/>
                </a:solidFill>
                <a:latin typeface="Josefin Sans"/>
              </a:rPr>
              <a:t>Không phù hợp sao lưu hệ thống rất lớn</a:t>
            </a:r>
          </a:p>
          <a:p>
            <a:pPr algn="l" marL="604518" indent="-302259" lvl="1">
              <a:lnSpc>
                <a:spcPts val="3919"/>
              </a:lnSpc>
              <a:buFont typeface="Arial"/>
              <a:buChar char="•"/>
            </a:pPr>
            <a:r>
              <a:rPr lang="en-US" sz="2799">
                <a:solidFill>
                  <a:srgbClr val="2B4B82"/>
                </a:solidFill>
                <a:latin typeface="Josefin Sans"/>
              </a:rPr>
              <a:t>Chỉ khôi phục dữ liệu trong cùng máy chủ hoặc máy có phần cứng giống</a:t>
            </a:r>
          </a:p>
        </p:txBody>
      </p:sp>
      <p:sp>
        <p:nvSpPr>
          <p:cNvPr name="TextBox 7" id="7"/>
          <p:cNvSpPr txBox="true"/>
          <p:nvPr/>
        </p:nvSpPr>
        <p:spPr>
          <a:xfrm rot="0">
            <a:off x="1028700" y="5421474"/>
            <a:ext cx="4310914" cy="556895"/>
          </a:xfrm>
          <a:prstGeom prst="rect">
            <a:avLst/>
          </a:prstGeom>
        </p:spPr>
        <p:txBody>
          <a:bodyPr anchor="t" rtlCol="false" tIns="0" lIns="0" bIns="0" rIns="0">
            <a:spAutoFit/>
          </a:bodyPr>
          <a:lstStyle/>
          <a:p>
            <a:pPr algn="l">
              <a:lnSpc>
                <a:spcPts val="4479"/>
              </a:lnSpc>
            </a:pPr>
            <a:r>
              <a:rPr lang="en-US" sz="3199">
                <a:solidFill>
                  <a:srgbClr val="2B4B82"/>
                </a:solidFill>
                <a:latin typeface="Josefin Sans Bold"/>
              </a:rPr>
              <a:t>Ưu điểm</a:t>
            </a:r>
          </a:p>
        </p:txBody>
      </p:sp>
      <p:sp>
        <p:nvSpPr>
          <p:cNvPr name="TextBox 8" id="8"/>
          <p:cNvSpPr txBox="true"/>
          <p:nvPr/>
        </p:nvSpPr>
        <p:spPr>
          <a:xfrm rot="0">
            <a:off x="1028700" y="6767204"/>
            <a:ext cx="4908713" cy="2050415"/>
          </a:xfrm>
          <a:prstGeom prst="rect">
            <a:avLst/>
          </a:prstGeom>
        </p:spPr>
        <p:txBody>
          <a:bodyPr anchor="t" rtlCol="false" tIns="0" lIns="0" bIns="0" rIns="0">
            <a:spAutoFit/>
          </a:bodyPr>
          <a:lstStyle/>
          <a:p>
            <a:pPr algn="l" marL="626107" indent="-313054" lvl="1">
              <a:lnSpc>
                <a:spcPts val="4059"/>
              </a:lnSpc>
              <a:buFont typeface="Arial"/>
              <a:buChar char="•"/>
            </a:pPr>
            <a:r>
              <a:rPr lang="en-US" sz="2899">
                <a:solidFill>
                  <a:srgbClr val="2B4B82"/>
                </a:solidFill>
                <a:latin typeface="Josefin Sans"/>
              </a:rPr>
              <a:t>Dễ sử dụng</a:t>
            </a:r>
          </a:p>
          <a:p>
            <a:pPr algn="l" marL="626107" indent="-313054" lvl="1">
              <a:lnSpc>
                <a:spcPts val="4059"/>
              </a:lnSpc>
              <a:buFont typeface="Arial"/>
              <a:buChar char="•"/>
            </a:pPr>
            <a:r>
              <a:rPr lang="en-US" sz="2899">
                <a:solidFill>
                  <a:srgbClr val="2B4B82"/>
                </a:solidFill>
                <a:latin typeface="Josefin Sans"/>
              </a:rPr>
              <a:t>Tính năng phong phú</a:t>
            </a:r>
          </a:p>
          <a:p>
            <a:pPr algn="l" marL="626107" indent="-313054" lvl="1">
              <a:lnSpc>
                <a:spcPts val="4059"/>
              </a:lnSpc>
              <a:buFont typeface="Arial"/>
              <a:buChar char="•"/>
            </a:pPr>
            <a:r>
              <a:rPr lang="en-US" sz="2899">
                <a:solidFill>
                  <a:srgbClr val="2B4B82"/>
                </a:solidFill>
                <a:latin typeface="Josefin Sans"/>
              </a:rPr>
              <a:t>Hỗ trợ nhiều loại thiết bị lưu trữ</a:t>
            </a:r>
          </a:p>
        </p:txBody>
      </p:sp>
      <p:sp>
        <p:nvSpPr>
          <p:cNvPr name="TextBox 9" id="9"/>
          <p:cNvSpPr txBox="true"/>
          <p:nvPr/>
        </p:nvSpPr>
        <p:spPr>
          <a:xfrm rot="0">
            <a:off x="7362168" y="5458910"/>
            <a:ext cx="4310914" cy="556895"/>
          </a:xfrm>
          <a:prstGeom prst="rect">
            <a:avLst/>
          </a:prstGeom>
        </p:spPr>
        <p:txBody>
          <a:bodyPr anchor="t" rtlCol="false" tIns="0" lIns="0" bIns="0" rIns="0">
            <a:spAutoFit/>
          </a:bodyPr>
          <a:lstStyle/>
          <a:p>
            <a:pPr algn="l">
              <a:lnSpc>
                <a:spcPts val="4479"/>
              </a:lnSpc>
            </a:pPr>
            <a:r>
              <a:rPr lang="en-US" sz="3199">
                <a:solidFill>
                  <a:srgbClr val="2B4B82"/>
                </a:solidFill>
                <a:latin typeface="Josefin Sans Bold"/>
              </a:rPr>
              <a:t>Nhược điểm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526102" y="1142175"/>
            <a:ext cx="10578305" cy="8019732"/>
            <a:chOff x="0" y="0"/>
            <a:chExt cx="14104407" cy="10692976"/>
          </a:xfrm>
        </p:grpSpPr>
        <p:sp>
          <p:nvSpPr>
            <p:cNvPr name="TextBox 3" id="3"/>
            <p:cNvSpPr txBox="true"/>
            <p:nvPr/>
          </p:nvSpPr>
          <p:spPr>
            <a:xfrm rot="0">
              <a:off x="0" y="-63500"/>
              <a:ext cx="14104407" cy="9235440"/>
            </a:xfrm>
            <a:prstGeom prst="rect">
              <a:avLst/>
            </a:prstGeom>
          </p:spPr>
          <p:txBody>
            <a:bodyPr anchor="t" rtlCol="false" tIns="0" lIns="0" bIns="0" rIns="0">
              <a:spAutoFit/>
            </a:bodyPr>
            <a:lstStyle/>
            <a:p>
              <a:pPr algn="l">
                <a:lnSpc>
                  <a:spcPts val="6142"/>
                </a:lnSpc>
              </a:pPr>
              <a:r>
                <a:rPr lang="en-US" sz="4725">
                  <a:solidFill>
                    <a:srgbClr val="F7B4A7"/>
                  </a:solidFill>
                  <a:latin typeface="Josefin Sans Bold"/>
                </a:rPr>
                <a:t>Sao lưu và phục hồi dữ liệu là một giải pháp quan trọng trong bảo mật trên Windows Server 2012 nói riêng và bất kì hệ điều hành nào khác nói chung. Việc sử dụng Windows Server Backup phụ thuộc vào nhu cầu và yêu cầu của từng đối tượng cụ thể, thường phù hợp với doanh nghiệp vừa và nhỏ do còn một số hạn chế</a:t>
              </a:r>
            </a:p>
          </p:txBody>
        </p:sp>
        <p:sp>
          <p:nvSpPr>
            <p:cNvPr name="TextBox 4" id="4"/>
            <p:cNvSpPr txBox="true"/>
            <p:nvPr/>
          </p:nvSpPr>
          <p:spPr>
            <a:xfrm rot="0">
              <a:off x="0" y="10071946"/>
              <a:ext cx="14104407" cy="622723"/>
            </a:xfrm>
            <a:prstGeom prst="rect">
              <a:avLst/>
            </a:prstGeom>
          </p:spPr>
          <p:txBody>
            <a:bodyPr anchor="t" rtlCol="false" tIns="0" lIns="0" bIns="0" rIns="0">
              <a:spAutoFit/>
            </a:bodyPr>
            <a:lstStyle/>
            <a:p>
              <a:pPr algn="l">
                <a:lnSpc>
                  <a:spcPts val="3919"/>
                </a:lnSpc>
              </a:pPr>
              <a:r>
                <a:rPr lang="en-US" sz="2800" spc="560">
                  <a:solidFill>
                    <a:srgbClr val="F7B4A7"/>
                  </a:solidFill>
                  <a:latin typeface="Josefin Sans"/>
                </a:rPr>
                <a:t>KẾT LUẬN</a:t>
              </a:r>
            </a:p>
          </p:txBody>
        </p:sp>
      </p:grpSp>
      <p:sp>
        <p:nvSpPr>
          <p:cNvPr name="Freeform 5" id="5"/>
          <p:cNvSpPr/>
          <p:nvPr/>
        </p:nvSpPr>
        <p:spPr>
          <a:xfrm flipH="false" flipV="false" rot="0">
            <a:off x="13001822" y="1710976"/>
            <a:ext cx="3662625" cy="5642699"/>
          </a:xfrm>
          <a:custGeom>
            <a:avLst/>
            <a:gdLst/>
            <a:ahLst/>
            <a:cxnLst/>
            <a:rect r="r" b="b" t="t" l="l"/>
            <a:pathLst>
              <a:path h="5642699" w="3662625">
                <a:moveTo>
                  <a:pt x="0" y="0"/>
                </a:moveTo>
                <a:lnTo>
                  <a:pt x="3662625" y="0"/>
                </a:lnTo>
                <a:lnTo>
                  <a:pt x="3662625" y="5642699"/>
                </a:lnTo>
                <a:lnTo>
                  <a:pt x="0" y="5642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pSp>
        <p:nvGrpSpPr>
          <p:cNvPr name="Group 2" id="2"/>
          <p:cNvGrpSpPr/>
          <p:nvPr/>
        </p:nvGrpSpPr>
        <p:grpSpPr>
          <a:xfrm rot="0">
            <a:off x="1925274" y="3553034"/>
            <a:ext cx="6739826" cy="3180932"/>
            <a:chOff x="0" y="0"/>
            <a:chExt cx="8986434" cy="4241242"/>
          </a:xfrm>
        </p:grpSpPr>
        <p:sp>
          <p:nvSpPr>
            <p:cNvPr name="TextBox 3" id="3"/>
            <p:cNvSpPr txBox="true"/>
            <p:nvPr/>
          </p:nvSpPr>
          <p:spPr>
            <a:xfrm rot="0">
              <a:off x="0" y="177588"/>
              <a:ext cx="8986434" cy="1441238"/>
            </a:xfrm>
            <a:prstGeom prst="rect">
              <a:avLst/>
            </a:prstGeom>
          </p:spPr>
          <p:txBody>
            <a:bodyPr anchor="t" rtlCol="false" tIns="0" lIns="0" bIns="0" rIns="0">
              <a:spAutoFit/>
            </a:bodyPr>
            <a:lstStyle/>
            <a:p>
              <a:pPr algn="l">
                <a:lnSpc>
                  <a:spcPts val="7519"/>
                </a:lnSpc>
              </a:pPr>
              <a:r>
                <a:rPr lang="en-US" sz="8000" spc="-88">
                  <a:solidFill>
                    <a:srgbClr val="2B4B82"/>
                  </a:solidFill>
                  <a:latin typeface="Josefin Sans Bold"/>
                </a:rPr>
                <a:t>Lời cảm ơn</a:t>
              </a:r>
            </a:p>
          </p:txBody>
        </p:sp>
        <p:sp>
          <p:nvSpPr>
            <p:cNvPr name="TextBox 4" id="4"/>
            <p:cNvSpPr txBox="true"/>
            <p:nvPr/>
          </p:nvSpPr>
          <p:spPr>
            <a:xfrm rot="0">
              <a:off x="0" y="2575637"/>
              <a:ext cx="8986434" cy="1665606"/>
            </a:xfrm>
            <a:prstGeom prst="rect">
              <a:avLst/>
            </a:prstGeom>
          </p:spPr>
          <p:txBody>
            <a:bodyPr anchor="t" rtlCol="false" tIns="0" lIns="0" bIns="0" rIns="0">
              <a:spAutoFit/>
            </a:bodyPr>
            <a:lstStyle/>
            <a:p>
              <a:pPr algn="l">
                <a:lnSpc>
                  <a:spcPts val="5039"/>
                </a:lnSpc>
              </a:pPr>
              <a:r>
                <a:rPr lang="en-US" sz="3599">
                  <a:solidFill>
                    <a:srgbClr val="2B4B82"/>
                  </a:solidFill>
                  <a:latin typeface="Josefin Sans"/>
                </a:rPr>
                <a:t>Phần trình bày đã hết cảm ơn thầy và các bạn đã lắng nghe</a:t>
              </a:r>
            </a:p>
          </p:txBody>
        </p:sp>
      </p:grpSp>
      <p:sp>
        <p:nvSpPr>
          <p:cNvPr name="Freeform 5" id="5"/>
          <p:cNvSpPr/>
          <p:nvPr/>
        </p:nvSpPr>
        <p:spPr>
          <a:xfrm flipH="false" flipV="false" rot="0">
            <a:off x="9854137" y="3018272"/>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65100" y="8613636"/>
            <a:ext cx="4338720" cy="2713672"/>
          </a:xfrm>
          <a:custGeom>
            <a:avLst/>
            <a:gdLst/>
            <a:ahLst/>
            <a:cxnLst/>
            <a:rect r="r" b="b" t="t" l="l"/>
            <a:pathLst>
              <a:path h="2713672" w="4338720">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976014" y="7483497"/>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320348" y="71217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DAGGbnoQGX0</dc:identifier>
  <dcterms:modified xsi:type="dcterms:W3CDTF">2011-08-01T06:04:30Z</dcterms:modified>
  <cp:revision>1</cp:revision>
  <dc:title>Xanh dương Các thành phần Cùng kích thước &amp; Giả lập Công nghệ trong Giáo dục Bản thuyết trình Công nghệ</dc:title>
</cp:coreProperties>
</file>