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370" r:id="rId2"/>
    <p:sldId id="371" r:id="rId3"/>
    <p:sldId id="372" r:id="rId4"/>
    <p:sldId id="373" r:id="rId5"/>
    <p:sldId id="380" r:id="rId6"/>
    <p:sldId id="376" r:id="rId7"/>
    <p:sldId id="379" r:id="rId8"/>
    <p:sldId id="378" r:id="rId9"/>
    <p:sldId id="377" r:id="rId10"/>
    <p:sldId id="374" r:id="rId11"/>
    <p:sldId id="381" r:id="rId12"/>
    <p:sldId id="375"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03492"/>
    <a:srgbClr val="F0FF5B"/>
    <a:srgbClr val="C25B0D"/>
    <a:srgbClr val="2B2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2" autoAdjust="0"/>
    <p:restoredTop sz="91176" autoAdjust="0"/>
  </p:normalViewPr>
  <p:slideViewPr>
    <p:cSldViewPr snapToGrid="0">
      <p:cViewPr varScale="1">
        <p:scale>
          <a:sx n="75" d="100"/>
          <a:sy n="75" d="100"/>
        </p:scale>
        <p:origin x="1142" y="53"/>
      </p:cViewPr>
      <p:guideLst>
        <p:guide orient="horz" pos="2160"/>
        <p:guide pos="3840"/>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8E9E5-2994-0341-8455-2B688C92E95E}"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EDBB8-7987-7B40-9AFE-E516A5D285C3}" type="slidenum">
              <a:rPr lang="en-US" smtClean="0"/>
              <a:t>‹#›</a:t>
            </a:fld>
            <a:endParaRPr lang="en-US"/>
          </a:p>
        </p:txBody>
      </p:sp>
    </p:spTree>
    <p:extLst>
      <p:ext uri="{BB962C8B-B14F-4D97-AF65-F5344CB8AC3E}">
        <p14:creationId xmlns:p14="http://schemas.microsoft.com/office/powerpoint/2010/main" val="200613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4EDBB8-7987-7B40-9AFE-E516A5D285C3}" type="slidenum">
              <a:rPr lang="en-US" smtClean="0"/>
              <a:t>1</a:t>
            </a:fld>
            <a:endParaRPr lang="en-US"/>
          </a:p>
        </p:txBody>
      </p:sp>
    </p:spTree>
    <p:extLst>
      <p:ext uri="{BB962C8B-B14F-4D97-AF65-F5344CB8AC3E}">
        <p14:creationId xmlns:p14="http://schemas.microsoft.com/office/powerpoint/2010/main" val="235882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4EDBB8-7987-7B40-9AFE-E516A5D285C3}" type="slidenum">
              <a:rPr lang="en-US" smtClean="0"/>
              <a:t>7</a:t>
            </a:fld>
            <a:endParaRPr lang="en-US"/>
          </a:p>
        </p:txBody>
      </p:sp>
    </p:spTree>
    <p:extLst>
      <p:ext uri="{BB962C8B-B14F-4D97-AF65-F5344CB8AC3E}">
        <p14:creationId xmlns:p14="http://schemas.microsoft.com/office/powerpoint/2010/main" val="250593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
        <p:nvSpPr>
          <p:cNvPr id="7" name="Date Placeholder 3">
            <a:extLst>
              <a:ext uri="{FF2B5EF4-FFF2-40B4-BE49-F238E27FC236}">
                <a16:creationId xmlns:a16="http://schemas.microsoft.com/office/drawing/2014/main" id="{5FE05A88-1265-F799-8AFC-5C30860C2764}"/>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381125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
        <p:nvSpPr>
          <p:cNvPr id="7" name="Date Placeholder 3">
            <a:extLst>
              <a:ext uri="{FF2B5EF4-FFF2-40B4-BE49-F238E27FC236}">
                <a16:creationId xmlns:a16="http://schemas.microsoft.com/office/drawing/2014/main" id="{C4AD8CFA-EEE6-6B00-1BD6-54887768A08F}"/>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14658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
        <p:nvSpPr>
          <p:cNvPr id="7" name="Date Placeholder 3">
            <a:extLst>
              <a:ext uri="{FF2B5EF4-FFF2-40B4-BE49-F238E27FC236}">
                <a16:creationId xmlns:a16="http://schemas.microsoft.com/office/drawing/2014/main" id="{B667740A-CC60-C460-CD7A-198AE6215B0A}"/>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5421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3086" y="365125"/>
            <a:ext cx="6280031" cy="1325563"/>
          </a:xfrm>
        </p:spPr>
        <p:txBody>
          <a:bodyPr>
            <a:normAutofit/>
          </a:bodyPr>
          <a:lstStyle>
            <a:lvl1pPr>
              <a:defRPr sz="4000" b="1"/>
            </a:lvl1pPr>
          </a:lstStyle>
          <a:p>
            <a:r>
              <a:rPr lang="en-US" dirty="0"/>
              <a:t>CLICK TO EDIT MASTER TITLE STYLE</a:t>
            </a:r>
            <a:endParaRPr lang="vi-VN" dirty="0"/>
          </a:p>
        </p:txBody>
      </p:sp>
      <p:sp>
        <p:nvSpPr>
          <p:cNvPr id="3" name="Content Placeholder 2"/>
          <p:cNvSpPr>
            <a:spLocks noGrp="1"/>
          </p:cNvSpPr>
          <p:nvPr>
            <p:ph idx="1"/>
          </p:nvPr>
        </p:nvSpPr>
        <p:spPr>
          <a:xfrm>
            <a:off x="838200" y="2303929"/>
            <a:ext cx="10515600" cy="38730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a:xfrm>
            <a:off x="838200" y="6340270"/>
            <a:ext cx="2743200" cy="365125"/>
          </a:xfrm>
        </p:spPr>
        <p:txBody>
          <a:bodyPr/>
          <a:lstStyle>
            <a:lvl1pPr>
              <a:defRPr b="1">
                <a:solidFill>
                  <a:srgbClr val="00B050"/>
                </a:solidFill>
              </a:defRPr>
            </a:lvl1pPr>
          </a:lstStyle>
          <a:p>
            <a:r>
              <a:rPr lang="en-US"/>
              <a:t>Bộ môn Mạng máy tính</a:t>
            </a:r>
            <a:endParaRPr lang="vi-VN" dirty="0"/>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dirty="0"/>
          </a:p>
        </p:txBody>
      </p:sp>
    </p:spTree>
    <p:extLst>
      <p:ext uri="{BB962C8B-B14F-4D97-AF65-F5344CB8AC3E}">
        <p14:creationId xmlns:p14="http://schemas.microsoft.com/office/powerpoint/2010/main" val="387854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vi-V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
        <p:nvSpPr>
          <p:cNvPr id="7" name="Date Placeholder 3">
            <a:extLst>
              <a:ext uri="{FF2B5EF4-FFF2-40B4-BE49-F238E27FC236}">
                <a16:creationId xmlns:a16="http://schemas.microsoft.com/office/drawing/2014/main" id="{E7BEE52F-77BA-5078-BCEE-D6FFD80ECE4F}"/>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206976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
        <p:nvSpPr>
          <p:cNvPr id="8" name="Date Placeholder 3">
            <a:extLst>
              <a:ext uri="{FF2B5EF4-FFF2-40B4-BE49-F238E27FC236}">
                <a16:creationId xmlns:a16="http://schemas.microsoft.com/office/drawing/2014/main" id="{31AA48C2-430A-3D32-1061-5F6741DF8E22}"/>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423451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Slide Number Placeholder 8"/>
          <p:cNvSpPr>
            <a:spLocks noGrp="1"/>
          </p:cNvSpPr>
          <p:nvPr>
            <p:ph type="sldNum" sz="quarter" idx="12"/>
          </p:nvPr>
        </p:nvSpPr>
        <p:spPr/>
        <p:txBody>
          <a:bodyPr/>
          <a:lstStyle/>
          <a:p>
            <a:fld id="{126FA1BB-6C0F-402E-9AF9-1EAC980C76FC}" type="slidenum">
              <a:rPr lang="vi-VN" smtClean="0"/>
              <a:pPr/>
              <a:t>‹#›</a:t>
            </a:fld>
            <a:endParaRPr lang="vi-VN"/>
          </a:p>
        </p:txBody>
      </p:sp>
      <p:sp>
        <p:nvSpPr>
          <p:cNvPr id="10" name="Date Placeholder 3">
            <a:extLst>
              <a:ext uri="{FF2B5EF4-FFF2-40B4-BE49-F238E27FC236}">
                <a16:creationId xmlns:a16="http://schemas.microsoft.com/office/drawing/2014/main" id="{46E79684-D115-C5EA-F2AC-BC3265508D87}"/>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381073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Slide Number Placeholder 4"/>
          <p:cNvSpPr>
            <a:spLocks noGrp="1"/>
          </p:cNvSpPr>
          <p:nvPr>
            <p:ph type="sldNum" sz="quarter" idx="12"/>
          </p:nvPr>
        </p:nvSpPr>
        <p:spPr/>
        <p:txBody>
          <a:bodyPr/>
          <a:lstStyle/>
          <a:p>
            <a:fld id="{126FA1BB-6C0F-402E-9AF9-1EAC980C76FC}" type="slidenum">
              <a:rPr lang="vi-VN" smtClean="0"/>
              <a:pPr/>
              <a:t>‹#›</a:t>
            </a:fld>
            <a:endParaRPr lang="vi-VN"/>
          </a:p>
        </p:txBody>
      </p:sp>
      <p:sp>
        <p:nvSpPr>
          <p:cNvPr id="6" name="Date Placeholder 3">
            <a:extLst>
              <a:ext uri="{FF2B5EF4-FFF2-40B4-BE49-F238E27FC236}">
                <a16:creationId xmlns:a16="http://schemas.microsoft.com/office/drawing/2014/main" id="{97CE13C6-A001-9A5B-A91C-FF0B67AD04E9}"/>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368108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6FA1BB-6C0F-402E-9AF9-1EAC980C76FC}" type="slidenum">
              <a:rPr lang="vi-VN" smtClean="0"/>
              <a:pPr/>
              <a:t>‹#›</a:t>
            </a:fld>
            <a:endParaRPr lang="vi-VN"/>
          </a:p>
        </p:txBody>
      </p:sp>
      <p:sp>
        <p:nvSpPr>
          <p:cNvPr id="5" name="Date Placeholder 3">
            <a:extLst>
              <a:ext uri="{FF2B5EF4-FFF2-40B4-BE49-F238E27FC236}">
                <a16:creationId xmlns:a16="http://schemas.microsoft.com/office/drawing/2014/main" id="{2C8DA68F-E7A9-5272-F50D-237B7E42D592}"/>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243241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
        <p:nvSpPr>
          <p:cNvPr id="8" name="Date Placeholder 3">
            <a:extLst>
              <a:ext uri="{FF2B5EF4-FFF2-40B4-BE49-F238E27FC236}">
                <a16:creationId xmlns:a16="http://schemas.microsoft.com/office/drawing/2014/main" id="{ED99E1C9-1027-D65E-36D2-449EE91EAA1E}"/>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204465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
        <p:nvSpPr>
          <p:cNvPr id="8" name="Date Placeholder 3">
            <a:extLst>
              <a:ext uri="{FF2B5EF4-FFF2-40B4-BE49-F238E27FC236}">
                <a16:creationId xmlns:a16="http://schemas.microsoft.com/office/drawing/2014/main" id="{E24CCEA7-948C-7933-5A40-0FE32DBB81E1}"/>
              </a:ext>
            </a:extLst>
          </p:cNvPr>
          <p:cNvSpPr>
            <a:spLocks noGrp="1"/>
          </p:cNvSpPr>
          <p:nvPr>
            <p:ph type="dt" sz="half" idx="10"/>
          </p:nvPr>
        </p:nvSpPr>
        <p:spPr>
          <a:xfrm>
            <a:off x="838200" y="6356350"/>
            <a:ext cx="2743200" cy="365125"/>
          </a:xfrm>
        </p:spPr>
        <p:txBody>
          <a:bodyPr/>
          <a:lstStyle>
            <a:lvl1pPr>
              <a:defRPr b="1">
                <a:solidFill>
                  <a:srgbClr val="00B050"/>
                </a:solidFill>
              </a:defRPr>
            </a:lvl1pPr>
          </a:lstStyle>
          <a:p>
            <a:r>
              <a:rPr lang="en-US"/>
              <a:t>Bộ môn Mạng máy tính</a:t>
            </a:r>
            <a:endParaRPr lang="vi-VN" dirty="0"/>
          </a:p>
        </p:txBody>
      </p:sp>
    </p:spTree>
    <p:extLst>
      <p:ext uri="{BB962C8B-B14F-4D97-AF65-F5344CB8AC3E}">
        <p14:creationId xmlns:p14="http://schemas.microsoft.com/office/powerpoint/2010/main" val="367801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8581" y="329956"/>
            <a:ext cx="6592020" cy="1325563"/>
          </a:xfrm>
          <a:prstGeom prst="rect">
            <a:avLst/>
          </a:prstGeom>
        </p:spPr>
        <p:txBody>
          <a:bodyPr vert="horz" lIns="91440" tIns="45720" rIns="91440" bIns="45720" rtlCol="0" anchor="ctr">
            <a:normAutofit/>
          </a:bodyPr>
          <a:lstStyle/>
          <a:p>
            <a:r>
              <a:rPr lang="en-US" dirty="0"/>
              <a:t>CLICK TO EDIT MASTER TITLE STYLE</a:t>
            </a:r>
            <a:endParaRPr lang="vi-VN" dirty="0"/>
          </a:p>
        </p:txBody>
      </p:sp>
      <p:sp>
        <p:nvSpPr>
          <p:cNvPr id="3" name="Text Placeholder 2"/>
          <p:cNvSpPr>
            <a:spLocks noGrp="1"/>
          </p:cNvSpPr>
          <p:nvPr>
            <p:ph type="body" idx="1"/>
          </p:nvPr>
        </p:nvSpPr>
        <p:spPr>
          <a:xfrm>
            <a:off x="1863968" y="2470637"/>
            <a:ext cx="9489831" cy="37063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Bộ môn Mạng máy tính</a:t>
            </a:r>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FA1BB-6C0F-402E-9AF9-1EAC980C76FC}" type="slidenum">
              <a:rPr lang="vi-VN" smtClean="0"/>
              <a:pPr/>
              <a:t>‹#›</a:t>
            </a:fld>
            <a:endParaRPr lang="vi-VN"/>
          </a:p>
        </p:txBody>
      </p:sp>
      <p:pic>
        <p:nvPicPr>
          <p:cNvPr id="8" name="Picture 7"/>
          <p:cNvPicPr>
            <a:picLocks noChangeAspect="1"/>
          </p:cNvPicPr>
          <p:nvPr userDrawn="1"/>
        </p:nvPicPr>
        <p:blipFill>
          <a:blip r:embed="rId14">
            <a:alphaModFix amt="20000"/>
          </a:blip>
          <a:stretch>
            <a:fillRect/>
          </a:stretch>
        </p:blipFill>
        <p:spPr>
          <a:xfrm>
            <a:off x="8896289" y="968590"/>
            <a:ext cx="3165082" cy="497354"/>
          </a:xfrm>
          <a:prstGeom prst="rect">
            <a:avLst/>
          </a:prstGeom>
          <a:ln>
            <a:noFill/>
          </a:ln>
          <a:effectLst>
            <a:softEdge rad="112500"/>
          </a:effectLst>
        </p:spPr>
      </p:pic>
    </p:spTree>
    <p:extLst>
      <p:ext uri="{BB962C8B-B14F-4D97-AF65-F5344CB8AC3E}">
        <p14:creationId xmlns:p14="http://schemas.microsoft.com/office/powerpoint/2010/main" val="3108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0079A-7074-4E7A-BDC8-F78904363A30}"/>
              </a:ext>
            </a:extLst>
          </p:cNvPr>
          <p:cNvSpPr>
            <a:spLocks noGrp="1"/>
          </p:cNvSpPr>
          <p:nvPr>
            <p:ph type="ctrTitle"/>
          </p:nvPr>
        </p:nvSpPr>
        <p:spPr>
          <a:xfrm>
            <a:off x="1466193" y="2351760"/>
            <a:ext cx="9259613" cy="610556"/>
          </a:xfrm>
        </p:spPr>
        <p:txBody>
          <a:bodyPr>
            <a:normAutofit/>
          </a:bodyPr>
          <a:lstStyle/>
          <a:p>
            <a:r>
              <a:rPr lang="en-US" sz="3600" dirty="0">
                <a:solidFill>
                  <a:srgbClr val="303492"/>
                </a:solidFill>
              </a:rPr>
              <a:t>BÁO CÁO THỰC TẬP DOANH NGHIỆP</a:t>
            </a:r>
            <a:endParaRPr lang="vi-VN" sz="3000" dirty="0">
              <a:solidFill>
                <a:srgbClr val="303492"/>
              </a:solidFill>
            </a:endParaRPr>
          </a:p>
        </p:txBody>
      </p:sp>
      <p:sp>
        <p:nvSpPr>
          <p:cNvPr id="6" name="Subtitle 5">
            <a:extLst>
              <a:ext uri="{FF2B5EF4-FFF2-40B4-BE49-F238E27FC236}">
                <a16:creationId xmlns:a16="http://schemas.microsoft.com/office/drawing/2014/main" id="{D8DCDE02-061A-486D-8668-C9748B0CFC61}"/>
              </a:ext>
            </a:extLst>
          </p:cNvPr>
          <p:cNvSpPr>
            <a:spLocks noGrp="1"/>
          </p:cNvSpPr>
          <p:nvPr>
            <p:ph type="subTitle" idx="1"/>
          </p:nvPr>
        </p:nvSpPr>
        <p:spPr>
          <a:xfrm>
            <a:off x="5737791" y="5044045"/>
            <a:ext cx="6454209" cy="1655762"/>
          </a:xfrm>
        </p:spPr>
        <p:txBody>
          <a:bodyPr>
            <a:normAutofit/>
          </a:bodyPr>
          <a:lstStyle/>
          <a:p>
            <a:pPr algn="just"/>
            <a:r>
              <a:rPr lang="en-GB" sz="2600" b="1" dirty="0">
                <a:solidFill>
                  <a:srgbClr val="303492"/>
                </a:solidFill>
              </a:rPr>
              <a:t>Sinh </a:t>
            </a:r>
            <a:r>
              <a:rPr lang="en-GB" sz="2600" b="1" dirty="0" err="1">
                <a:solidFill>
                  <a:srgbClr val="303492"/>
                </a:solidFill>
              </a:rPr>
              <a:t>viên</a:t>
            </a:r>
            <a:r>
              <a:rPr lang="en-GB" sz="2600" b="1" dirty="0">
                <a:solidFill>
                  <a:srgbClr val="303492"/>
                </a:solidFill>
              </a:rPr>
              <a:t> </a:t>
            </a:r>
            <a:r>
              <a:rPr lang="en-GB" sz="2600" b="1" dirty="0" err="1">
                <a:solidFill>
                  <a:srgbClr val="303492"/>
                </a:solidFill>
              </a:rPr>
              <a:t>thực</a:t>
            </a:r>
            <a:r>
              <a:rPr lang="en-GB" sz="2600" b="1" dirty="0">
                <a:solidFill>
                  <a:srgbClr val="303492"/>
                </a:solidFill>
              </a:rPr>
              <a:t> </a:t>
            </a:r>
            <a:r>
              <a:rPr lang="en-GB" sz="2600" b="1" dirty="0" err="1">
                <a:solidFill>
                  <a:srgbClr val="303492"/>
                </a:solidFill>
              </a:rPr>
              <a:t>hiện</a:t>
            </a:r>
            <a:r>
              <a:rPr lang="en-GB" sz="2600" dirty="0">
                <a:solidFill>
                  <a:srgbClr val="303492"/>
                </a:solidFill>
              </a:rPr>
              <a:t>: Phạm Trọng Nghĩa</a:t>
            </a:r>
          </a:p>
          <a:p>
            <a:pPr algn="just"/>
            <a:r>
              <a:rPr lang="en-GB" sz="2600" b="1" dirty="0">
                <a:solidFill>
                  <a:srgbClr val="303492"/>
                </a:solidFill>
              </a:rPr>
              <a:t>MSSV</a:t>
            </a:r>
            <a:r>
              <a:rPr lang="en-GB" sz="2600" dirty="0">
                <a:solidFill>
                  <a:srgbClr val="303492"/>
                </a:solidFill>
              </a:rPr>
              <a:t>: 2021050895</a:t>
            </a:r>
          </a:p>
          <a:p>
            <a:pPr algn="just"/>
            <a:r>
              <a:rPr lang="en-GB" sz="2600" b="1" dirty="0" err="1">
                <a:solidFill>
                  <a:srgbClr val="303492"/>
                </a:solidFill>
              </a:rPr>
              <a:t>Giáo</a:t>
            </a:r>
            <a:r>
              <a:rPr lang="en-GB" sz="2600" b="1" dirty="0">
                <a:solidFill>
                  <a:srgbClr val="303492"/>
                </a:solidFill>
              </a:rPr>
              <a:t> </a:t>
            </a:r>
            <a:r>
              <a:rPr lang="en-GB" sz="2600" b="1" dirty="0" err="1">
                <a:solidFill>
                  <a:srgbClr val="303492"/>
                </a:solidFill>
              </a:rPr>
              <a:t>viên</a:t>
            </a:r>
            <a:r>
              <a:rPr lang="en-GB" sz="2600" b="1" dirty="0">
                <a:solidFill>
                  <a:srgbClr val="303492"/>
                </a:solidFill>
              </a:rPr>
              <a:t> </a:t>
            </a:r>
            <a:r>
              <a:rPr lang="en-GB" sz="2600" b="1" dirty="0" err="1">
                <a:solidFill>
                  <a:srgbClr val="303492"/>
                </a:solidFill>
              </a:rPr>
              <a:t>hướng</a:t>
            </a:r>
            <a:r>
              <a:rPr lang="en-GB" sz="2600" b="1" dirty="0">
                <a:solidFill>
                  <a:srgbClr val="303492"/>
                </a:solidFill>
              </a:rPr>
              <a:t> </a:t>
            </a:r>
            <a:r>
              <a:rPr lang="en-GB" sz="2600" b="1" dirty="0" err="1">
                <a:solidFill>
                  <a:srgbClr val="303492"/>
                </a:solidFill>
              </a:rPr>
              <a:t>dẫn</a:t>
            </a:r>
            <a:r>
              <a:rPr lang="en-GB" sz="2600" dirty="0">
                <a:solidFill>
                  <a:srgbClr val="303492"/>
                </a:solidFill>
              </a:rPr>
              <a:t>: </a:t>
            </a:r>
            <a:r>
              <a:rPr lang="en-GB" sz="2600" dirty="0" err="1">
                <a:solidFill>
                  <a:srgbClr val="303492"/>
                </a:solidFill>
              </a:rPr>
              <a:t>ThS</a:t>
            </a:r>
            <a:r>
              <a:rPr lang="en-GB" sz="2600" dirty="0">
                <a:solidFill>
                  <a:srgbClr val="303492"/>
                </a:solidFill>
              </a:rPr>
              <a:t> </a:t>
            </a:r>
            <a:r>
              <a:rPr lang="en-GB" sz="2600" dirty="0" err="1">
                <a:solidFill>
                  <a:srgbClr val="303492"/>
                </a:solidFill>
              </a:rPr>
              <a:t>Nguyễn</a:t>
            </a:r>
            <a:r>
              <a:rPr lang="en-GB" sz="2600" dirty="0">
                <a:solidFill>
                  <a:srgbClr val="303492"/>
                </a:solidFill>
              </a:rPr>
              <a:t> </a:t>
            </a:r>
            <a:r>
              <a:rPr lang="en-GB" sz="2600" dirty="0" err="1">
                <a:solidFill>
                  <a:srgbClr val="303492"/>
                </a:solidFill>
              </a:rPr>
              <a:t>Tuấn</a:t>
            </a:r>
            <a:r>
              <a:rPr lang="en-GB" sz="2600" dirty="0">
                <a:solidFill>
                  <a:srgbClr val="303492"/>
                </a:solidFill>
              </a:rPr>
              <a:t> Anh</a:t>
            </a:r>
          </a:p>
        </p:txBody>
      </p:sp>
      <p:sp>
        <p:nvSpPr>
          <p:cNvPr id="7" name="Title 4">
            <a:extLst>
              <a:ext uri="{FF2B5EF4-FFF2-40B4-BE49-F238E27FC236}">
                <a16:creationId xmlns:a16="http://schemas.microsoft.com/office/drawing/2014/main" id="{35384FFF-2649-B682-FF37-E296F079470E}"/>
              </a:ext>
            </a:extLst>
          </p:cNvPr>
          <p:cNvSpPr txBox="1">
            <a:spLocks/>
          </p:cNvSpPr>
          <p:nvPr/>
        </p:nvSpPr>
        <p:spPr>
          <a:xfrm>
            <a:off x="1878725" y="414776"/>
            <a:ext cx="6511159" cy="11617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Times New Roman" panose="02020603050405020304" pitchFamily="18" charset="0"/>
                <a:ea typeface="+mj-ea"/>
                <a:cs typeface="Times New Roman" panose="02020603050405020304" pitchFamily="18" charset="0"/>
              </a:defRPr>
            </a:lvl1pPr>
          </a:lstStyle>
          <a:p>
            <a:pPr>
              <a:lnSpc>
                <a:spcPct val="100000"/>
              </a:lnSpc>
            </a:pPr>
            <a:r>
              <a:rPr lang="en-US" sz="1800">
                <a:solidFill>
                  <a:srgbClr val="303492"/>
                </a:solidFill>
              </a:rPr>
              <a:t>KHOA CÔNG NGHỆ THÔNG TIN</a:t>
            </a:r>
          </a:p>
          <a:p>
            <a:pPr>
              <a:lnSpc>
                <a:spcPct val="100000"/>
              </a:lnSpc>
            </a:pPr>
            <a:r>
              <a:rPr lang="en-US" sz="2800">
                <a:solidFill>
                  <a:srgbClr val="303492"/>
                </a:solidFill>
              </a:rPr>
              <a:t>BỘ MÔN MẠNG MÁY TÍNH</a:t>
            </a:r>
            <a:endParaRPr lang="vi-VN" sz="2800" dirty="0">
              <a:solidFill>
                <a:srgbClr val="303492"/>
              </a:solidFill>
            </a:endParaRPr>
          </a:p>
        </p:txBody>
      </p:sp>
      <p:sp>
        <p:nvSpPr>
          <p:cNvPr id="8" name="Title 4">
            <a:extLst>
              <a:ext uri="{FF2B5EF4-FFF2-40B4-BE49-F238E27FC236}">
                <a16:creationId xmlns:a16="http://schemas.microsoft.com/office/drawing/2014/main" id="{DC79D5F1-1D05-0B7B-9672-467282B4C673}"/>
              </a:ext>
            </a:extLst>
          </p:cNvPr>
          <p:cNvSpPr txBox="1">
            <a:spLocks/>
          </p:cNvSpPr>
          <p:nvPr/>
        </p:nvSpPr>
        <p:spPr>
          <a:xfrm>
            <a:off x="1878725" y="3151504"/>
            <a:ext cx="8575274" cy="610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Times New Roman" panose="02020603050405020304" pitchFamily="18" charset="0"/>
                <a:ea typeface="+mj-ea"/>
                <a:cs typeface="Times New Roman" panose="02020603050405020304" pitchFamily="18" charset="0"/>
              </a:defRPr>
            </a:lvl1pPr>
          </a:lstStyle>
          <a:p>
            <a:pPr marL="6350" marR="528320" indent="-6350" algn="ctr">
              <a:lnSpc>
                <a:spcPct val="150000"/>
              </a:lnSpc>
              <a:spcAft>
                <a:spcPts val="1280"/>
              </a:spcAft>
            </a:pPr>
            <a:r>
              <a:rPr lang="en-US" sz="1800" b="1" dirty="0">
                <a:solidFill>
                  <a:srgbClr val="303492"/>
                </a:solidFill>
                <a:effectLst/>
                <a:latin typeface="Times New Roman" panose="02020603050405020304" pitchFamily="18" charset="0"/>
                <a:ea typeface="Times New Roman" panose="02020603050405020304" pitchFamily="18" charset="0"/>
              </a:rPr>
              <a:t>Ứ</a:t>
            </a:r>
            <a:r>
              <a:rPr lang="vi-VN" sz="1800" b="1" dirty="0">
                <a:solidFill>
                  <a:srgbClr val="303492"/>
                </a:solidFill>
                <a:effectLst/>
                <a:latin typeface="Times New Roman" panose="02020603050405020304" pitchFamily="18" charset="0"/>
                <a:ea typeface="Times New Roman" panose="02020603050405020304" pitchFamily="18" charset="0"/>
              </a:rPr>
              <a:t>ng dụng tài chính và giao dịch chứng khoán</a:t>
            </a:r>
            <a:r>
              <a:rPr lang="en-US" sz="1800" b="1" dirty="0">
                <a:solidFill>
                  <a:srgbClr val="303492"/>
                </a:solidFill>
                <a:effectLst/>
                <a:latin typeface="Times New Roman" panose="02020603050405020304" pitchFamily="18" charset="0"/>
                <a:ea typeface="Times New Roman" panose="02020603050405020304" pitchFamily="18" charset="0"/>
              </a:rPr>
              <a:t> </a:t>
            </a:r>
            <a:r>
              <a:rPr lang="en-US" sz="1800" b="1" dirty="0" err="1">
                <a:solidFill>
                  <a:srgbClr val="303492"/>
                </a:solidFill>
                <a:effectLst/>
                <a:latin typeface="Times New Roman" panose="02020603050405020304" pitchFamily="18" charset="0"/>
                <a:ea typeface="Times New Roman" panose="02020603050405020304" pitchFamily="18" charset="0"/>
              </a:rPr>
              <a:t>BankDash</a:t>
            </a:r>
            <a:endParaRPr lang="en-US" sz="1800" dirty="0">
              <a:solidFill>
                <a:srgbClr val="303492"/>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EDB05449-73DF-07D1-0F47-4CD5E53F458E}"/>
              </a:ext>
            </a:extLst>
          </p:cNvPr>
          <p:cNvSpPr txBox="1"/>
          <p:nvPr/>
        </p:nvSpPr>
        <p:spPr>
          <a:xfrm>
            <a:off x="1878725" y="4244301"/>
            <a:ext cx="6097836" cy="369332"/>
          </a:xfrm>
          <a:prstGeom prst="rect">
            <a:avLst/>
          </a:prstGeom>
          <a:noFill/>
        </p:spPr>
        <p:txBody>
          <a:bodyPr wrap="square">
            <a:spAutoFit/>
          </a:bodyPr>
          <a:lstStyle/>
          <a:p>
            <a:pPr algn="just"/>
            <a:r>
              <a:rPr lang="en-GB" b="1" dirty="0" err="1">
                <a:solidFill>
                  <a:srgbClr val="303492"/>
                </a:solidFill>
              </a:rPr>
              <a:t>Doanh</a:t>
            </a:r>
            <a:r>
              <a:rPr lang="en-GB" b="1" dirty="0">
                <a:solidFill>
                  <a:srgbClr val="303492"/>
                </a:solidFill>
              </a:rPr>
              <a:t> </a:t>
            </a:r>
            <a:r>
              <a:rPr lang="en-GB" b="1" dirty="0" err="1">
                <a:solidFill>
                  <a:srgbClr val="303492"/>
                </a:solidFill>
              </a:rPr>
              <a:t>nghiệp</a:t>
            </a:r>
            <a:r>
              <a:rPr lang="en-GB" b="1" dirty="0">
                <a:solidFill>
                  <a:srgbClr val="303492"/>
                </a:solidFill>
              </a:rPr>
              <a:t> </a:t>
            </a:r>
            <a:r>
              <a:rPr lang="en-GB" b="1" dirty="0" err="1">
                <a:solidFill>
                  <a:srgbClr val="303492"/>
                </a:solidFill>
              </a:rPr>
              <a:t>thực</a:t>
            </a:r>
            <a:r>
              <a:rPr lang="en-GB" b="1" dirty="0">
                <a:solidFill>
                  <a:srgbClr val="303492"/>
                </a:solidFill>
              </a:rPr>
              <a:t> </a:t>
            </a:r>
            <a:r>
              <a:rPr lang="en-GB" b="1" dirty="0" err="1">
                <a:solidFill>
                  <a:srgbClr val="303492"/>
                </a:solidFill>
              </a:rPr>
              <a:t>tập</a:t>
            </a:r>
            <a:r>
              <a:rPr lang="en-GB" dirty="0">
                <a:solidFill>
                  <a:srgbClr val="303492"/>
                </a:solidFill>
              </a:rPr>
              <a:t>: </a:t>
            </a:r>
            <a:r>
              <a:rPr lang="en-GB" dirty="0" err="1">
                <a:solidFill>
                  <a:srgbClr val="303492"/>
                </a:solidFill>
              </a:rPr>
              <a:t>Newwave</a:t>
            </a:r>
            <a:r>
              <a:rPr lang="en-GB" dirty="0">
                <a:solidFill>
                  <a:srgbClr val="303492"/>
                </a:solidFill>
              </a:rPr>
              <a:t> Solutions JSC</a:t>
            </a:r>
            <a:endParaRPr lang="en-GB" sz="1800" dirty="0">
              <a:solidFill>
                <a:srgbClr val="303492"/>
              </a:solidFill>
            </a:endParaRPr>
          </a:p>
        </p:txBody>
      </p:sp>
    </p:spTree>
    <p:extLst>
      <p:ext uri="{BB962C8B-B14F-4D97-AF65-F5344CB8AC3E}">
        <p14:creationId xmlns:p14="http://schemas.microsoft.com/office/powerpoint/2010/main" val="2461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76E-D78E-B86C-6456-0D39013A9445}"/>
              </a:ext>
            </a:extLst>
          </p:cNvPr>
          <p:cNvSpPr>
            <a:spLocks noGrp="1"/>
          </p:cNvSpPr>
          <p:nvPr>
            <p:ph type="title"/>
          </p:nvPr>
        </p:nvSpPr>
        <p:spPr>
          <a:xfrm>
            <a:off x="2509520" y="681037"/>
            <a:ext cx="5823597" cy="1009651"/>
          </a:xfrm>
        </p:spPr>
        <p:txBody>
          <a:bodyPr/>
          <a:lstStyle/>
          <a:p>
            <a:r>
              <a:rPr lang="en-US" dirty="0" err="1">
                <a:solidFill>
                  <a:srgbClr val="303492"/>
                </a:solidFill>
              </a:rPr>
              <a:t>Đánh</a:t>
            </a:r>
            <a:r>
              <a:rPr lang="en-US" dirty="0">
                <a:solidFill>
                  <a:srgbClr val="303492"/>
                </a:solidFill>
              </a:rPr>
              <a:t> </a:t>
            </a:r>
            <a:r>
              <a:rPr lang="en-US" dirty="0" err="1">
                <a:solidFill>
                  <a:srgbClr val="303492"/>
                </a:solidFill>
              </a:rPr>
              <a:t>giá</a:t>
            </a:r>
            <a:r>
              <a:rPr lang="en-US" dirty="0">
                <a:solidFill>
                  <a:srgbClr val="303492"/>
                </a:solidFill>
              </a:rPr>
              <a:t> </a:t>
            </a:r>
            <a:r>
              <a:rPr lang="en-US" dirty="0" err="1">
                <a:solidFill>
                  <a:srgbClr val="303492"/>
                </a:solidFill>
              </a:rPr>
              <a:t>kết</a:t>
            </a:r>
            <a:r>
              <a:rPr lang="en-US" dirty="0">
                <a:solidFill>
                  <a:srgbClr val="303492"/>
                </a:solidFill>
              </a:rPr>
              <a:t> </a:t>
            </a:r>
            <a:r>
              <a:rPr lang="en-US" dirty="0" err="1">
                <a:solidFill>
                  <a:srgbClr val="303492"/>
                </a:solidFill>
              </a:rPr>
              <a:t>quả</a:t>
            </a:r>
            <a:endParaRPr lang="en-US" dirty="0">
              <a:solidFill>
                <a:srgbClr val="303492"/>
              </a:solidFill>
            </a:endParaRPr>
          </a:p>
        </p:txBody>
      </p:sp>
      <p:sp>
        <p:nvSpPr>
          <p:cNvPr id="3" name="Content Placeholder 2">
            <a:extLst>
              <a:ext uri="{FF2B5EF4-FFF2-40B4-BE49-F238E27FC236}">
                <a16:creationId xmlns:a16="http://schemas.microsoft.com/office/drawing/2014/main" id="{A73F2A2B-452D-D6DD-3614-3D34663E15AD}"/>
              </a:ext>
            </a:extLst>
          </p:cNvPr>
          <p:cNvSpPr>
            <a:spLocks noGrp="1"/>
          </p:cNvSpPr>
          <p:nvPr>
            <p:ph idx="1"/>
          </p:nvPr>
        </p:nvSpPr>
        <p:spPr>
          <a:xfrm>
            <a:off x="838200" y="2303929"/>
            <a:ext cx="5257800" cy="3873034"/>
          </a:xfrm>
        </p:spPr>
        <p:txBody>
          <a:bodyPr>
            <a:normAutofit/>
          </a:bodyPr>
          <a:lstStyle/>
          <a:p>
            <a:pPr marL="342900" lvl="0" indent="-342900" algn="just">
              <a:lnSpc>
                <a:spcPct val="100000"/>
              </a:lnSpc>
              <a:spcBef>
                <a:spcPts val="1200"/>
              </a:spcBef>
              <a:spcAft>
                <a:spcPts val="1300"/>
              </a:spcAft>
              <a:buFont typeface="Arial" panose="020B0604020202020204" pitchFamily="34" charset="0"/>
              <a:buChar char="●"/>
            </a:pPr>
            <a:r>
              <a:rPr lang="vi-VN" sz="2400" u="none" strike="noStrike" dirty="0">
                <a:solidFill>
                  <a:srgbClr val="0000CC"/>
                </a:solidFill>
                <a:effectLst/>
                <a:latin typeface="Times New Roman" panose="02020603050405020304" pitchFamily="18" charset="0"/>
                <a:ea typeface="Times New Roman" panose="02020603050405020304" pitchFamily="18" charset="0"/>
              </a:rPr>
              <a:t>Nắm vững kiến thức về MAUI và MVVM</a:t>
            </a:r>
            <a:endParaRPr lang="en-US" sz="2400" u="none" strike="noStrike" dirty="0">
              <a:solidFill>
                <a:srgbClr val="0000CC"/>
              </a:solidFill>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1200"/>
              </a:spcBef>
              <a:spcAft>
                <a:spcPts val="1300"/>
              </a:spcAft>
              <a:buFont typeface="Arial" panose="020B0604020202020204" pitchFamily="34" charset="0"/>
              <a:buChar char="●"/>
            </a:pPr>
            <a:r>
              <a:rPr lang="vi-VN" sz="2400" u="none" strike="noStrike" dirty="0">
                <a:solidFill>
                  <a:srgbClr val="0000CC"/>
                </a:solidFill>
                <a:effectLst/>
                <a:latin typeface="Times New Roman" panose="02020603050405020304" pitchFamily="18" charset="0"/>
                <a:ea typeface="Times New Roman" panose="02020603050405020304" pitchFamily="18" charset="0"/>
              </a:rPr>
              <a:t>Xây dựng các màn hình</a:t>
            </a:r>
            <a:r>
              <a:rPr lang="en-US" sz="2400" u="none" strike="noStrike" dirty="0">
                <a:solidFill>
                  <a:srgbClr val="0000CC"/>
                </a:solidFill>
                <a:effectLst/>
                <a:latin typeface="Times New Roman" panose="02020603050405020304" pitchFamily="18" charset="0"/>
                <a:ea typeface="Times New Roman" panose="02020603050405020304" pitchFamily="18" charset="0"/>
              </a:rPr>
              <a:t> </a:t>
            </a:r>
            <a:r>
              <a:rPr lang="en-US" sz="2400" u="none" strike="noStrike" dirty="0" err="1">
                <a:solidFill>
                  <a:srgbClr val="0000CC"/>
                </a:solidFill>
                <a:effectLst/>
                <a:latin typeface="Times New Roman" panose="02020603050405020304" pitchFamily="18" charset="0"/>
                <a:ea typeface="Times New Roman" panose="02020603050405020304" pitchFamily="18" charset="0"/>
              </a:rPr>
              <a:t>và</a:t>
            </a:r>
            <a:r>
              <a:rPr lang="vi-VN" sz="2400" u="none" strike="noStrike" dirty="0">
                <a:solidFill>
                  <a:srgbClr val="0000CC"/>
                </a:solidFill>
                <a:effectLst/>
                <a:latin typeface="Times New Roman" panose="02020603050405020304" pitchFamily="18" charset="0"/>
                <a:ea typeface="Times New Roman" panose="02020603050405020304" pitchFamily="18" charset="0"/>
              </a:rPr>
              <a:t> chức năng</a:t>
            </a:r>
            <a:r>
              <a:rPr lang="en-US" sz="2400" u="none" strike="noStrike" dirty="0">
                <a:solidFill>
                  <a:srgbClr val="0000CC"/>
                </a:solidFill>
                <a:effectLst/>
                <a:latin typeface="Times New Roman" panose="02020603050405020304" pitchFamily="18" charset="0"/>
                <a:ea typeface="Times New Roman" panose="02020603050405020304" pitchFamily="18" charset="0"/>
              </a:rPr>
              <a:t> </a:t>
            </a:r>
            <a:r>
              <a:rPr lang="en-US" sz="2400" u="none" strike="noStrike" dirty="0" err="1">
                <a:solidFill>
                  <a:srgbClr val="0000CC"/>
                </a:solidFill>
                <a:effectLst/>
                <a:latin typeface="Times New Roman" panose="02020603050405020304" pitchFamily="18" charset="0"/>
                <a:ea typeface="Times New Roman" panose="02020603050405020304" pitchFamily="18" charset="0"/>
              </a:rPr>
              <a:t>trong</a:t>
            </a:r>
            <a:r>
              <a:rPr lang="en-US" sz="2400" u="none" strike="noStrike" dirty="0">
                <a:solidFill>
                  <a:srgbClr val="0000CC"/>
                </a:solidFill>
                <a:effectLst/>
                <a:latin typeface="Times New Roman" panose="02020603050405020304" pitchFamily="18" charset="0"/>
                <a:ea typeface="Times New Roman" panose="02020603050405020304" pitchFamily="18" charset="0"/>
              </a:rPr>
              <a:t> </a:t>
            </a:r>
            <a:r>
              <a:rPr lang="en-US" sz="2400" u="none" strike="noStrike" dirty="0" err="1">
                <a:solidFill>
                  <a:srgbClr val="0000CC"/>
                </a:solidFill>
                <a:effectLst/>
                <a:latin typeface="Times New Roman" panose="02020603050405020304" pitchFamily="18" charset="0"/>
                <a:ea typeface="Times New Roman" panose="02020603050405020304" pitchFamily="18" charset="0"/>
              </a:rPr>
              <a:t>dự</a:t>
            </a:r>
            <a:r>
              <a:rPr lang="en-US" sz="2400" u="none" strike="noStrike" dirty="0">
                <a:solidFill>
                  <a:srgbClr val="0000CC"/>
                </a:solidFill>
                <a:effectLst/>
                <a:latin typeface="Times New Roman" panose="02020603050405020304" pitchFamily="18" charset="0"/>
                <a:ea typeface="Times New Roman" panose="02020603050405020304" pitchFamily="18" charset="0"/>
              </a:rPr>
              <a:t> </a:t>
            </a:r>
            <a:r>
              <a:rPr lang="en-US" sz="2400" u="none" strike="noStrike" dirty="0" err="1">
                <a:solidFill>
                  <a:srgbClr val="0000CC"/>
                </a:solidFill>
                <a:effectLst/>
                <a:latin typeface="Times New Roman" panose="02020603050405020304" pitchFamily="18" charset="0"/>
                <a:ea typeface="Times New Roman" panose="02020603050405020304" pitchFamily="18" charset="0"/>
              </a:rPr>
              <a:t>án</a:t>
            </a:r>
            <a:r>
              <a:rPr lang="en-US" sz="2400" u="none" strike="noStrike" dirty="0">
                <a:solidFill>
                  <a:srgbClr val="0000CC"/>
                </a:solidFill>
                <a:effectLst/>
                <a:latin typeface="Times New Roman" panose="02020603050405020304" pitchFamily="18" charset="0"/>
                <a:ea typeface="Times New Roman" panose="02020603050405020304" pitchFamily="18" charset="0"/>
              </a:rPr>
              <a:t> </a:t>
            </a:r>
            <a:r>
              <a:rPr lang="en-US" sz="2400" u="none" strike="noStrike" dirty="0" err="1">
                <a:solidFill>
                  <a:srgbClr val="0000CC"/>
                </a:solidFill>
                <a:effectLst/>
                <a:latin typeface="Times New Roman" panose="02020603050405020304" pitchFamily="18" charset="0"/>
                <a:ea typeface="Times New Roman" panose="02020603050405020304" pitchFamily="18" charset="0"/>
              </a:rPr>
              <a:t>BankDash</a:t>
            </a:r>
            <a:endParaRPr lang="en-US" sz="2400" u="none" strike="noStrike" dirty="0">
              <a:solidFill>
                <a:srgbClr val="0000CC"/>
              </a:solidFill>
              <a:effectLst/>
              <a:latin typeface="Times New Roman" panose="02020603050405020304" pitchFamily="18" charset="0"/>
              <a:ea typeface="Times New Roman" panose="02020603050405020304" pitchFamily="18" charset="0"/>
            </a:endParaRPr>
          </a:p>
          <a:p>
            <a:pPr>
              <a:lnSpc>
                <a:spcPct val="100000"/>
              </a:lnSpc>
            </a:pPr>
            <a:r>
              <a:rPr lang="vi-VN" sz="2400" dirty="0">
                <a:solidFill>
                  <a:srgbClr val="0000CC"/>
                </a:solidFill>
                <a:effectLst/>
                <a:latin typeface="Times New Roman" panose="02020603050405020304" pitchFamily="18" charset="0"/>
                <a:ea typeface="Times New Roman" panose="02020603050405020304" pitchFamily="18" charset="0"/>
              </a:rPr>
              <a:t>Tăng cường kỹ năng làm việc nhóm</a:t>
            </a:r>
            <a:endParaRPr lang="en-US" sz="2400" dirty="0">
              <a:solidFill>
                <a:srgbClr val="0000CC"/>
              </a:solidFill>
            </a:endParaRPr>
          </a:p>
        </p:txBody>
      </p:sp>
      <p:sp>
        <p:nvSpPr>
          <p:cNvPr id="4" name="Slide Number Placeholder 3">
            <a:extLst>
              <a:ext uri="{FF2B5EF4-FFF2-40B4-BE49-F238E27FC236}">
                <a16:creationId xmlns:a16="http://schemas.microsoft.com/office/drawing/2014/main" id="{FAA47B6C-4E14-1114-6F11-469E6CF3DD94}"/>
              </a:ext>
            </a:extLst>
          </p:cNvPr>
          <p:cNvSpPr>
            <a:spLocks noGrp="1"/>
          </p:cNvSpPr>
          <p:nvPr>
            <p:ph type="sldNum" sz="quarter" idx="12"/>
          </p:nvPr>
        </p:nvSpPr>
        <p:spPr/>
        <p:txBody>
          <a:bodyPr/>
          <a:lstStyle/>
          <a:p>
            <a:fld id="{126FA1BB-6C0F-402E-9AF9-1EAC980C76FC}" type="slidenum">
              <a:rPr lang="vi-VN" smtClean="0"/>
              <a:pPr/>
              <a:t>10</a:t>
            </a:fld>
            <a:endParaRPr lang="vi-VN"/>
          </a:p>
        </p:txBody>
      </p:sp>
      <p:sp>
        <p:nvSpPr>
          <p:cNvPr id="5" name="Date Placeholder 4">
            <a:extLst>
              <a:ext uri="{FF2B5EF4-FFF2-40B4-BE49-F238E27FC236}">
                <a16:creationId xmlns:a16="http://schemas.microsoft.com/office/drawing/2014/main" id="{6C34CB90-44DF-03A8-7D52-BD1CB7B23D69}"/>
              </a:ext>
            </a:extLst>
          </p:cNvPr>
          <p:cNvSpPr>
            <a:spLocks noGrp="1"/>
          </p:cNvSpPr>
          <p:nvPr>
            <p:ph type="dt" sz="half" idx="10"/>
          </p:nvPr>
        </p:nvSpPr>
        <p:spPr/>
        <p:txBody>
          <a:bodyPr/>
          <a:lstStyle/>
          <a:p>
            <a:r>
              <a:rPr lang="en-US"/>
              <a:t>Bộ môn Mạng máy tính</a:t>
            </a:r>
            <a:endParaRPr lang="vi-VN" dirty="0"/>
          </a:p>
        </p:txBody>
      </p:sp>
      <p:pic>
        <p:nvPicPr>
          <p:cNvPr id="9" name="Picture 8" descr="A group of people standing in front of a computer&#10;&#10;Description automatically generated">
            <a:extLst>
              <a:ext uri="{FF2B5EF4-FFF2-40B4-BE49-F238E27FC236}">
                <a16:creationId xmlns:a16="http://schemas.microsoft.com/office/drawing/2014/main" id="{D5479160-EF23-F48E-228F-A832AF23C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374" y="1690688"/>
            <a:ext cx="6455804" cy="4300047"/>
          </a:xfrm>
          <a:prstGeom prst="rect">
            <a:avLst/>
          </a:prstGeom>
        </p:spPr>
      </p:pic>
    </p:spTree>
    <p:extLst>
      <p:ext uri="{BB962C8B-B14F-4D97-AF65-F5344CB8AC3E}">
        <p14:creationId xmlns:p14="http://schemas.microsoft.com/office/powerpoint/2010/main" val="255639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76E-D78E-B86C-6456-0D39013A9445}"/>
              </a:ext>
            </a:extLst>
          </p:cNvPr>
          <p:cNvSpPr>
            <a:spLocks noGrp="1"/>
          </p:cNvSpPr>
          <p:nvPr>
            <p:ph type="title"/>
          </p:nvPr>
        </p:nvSpPr>
        <p:spPr>
          <a:xfrm>
            <a:off x="2509520" y="681037"/>
            <a:ext cx="5823597" cy="1009651"/>
          </a:xfrm>
        </p:spPr>
        <p:txBody>
          <a:bodyPr/>
          <a:lstStyle/>
          <a:p>
            <a:r>
              <a:rPr lang="en-US" dirty="0" err="1">
                <a:solidFill>
                  <a:srgbClr val="303492"/>
                </a:solidFill>
              </a:rPr>
              <a:t>Kết</a:t>
            </a:r>
            <a:r>
              <a:rPr lang="en-US" dirty="0">
                <a:solidFill>
                  <a:srgbClr val="303492"/>
                </a:solidFill>
              </a:rPr>
              <a:t> </a:t>
            </a:r>
            <a:r>
              <a:rPr lang="en-US" dirty="0" err="1">
                <a:solidFill>
                  <a:srgbClr val="303492"/>
                </a:solidFill>
              </a:rPr>
              <a:t>luận</a:t>
            </a:r>
            <a:endParaRPr lang="en-US" dirty="0">
              <a:solidFill>
                <a:srgbClr val="303492"/>
              </a:solidFill>
            </a:endParaRPr>
          </a:p>
        </p:txBody>
      </p:sp>
      <p:sp>
        <p:nvSpPr>
          <p:cNvPr id="3" name="Content Placeholder 2">
            <a:extLst>
              <a:ext uri="{FF2B5EF4-FFF2-40B4-BE49-F238E27FC236}">
                <a16:creationId xmlns:a16="http://schemas.microsoft.com/office/drawing/2014/main" id="{A73F2A2B-452D-D6DD-3614-3D34663E15AD}"/>
              </a:ext>
            </a:extLst>
          </p:cNvPr>
          <p:cNvSpPr>
            <a:spLocks noGrp="1"/>
          </p:cNvSpPr>
          <p:nvPr>
            <p:ph idx="1"/>
          </p:nvPr>
        </p:nvSpPr>
        <p:spPr>
          <a:xfrm>
            <a:off x="838200" y="2303929"/>
            <a:ext cx="10297160" cy="3873034"/>
          </a:xfrm>
        </p:spPr>
        <p:txBody>
          <a:bodyPr>
            <a:normAutofit/>
          </a:bodyPr>
          <a:lstStyle/>
          <a:p>
            <a:pPr marL="342900" lvl="0" indent="-342900" algn="just">
              <a:lnSpc>
                <a:spcPct val="100000"/>
              </a:lnSpc>
              <a:spcBef>
                <a:spcPts val="1200"/>
              </a:spcBef>
              <a:spcAft>
                <a:spcPts val="1300"/>
              </a:spcAft>
              <a:buFont typeface="Arial" panose="020B0604020202020204" pitchFamily="34" charset="0"/>
              <a:buChar char="●"/>
            </a:pPr>
            <a:r>
              <a:rPr lang="vi-VN" sz="2400" dirty="0">
                <a:solidFill>
                  <a:srgbClr val="0000CC"/>
                </a:solidFill>
              </a:rPr>
              <a:t>Kỳ thực tập tại Newwave Solutions đã mang lại</a:t>
            </a:r>
            <a:r>
              <a:rPr lang="en-US" sz="2400" dirty="0">
                <a:solidFill>
                  <a:srgbClr val="0000CC"/>
                </a:solidFill>
              </a:rPr>
              <a:t> </a:t>
            </a:r>
            <a:r>
              <a:rPr lang="vi-VN" sz="2400" dirty="0">
                <a:solidFill>
                  <a:srgbClr val="0000CC"/>
                </a:solidFill>
              </a:rPr>
              <a:t>nhiều trải nghiệm quý báu, giúp </a:t>
            </a:r>
            <a:r>
              <a:rPr lang="en-US" sz="2400" dirty="0" err="1">
                <a:solidFill>
                  <a:srgbClr val="0000CC"/>
                </a:solidFill>
              </a:rPr>
              <a:t>em</a:t>
            </a:r>
            <a:r>
              <a:rPr lang="vi-VN" sz="2400" dirty="0">
                <a:solidFill>
                  <a:srgbClr val="0000CC"/>
                </a:solidFill>
              </a:rPr>
              <a:t> hiểu rõ hơn về môi trường làm việc thực tế cũng như cách ứng dụng các kiến thức học thuật vào dự án thực tiễn. </a:t>
            </a:r>
            <a:endParaRPr lang="en-US" sz="2400" dirty="0">
              <a:solidFill>
                <a:srgbClr val="0000CC"/>
              </a:solidFill>
            </a:endParaRPr>
          </a:p>
          <a:p>
            <a:pPr marL="342900" lvl="0" indent="-342900" algn="just">
              <a:lnSpc>
                <a:spcPct val="100000"/>
              </a:lnSpc>
              <a:spcBef>
                <a:spcPts val="1200"/>
              </a:spcBef>
              <a:spcAft>
                <a:spcPts val="1300"/>
              </a:spcAft>
              <a:buFont typeface="Arial" panose="020B0604020202020204" pitchFamily="34" charset="0"/>
              <a:buChar char="●"/>
            </a:pPr>
            <a:r>
              <a:rPr lang="en-US" sz="2400" dirty="0" err="1">
                <a:solidFill>
                  <a:srgbClr val="0000CC"/>
                </a:solidFill>
              </a:rPr>
              <a:t>Với</a:t>
            </a:r>
            <a:r>
              <a:rPr lang="en-US" sz="2400" dirty="0">
                <a:solidFill>
                  <a:srgbClr val="0000CC"/>
                </a:solidFill>
              </a:rPr>
              <a:t> </a:t>
            </a:r>
            <a:r>
              <a:rPr lang="en-US" sz="2400" dirty="0" err="1">
                <a:solidFill>
                  <a:srgbClr val="0000CC"/>
                </a:solidFill>
              </a:rPr>
              <a:t>kỹ</a:t>
            </a:r>
            <a:r>
              <a:rPr lang="en-US" sz="2400" dirty="0">
                <a:solidFill>
                  <a:srgbClr val="0000CC"/>
                </a:solidFill>
              </a:rPr>
              <a:t> </a:t>
            </a:r>
            <a:r>
              <a:rPr lang="en-US" sz="2400" dirty="0" err="1">
                <a:solidFill>
                  <a:srgbClr val="0000CC"/>
                </a:solidFill>
              </a:rPr>
              <a:t>năng</a:t>
            </a:r>
            <a:r>
              <a:rPr lang="en-US" sz="2400" dirty="0">
                <a:solidFill>
                  <a:srgbClr val="0000CC"/>
                </a:solidFill>
              </a:rPr>
              <a:t> </a:t>
            </a:r>
            <a:r>
              <a:rPr lang="en-US" sz="2400" dirty="0" err="1">
                <a:solidFill>
                  <a:srgbClr val="0000CC"/>
                </a:solidFill>
              </a:rPr>
              <a:t>và</a:t>
            </a:r>
            <a:r>
              <a:rPr lang="en-US" sz="2400" dirty="0">
                <a:solidFill>
                  <a:srgbClr val="0000CC"/>
                </a:solidFill>
              </a:rPr>
              <a:t> </a:t>
            </a:r>
            <a:r>
              <a:rPr lang="en-US" sz="2400" dirty="0" err="1">
                <a:solidFill>
                  <a:srgbClr val="0000CC"/>
                </a:solidFill>
              </a:rPr>
              <a:t>kinh</a:t>
            </a:r>
            <a:r>
              <a:rPr lang="en-US" sz="2400" dirty="0">
                <a:solidFill>
                  <a:srgbClr val="0000CC"/>
                </a:solidFill>
              </a:rPr>
              <a:t> </a:t>
            </a:r>
            <a:r>
              <a:rPr lang="en-US" sz="2400" dirty="0" err="1">
                <a:solidFill>
                  <a:srgbClr val="0000CC"/>
                </a:solidFill>
              </a:rPr>
              <a:t>nghiệm</a:t>
            </a:r>
            <a:r>
              <a:rPr lang="en-US" sz="2400" dirty="0">
                <a:solidFill>
                  <a:srgbClr val="0000CC"/>
                </a:solidFill>
              </a:rPr>
              <a:t> </a:t>
            </a:r>
            <a:r>
              <a:rPr lang="en-US" sz="2400" dirty="0" err="1">
                <a:solidFill>
                  <a:srgbClr val="0000CC"/>
                </a:solidFill>
              </a:rPr>
              <a:t>đã</a:t>
            </a:r>
            <a:r>
              <a:rPr lang="en-US" sz="2400" dirty="0">
                <a:solidFill>
                  <a:srgbClr val="0000CC"/>
                </a:solidFill>
              </a:rPr>
              <a:t> </a:t>
            </a:r>
            <a:r>
              <a:rPr lang="en-US" sz="2400" dirty="0" err="1">
                <a:solidFill>
                  <a:srgbClr val="0000CC"/>
                </a:solidFill>
              </a:rPr>
              <a:t>được</a:t>
            </a:r>
            <a:r>
              <a:rPr lang="en-US" sz="2400" dirty="0">
                <a:solidFill>
                  <a:srgbClr val="0000CC"/>
                </a:solidFill>
              </a:rPr>
              <a:t> </a:t>
            </a:r>
            <a:r>
              <a:rPr lang="en-US" sz="2400" dirty="0" err="1">
                <a:solidFill>
                  <a:srgbClr val="0000CC"/>
                </a:solidFill>
              </a:rPr>
              <a:t>trau</a:t>
            </a:r>
            <a:r>
              <a:rPr lang="en-US" sz="2400" dirty="0">
                <a:solidFill>
                  <a:srgbClr val="0000CC"/>
                </a:solidFill>
              </a:rPr>
              <a:t> </a:t>
            </a:r>
            <a:r>
              <a:rPr lang="en-US" sz="2400" dirty="0" err="1">
                <a:solidFill>
                  <a:srgbClr val="0000CC"/>
                </a:solidFill>
              </a:rPr>
              <a:t>dồi</a:t>
            </a:r>
            <a:r>
              <a:rPr lang="en-US" sz="2400" dirty="0">
                <a:solidFill>
                  <a:srgbClr val="0000CC"/>
                </a:solidFill>
              </a:rPr>
              <a:t> </a:t>
            </a:r>
            <a:r>
              <a:rPr lang="en-US" sz="2400" dirty="0" err="1">
                <a:solidFill>
                  <a:srgbClr val="0000CC"/>
                </a:solidFill>
              </a:rPr>
              <a:t>và</a:t>
            </a:r>
            <a:r>
              <a:rPr lang="en-US" sz="2400" dirty="0">
                <a:solidFill>
                  <a:srgbClr val="0000CC"/>
                </a:solidFill>
              </a:rPr>
              <a:t> </a:t>
            </a:r>
            <a:r>
              <a:rPr lang="en-US" sz="2400" dirty="0" err="1">
                <a:solidFill>
                  <a:srgbClr val="0000CC"/>
                </a:solidFill>
              </a:rPr>
              <a:t>tích</a:t>
            </a:r>
            <a:r>
              <a:rPr lang="en-US" sz="2400" dirty="0">
                <a:solidFill>
                  <a:srgbClr val="0000CC"/>
                </a:solidFill>
              </a:rPr>
              <a:t> </a:t>
            </a:r>
            <a:r>
              <a:rPr lang="en-US" sz="2400" dirty="0" err="1">
                <a:solidFill>
                  <a:srgbClr val="0000CC"/>
                </a:solidFill>
              </a:rPr>
              <a:t>lũy</a:t>
            </a:r>
            <a:r>
              <a:rPr lang="en-US" sz="2400" dirty="0">
                <a:solidFill>
                  <a:srgbClr val="0000CC"/>
                </a:solidFill>
              </a:rPr>
              <a:t>, </a:t>
            </a:r>
            <a:r>
              <a:rPr lang="en-US" sz="2400" dirty="0" err="1">
                <a:solidFill>
                  <a:srgbClr val="0000CC"/>
                </a:solidFill>
              </a:rPr>
              <a:t>em</a:t>
            </a:r>
            <a:r>
              <a:rPr lang="en-US" sz="2400" dirty="0">
                <a:solidFill>
                  <a:srgbClr val="0000CC"/>
                </a:solidFill>
              </a:rPr>
              <a:t> </a:t>
            </a:r>
            <a:r>
              <a:rPr lang="en-US" sz="2400" dirty="0" err="1">
                <a:solidFill>
                  <a:srgbClr val="0000CC"/>
                </a:solidFill>
              </a:rPr>
              <a:t>cảm</a:t>
            </a:r>
            <a:r>
              <a:rPr lang="en-US" sz="2400" dirty="0">
                <a:solidFill>
                  <a:srgbClr val="0000CC"/>
                </a:solidFill>
              </a:rPr>
              <a:t> </a:t>
            </a:r>
            <a:r>
              <a:rPr lang="en-US" sz="2400" dirty="0" err="1">
                <a:solidFill>
                  <a:srgbClr val="0000CC"/>
                </a:solidFill>
              </a:rPr>
              <a:t>thấy</a:t>
            </a:r>
            <a:r>
              <a:rPr lang="en-US" sz="2400" dirty="0">
                <a:solidFill>
                  <a:srgbClr val="0000CC"/>
                </a:solidFill>
              </a:rPr>
              <a:t> </a:t>
            </a:r>
            <a:r>
              <a:rPr lang="en-US" sz="2400" dirty="0" err="1">
                <a:solidFill>
                  <a:srgbClr val="0000CC"/>
                </a:solidFill>
              </a:rPr>
              <a:t>tự</a:t>
            </a:r>
            <a:r>
              <a:rPr lang="en-US" sz="2400" dirty="0">
                <a:solidFill>
                  <a:srgbClr val="0000CC"/>
                </a:solidFill>
              </a:rPr>
              <a:t> tin </a:t>
            </a:r>
            <a:r>
              <a:rPr lang="en-US" sz="2400" dirty="0" err="1">
                <a:solidFill>
                  <a:srgbClr val="0000CC"/>
                </a:solidFill>
              </a:rPr>
              <a:t>hơn</a:t>
            </a:r>
            <a:r>
              <a:rPr lang="en-US" sz="2400" dirty="0">
                <a:solidFill>
                  <a:srgbClr val="0000CC"/>
                </a:solidFill>
              </a:rPr>
              <a:t> </a:t>
            </a:r>
            <a:r>
              <a:rPr lang="en-US" sz="2400" dirty="0" err="1">
                <a:solidFill>
                  <a:srgbClr val="0000CC"/>
                </a:solidFill>
              </a:rPr>
              <a:t>vì</a:t>
            </a:r>
            <a:r>
              <a:rPr lang="en-US" sz="2400" dirty="0">
                <a:solidFill>
                  <a:srgbClr val="0000CC"/>
                </a:solidFill>
              </a:rPr>
              <a:t> </a:t>
            </a:r>
            <a:r>
              <a:rPr lang="en-US" sz="2400" dirty="0" err="1">
                <a:solidFill>
                  <a:srgbClr val="0000CC"/>
                </a:solidFill>
              </a:rPr>
              <a:t>đã</a:t>
            </a:r>
            <a:r>
              <a:rPr lang="en-US" sz="2400" dirty="0">
                <a:solidFill>
                  <a:srgbClr val="0000CC"/>
                </a:solidFill>
              </a:rPr>
              <a:t> </a:t>
            </a:r>
            <a:r>
              <a:rPr lang="en-US" sz="2400" dirty="0" err="1">
                <a:solidFill>
                  <a:srgbClr val="0000CC"/>
                </a:solidFill>
              </a:rPr>
              <a:t>có</a:t>
            </a:r>
            <a:r>
              <a:rPr lang="en-US" sz="2400" dirty="0">
                <a:solidFill>
                  <a:srgbClr val="0000CC"/>
                </a:solidFill>
              </a:rPr>
              <a:t> </a:t>
            </a:r>
            <a:r>
              <a:rPr lang="en-US" sz="2400" dirty="0" err="1">
                <a:solidFill>
                  <a:srgbClr val="0000CC"/>
                </a:solidFill>
              </a:rPr>
              <a:t>thêm</a:t>
            </a:r>
            <a:r>
              <a:rPr lang="en-US" sz="2400" dirty="0">
                <a:solidFill>
                  <a:srgbClr val="0000CC"/>
                </a:solidFill>
              </a:rPr>
              <a:t> </a:t>
            </a:r>
            <a:r>
              <a:rPr lang="en-US" sz="2400" dirty="0" err="1">
                <a:solidFill>
                  <a:srgbClr val="0000CC"/>
                </a:solidFill>
              </a:rPr>
              <a:t>hành</a:t>
            </a:r>
            <a:r>
              <a:rPr lang="en-US" sz="2400" dirty="0">
                <a:solidFill>
                  <a:srgbClr val="0000CC"/>
                </a:solidFill>
              </a:rPr>
              <a:t> </a:t>
            </a:r>
            <a:r>
              <a:rPr lang="en-US" sz="2400" dirty="0" err="1">
                <a:solidFill>
                  <a:srgbClr val="0000CC"/>
                </a:solidFill>
              </a:rPr>
              <a:t>trang</a:t>
            </a:r>
            <a:r>
              <a:rPr lang="en-US" sz="2400" dirty="0">
                <a:solidFill>
                  <a:srgbClr val="0000CC"/>
                </a:solidFill>
              </a:rPr>
              <a:t> </a:t>
            </a:r>
            <a:r>
              <a:rPr lang="en-US" sz="2400" dirty="0" err="1">
                <a:solidFill>
                  <a:srgbClr val="0000CC"/>
                </a:solidFill>
              </a:rPr>
              <a:t>trên</a:t>
            </a:r>
            <a:r>
              <a:rPr lang="en-US" sz="2400" dirty="0">
                <a:solidFill>
                  <a:srgbClr val="0000CC"/>
                </a:solidFill>
              </a:rPr>
              <a:t> con </a:t>
            </a:r>
            <a:r>
              <a:rPr lang="en-US" sz="2400" dirty="0" err="1">
                <a:solidFill>
                  <a:srgbClr val="0000CC"/>
                </a:solidFill>
              </a:rPr>
              <a:t>đường</a:t>
            </a:r>
            <a:r>
              <a:rPr lang="en-US" sz="2400" dirty="0">
                <a:solidFill>
                  <a:srgbClr val="0000CC"/>
                </a:solidFill>
              </a:rPr>
              <a:t> </a:t>
            </a:r>
            <a:r>
              <a:rPr lang="en-US" sz="2400" dirty="0" err="1">
                <a:solidFill>
                  <a:srgbClr val="0000CC"/>
                </a:solidFill>
              </a:rPr>
              <a:t>trở</a:t>
            </a:r>
            <a:r>
              <a:rPr lang="en-US" sz="2400" dirty="0">
                <a:solidFill>
                  <a:srgbClr val="0000CC"/>
                </a:solidFill>
              </a:rPr>
              <a:t> </a:t>
            </a:r>
            <a:r>
              <a:rPr lang="en-US" sz="2400" dirty="0" err="1">
                <a:solidFill>
                  <a:srgbClr val="0000CC"/>
                </a:solidFill>
              </a:rPr>
              <a:t>thành</a:t>
            </a:r>
            <a:r>
              <a:rPr lang="en-US" sz="2400" dirty="0">
                <a:solidFill>
                  <a:srgbClr val="0000CC"/>
                </a:solidFill>
              </a:rPr>
              <a:t> </a:t>
            </a:r>
            <a:r>
              <a:rPr lang="en-US" sz="2400" dirty="0" err="1">
                <a:solidFill>
                  <a:srgbClr val="0000CC"/>
                </a:solidFill>
              </a:rPr>
              <a:t>một</a:t>
            </a:r>
            <a:r>
              <a:rPr lang="en-US" sz="2400" dirty="0">
                <a:solidFill>
                  <a:srgbClr val="0000CC"/>
                </a:solidFill>
              </a:rPr>
              <a:t> Developer.</a:t>
            </a:r>
          </a:p>
        </p:txBody>
      </p:sp>
      <p:sp>
        <p:nvSpPr>
          <p:cNvPr id="4" name="Slide Number Placeholder 3">
            <a:extLst>
              <a:ext uri="{FF2B5EF4-FFF2-40B4-BE49-F238E27FC236}">
                <a16:creationId xmlns:a16="http://schemas.microsoft.com/office/drawing/2014/main" id="{FAA47B6C-4E14-1114-6F11-469E6CF3DD94}"/>
              </a:ext>
            </a:extLst>
          </p:cNvPr>
          <p:cNvSpPr>
            <a:spLocks noGrp="1"/>
          </p:cNvSpPr>
          <p:nvPr>
            <p:ph type="sldNum" sz="quarter" idx="12"/>
          </p:nvPr>
        </p:nvSpPr>
        <p:spPr/>
        <p:txBody>
          <a:bodyPr/>
          <a:lstStyle/>
          <a:p>
            <a:fld id="{126FA1BB-6C0F-402E-9AF9-1EAC980C76FC}" type="slidenum">
              <a:rPr lang="vi-VN" smtClean="0"/>
              <a:pPr/>
              <a:t>11</a:t>
            </a:fld>
            <a:endParaRPr lang="vi-VN"/>
          </a:p>
        </p:txBody>
      </p:sp>
      <p:sp>
        <p:nvSpPr>
          <p:cNvPr id="5" name="Date Placeholder 4">
            <a:extLst>
              <a:ext uri="{FF2B5EF4-FFF2-40B4-BE49-F238E27FC236}">
                <a16:creationId xmlns:a16="http://schemas.microsoft.com/office/drawing/2014/main" id="{6C34CB90-44DF-03A8-7D52-BD1CB7B23D69}"/>
              </a:ext>
            </a:extLst>
          </p:cNvPr>
          <p:cNvSpPr>
            <a:spLocks noGrp="1"/>
          </p:cNvSpPr>
          <p:nvPr>
            <p:ph type="dt" sz="half" idx="10"/>
          </p:nvPr>
        </p:nvSpPr>
        <p:spPr/>
        <p:txBody>
          <a:bodyPr/>
          <a:lstStyle/>
          <a:p>
            <a:r>
              <a:rPr lang="en-US"/>
              <a:t>Bộ môn Mạng máy tính</a:t>
            </a:r>
            <a:endParaRPr lang="vi-VN" dirty="0"/>
          </a:p>
        </p:txBody>
      </p:sp>
    </p:spTree>
    <p:extLst>
      <p:ext uri="{BB962C8B-B14F-4D97-AF65-F5344CB8AC3E}">
        <p14:creationId xmlns:p14="http://schemas.microsoft.com/office/powerpoint/2010/main" val="252168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63E282-533F-2905-DDDE-42A18EB28FD8}"/>
              </a:ext>
            </a:extLst>
          </p:cNvPr>
          <p:cNvSpPr>
            <a:spLocks noGrp="1"/>
          </p:cNvSpPr>
          <p:nvPr>
            <p:ph type="sldNum" sz="quarter" idx="12"/>
          </p:nvPr>
        </p:nvSpPr>
        <p:spPr/>
        <p:txBody>
          <a:bodyPr/>
          <a:lstStyle/>
          <a:p>
            <a:fld id="{126FA1BB-6C0F-402E-9AF9-1EAC980C76FC}" type="slidenum">
              <a:rPr lang="vi-VN" smtClean="0"/>
              <a:pPr/>
              <a:t>12</a:t>
            </a:fld>
            <a:endParaRPr lang="vi-VN" dirty="0"/>
          </a:p>
        </p:txBody>
      </p:sp>
      <p:sp>
        <p:nvSpPr>
          <p:cNvPr id="4" name="Date Placeholder 3">
            <a:extLst>
              <a:ext uri="{FF2B5EF4-FFF2-40B4-BE49-F238E27FC236}">
                <a16:creationId xmlns:a16="http://schemas.microsoft.com/office/drawing/2014/main" id="{67609F66-B0A7-32F1-86B6-C5DCD7B33459}"/>
              </a:ext>
            </a:extLst>
          </p:cNvPr>
          <p:cNvSpPr>
            <a:spLocks noGrp="1"/>
          </p:cNvSpPr>
          <p:nvPr>
            <p:ph type="dt" sz="half" idx="10"/>
          </p:nvPr>
        </p:nvSpPr>
        <p:spPr/>
        <p:txBody>
          <a:bodyPr/>
          <a:lstStyle/>
          <a:p>
            <a:r>
              <a:rPr lang="en-US"/>
              <a:t>Bộ môn Mạng máy tính</a:t>
            </a:r>
            <a:endParaRPr lang="vi-VN" dirty="0"/>
          </a:p>
        </p:txBody>
      </p:sp>
      <p:sp>
        <p:nvSpPr>
          <p:cNvPr id="6" name="TextBox 5">
            <a:extLst>
              <a:ext uri="{FF2B5EF4-FFF2-40B4-BE49-F238E27FC236}">
                <a16:creationId xmlns:a16="http://schemas.microsoft.com/office/drawing/2014/main" id="{94BA40C5-0A55-0B5E-9225-C1DA77EE87EC}"/>
              </a:ext>
            </a:extLst>
          </p:cNvPr>
          <p:cNvSpPr txBox="1"/>
          <p:nvPr/>
        </p:nvSpPr>
        <p:spPr>
          <a:xfrm>
            <a:off x="3183875" y="3429000"/>
            <a:ext cx="6289101" cy="1323439"/>
          </a:xfrm>
          <a:prstGeom prst="rect">
            <a:avLst/>
          </a:prstGeom>
          <a:noFill/>
        </p:spPr>
        <p:txBody>
          <a:bodyPr wrap="square" rtlCol="0">
            <a:spAutoFit/>
          </a:bodyPr>
          <a:lstStyle/>
          <a:p>
            <a:r>
              <a:rPr lang="en-US" sz="8000" dirty="0">
                <a:solidFill>
                  <a:srgbClr val="FFC000"/>
                </a:solidFill>
              </a:rPr>
              <a:t>THANK YOU!</a:t>
            </a:r>
          </a:p>
        </p:txBody>
      </p:sp>
    </p:spTree>
    <p:extLst>
      <p:ext uri="{BB962C8B-B14F-4D97-AF65-F5344CB8AC3E}">
        <p14:creationId xmlns:p14="http://schemas.microsoft.com/office/powerpoint/2010/main" val="209154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BE9D-04BD-4742-4948-4088B670EDDF}"/>
              </a:ext>
            </a:extLst>
          </p:cNvPr>
          <p:cNvSpPr>
            <a:spLocks noGrp="1"/>
          </p:cNvSpPr>
          <p:nvPr>
            <p:ph type="title"/>
          </p:nvPr>
        </p:nvSpPr>
        <p:spPr>
          <a:xfrm>
            <a:off x="2773680" y="903889"/>
            <a:ext cx="5727603" cy="860371"/>
          </a:xfrm>
        </p:spPr>
        <p:txBody>
          <a:bodyPr/>
          <a:lstStyle/>
          <a:p>
            <a:r>
              <a:rPr lang="en-US" dirty="0" err="1">
                <a:solidFill>
                  <a:srgbClr val="303492"/>
                </a:solidFill>
              </a:rPr>
              <a:t>Tổng</a:t>
            </a:r>
            <a:r>
              <a:rPr lang="en-US" dirty="0">
                <a:solidFill>
                  <a:srgbClr val="303492"/>
                </a:solidFill>
              </a:rPr>
              <a:t> </a:t>
            </a:r>
            <a:r>
              <a:rPr lang="en-US" dirty="0" err="1">
                <a:solidFill>
                  <a:srgbClr val="303492"/>
                </a:solidFill>
              </a:rPr>
              <a:t>quan</a:t>
            </a:r>
            <a:endParaRPr lang="en-US" dirty="0">
              <a:solidFill>
                <a:srgbClr val="303492"/>
              </a:solidFill>
            </a:endParaRPr>
          </a:p>
        </p:txBody>
      </p:sp>
      <p:sp>
        <p:nvSpPr>
          <p:cNvPr id="3" name="Content Placeholder 2">
            <a:extLst>
              <a:ext uri="{FF2B5EF4-FFF2-40B4-BE49-F238E27FC236}">
                <a16:creationId xmlns:a16="http://schemas.microsoft.com/office/drawing/2014/main" id="{05CEE3DF-12D0-F3CE-0D16-5CC10AF2C1BA}"/>
              </a:ext>
            </a:extLst>
          </p:cNvPr>
          <p:cNvSpPr>
            <a:spLocks noGrp="1"/>
          </p:cNvSpPr>
          <p:nvPr>
            <p:ph idx="1"/>
          </p:nvPr>
        </p:nvSpPr>
        <p:spPr/>
        <p:txBody>
          <a:bodyPr/>
          <a:lstStyle/>
          <a:p>
            <a:pPr marL="571500" indent="-571500">
              <a:buFont typeface="+mj-lt"/>
              <a:buAutoNum type="romanUcPeriod"/>
            </a:pPr>
            <a:r>
              <a:rPr lang="en-US" dirty="0" err="1">
                <a:solidFill>
                  <a:srgbClr val="303492"/>
                </a:solidFill>
              </a:rPr>
              <a:t>Giới</a:t>
            </a:r>
            <a:r>
              <a:rPr lang="en-US" dirty="0">
                <a:solidFill>
                  <a:srgbClr val="303492"/>
                </a:solidFill>
              </a:rPr>
              <a:t> </a:t>
            </a:r>
            <a:r>
              <a:rPr lang="en-US" dirty="0" err="1">
                <a:solidFill>
                  <a:srgbClr val="303492"/>
                </a:solidFill>
              </a:rPr>
              <a:t>thiệu</a:t>
            </a:r>
            <a:r>
              <a:rPr lang="en-US" dirty="0">
                <a:solidFill>
                  <a:srgbClr val="303492"/>
                </a:solidFill>
              </a:rPr>
              <a:t> </a:t>
            </a:r>
            <a:r>
              <a:rPr lang="en-US" dirty="0" err="1">
                <a:solidFill>
                  <a:srgbClr val="303492"/>
                </a:solidFill>
              </a:rPr>
              <a:t>doanh</a:t>
            </a:r>
            <a:r>
              <a:rPr lang="en-US" dirty="0">
                <a:solidFill>
                  <a:srgbClr val="303492"/>
                </a:solidFill>
              </a:rPr>
              <a:t> </a:t>
            </a:r>
            <a:r>
              <a:rPr lang="en-US" dirty="0" err="1">
                <a:solidFill>
                  <a:srgbClr val="303492"/>
                </a:solidFill>
              </a:rPr>
              <a:t>nghiệp</a:t>
            </a:r>
            <a:endParaRPr lang="en-US" dirty="0">
              <a:solidFill>
                <a:srgbClr val="303492"/>
              </a:solidFill>
            </a:endParaRPr>
          </a:p>
          <a:p>
            <a:pPr marL="571500" indent="-571500">
              <a:buFont typeface="+mj-lt"/>
              <a:buAutoNum type="romanUcPeriod"/>
            </a:pPr>
            <a:r>
              <a:rPr lang="en-US" dirty="0" err="1">
                <a:solidFill>
                  <a:srgbClr val="303492"/>
                </a:solidFill>
              </a:rPr>
              <a:t>Vị</a:t>
            </a:r>
            <a:r>
              <a:rPr lang="en-US" dirty="0">
                <a:solidFill>
                  <a:srgbClr val="303492"/>
                </a:solidFill>
              </a:rPr>
              <a:t> </a:t>
            </a:r>
            <a:r>
              <a:rPr lang="en-US" dirty="0" err="1">
                <a:solidFill>
                  <a:srgbClr val="303492"/>
                </a:solidFill>
              </a:rPr>
              <a:t>trí</a:t>
            </a:r>
            <a:r>
              <a:rPr lang="en-US" dirty="0">
                <a:solidFill>
                  <a:srgbClr val="303492"/>
                </a:solidFill>
              </a:rPr>
              <a:t> </a:t>
            </a:r>
            <a:r>
              <a:rPr lang="en-US" dirty="0" err="1">
                <a:solidFill>
                  <a:srgbClr val="303492"/>
                </a:solidFill>
              </a:rPr>
              <a:t>và</a:t>
            </a:r>
            <a:r>
              <a:rPr lang="en-US" dirty="0">
                <a:solidFill>
                  <a:srgbClr val="303492"/>
                </a:solidFill>
              </a:rPr>
              <a:t> </a:t>
            </a:r>
            <a:r>
              <a:rPr lang="en-US" dirty="0" err="1">
                <a:solidFill>
                  <a:srgbClr val="303492"/>
                </a:solidFill>
              </a:rPr>
              <a:t>đề</a:t>
            </a:r>
            <a:r>
              <a:rPr lang="en-US" dirty="0">
                <a:solidFill>
                  <a:srgbClr val="303492"/>
                </a:solidFill>
              </a:rPr>
              <a:t> </a:t>
            </a:r>
            <a:r>
              <a:rPr lang="en-US" dirty="0" err="1">
                <a:solidFill>
                  <a:srgbClr val="303492"/>
                </a:solidFill>
              </a:rPr>
              <a:t>tài</a:t>
            </a:r>
            <a:r>
              <a:rPr lang="en-US" dirty="0">
                <a:solidFill>
                  <a:srgbClr val="303492"/>
                </a:solidFill>
              </a:rPr>
              <a:t> </a:t>
            </a:r>
            <a:r>
              <a:rPr lang="en-US" dirty="0" err="1">
                <a:solidFill>
                  <a:srgbClr val="303492"/>
                </a:solidFill>
              </a:rPr>
              <a:t>thực</a:t>
            </a:r>
            <a:r>
              <a:rPr lang="en-US" dirty="0">
                <a:solidFill>
                  <a:srgbClr val="303492"/>
                </a:solidFill>
              </a:rPr>
              <a:t> </a:t>
            </a:r>
            <a:r>
              <a:rPr lang="en-US" dirty="0" err="1">
                <a:solidFill>
                  <a:srgbClr val="303492"/>
                </a:solidFill>
              </a:rPr>
              <a:t>tập</a:t>
            </a:r>
            <a:endParaRPr lang="en-US" dirty="0">
              <a:solidFill>
                <a:srgbClr val="303492"/>
              </a:solidFill>
            </a:endParaRPr>
          </a:p>
          <a:p>
            <a:pPr marL="571500" indent="-571500">
              <a:buFont typeface="+mj-lt"/>
              <a:buAutoNum type="romanUcPeriod"/>
            </a:pPr>
            <a:r>
              <a:rPr lang="en-US" dirty="0" err="1">
                <a:solidFill>
                  <a:srgbClr val="303492"/>
                </a:solidFill>
              </a:rPr>
              <a:t>Nội</a:t>
            </a:r>
            <a:r>
              <a:rPr lang="en-US" dirty="0">
                <a:solidFill>
                  <a:srgbClr val="303492"/>
                </a:solidFill>
              </a:rPr>
              <a:t> dung </a:t>
            </a:r>
            <a:r>
              <a:rPr lang="en-US" dirty="0" err="1">
                <a:solidFill>
                  <a:srgbClr val="303492"/>
                </a:solidFill>
              </a:rPr>
              <a:t>thực</a:t>
            </a:r>
            <a:r>
              <a:rPr lang="en-US" dirty="0">
                <a:solidFill>
                  <a:srgbClr val="303492"/>
                </a:solidFill>
              </a:rPr>
              <a:t> </a:t>
            </a:r>
            <a:r>
              <a:rPr lang="en-US" dirty="0" err="1">
                <a:solidFill>
                  <a:srgbClr val="303492"/>
                </a:solidFill>
              </a:rPr>
              <a:t>tập</a:t>
            </a:r>
            <a:endParaRPr lang="en-US" dirty="0">
              <a:solidFill>
                <a:srgbClr val="303492"/>
              </a:solidFill>
            </a:endParaRPr>
          </a:p>
          <a:p>
            <a:pPr marL="571500" indent="-571500">
              <a:buFont typeface="+mj-lt"/>
              <a:buAutoNum type="romanUcPeriod"/>
            </a:pPr>
            <a:r>
              <a:rPr lang="en-US" dirty="0" err="1">
                <a:solidFill>
                  <a:srgbClr val="303492"/>
                </a:solidFill>
              </a:rPr>
              <a:t>Đánh</a:t>
            </a:r>
            <a:r>
              <a:rPr lang="en-US" dirty="0">
                <a:solidFill>
                  <a:srgbClr val="303492"/>
                </a:solidFill>
              </a:rPr>
              <a:t> </a:t>
            </a:r>
            <a:r>
              <a:rPr lang="en-US" dirty="0" err="1">
                <a:solidFill>
                  <a:srgbClr val="303492"/>
                </a:solidFill>
              </a:rPr>
              <a:t>giá</a:t>
            </a:r>
            <a:r>
              <a:rPr lang="en-US" dirty="0">
                <a:solidFill>
                  <a:srgbClr val="303492"/>
                </a:solidFill>
              </a:rPr>
              <a:t> </a:t>
            </a:r>
            <a:r>
              <a:rPr lang="en-US" dirty="0" err="1">
                <a:solidFill>
                  <a:srgbClr val="303492"/>
                </a:solidFill>
              </a:rPr>
              <a:t>kết</a:t>
            </a:r>
            <a:r>
              <a:rPr lang="en-US" dirty="0">
                <a:solidFill>
                  <a:srgbClr val="303492"/>
                </a:solidFill>
              </a:rPr>
              <a:t> </a:t>
            </a:r>
            <a:r>
              <a:rPr lang="en-US" dirty="0" err="1">
                <a:solidFill>
                  <a:srgbClr val="303492"/>
                </a:solidFill>
              </a:rPr>
              <a:t>quả</a:t>
            </a:r>
            <a:r>
              <a:rPr lang="en-US" dirty="0">
                <a:solidFill>
                  <a:srgbClr val="303492"/>
                </a:solidFill>
              </a:rPr>
              <a:t> </a:t>
            </a:r>
          </a:p>
          <a:p>
            <a:pPr marL="571500" indent="-571500">
              <a:buFont typeface="+mj-lt"/>
              <a:buAutoNum type="romanUcPeriod"/>
            </a:pPr>
            <a:r>
              <a:rPr lang="en-US" dirty="0" err="1">
                <a:solidFill>
                  <a:srgbClr val="303492"/>
                </a:solidFill>
              </a:rPr>
              <a:t>Kết</a:t>
            </a:r>
            <a:r>
              <a:rPr lang="en-US" dirty="0">
                <a:solidFill>
                  <a:srgbClr val="303492"/>
                </a:solidFill>
              </a:rPr>
              <a:t> </a:t>
            </a:r>
            <a:r>
              <a:rPr lang="en-US" dirty="0" err="1">
                <a:solidFill>
                  <a:srgbClr val="303492"/>
                </a:solidFill>
              </a:rPr>
              <a:t>luận</a:t>
            </a:r>
            <a:endParaRPr lang="en-US" dirty="0">
              <a:solidFill>
                <a:srgbClr val="303492"/>
              </a:solidFill>
            </a:endParaRPr>
          </a:p>
        </p:txBody>
      </p:sp>
      <p:sp>
        <p:nvSpPr>
          <p:cNvPr id="4" name="Slide Number Placeholder 3">
            <a:extLst>
              <a:ext uri="{FF2B5EF4-FFF2-40B4-BE49-F238E27FC236}">
                <a16:creationId xmlns:a16="http://schemas.microsoft.com/office/drawing/2014/main" id="{F498229C-3006-B98E-899B-CBF89901D7ED}"/>
              </a:ext>
            </a:extLst>
          </p:cNvPr>
          <p:cNvSpPr>
            <a:spLocks noGrp="1"/>
          </p:cNvSpPr>
          <p:nvPr>
            <p:ph type="sldNum" sz="quarter" idx="12"/>
          </p:nvPr>
        </p:nvSpPr>
        <p:spPr/>
        <p:txBody>
          <a:bodyPr/>
          <a:lstStyle/>
          <a:p>
            <a:fld id="{126FA1BB-6C0F-402E-9AF9-1EAC980C76FC}" type="slidenum">
              <a:rPr lang="vi-VN" smtClean="0"/>
              <a:pPr/>
              <a:t>2</a:t>
            </a:fld>
            <a:endParaRPr lang="vi-VN"/>
          </a:p>
        </p:txBody>
      </p:sp>
      <p:sp>
        <p:nvSpPr>
          <p:cNvPr id="5" name="Date Placeholder 4">
            <a:extLst>
              <a:ext uri="{FF2B5EF4-FFF2-40B4-BE49-F238E27FC236}">
                <a16:creationId xmlns:a16="http://schemas.microsoft.com/office/drawing/2014/main" id="{F21AF15D-E70E-C2B7-B359-3FF7506FC331}"/>
              </a:ext>
            </a:extLst>
          </p:cNvPr>
          <p:cNvSpPr>
            <a:spLocks noGrp="1"/>
          </p:cNvSpPr>
          <p:nvPr>
            <p:ph type="dt" sz="half" idx="10"/>
          </p:nvPr>
        </p:nvSpPr>
        <p:spPr/>
        <p:txBody>
          <a:bodyPr/>
          <a:lstStyle/>
          <a:p>
            <a:r>
              <a:rPr lang="en-US"/>
              <a:t>Bộ môn Mạng máy tính</a:t>
            </a:r>
            <a:endParaRPr lang="vi-VN" dirty="0"/>
          </a:p>
        </p:txBody>
      </p:sp>
    </p:spTree>
    <p:extLst>
      <p:ext uri="{BB962C8B-B14F-4D97-AF65-F5344CB8AC3E}">
        <p14:creationId xmlns:p14="http://schemas.microsoft.com/office/powerpoint/2010/main" val="362644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C18-1868-E37A-A182-B155767A0495}"/>
              </a:ext>
            </a:extLst>
          </p:cNvPr>
          <p:cNvSpPr>
            <a:spLocks noGrp="1"/>
          </p:cNvSpPr>
          <p:nvPr>
            <p:ph type="title"/>
          </p:nvPr>
        </p:nvSpPr>
        <p:spPr>
          <a:xfrm>
            <a:off x="2326640" y="681037"/>
            <a:ext cx="6017494" cy="1056323"/>
          </a:xfrm>
        </p:spPr>
        <p:txBody>
          <a:bodyPr/>
          <a:lstStyle/>
          <a:p>
            <a:r>
              <a:rPr lang="en-US" dirty="0" err="1">
                <a:solidFill>
                  <a:srgbClr val="303492"/>
                </a:solidFill>
              </a:rPr>
              <a:t>Giới</a:t>
            </a:r>
            <a:r>
              <a:rPr lang="en-US" dirty="0">
                <a:solidFill>
                  <a:srgbClr val="303492"/>
                </a:solidFill>
              </a:rPr>
              <a:t> </a:t>
            </a:r>
            <a:r>
              <a:rPr lang="en-US" dirty="0" err="1">
                <a:solidFill>
                  <a:srgbClr val="303492"/>
                </a:solidFill>
              </a:rPr>
              <a:t>thiệu</a:t>
            </a:r>
            <a:r>
              <a:rPr lang="en-US" dirty="0">
                <a:solidFill>
                  <a:srgbClr val="303492"/>
                </a:solidFill>
              </a:rPr>
              <a:t> </a:t>
            </a:r>
            <a:r>
              <a:rPr lang="en-US" dirty="0" err="1">
                <a:solidFill>
                  <a:srgbClr val="303492"/>
                </a:solidFill>
              </a:rPr>
              <a:t>doanh</a:t>
            </a:r>
            <a:r>
              <a:rPr lang="en-US" dirty="0">
                <a:solidFill>
                  <a:srgbClr val="303492"/>
                </a:solidFill>
              </a:rPr>
              <a:t> </a:t>
            </a:r>
            <a:r>
              <a:rPr lang="en-US" dirty="0" err="1">
                <a:solidFill>
                  <a:srgbClr val="303492"/>
                </a:solidFill>
              </a:rPr>
              <a:t>nghiệp</a:t>
            </a:r>
            <a:endParaRPr lang="en-US" dirty="0">
              <a:solidFill>
                <a:srgbClr val="303492"/>
              </a:solidFill>
            </a:endParaRPr>
          </a:p>
        </p:txBody>
      </p:sp>
      <p:sp>
        <p:nvSpPr>
          <p:cNvPr id="3" name="Content Placeholder 2">
            <a:extLst>
              <a:ext uri="{FF2B5EF4-FFF2-40B4-BE49-F238E27FC236}">
                <a16:creationId xmlns:a16="http://schemas.microsoft.com/office/drawing/2014/main" id="{F29ABEEF-ED35-5C0F-CE8C-A8D83C899D40}"/>
              </a:ext>
            </a:extLst>
          </p:cNvPr>
          <p:cNvSpPr>
            <a:spLocks noGrp="1"/>
          </p:cNvSpPr>
          <p:nvPr>
            <p:ph idx="1"/>
          </p:nvPr>
        </p:nvSpPr>
        <p:spPr>
          <a:xfrm>
            <a:off x="558801" y="2303929"/>
            <a:ext cx="6400800" cy="3873034"/>
          </a:xfrm>
        </p:spPr>
        <p:txBody>
          <a:bodyPr>
            <a:normAutofit/>
          </a:bodyPr>
          <a:lstStyle/>
          <a:p>
            <a:pPr marL="0" indent="0" algn="just">
              <a:lnSpc>
                <a:spcPct val="108000"/>
              </a:lnSpc>
              <a:spcAft>
                <a:spcPts val="1300"/>
              </a:spcAft>
              <a:buNone/>
            </a:pPr>
            <a:r>
              <a:rPr lang="vi-VN" b="1" dirty="0">
                <a:solidFill>
                  <a:srgbClr val="303492"/>
                </a:solidFill>
                <a:effectLst/>
                <a:latin typeface="Times New Roman" panose="02020603050405020304" pitchFamily="18" charset="0"/>
                <a:ea typeface="Times New Roman" panose="02020603050405020304" pitchFamily="18" charset="0"/>
              </a:rPr>
              <a:t>Công ty cổ phần giải pháp Ngọn Sóng Mới (Newwave Solutions</a:t>
            </a:r>
            <a:r>
              <a:rPr lang="en-US" b="1" dirty="0">
                <a:solidFill>
                  <a:srgbClr val="303492"/>
                </a:solidFill>
                <a:effectLst/>
                <a:latin typeface="Times New Roman" panose="02020603050405020304" pitchFamily="18" charset="0"/>
                <a:ea typeface="Times New Roman" panose="02020603050405020304" pitchFamily="18" charset="0"/>
              </a:rPr>
              <a:t> JSC</a:t>
            </a:r>
            <a:r>
              <a:rPr lang="vi-VN" b="1" dirty="0">
                <a:solidFill>
                  <a:srgbClr val="303492"/>
                </a:solidFill>
                <a:effectLst/>
                <a:latin typeface="Times New Roman" panose="02020603050405020304" pitchFamily="18" charset="0"/>
                <a:ea typeface="Times New Roman" panose="02020603050405020304" pitchFamily="18" charset="0"/>
              </a:rPr>
              <a:t>) </a:t>
            </a:r>
            <a:endParaRPr lang="en-US" b="1" dirty="0">
              <a:solidFill>
                <a:srgbClr val="303492"/>
              </a:solidFill>
              <a:effectLst/>
              <a:latin typeface="Times New Roman" panose="02020603050405020304" pitchFamily="18" charset="0"/>
              <a:ea typeface="Times New Roman" panose="02020603050405020304" pitchFamily="18" charset="0"/>
            </a:endParaRPr>
          </a:p>
          <a:p>
            <a:pPr marL="0" indent="0" algn="just">
              <a:lnSpc>
                <a:spcPct val="108000"/>
              </a:lnSpc>
              <a:spcAft>
                <a:spcPts val="1300"/>
              </a:spcAft>
              <a:buNone/>
            </a:pPr>
            <a:r>
              <a:rPr lang="vi-VN" sz="2400" dirty="0">
                <a:solidFill>
                  <a:srgbClr val="303492"/>
                </a:solidFill>
                <a:effectLst/>
                <a:latin typeface="Times New Roman" panose="02020603050405020304" pitchFamily="18" charset="0"/>
                <a:ea typeface="Times New Roman" panose="02020603050405020304" pitchFamily="18" charset="0"/>
              </a:rPr>
              <a:t>●</a:t>
            </a:r>
            <a:r>
              <a:rPr lang="en-US" sz="2400" dirty="0">
                <a:solidFill>
                  <a:srgbClr val="303492"/>
                </a:solidFill>
                <a:effectLst/>
                <a:latin typeface="Times New Roman" panose="02020603050405020304" pitchFamily="18" charset="0"/>
                <a:ea typeface="Times New Roman" panose="02020603050405020304" pitchFamily="18" charset="0"/>
              </a:rPr>
              <a:t> </a:t>
            </a:r>
            <a:r>
              <a:rPr lang="vi-VN" sz="2400" dirty="0">
                <a:solidFill>
                  <a:srgbClr val="303492"/>
                </a:solidFill>
                <a:effectLst/>
                <a:latin typeface="Times New Roman" panose="02020603050405020304" pitchFamily="18" charset="0"/>
                <a:ea typeface="Times New Roman" panose="02020603050405020304" pitchFamily="18" charset="0"/>
              </a:rPr>
              <a:t>Trụ sở chính Hà Nội: </a:t>
            </a:r>
            <a:r>
              <a:rPr lang="en-US" sz="2400" dirty="0">
                <a:solidFill>
                  <a:srgbClr val="303492"/>
                </a:solidFill>
                <a:effectLst/>
                <a:latin typeface="Times New Roman" panose="02020603050405020304" pitchFamily="18" charset="0"/>
                <a:ea typeface="Times New Roman" panose="02020603050405020304" pitchFamily="18" charset="0"/>
              </a:rPr>
              <a:t>T</a:t>
            </a:r>
            <a:r>
              <a:rPr lang="vi-VN" sz="2400" dirty="0">
                <a:solidFill>
                  <a:srgbClr val="303492"/>
                </a:solidFill>
                <a:effectLst/>
                <a:latin typeface="Times New Roman" panose="02020603050405020304" pitchFamily="18" charset="0"/>
                <a:ea typeface="Times New Roman" panose="02020603050405020304" pitchFamily="18" charset="0"/>
              </a:rPr>
              <a:t>òa nhà Mitec, đường Dương Đình Nghệ, quận Cầu Giấy, thành phố Hà Nội, Việt Nam</a:t>
            </a:r>
          </a:p>
          <a:p>
            <a:pPr marL="0" indent="0" algn="just">
              <a:lnSpc>
                <a:spcPct val="108000"/>
              </a:lnSpc>
              <a:spcAft>
                <a:spcPts val="1300"/>
              </a:spcAft>
              <a:buNone/>
            </a:pPr>
            <a:r>
              <a:rPr lang="vi-VN" sz="2400" dirty="0">
                <a:solidFill>
                  <a:srgbClr val="303492"/>
                </a:solidFill>
                <a:effectLst/>
                <a:latin typeface="Times New Roman" panose="02020603050405020304" pitchFamily="18" charset="0"/>
                <a:ea typeface="Times New Roman" panose="02020603050405020304" pitchFamily="18" charset="0"/>
              </a:rPr>
              <a:t>●</a:t>
            </a:r>
            <a:r>
              <a:rPr lang="en-US" sz="2400" dirty="0">
                <a:solidFill>
                  <a:srgbClr val="303492"/>
                </a:solidFill>
                <a:effectLst/>
                <a:latin typeface="Times New Roman" panose="02020603050405020304" pitchFamily="18" charset="0"/>
                <a:ea typeface="Times New Roman" panose="02020603050405020304" pitchFamily="18" charset="0"/>
              </a:rPr>
              <a:t> </a:t>
            </a:r>
            <a:r>
              <a:rPr lang="vi-VN" sz="2400" dirty="0">
                <a:solidFill>
                  <a:srgbClr val="303492"/>
                </a:solidFill>
                <a:effectLst/>
                <a:latin typeface="Times New Roman" panose="02020603050405020304" pitchFamily="18" charset="0"/>
                <a:ea typeface="Times New Roman" panose="02020603050405020304" pitchFamily="18" charset="0"/>
              </a:rPr>
              <a:t>Chi nhánh Tokyo: 1-11-8 Yushima, Quận Bunkyo, Thành phố Tokyo 113-0034, Nhật Bản</a:t>
            </a:r>
            <a:endParaRPr lang="en-US" sz="2400" dirty="0">
              <a:solidFill>
                <a:srgbClr val="303492"/>
              </a:solidFill>
              <a:effectLst/>
              <a:latin typeface="Times New Roman" panose="02020603050405020304" pitchFamily="18" charset="0"/>
              <a:ea typeface="Times New Roman" panose="02020603050405020304" pitchFamily="18" charset="0"/>
            </a:endParaRPr>
          </a:p>
          <a:p>
            <a:pPr marL="0" indent="0" algn="just">
              <a:lnSpc>
                <a:spcPct val="108000"/>
              </a:lnSpc>
              <a:spcAft>
                <a:spcPts val="1300"/>
              </a:spcAft>
              <a:buNone/>
            </a:pPr>
            <a:endParaRPr lang="vi-VN" sz="2000" dirty="0">
              <a:solidFill>
                <a:srgbClr val="303492"/>
              </a:solidFill>
              <a:effectLst/>
              <a:latin typeface="Times New Roman" panose="02020603050405020304" pitchFamily="18" charset="0"/>
              <a:ea typeface="Times New Roman" panose="02020603050405020304" pitchFamily="18" charset="0"/>
            </a:endParaRPr>
          </a:p>
          <a:p>
            <a:pPr marL="0" indent="0" algn="just">
              <a:lnSpc>
                <a:spcPct val="108000"/>
              </a:lnSpc>
              <a:spcAft>
                <a:spcPts val="1300"/>
              </a:spcAft>
              <a:buNone/>
            </a:pPr>
            <a:endParaRPr lang="en-US" sz="2400" dirty="0">
              <a:solidFill>
                <a:srgbClr val="303492"/>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9FBCEBC9-AC71-7CC6-B5A2-B983D0497259}"/>
              </a:ext>
            </a:extLst>
          </p:cNvPr>
          <p:cNvSpPr>
            <a:spLocks noGrp="1"/>
          </p:cNvSpPr>
          <p:nvPr>
            <p:ph type="sldNum" sz="quarter" idx="12"/>
          </p:nvPr>
        </p:nvSpPr>
        <p:spPr/>
        <p:txBody>
          <a:bodyPr/>
          <a:lstStyle/>
          <a:p>
            <a:fld id="{126FA1BB-6C0F-402E-9AF9-1EAC980C76FC}" type="slidenum">
              <a:rPr lang="vi-VN" smtClean="0"/>
              <a:pPr/>
              <a:t>3</a:t>
            </a:fld>
            <a:endParaRPr lang="vi-VN"/>
          </a:p>
        </p:txBody>
      </p:sp>
      <p:sp>
        <p:nvSpPr>
          <p:cNvPr id="5" name="Date Placeholder 4">
            <a:extLst>
              <a:ext uri="{FF2B5EF4-FFF2-40B4-BE49-F238E27FC236}">
                <a16:creationId xmlns:a16="http://schemas.microsoft.com/office/drawing/2014/main" id="{4CB7F760-339D-427B-4BF0-4F8F9FCA34E3}"/>
              </a:ext>
            </a:extLst>
          </p:cNvPr>
          <p:cNvSpPr>
            <a:spLocks noGrp="1"/>
          </p:cNvSpPr>
          <p:nvPr>
            <p:ph type="dt" sz="half" idx="10"/>
          </p:nvPr>
        </p:nvSpPr>
        <p:spPr/>
        <p:txBody>
          <a:bodyPr/>
          <a:lstStyle/>
          <a:p>
            <a:r>
              <a:rPr lang="en-US"/>
              <a:t>Bộ môn Mạng máy tính</a:t>
            </a:r>
            <a:endParaRPr lang="vi-VN" dirty="0"/>
          </a:p>
        </p:txBody>
      </p:sp>
      <p:pic>
        <p:nvPicPr>
          <p:cNvPr id="7" name="Picture 6" descr="A logo for a company&#10;&#10;Description automatically generated">
            <a:extLst>
              <a:ext uri="{FF2B5EF4-FFF2-40B4-BE49-F238E27FC236}">
                <a16:creationId xmlns:a16="http://schemas.microsoft.com/office/drawing/2014/main" id="{4B54E2E8-A095-0A2F-C678-ECDFE7F0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231" y="2006600"/>
            <a:ext cx="4958080" cy="3426311"/>
          </a:xfrm>
          <a:prstGeom prst="rect">
            <a:avLst/>
          </a:prstGeom>
        </p:spPr>
      </p:pic>
    </p:spTree>
    <p:extLst>
      <p:ext uri="{BB962C8B-B14F-4D97-AF65-F5344CB8AC3E}">
        <p14:creationId xmlns:p14="http://schemas.microsoft.com/office/powerpoint/2010/main" val="136392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2367280" y="681037"/>
            <a:ext cx="5965837" cy="1009651"/>
          </a:xfrm>
        </p:spPr>
        <p:txBody>
          <a:bodyPr/>
          <a:lstStyle/>
          <a:p>
            <a:r>
              <a:rPr lang="en-US" dirty="0" err="1">
                <a:solidFill>
                  <a:srgbClr val="303492"/>
                </a:solidFill>
              </a:rPr>
              <a:t>Giới</a:t>
            </a:r>
            <a:r>
              <a:rPr lang="en-US" dirty="0">
                <a:solidFill>
                  <a:srgbClr val="303492"/>
                </a:solidFill>
              </a:rPr>
              <a:t> </a:t>
            </a:r>
            <a:r>
              <a:rPr lang="en-US" dirty="0" err="1">
                <a:solidFill>
                  <a:srgbClr val="303492"/>
                </a:solidFill>
              </a:rPr>
              <a:t>thiệu</a:t>
            </a:r>
            <a:r>
              <a:rPr lang="en-US" dirty="0">
                <a:solidFill>
                  <a:srgbClr val="303492"/>
                </a:solidFill>
              </a:rPr>
              <a:t> </a:t>
            </a:r>
            <a:r>
              <a:rPr lang="en-US" dirty="0" err="1">
                <a:solidFill>
                  <a:srgbClr val="303492"/>
                </a:solidFill>
              </a:rPr>
              <a:t>doanh</a:t>
            </a:r>
            <a:r>
              <a:rPr lang="en-US" dirty="0">
                <a:solidFill>
                  <a:srgbClr val="303492"/>
                </a:solidFill>
              </a:rPr>
              <a:t> </a:t>
            </a:r>
            <a:r>
              <a:rPr lang="en-US" dirty="0" err="1">
                <a:solidFill>
                  <a:srgbClr val="303492"/>
                </a:solidFill>
              </a:rPr>
              <a:t>nghiệp</a:t>
            </a:r>
            <a:endParaRPr lang="en-US" dirty="0"/>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a:xfrm>
            <a:off x="838200" y="2303929"/>
            <a:ext cx="5694680" cy="3873034"/>
          </a:xfrm>
        </p:spPr>
        <p:txBody>
          <a:bodyPr>
            <a:normAutofit fontScale="92500" lnSpcReduction="10000"/>
          </a:bodyPr>
          <a:lstStyle/>
          <a:p>
            <a:r>
              <a:rPr lang="vi-VN" dirty="0">
                <a:solidFill>
                  <a:srgbClr val="0000CC"/>
                </a:solidFill>
              </a:rPr>
              <a:t>Newwave Solutions JSC là công ty phát triển và cung cấp dịch vụ gia công phần mềm</a:t>
            </a:r>
            <a:r>
              <a:rPr lang="en-US" dirty="0">
                <a:solidFill>
                  <a:srgbClr val="0000CC"/>
                </a:solidFill>
              </a:rPr>
              <a:t> v</a:t>
            </a:r>
            <a:r>
              <a:rPr lang="vi-VN" dirty="0">
                <a:solidFill>
                  <a:srgbClr val="0000CC"/>
                </a:solidFill>
              </a:rPr>
              <a:t>ới hơn 12 năm kinh nghiệm</a:t>
            </a:r>
            <a:r>
              <a:rPr lang="en-US" dirty="0">
                <a:solidFill>
                  <a:srgbClr val="0000CC"/>
                </a:solidFill>
              </a:rPr>
              <a:t>, </a:t>
            </a:r>
            <a:r>
              <a:rPr lang="en-US" dirty="0" err="1">
                <a:solidFill>
                  <a:srgbClr val="0000CC"/>
                </a:solidFill>
              </a:rPr>
              <a:t>quy</a:t>
            </a:r>
            <a:r>
              <a:rPr lang="en-US" dirty="0">
                <a:solidFill>
                  <a:srgbClr val="0000CC"/>
                </a:solidFill>
              </a:rPr>
              <a:t> </a:t>
            </a:r>
            <a:r>
              <a:rPr lang="en-US" dirty="0" err="1">
                <a:solidFill>
                  <a:srgbClr val="0000CC"/>
                </a:solidFill>
              </a:rPr>
              <a:t>mô</a:t>
            </a:r>
            <a:r>
              <a:rPr lang="en-US" dirty="0">
                <a:solidFill>
                  <a:srgbClr val="0000CC"/>
                </a:solidFill>
              </a:rPr>
              <a:t> </a:t>
            </a:r>
            <a:r>
              <a:rPr lang="vi-VN" dirty="0">
                <a:solidFill>
                  <a:srgbClr val="0000CC"/>
                </a:solidFill>
              </a:rPr>
              <a:t>hơn 300</a:t>
            </a:r>
            <a:r>
              <a:rPr lang="en-US" dirty="0">
                <a:solidFill>
                  <a:srgbClr val="0000CC"/>
                </a:solidFill>
              </a:rPr>
              <a:t> </a:t>
            </a:r>
            <a:r>
              <a:rPr lang="en-US" dirty="0" err="1">
                <a:solidFill>
                  <a:srgbClr val="0000CC"/>
                </a:solidFill>
              </a:rPr>
              <a:t>cán</a:t>
            </a:r>
            <a:r>
              <a:rPr lang="en-US" dirty="0">
                <a:solidFill>
                  <a:srgbClr val="0000CC"/>
                </a:solidFill>
              </a:rPr>
              <a:t> </a:t>
            </a:r>
            <a:r>
              <a:rPr lang="en-US" dirty="0" err="1">
                <a:solidFill>
                  <a:srgbClr val="0000CC"/>
                </a:solidFill>
              </a:rPr>
              <a:t>bộ</a:t>
            </a:r>
            <a:r>
              <a:rPr lang="en-US" dirty="0">
                <a:solidFill>
                  <a:srgbClr val="0000CC"/>
                </a:solidFill>
              </a:rPr>
              <a:t> </a:t>
            </a:r>
            <a:r>
              <a:rPr lang="en-US" dirty="0" err="1">
                <a:solidFill>
                  <a:srgbClr val="0000CC"/>
                </a:solidFill>
              </a:rPr>
              <a:t>nhân</a:t>
            </a:r>
            <a:r>
              <a:rPr lang="en-US" dirty="0">
                <a:solidFill>
                  <a:srgbClr val="0000CC"/>
                </a:solidFill>
              </a:rPr>
              <a:t> </a:t>
            </a:r>
            <a:r>
              <a:rPr lang="en-US" dirty="0" err="1">
                <a:solidFill>
                  <a:srgbClr val="0000CC"/>
                </a:solidFill>
              </a:rPr>
              <a:t>viên</a:t>
            </a:r>
            <a:endParaRPr lang="en-US" dirty="0">
              <a:solidFill>
                <a:srgbClr val="0000CC"/>
              </a:solidFill>
            </a:endParaRPr>
          </a:p>
          <a:p>
            <a:r>
              <a:rPr lang="en-US" sz="3000" dirty="0" err="1">
                <a:solidFill>
                  <a:srgbClr val="0000CC"/>
                </a:solidFill>
              </a:rPr>
              <a:t>Các</a:t>
            </a:r>
            <a:r>
              <a:rPr lang="en-US" sz="3000" dirty="0">
                <a:solidFill>
                  <a:srgbClr val="0000CC"/>
                </a:solidFill>
              </a:rPr>
              <a:t> </a:t>
            </a:r>
            <a:r>
              <a:rPr lang="en-US" sz="3000" dirty="0" err="1">
                <a:solidFill>
                  <a:srgbClr val="0000CC"/>
                </a:solidFill>
              </a:rPr>
              <a:t>lĩnh</a:t>
            </a:r>
            <a:r>
              <a:rPr lang="en-US" sz="3000" dirty="0">
                <a:solidFill>
                  <a:srgbClr val="0000CC"/>
                </a:solidFill>
              </a:rPr>
              <a:t> </a:t>
            </a:r>
            <a:r>
              <a:rPr lang="en-US" sz="3000" dirty="0" err="1">
                <a:solidFill>
                  <a:srgbClr val="0000CC"/>
                </a:solidFill>
              </a:rPr>
              <a:t>vực</a:t>
            </a:r>
            <a:r>
              <a:rPr lang="en-US" sz="3000" dirty="0">
                <a:solidFill>
                  <a:srgbClr val="0000CC"/>
                </a:solidFill>
              </a:rPr>
              <a:t> </a:t>
            </a:r>
            <a:r>
              <a:rPr lang="en-US" sz="3000" dirty="0" err="1">
                <a:solidFill>
                  <a:srgbClr val="0000CC"/>
                </a:solidFill>
              </a:rPr>
              <a:t>hoạt</a:t>
            </a:r>
            <a:r>
              <a:rPr lang="en-US" sz="3000" dirty="0">
                <a:solidFill>
                  <a:srgbClr val="0000CC"/>
                </a:solidFill>
              </a:rPr>
              <a:t> </a:t>
            </a:r>
            <a:r>
              <a:rPr lang="en-US" sz="3000" dirty="0" err="1">
                <a:solidFill>
                  <a:srgbClr val="0000CC"/>
                </a:solidFill>
              </a:rPr>
              <a:t>động</a:t>
            </a:r>
            <a:r>
              <a:rPr lang="vi-VN" sz="3000" dirty="0">
                <a:solidFill>
                  <a:srgbClr val="0000CC"/>
                </a:solidFill>
              </a:rPr>
              <a:t> như phát triển phần mềm tùy chỉnh, phát triển ứng dụng di động và web, giải pháp blockchain, thiết kế game</a:t>
            </a:r>
            <a:r>
              <a:rPr lang="en-US" sz="3000" dirty="0">
                <a:solidFill>
                  <a:srgbClr val="0000CC"/>
                </a:solidFill>
              </a:rPr>
              <a:t> </a:t>
            </a:r>
            <a:r>
              <a:rPr lang="vi-VN" sz="3000" dirty="0">
                <a:solidFill>
                  <a:srgbClr val="0000CC"/>
                </a:solidFill>
              </a:rPr>
              <a:t>và ứng dụng các công nghệ mới nổi như trí tuệ nhân tạo và Internet vạn vật.</a:t>
            </a:r>
            <a:endParaRPr lang="en-US" sz="3000" dirty="0">
              <a:solidFill>
                <a:srgbClr val="0000CC"/>
              </a:solidFill>
            </a:endParaRPr>
          </a:p>
          <a:p>
            <a:pPr marL="0" indent="0">
              <a:buNone/>
            </a:pPr>
            <a:endParaRPr lang="en-US" dirty="0">
              <a:solidFill>
                <a:srgbClr val="0000CC"/>
              </a:solidFill>
            </a:endParaRPr>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4</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pic>
        <p:nvPicPr>
          <p:cNvPr id="7" name="Picture 6" descr="A group of people standing together&#10;&#10;Description automatically generated">
            <a:extLst>
              <a:ext uri="{FF2B5EF4-FFF2-40B4-BE49-F238E27FC236}">
                <a16:creationId xmlns:a16="http://schemas.microsoft.com/office/drawing/2014/main" id="{2F91EA6D-09BB-7FCB-9D44-90D5BA3E52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7319" y="2303929"/>
            <a:ext cx="5694681" cy="3547404"/>
          </a:xfrm>
          <a:prstGeom prst="rect">
            <a:avLst/>
          </a:prstGeom>
        </p:spPr>
      </p:pic>
    </p:spTree>
    <p:extLst>
      <p:ext uri="{BB962C8B-B14F-4D97-AF65-F5344CB8AC3E}">
        <p14:creationId xmlns:p14="http://schemas.microsoft.com/office/powerpoint/2010/main" val="314432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2418080" y="681037"/>
            <a:ext cx="5915037" cy="1009651"/>
          </a:xfrm>
        </p:spPr>
        <p:txBody>
          <a:bodyPr/>
          <a:lstStyle/>
          <a:p>
            <a:r>
              <a:rPr lang="en-US" dirty="0" err="1">
                <a:solidFill>
                  <a:srgbClr val="303492"/>
                </a:solidFill>
              </a:rPr>
              <a:t>Vị</a:t>
            </a:r>
            <a:r>
              <a:rPr lang="en-US" dirty="0">
                <a:solidFill>
                  <a:srgbClr val="303492"/>
                </a:solidFill>
              </a:rPr>
              <a:t> </a:t>
            </a:r>
            <a:r>
              <a:rPr lang="en-US" dirty="0" err="1">
                <a:solidFill>
                  <a:srgbClr val="303492"/>
                </a:solidFill>
              </a:rPr>
              <a:t>trí</a:t>
            </a:r>
            <a:r>
              <a:rPr lang="en-US" dirty="0">
                <a:solidFill>
                  <a:srgbClr val="303492"/>
                </a:solidFill>
              </a:rPr>
              <a:t> </a:t>
            </a:r>
            <a:r>
              <a:rPr lang="en-US" dirty="0" err="1">
                <a:solidFill>
                  <a:srgbClr val="303492"/>
                </a:solidFill>
              </a:rPr>
              <a:t>và</a:t>
            </a:r>
            <a:r>
              <a:rPr lang="en-US" dirty="0">
                <a:solidFill>
                  <a:srgbClr val="303492"/>
                </a:solidFill>
              </a:rPr>
              <a:t> </a:t>
            </a:r>
            <a:r>
              <a:rPr lang="en-US" dirty="0" err="1">
                <a:solidFill>
                  <a:srgbClr val="303492"/>
                </a:solidFill>
              </a:rPr>
              <a:t>đề</a:t>
            </a:r>
            <a:r>
              <a:rPr lang="en-US" dirty="0">
                <a:solidFill>
                  <a:srgbClr val="303492"/>
                </a:solidFill>
              </a:rPr>
              <a:t> </a:t>
            </a:r>
            <a:r>
              <a:rPr lang="en-US" dirty="0" err="1">
                <a:solidFill>
                  <a:srgbClr val="303492"/>
                </a:solidFill>
              </a:rPr>
              <a:t>tài</a:t>
            </a:r>
            <a:r>
              <a:rPr lang="en-US" dirty="0">
                <a:solidFill>
                  <a:srgbClr val="303492"/>
                </a:solidFill>
              </a:rPr>
              <a:t> </a:t>
            </a:r>
            <a:r>
              <a:rPr lang="en-US" dirty="0" err="1">
                <a:solidFill>
                  <a:srgbClr val="303492"/>
                </a:solidFill>
              </a:rPr>
              <a:t>thực</a:t>
            </a:r>
            <a:r>
              <a:rPr lang="en-US" dirty="0">
                <a:solidFill>
                  <a:srgbClr val="303492"/>
                </a:solidFill>
              </a:rPr>
              <a:t> </a:t>
            </a:r>
            <a:r>
              <a:rPr lang="en-US" dirty="0" err="1">
                <a:solidFill>
                  <a:srgbClr val="303492"/>
                </a:solidFill>
              </a:rPr>
              <a:t>tập</a:t>
            </a:r>
            <a:endParaRPr lang="en-US" dirty="0">
              <a:solidFill>
                <a:srgbClr val="303492"/>
              </a:solidFill>
            </a:endParaRPr>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p:txBody>
          <a:bodyPr/>
          <a:lstStyle/>
          <a:p>
            <a:pPr marL="0" indent="0">
              <a:buNone/>
            </a:pPr>
            <a:r>
              <a:rPr lang="en-US" b="1" dirty="0">
                <a:solidFill>
                  <a:srgbClr val="303492"/>
                </a:solidFill>
              </a:rPr>
              <a:t>1. </a:t>
            </a:r>
            <a:r>
              <a:rPr lang="vi-VN" b="1" dirty="0">
                <a:solidFill>
                  <a:srgbClr val="303492"/>
                </a:solidFill>
              </a:rPr>
              <a:t>Vị trí thực tập tại N</a:t>
            </a:r>
            <a:r>
              <a:rPr lang="en-US" b="1" dirty="0" err="1">
                <a:solidFill>
                  <a:srgbClr val="303492"/>
                </a:solidFill>
              </a:rPr>
              <a:t>ewwave</a:t>
            </a:r>
            <a:r>
              <a:rPr lang="en-US" b="1" dirty="0">
                <a:solidFill>
                  <a:srgbClr val="303492"/>
                </a:solidFill>
              </a:rPr>
              <a:t> Solutions</a:t>
            </a:r>
          </a:p>
          <a:p>
            <a:r>
              <a:rPr lang="en-US" sz="2400" dirty="0" err="1">
                <a:solidFill>
                  <a:srgbClr val="0000CC"/>
                </a:solidFill>
              </a:rPr>
              <a:t>Vị</a:t>
            </a:r>
            <a:r>
              <a:rPr lang="en-US" sz="2400" dirty="0">
                <a:solidFill>
                  <a:srgbClr val="0000CC"/>
                </a:solidFill>
              </a:rPr>
              <a:t> </a:t>
            </a:r>
            <a:r>
              <a:rPr lang="en-US" sz="2400" dirty="0" err="1">
                <a:solidFill>
                  <a:srgbClr val="0000CC"/>
                </a:solidFill>
              </a:rPr>
              <a:t>trí</a:t>
            </a:r>
            <a:r>
              <a:rPr lang="en-US" sz="2400" dirty="0">
                <a:solidFill>
                  <a:srgbClr val="0000CC"/>
                </a:solidFill>
              </a:rPr>
              <a:t> </a:t>
            </a:r>
            <a:r>
              <a:rPr lang="en-US" sz="2400" dirty="0" err="1">
                <a:solidFill>
                  <a:srgbClr val="0000CC"/>
                </a:solidFill>
              </a:rPr>
              <a:t>thực</a:t>
            </a:r>
            <a:r>
              <a:rPr lang="en-US" sz="2400" dirty="0">
                <a:solidFill>
                  <a:srgbClr val="0000CC"/>
                </a:solidFill>
              </a:rPr>
              <a:t> </a:t>
            </a:r>
            <a:r>
              <a:rPr lang="en-US" sz="2400" dirty="0" err="1">
                <a:solidFill>
                  <a:srgbClr val="0000CC"/>
                </a:solidFill>
              </a:rPr>
              <a:t>tập</a:t>
            </a:r>
            <a:r>
              <a:rPr lang="en-US" sz="2400" dirty="0">
                <a:solidFill>
                  <a:srgbClr val="0000CC"/>
                </a:solidFill>
              </a:rPr>
              <a:t> </a:t>
            </a:r>
            <a:r>
              <a:rPr lang="en-US" sz="2400" dirty="0" err="1">
                <a:solidFill>
                  <a:srgbClr val="0000CC"/>
                </a:solidFill>
              </a:rPr>
              <a:t>sinh</a:t>
            </a:r>
            <a:r>
              <a:rPr lang="en-US" sz="2400" dirty="0">
                <a:solidFill>
                  <a:srgbClr val="0000CC"/>
                </a:solidFill>
              </a:rPr>
              <a:t> .NET </a:t>
            </a:r>
            <a:r>
              <a:rPr lang="vi-VN" sz="2400" dirty="0">
                <a:solidFill>
                  <a:srgbClr val="0000CC"/>
                </a:solidFill>
              </a:rPr>
              <a:t>mang lại cơ hội được đào tạo về </a:t>
            </a:r>
            <a:r>
              <a:rPr lang="en-US" sz="2400" dirty="0" err="1">
                <a:solidFill>
                  <a:srgbClr val="0000CC"/>
                </a:solidFill>
              </a:rPr>
              <a:t>các</a:t>
            </a:r>
            <a:r>
              <a:rPr lang="en-US" sz="2400" dirty="0">
                <a:solidFill>
                  <a:srgbClr val="0000CC"/>
                </a:solidFill>
              </a:rPr>
              <a:t> </a:t>
            </a:r>
            <a:r>
              <a:rPr lang="en-US" sz="2400" dirty="0" err="1">
                <a:solidFill>
                  <a:srgbClr val="0000CC"/>
                </a:solidFill>
              </a:rPr>
              <a:t>công</a:t>
            </a:r>
            <a:r>
              <a:rPr lang="en-US" sz="2400" dirty="0">
                <a:solidFill>
                  <a:srgbClr val="0000CC"/>
                </a:solidFill>
              </a:rPr>
              <a:t> </a:t>
            </a:r>
            <a:r>
              <a:rPr lang="en-US" sz="2400" dirty="0" err="1">
                <a:solidFill>
                  <a:srgbClr val="0000CC"/>
                </a:solidFill>
              </a:rPr>
              <a:t>nghệ</a:t>
            </a:r>
            <a:r>
              <a:rPr lang="en-US" sz="2400" dirty="0">
                <a:solidFill>
                  <a:srgbClr val="0000CC"/>
                </a:solidFill>
              </a:rPr>
              <a:t> </a:t>
            </a:r>
            <a:r>
              <a:rPr lang="en-US" sz="2400" dirty="0" err="1">
                <a:solidFill>
                  <a:srgbClr val="0000CC"/>
                </a:solidFill>
              </a:rPr>
              <a:t>liên</a:t>
            </a:r>
            <a:r>
              <a:rPr lang="en-US" sz="2400" dirty="0">
                <a:solidFill>
                  <a:srgbClr val="0000CC"/>
                </a:solidFill>
              </a:rPr>
              <a:t> </a:t>
            </a:r>
            <a:r>
              <a:rPr lang="en-US" sz="2400" dirty="0" err="1">
                <a:solidFill>
                  <a:srgbClr val="0000CC"/>
                </a:solidFill>
              </a:rPr>
              <a:t>quan</a:t>
            </a:r>
            <a:r>
              <a:rPr lang="en-US" sz="2400" dirty="0">
                <a:solidFill>
                  <a:srgbClr val="0000CC"/>
                </a:solidFill>
              </a:rPr>
              <a:t> </a:t>
            </a:r>
            <a:r>
              <a:rPr lang="en-US" sz="2400" dirty="0" err="1">
                <a:solidFill>
                  <a:srgbClr val="0000CC"/>
                </a:solidFill>
              </a:rPr>
              <a:t>đến</a:t>
            </a:r>
            <a:r>
              <a:rPr lang="en-US" sz="2400" dirty="0">
                <a:solidFill>
                  <a:srgbClr val="0000CC"/>
                </a:solidFill>
              </a:rPr>
              <a:t> </a:t>
            </a:r>
            <a:r>
              <a:rPr lang="en-US" sz="2400" dirty="0" err="1">
                <a:solidFill>
                  <a:srgbClr val="0000CC"/>
                </a:solidFill>
              </a:rPr>
              <a:t>hệ</a:t>
            </a:r>
            <a:r>
              <a:rPr lang="en-US" sz="2400" dirty="0">
                <a:solidFill>
                  <a:srgbClr val="0000CC"/>
                </a:solidFill>
              </a:rPr>
              <a:t> </a:t>
            </a:r>
            <a:r>
              <a:rPr lang="en-US" sz="2400" dirty="0" err="1">
                <a:solidFill>
                  <a:srgbClr val="0000CC"/>
                </a:solidFill>
              </a:rPr>
              <a:t>sinh</a:t>
            </a:r>
            <a:r>
              <a:rPr lang="en-US" sz="2400" dirty="0">
                <a:solidFill>
                  <a:srgbClr val="0000CC"/>
                </a:solidFill>
              </a:rPr>
              <a:t> </a:t>
            </a:r>
            <a:r>
              <a:rPr lang="en-US" sz="2400" dirty="0" err="1">
                <a:solidFill>
                  <a:srgbClr val="0000CC"/>
                </a:solidFill>
              </a:rPr>
              <a:t>thái</a:t>
            </a:r>
            <a:r>
              <a:rPr lang="en-US" sz="2400" dirty="0">
                <a:solidFill>
                  <a:srgbClr val="0000CC"/>
                </a:solidFill>
              </a:rPr>
              <a:t> .NET</a:t>
            </a:r>
          </a:p>
          <a:p>
            <a:r>
              <a:rPr lang="en-US" sz="2400" dirty="0">
                <a:solidFill>
                  <a:srgbClr val="0000CC"/>
                </a:solidFill>
              </a:rPr>
              <a:t>T</a:t>
            </a:r>
            <a:r>
              <a:rPr lang="vi-VN" sz="2400" dirty="0">
                <a:solidFill>
                  <a:srgbClr val="0000CC"/>
                </a:solidFill>
              </a:rPr>
              <a:t>rực tiếp tham gia các dự án thực tế. </a:t>
            </a:r>
            <a:endParaRPr lang="en-US" sz="2400" dirty="0">
              <a:solidFill>
                <a:srgbClr val="0000CC"/>
              </a:solidFill>
            </a:endParaRPr>
          </a:p>
          <a:p>
            <a:r>
              <a:rPr lang="en-US" sz="2400" dirty="0" err="1">
                <a:solidFill>
                  <a:srgbClr val="0000CC"/>
                </a:solidFill>
              </a:rPr>
              <a:t>Được</a:t>
            </a:r>
            <a:r>
              <a:rPr lang="en-US" sz="2400" dirty="0">
                <a:solidFill>
                  <a:srgbClr val="0000CC"/>
                </a:solidFill>
              </a:rPr>
              <a:t> </a:t>
            </a:r>
            <a:r>
              <a:rPr lang="vi-VN" sz="2400" dirty="0">
                <a:solidFill>
                  <a:srgbClr val="0000CC"/>
                </a:solidFill>
              </a:rPr>
              <a:t>cung cấp môi trường làm việc trẻ trung, năng động với cơ hội trở thành nhân viên chính thức sau thời gian thực tập.</a:t>
            </a:r>
            <a:endParaRPr lang="en-US" sz="2400" dirty="0">
              <a:solidFill>
                <a:srgbClr val="0000CC"/>
              </a:solidFill>
            </a:endParaRPr>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5</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spTree>
    <p:extLst>
      <p:ext uri="{BB962C8B-B14F-4D97-AF65-F5344CB8AC3E}">
        <p14:creationId xmlns:p14="http://schemas.microsoft.com/office/powerpoint/2010/main" val="319475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2387600" y="681037"/>
            <a:ext cx="5945517" cy="1009651"/>
          </a:xfrm>
        </p:spPr>
        <p:txBody>
          <a:bodyPr/>
          <a:lstStyle/>
          <a:p>
            <a:r>
              <a:rPr lang="en-US" dirty="0" err="1">
                <a:solidFill>
                  <a:srgbClr val="303492"/>
                </a:solidFill>
              </a:rPr>
              <a:t>Vị</a:t>
            </a:r>
            <a:r>
              <a:rPr lang="en-US" dirty="0">
                <a:solidFill>
                  <a:srgbClr val="303492"/>
                </a:solidFill>
              </a:rPr>
              <a:t> </a:t>
            </a:r>
            <a:r>
              <a:rPr lang="en-US" dirty="0" err="1">
                <a:solidFill>
                  <a:srgbClr val="303492"/>
                </a:solidFill>
              </a:rPr>
              <a:t>trí</a:t>
            </a:r>
            <a:r>
              <a:rPr lang="en-US" dirty="0">
                <a:solidFill>
                  <a:srgbClr val="303492"/>
                </a:solidFill>
              </a:rPr>
              <a:t> </a:t>
            </a:r>
            <a:r>
              <a:rPr lang="en-US" dirty="0" err="1">
                <a:solidFill>
                  <a:srgbClr val="303492"/>
                </a:solidFill>
              </a:rPr>
              <a:t>và</a:t>
            </a:r>
            <a:r>
              <a:rPr lang="en-US" dirty="0">
                <a:solidFill>
                  <a:srgbClr val="303492"/>
                </a:solidFill>
              </a:rPr>
              <a:t> </a:t>
            </a:r>
            <a:r>
              <a:rPr lang="en-US" dirty="0" err="1">
                <a:solidFill>
                  <a:srgbClr val="303492"/>
                </a:solidFill>
              </a:rPr>
              <a:t>đề</a:t>
            </a:r>
            <a:r>
              <a:rPr lang="en-US" dirty="0">
                <a:solidFill>
                  <a:srgbClr val="303492"/>
                </a:solidFill>
              </a:rPr>
              <a:t> </a:t>
            </a:r>
            <a:r>
              <a:rPr lang="en-US" dirty="0" err="1">
                <a:solidFill>
                  <a:srgbClr val="303492"/>
                </a:solidFill>
              </a:rPr>
              <a:t>tài</a:t>
            </a:r>
            <a:r>
              <a:rPr lang="en-US" dirty="0">
                <a:solidFill>
                  <a:srgbClr val="303492"/>
                </a:solidFill>
              </a:rPr>
              <a:t> </a:t>
            </a:r>
            <a:r>
              <a:rPr lang="en-US" dirty="0" err="1">
                <a:solidFill>
                  <a:srgbClr val="303492"/>
                </a:solidFill>
              </a:rPr>
              <a:t>thực</a:t>
            </a:r>
            <a:r>
              <a:rPr lang="en-US" dirty="0">
                <a:solidFill>
                  <a:srgbClr val="303492"/>
                </a:solidFill>
              </a:rPr>
              <a:t> </a:t>
            </a:r>
            <a:r>
              <a:rPr lang="en-US" dirty="0" err="1">
                <a:solidFill>
                  <a:srgbClr val="303492"/>
                </a:solidFill>
              </a:rPr>
              <a:t>tập</a:t>
            </a:r>
            <a:endParaRPr lang="en-US" dirty="0">
              <a:solidFill>
                <a:srgbClr val="303492"/>
              </a:solidFill>
            </a:endParaRPr>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a:xfrm>
            <a:off x="838200" y="2303929"/>
            <a:ext cx="10866120" cy="1942951"/>
          </a:xfrm>
        </p:spPr>
        <p:txBody>
          <a:bodyPr>
            <a:normAutofit/>
          </a:bodyPr>
          <a:lstStyle/>
          <a:p>
            <a:pPr marL="0" indent="0">
              <a:buNone/>
            </a:pPr>
            <a:r>
              <a:rPr lang="en-US" b="1" dirty="0">
                <a:solidFill>
                  <a:srgbClr val="303492"/>
                </a:solidFill>
              </a:rPr>
              <a:t>2. </a:t>
            </a:r>
            <a:r>
              <a:rPr lang="en-US" b="1" dirty="0" err="1">
                <a:solidFill>
                  <a:srgbClr val="303492"/>
                </a:solidFill>
              </a:rPr>
              <a:t>Đề</a:t>
            </a:r>
            <a:r>
              <a:rPr lang="en-US" b="1" dirty="0">
                <a:solidFill>
                  <a:srgbClr val="303492"/>
                </a:solidFill>
              </a:rPr>
              <a:t> </a:t>
            </a:r>
            <a:r>
              <a:rPr lang="en-US" b="1" dirty="0" err="1">
                <a:solidFill>
                  <a:srgbClr val="303492"/>
                </a:solidFill>
              </a:rPr>
              <a:t>tài</a:t>
            </a:r>
            <a:r>
              <a:rPr lang="en-US" b="1" dirty="0">
                <a:solidFill>
                  <a:srgbClr val="303492"/>
                </a:solidFill>
              </a:rPr>
              <a:t> </a:t>
            </a:r>
            <a:r>
              <a:rPr lang="en-US" b="1" dirty="0" err="1">
                <a:solidFill>
                  <a:srgbClr val="303492"/>
                </a:solidFill>
              </a:rPr>
              <a:t>thực</a:t>
            </a:r>
            <a:r>
              <a:rPr lang="en-US" b="1" dirty="0">
                <a:solidFill>
                  <a:srgbClr val="303492"/>
                </a:solidFill>
              </a:rPr>
              <a:t> </a:t>
            </a:r>
            <a:r>
              <a:rPr lang="en-US" b="1" dirty="0" err="1">
                <a:solidFill>
                  <a:srgbClr val="303492"/>
                </a:solidFill>
              </a:rPr>
              <a:t>tập</a:t>
            </a:r>
            <a:endParaRPr lang="en-US" sz="2400" dirty="0">
              <a:solidFill>
                <a:srgbClr val="303492"/>
              </a:solidFill>
            </a:endParaRPr>
          </a:p>
          <a:p>
            <a:pPr>
              <a:lnSpc>
                <a:spcPct val="100000"/>
              </a:lnSpc>
              <a:spcBef>
                <a:spcPts val="0"/>
              </a:spcBef>
              <a:defRPr/>
            </a:pPr>
            <a:r>
              <a:rPr kumimoji="0" lang="en-US" sz="2400" b="0" i="0" u="none" strike="noStrike" kern="1200" cap="none" spc="0" normalizeH="0" baseline="0" noProof="0" dirty="0" err="1">
                <a:ln>
                  <a:noFill/>
                </a:ln>
                <a:solidFill>
                  <a:srgbClr val="0000CC"/>
                </a:solidFill>
                <a:effectLst/>
                <a:uLnTx/>
                <a:uFillTx/>
                <a:latin typeface="Calibri"/>
                <a:ea typeface="+mn-ea"/>
                <a:cs typeface="+mn-cs"/>
              </a:rPr>
              <a:t>Tìm</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hiểu</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và</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triển</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khai</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công</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nghệ</a:t>
            </a:r>
            <a:r>
              <a:rPr kumimoji="0" lang="en-US" sz="2400" b="0" i="0" u="none" strike="noStrike" kern="1200" cap="none" spc="0" normalizeH="0" baseline="0" noProof="0" dirty="0">
                <a:ln>
                  <a:noFill/>
                </a:ln>
                <a:solidFill>
                  <a:srgbClr val="0000CC"/>
                </a:solidFill>
                <a:effectLst/>
                <a:uLnTx/>
                <a:uFillTx/>
                <a:latin typeface="Calibri"/>
                <a:ea typeface="+mn-ea"/>
                <a:cs typeface="+mn-cs"/>
              </a:rPr>
              <a:t> MAUI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với</a:t>
            </a:r>
            <a:endParaRPr kumimoji="0" lang="en-US" sz="2400" b="0" i="0" u="none" strike="noStrike" kern="1200" cap="none" spc="0" normalizeH="0" baseline="0" noProof="0" dirty="0">
              <a:ln>
                <a:noFill/>
              </a:ln>
              <a:solidFill>
                <a:srgbClr val="0000CC"/>
              </a:solidFill>
              <a:effectLst/>
              <a:uLnTx/>
              <a:uFillTx/>
              <a:latin typeface="Calibri"/>
              <a:ea typeface="+mn-ea"/>
              <a:cs typeface="+mn-cs"/>
            </a:endParaRPr>
          </a:p>
          <a:p>
            <a:pPr>
              <a:lnSpc>
                <a:spcPct val="100000"/>
              </a:lnSpc>
              <a:spcBef>
                <a:spcPts val="0"/>
              </a:spcBef>
              <a:defRPr/>
            </a:pPr>
            <a:r>
              <a:rPr kumimoji="0" lang="en-US" sz="2400" b="0" i="0" u="none" strike="noStrike" kern="1200" cap="none" spc="0" normalizeH="0" baseline="0" noProof="0" dirty="0" err="1">
                <a:ln>
                  <a:noFill/>
                </a:ln>
                <a:solidFill>
                  <a:srgbClr val="0000CC"/>
                </a:solidFill>
                <a:effectLst/>
                <a:uLnTx/>
                <a:uFillTx/>
                <a:latin typeface="Calibri"/>
                <a:ea typeface="+mn-ea"/>
                <a:cs typeface="+mn-cs"/>
              </a:rPr>
              <a:t>Phát</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triển</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dự</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án</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ứng</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dụng</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tài</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chính</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và</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giao</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dịch</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chứng</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khoán</a:t>
            </a:r>
            <a:r>
              <a:rPr kumimoji="0" lang="en-US" sz="2400" b="0" i="0" u="none" strike="noStrike" kern="1200" cap="none" spc="0" normalizeH="0" baseline="0" noProof="0" dirty="0">
                <a:ln>
                  <a:noFill/>
                </a:ln>
                <a:solidFill>
                  <a:srgbClr val="0000CC"/>
                </a:solidFill>
                <a:effectLst/>
                <a:uLnTx/>
                <a:uFillTx/>
                <a:latin typeface="Calibri"/>
                <a:ea typeface="+mn-ea"/>
                <a:cs typeface="+mn-cs"/>
              </a:rPr>
              <a:t> </a:t>
            </a:r>
            <a:r>
              <a:rPr kumimoji="0" lang="en-US" sz="2400" b="0" i="0" u="none" strike="noStrike" kern="1200" cap="none" spc="0" normalizeH="0" baseline="0" noProof="0" dirty="0" err="1">
                <a:ln>
                  <a:noFill/>
                </a:ln>
                <a:solidFill>
                  <a:srgbClr val="0000CC"/>
                </a:solidFill>
                <a:effectLst/>
                <a:uLnTx/>
                <a:uFillTx/>
                <a:latin typeface="Calibri"/>
                <a:ea typeface="+mn-ea"/>
                <a:cs typeface="+mn-cs"/>
              </a:rPr>
              <a:t>BankDash</a:t>
            </a:r>
            <a:endParaRPr kumimoji="0" lang="en-US" sz="2400" b="0" i="0" u="none" strike="noStrike" kern="1200" cap="none" spc="0" normalizeH="0" baseline="0" noProof="0" dirty="0">
              <a:ln>
                <a:noFill/>
              </a:ln>
              <a:solidFill>
                <a:srgbClr val="0000CC"/>
              </a:solidFill>
              <a:effectLst/>
              <a:uLnTx/>
              <a:uFillTx/>
              <a:latin typeface="Calibri"/>
              <a:ea typeface="+mn-ea"/>
              <a:cs typeface="+mn-cs"/>
            </a:endParaRPr>
          </a:p>
          <a:p>
            <a:endParaRPr lang="en-US" sz="2400" dirty="0">
              <a:solidFill>
                <a:srgbClr val="0000CC"/>
              </a:solidFill>
            </a:endParaRPr>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6</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pic>
        <p:nvPicPr>
          <p:cNvPr id="11" name="Picture 10">
            <a:extLst>
              <a:ext uri="{FF2B5EF4-FFF2-40B4-BE49-F238E27FC236}">
                <a16:creationId xmlns:a16="http://schemas.microsoft.com/office/drawing/2014/main" id="{3E8247FC-A92D-60C8-C5C6-D1D7D4A4C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600" y="4456557"/>
            <a:ext cx="4658360" cy="1099790"/>
          </a:xfrm>
          <a:prstGeom prst="rect">
            <a:avLst/>
          </a:prstGeom>
        </p:spPr>
      </p:pic>
      <p:pic>
        <p:nvPicPr>
          <p:cNvPr id="19" name="Picture 18" descr="A blue sign with white text&#10;&#10;Description automatically generated">
            <a:extLst>
              <a:ext uri="{FF2B5EF4-FFF2-40B4-BE49-F238E27FC236}">
                <a16:creationId xmlns:a16="http://schemas.microsoft.com/office/drawing/2014/main" id="{6AF4A3DE-23C4-7A8A-4966-4E535EF23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565" y="4134915"/>
            <a:ext cx="3486150" cy="1743075"/>
          </a:xfrm>
          <a:prstGeom prst="rect">
            <a:avLst/>
          </a:prstGeom>
        </p:spPr>
      </p:pic>
    </p:spTree>
    <p:extLst>
      <p:ext uri="{BB962C8B-B14F-4D97-AF65-F5344CB8AC3E}">
        <p14:creationId xmlns:p14="http://schemas.microsoft.com/office/powerpoint/2010/main" val="399825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2783840" y="681037"/>
            <a:ext cx="5549277" cy="934403"/>
          </a:xfrm>
        </p:spPr>
        <p:txBody>
          <a:bodyPr/>
          <a:lstStyle/>
          <a:p>
            <a:r>
              <a:rPr lang="en-US" dirty="0">
                <a:solidFill>
                  <a:srgbClr val="303492"/>
                </a:solidFill>
              </a:rPr>
              <a:t>.NET MAUI</a:t>
            </a:r>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a:xfrm>
            <a:off x="838200" y="2303929"/>
            <a:ext cx="5430520" cy="3873034"/>
          </a:xfrm>
        </p:spPr>
        <p:txBody>
          <a:bodyPr>
            <a:normAutofit/>
          </a:bodyPr>
          <a:lstStyle/>
          <a:p>
            <a:r>
              <a:rPr lang="en-US" dirty="0">
                <a:solidFill>
                  <a:srgbClr val="303492"/>
                </a:solidFill>
              </a:rPr>
              <a:t>.NET MAUI (Multi-platform App UI) </a:t>
            </a:r>
            <a:r>
              <a:rPr lang="en-US" dirty="0" err="1">
                <a:solidFill>
                  <a:srgbClr val="303492"/>
                </a:solidFill>
              </a:rPr>
              <a:t>là</a:t>
            </a:r>
            <a:r>
              <a:rPr lang="en-US" dirty="0">
                <a:solidFill>
                  <a:srgbClr val="303492"/>
                </a:solidFill>
              </a:rPr>
              <a:t> framework </a:t>
            </a:r>
            <a:r>
              <a:rPr lang="en-US" dirty="0" err="1">
                <a:solidFill>
                  <a:srgbClr val="303492"/>
                </a:solidFill>
              </a:rPr>
              <a:t>phát</a:t>
            </a:r>
            <a:r>
              <a:rPr lang="en-US" dirty="0">
                <a:solidFill>
                  <a:srgbClr val="303492"/>
                </a:solidFill>
              </a:rPr>
              <a:t> </a:t>
            </a:r>
            <a:r>
              <a:rPr lang="en-US" dirty="0" err="1">
                <a:solidFill>
                  <a:srgbClr val="303492"/>
                </a:solidFill>
              </a:rPr>
              <a:t>triển</a:t>
            </a:r>
            <a:r>
              <a:rPr lang="en-US" dirty="0">
                <a:solidFill>
                  <a:srgbClr val="303492"/>
                </a:solidFill>
              </a:rPr>
              <a:t> </a:t>
            </a:r>
            <a:r>
              <a:rPr lang="en-US" dirty="0" err="1">
                <a:solidFill>
                  <a:srgbClr val="303492"/>
                </a:solidFill>
              </a:rPr>
              <a:t>ứng</a:t>
            </a:r>
            <a:r>
              <a:rPr lang="en-US" dirty="0">
                <a:solidFill>
                  <a:srgbClr val="303492"/>
                </a:solidFill>
              </a:rPr>
              <a:t> </a:t>
            </a:r>
            <a:r>
              <a:rPr lang="en-US" dirty="0" err="1">
                <a:solidFill>
                  <a:srgbClr val="303492"/>
                </a:solidFill>
              </a:rPr>
              <a:t>dụng</a:t>
            </a:r>
            <a:r>
              <a:rPr lang="en-US" dirty="0">
                <a:solidFill>
                  <a:srgbClr val="303492"/>
                </a:solidFill>
              </a:rPr>
              <a:t> </a:t>
            </a:r>
            <a:r>
              <a:rPr lang="en-US" dirty="0" err="1">
                <a:solidFill>
                  <a:srgbClr val="303492"/>
                </a:solidFill>
              </a:rPr>
              <a:t>đa</a:t>
            </a:r>
            <a:r>
              <a:rPr lang="en-US" dirty="0">
                <a:solidFill>
                  <a:srgbClr val="303492"/>
                </a:solidFill>
              </a:rPr>
              <a:t> </a:t>
            </a:r>
            <a:r>
              <a:rPr lang="en-US" dirty="0" err="1">
                <a:solidFill>
                  <a:srgbClr val="303492"/>
                </a:solidFill>
              </a:rPr>
              <a:t>nền</a:t>
            </a:r>
            <a:r>
              <a:rPr lang="en-US" dirty="0">
                <a:solidFill>
                  <a:srgbClr val="303492"/>
                </a:solidFill>
              </a:rPr>
              <a:t> </a:t>
            </a:r>
            <a:r>
              <a:rPr lang="en-US" dirty="0" err="1">
                <a:solidFill>
                  <a:srgbClr val="303492"/>
                </a:solidFill>
              </a:rPr>
              <a:t>tảng</a:t>
            </a:r>
            <a:r>
              <a:rPr lang="en-US" dirty="0">
                <a:solidFill>
                  <a:srgbClr val="303492"/>
                </a:solidFill>
              </a:rPr>
              <a:t> </a:t>
            </a:r>
            <a:r>
              <a:rPr lang="en-US" dirty="0" err="1">
                <a:solidFill>
                  <a:srgbClr val="303492"/>
                </a:solidFill>
              </a:rPr>
              <a:t>của</a:t>
            </a:r>
            <a:r>
              <a:rPr lang="en-US" dirty="0">
                <a:solidFill>
                  <a:srgbClr val="303492"/>
                </a:solidFill>
              </a:rPr>
              <a:t> Microsoft, </a:t>
            </a:r>
            <a:r>
              <a:rPr lang="en-US" dirty="0" err="1">
                <a:solidFill>
                  <a:srgbClr val="303492"/>
                </a:solidFill>
              </a:rPr>
              <a:t>cho</a:t>
            </a:r>
            <a:r>
              <a:rPr lang="en-US" dirty="0">
                <a:solidFill>
                  <a:srgbClr val="303492"/>
                </a:solidFill>
              </a:rPr>
              <a:t> </a:t>
            </a:r>
            <a:r>
              <a:rPr lang="en-US" dirty="0" err="1">
                <a:solidFill>
                  <a:srgbClr val="303492"/>
                </a:solidFill>
              </a:rPr>
              <a:t>phép</a:t>
            </a:r>
            <a:r>
              <a:rPr lang="en-US" dirty="0">
                <a:solidFill>
                  <a:srgbClr val="303492"/>
                </a:solidFill>
              </a:rPr>
              <a:t> </a:t>
            </a:r>
            <a:r>
              <a:rPr lang="en-US" dirty="0" err="1">
                <a:solidFill>
                  <a:srgbClr val="303492"/>
                </a:solidFill>
              </a:rPr>
              <a:t>lập</a:t>
            </a:r>
            <a:r>
              <a:rPr lang="en-US" dirty="0">
                <a:solidFill>
                  <a:srgbClr val="303492"/>
                </a:solidFill>
              </a:rPr>
              <a:t> </a:t>
            </a:r>
            <a:r>
              <a:rPr lang="en-US" dirty="0" err="1">
                <a:solidFill>
                  <a:srgbClr val="303492"/>
                </a:solidFill>
              </a:rPr>
              <a:t>trình</a:t>
            </a:r>
            <a:r>
              <a:rPr lang="en-US" dirty="0">
                <a:solidFill>
                  <a:srgbClr val="303492"/>
                </a:solidFill>
              </a:rPr>
              <a:t> </a:t>
            </a:r>
            <a:r>
              <a:rPr lang="en-US" dirty="0" err="1">
                <a:solidFill>
                  <a:srgbClr val="303492"/>
                </a:solidFill>
              </a:rPr>
              <a:t>viên</a:t>
            </a:r>
            <a:r>
              <a:rPr lang="en-US" dirty="0">
                <a:solidFill>
                  <a:srgbClr val="303492"/>
                </a:solidFill>
              </a:rPr>
              <a:t> </a:t>
            </a:r>
            <a:r>
              <a:rPr lang="en-US" dirty="0" err="1">
                <a:solidFill>
                  <a:srgbClr val="303492"/>
                </a:solidFill>
              </a:rPr>
              <a:t>tạo</a:t>
            </a:r>
            <a:r>
              <a:rPr lang="en-US" dirty="0">
                <a:solidFill>
                  <a:srgbClr val="303492"/>
                </a:solidFill>
              </a:rPr>
              <a:t> </a:t>
            </a:r>
            <a:r>
              <a:rPr lang="en-US" dirty="0" err="1">
                <a:solidFill>
                  <a:srgbClr val="303492"/>
                </a:solidFill>
              </a:rPr>
              <a:t>ra</a:t>
            </a:r>
            <a:r>
              <a:rPr lang="en-US" dirty="0">
                <a:solidFill>
                  <a:srgbClr val="303492"/>
                </a:solidFill>
              </a:rPr>
              <a:t> </a:t>
            </a:r>
            <a:r>
              <a:rPr lang="en-US" dirty="0" err="1">
                <a:solidFill>
                  <a:srgbClr val="303492"/>
                </a:solidFill>
              </a:rPr>
              <a:t>ứng</a:t>
            </a:r>
            <a:r>
              <a:rPr lang="en-US" dirty="0">
                <a:solidFill>
                  <a:srgbClr val="303492"/>
                </a:solidFill>
              </a:rPr>
              <a:t> </a:t>
            </a:r>
            <a:r>
              <a:rPr lang="en-US" dirty="0" err="1">
                <a:solidFill>
                  <a:srgbClr val="303492"/>
                </a:solidFill>
              </a:rPr>
              <a:t>dụng</a:t>
            </a:r>
            <a:r>
              <a:rPr lang="en-US" dirty="0">
                <a:solidFill>
                  <a:srgbClr val="303492"/>
                </a:solidFill>
              </a:rPr>
              <a:t> </a:t>
            </a:r>
            <a:r>
              <a:rPr lang="en-US" dirty="0" err="1">
                <a:solidFill>
                  <a:srgbClr val="303492"/>
                </a:solidFill>
              </a:rPr>
              <a:t>trên</a:t>
            </a:r>
            <a:r>
              <a:rPr lang="en-US" dirty="0">
                <a:solidFill>
                  <a:srgbClr val="303492"/>
                </a:solidFill>
              </a:rPr>
              <a:t> Android, iOS, macOS </a:t>
            </a:r>
            <a:r>
              <a:rPr lang="en-US" dirty="0" err="1">
                <a:solidFill>
                  <a:srgbClr val="303492"/>
                </a:solidFill>
              </a:rPr>
              <a:t>và</a:t>
            </a:r>
            <a:r>
              <a:rPr lang="en-US" dirty="0">
                <a:solidFill>
                  <a:srgbClr val="303492"/>
                </a:solidFill>
              </a:rPr>
              <a:t> Windows </a:t>
            </a:r>
            <a:r>
              <a:rPr lang="en-US" dirty="0" err="1">
                <a:solidFill>
                  <a:srgbClr val="303492"/>
                </a:solidFill>
              </a:rPr>
              <a:t>bằng</a:t>
            </a:r>
            <a:r>
              <a:rPr lang="en-US" dirty="0">
                <a:solidFill>
                  <a:srgbClr val="303492"/>
                </a:solidFill>
              </a:rPr>
              <a:t> </a:t>
            </a:r>
            <a:r>
              <a:rPr lang="en-US" dirty="0" err="1">
                <a:solidFill>
                  <a:srgbClr val="303492"/>
                </a:solidFill>
              </a:rPr>
              <a:t>một</a:t>
            </a:r>
            <a:r>
              <a:rPr lang="en-US" dirty="0">
                <a:solidFill>
                  <a:srgbClr val="303492"/>
                </a:solidFill>
              </a:rPr>
              <a:t> </a:t>
            </a:r>
            <a:r>
              <a:rPr lang="en-US" dirty="0" err="1">
                <a:solidFill>
                  <a:srgbClr val="303492"/>
                </a:solidFill>
              </a:rPr>
              <a:t>mã</a:t>
            </a:r>
            <a:r>
              <a:rPr lang="en-US" dirty="0">
                <a:solidFill>
                  <a:srgbClr val="303492"/>
                </a:solidFill>
              </a:rPr>
              <a:t> </a:t>
            </a:r>
            <a:r>
              <a:rPr lang="en-US" dirty="0" err="1">
                <a:solidFill>
                  <a:srgbClr val="303492"/>
                </a:solidFill>
              </a:rPr>
              <a:t>nguồn</a:t>
            </a:r>
            <a:r>
              <a:rPr lang="en-US" dirty="0">
                <a:solidFill>
                  <a:srgbClr val="303492"/>
                </a:solidFill>
              </a:rPr>
              <a:t> </a:t>
            </a:r>
            <a:r>
              <a:rPr lang="en-US" dirty="0" err="1">
                <a:solidFill>
                  <a:srgbClr val="303492"/>
                </a:solidFill>
              </a:rPr>
              <a:t>duy</a:t>
            </a:r>
            <a:r>
              <a:rPr lang="en-US" dirty="0">
                <a:solidFill>
                  <a:srgbClr val="303492"/>
                </a:solidFill>
              </a:rPr>
              <a:t> </a:t>
            </a:r>
            <a:r>
              <a:rPr lang="en-US" dirty="0" err="1">
                <a:solidFill>
                  <a:srgbClr val="303492"/>
                </a:solidFill>
              </a:rPr>
              <a:t>nhất</a:t>
            </a:r>
            <a:r>
              <a:rPr lang="en-US" dirty="0">
                <a:solidFill>
                  <a:srgbClr val="303492"/>
                </a:solidFill>
              </a:rPr>
              <a:t>.</a:t>
            </a:r>
          </a:p>
          <a:p>
            <a:pPr marL="0" indent="0">
              <a:buNone/>
            </a:pPr>
            <a:endParaRPr lang="en-US" dirty="0">
              <a:solidFill>
                <a:srgbClr val="303492"/>
              </a:solidFill>
            </a:endParaRPr>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7</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pic>
        <p:nvPicPr>
          <p:cNvPr id="7" name="Picture 6" descr="A logo with a cartoon character&#10;&#10;Description automatically generated">
            <a:extLst>
              <a:ext uri="{FF2B5EF4-FFF2-40B4-BE49-F238E27FC236}">
                <a16:creationId xmlns:a16="http://schemas.microsoft.com/office/drawing/2014/main" id="{15450737-4C8F-7D1D-EA84-CD5B42CA6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622" y="2491422"/>
            <a:ext cx="4605338" cy="2514972"/>
          </a:xfrm>
          <a:prstGeom prst="rect">
            <a:avLst/>
          </a:prstGeom>
        </p:spPr>
      </p:pic>
    </p:spTree>
    <p:extLst>
      <p:ext uri="{BB962C8B-B14F-4D97-AF65-F5344CB8AC3E}">
        <p14:creationId xmlns:p14="http://schemas.microsoft.com/office/powerpoint/2010/main" val="289510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2854960" y="681037"/>
            <a:ext cx="5478157" cy="1009651"/>
          </a:xfrm>
        </p:spPr>
        <p:txBody>
          <a:bodyPr/>
          <a:lstStyle/>
          <a:p>
            <a:r>
              <a:rPr lang="en-US" dirty="0" err="1">
                <a:solidFill>
                  <a:srgbClr val="303492"/>
                </a:solidFill>
              </a:rPr>
              <a:t>BankDash</a:t>
            </a:r>
            <a:endParaRPr lang="en-US" dirty="0">
              <a:solidFill>
                <a:srgbClr val="303492"/>
              </a:solidFill>
            </a:endParaRPr>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a:xfrm>
            <a:off x="838200" y="2303929"/>
            <a:ext cx="5349240" cy="3873034"/>
          </a:xfrm>
        </p:spPr>
        <p:txBody>
          <a:bodyPr>
            <a:normAutofit/>
          </a:bodyPr>
          <a:lstStyle/>
          <a:p>
            <a:r>
              <a:rPr lang="en-US" sz="2400" dirty="0">
                <a:solidFill>
                  <a:srgbClr val="0000CC"/>
                </a:solidFill>
                <a:effectLst/>
                <a:latin typeface="Times New Roman" panose="02020603050405020304" pitchFamily="18" charset="0"/>
                <a:ea typeface="Times New Roman" panose="02020603050405020304" pitchFamily="18" charset="0"/>
              </a:rPr>
              <a:t>M</a:t>
            </a:r>
            <a:r>
              <a:rPr lang="vi-VN" sz="2400" dirty="0">
                <a:solidFill>
                  <a:srgbClr val="0000CC"/>
                </a:solidFill>
                <a:effectLst/>
                <a:latin typeface="Times New Roman" panose="02020603050405020304" pitchFamily="18" charset="0"/>
                <a:ea typeface="Times New Roman" panose="02020603050405020304" pitchFamily="18" charset="0"/>
              </a:rPr>
              <a:t>ột ứng dụng tài chính toàn diện được phát triển trên nền tảng MAUI  của .NET, sử dụng mô hình kiến trúc MVVM (Model-View-ViewModel).</a:t>
            </a:r>
            <a:endParaRPr lang="en-US" sz="2400" dirty="0">
              <a:solidFill>
                <a:srgbClr val="0000CC"/>
              </a:solidFill>
              <a:effectLst/>
              <a:latin typeface="Times New Roman" panose="02020603050405020304" pitchFamily="18" charset="0"/>
              <a:ea typeface="Times New Roman" panose="02020603050405020304" pitchFamily="18" charset="0"/>
            </a:endParaRPr>
          </a:p>
          <a:p>
            <a:r>
              <a:rPr lang="vi-VN" sz="2400" dirty="0">
                <a:solidFill>
                  <a:srgbClr val="0000CC"/>
                </a:solidFill>
              </a:rPr>
              <a:t>BankDash là cung cấp cho người dùng một công cụ mạnh mẽ để quản lý tài chính cá nhân và thực hiện giao dịch chứng khoán một cách hiệu quả và an toàn.</a:t>
            </a:r>
            <a:endParaRPr lang="en-US" sz="2400" dirty="0">
              <a:solidFill>
                <a:srgbClr val="0000CC"/>
              </a:solidFill>
            </a:endParaRPr>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8</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pic>
        <p:nvPicPr>
          <p:cNvPr id="7" name="Picture 6" descr="A screenshot of a dashboard&#10;&#10;Description automatically generated">
            <a:extLst>
              <a:ext uri="{FF2B5EF4-FFF2-40B4-BE49-F238E27FC236}">
                <a16:creationId xmlns:a16="http://schemas.microsoft.com/office/drawing/2014/main" id="{EB4AC961-583E-3CA1-90E3-9E36BAC5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1848841"/>
            <a:ext cx="5669280" cy="4623396"/>
          </a:xfrm>
          <a:prstGeom prst="rect">
            <a:avLst/>
          </a:prstGeom>
        </p:spPr>
      </p:pic>
    </p:spTree>
    <p:extLst>
      <p:ext uri="{BB962C8B-B14F-4D97-AF65-F5344CB8AC3E}">
        <p14:creationId xmlns:p14="http://schemas.microsoft.com/office/powerpoint/2010/main" val="87267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56BB-4970-3293-E71D-C943F58BF618}"/>
              </a:ext>
            </a:extLst>
          </p:cNvPr>
          <p:cNvSpPr>
            <a:spLocks noGrp="1"/>
          </p:cNvSpPr>
          <p:nvPr>
            <p:ph type="title"/>
          </p:nvPr>
        </p:nvSpPr>
        <p:spPr>
          <a:xfrm>
            <a:off x="1249680" y="681037"/>
            <a:ext cx="5466080" cy="619443"/>
          </a:xfrm>
        </p:spPr>
        <p:txBody>
          <a:bodyPr>
            <a:noAutofit/>
          </a:bodyPr>
          <a:lstStyle/>
          <a:p>
            <a:pPr marL="914400" lvl="2" algn="l">
              <a:lnSpc>
                <a:spcPct val="150000"/>
              </a:lnSpc>
              <a:spcBef>
                <a:spcPts val="1200"/>
              </a:spcBef>
              <a:spcAft>
                <a:spcPts val="1300"/>
              </a:spcAft>
            </a:pPr>
            <a:r>
              <a:rPr lang="en-US" sz="4000" b="1" dirty="0" err="1">
                <a:solidFill>
                  <a:srgbClr val="303492"/>
                </a:solidFill>
                <a:effectLst/>
                <a:latin typeface="Times New Roman" panose="02020603050405020304" pitchFamily="18" charset="0"/>
                <a:ea typeface="Times New Roman" panose="02020603050405020304" pitchFamily="18" charset="0"/>
              </a:rPr>
              <a:t>Nội</a:t>
            </a:r>
            <a:r>
              <a:rPr lang="en-US" sz="4000" b="1" dirty="0">
                <a:solidFill>
                  <a:srgbClr val="303492"/>
                </a:solidFill>
                <a:effectLst/>
                <a:latin typeface="Times New Roman" panose="02020603050405020304" pitchFamily="18" charset="0"/>
                <a:ea typeface="Times New Roman" panose="02020603050405020304" pitchFamily="18" charset="0"/>
              </a:rPr>
              <a:t> dung </a:t>
            </a:r>
            <a:r>
              <a:rPr lang="en-US" sz="4000" b="1" dirty="0" err="1">
                <a:solidFill>
                  <a:srgbClr val="303492"/>
                </a:solidFill>
                <a:effectLst/>
                <a:latin typeface="Times New Roman" panose="02020603050405020304" pitchFamily="18" charset="0"/>
                <a:ea typeface="Times New Roman" panose="02020603050405020304" pitchFamily="18" charset="0"/>
              </a:rPr>
              <a:t>thực</a:t>
            </a:r>
            <a:r>
              <a:rPr lang="en-US" sz="4000" b="1" dirty="0">
                <a:solidFill>
                  <a:srgbClr val="303492"/>
                </a:solidFill>
                <a:effectLst/>
                <a:latin typeface="Times New Roman" panose="02020603050405020304" pitchFamily="18" charset="0"/>
                <a:ea typeface="Times New Roman" panose="02020603050405020304" pitchFamily="18" charset="0"/>
              </a:rPr>
              <a:t> </a:t>
            </a:r>
            <a:r>
              <a:rPr lang="en-US" sz="4000" b="1" dirty="0" err="1">
                <a:solidFill>
                  <a:srgbClr val="303492"/>
                </a:solidFill>
                <a:effectLst/>
                <a:latin typeface="Times New Roman" panose="02020603050405020304" pitchFamily="18" charset="0"/>
                <a:ea typeface="Times New Roman" panose="02020603050405020304" pitchFamily="18" charset="0"/>
              </a:rPr>
              <a:t>tập</a:t>
            </a:r>
            <a:endParaRPr lang="en-US" sz="4000" b="1" dirty="0">
              <a:solidFill>
                <a:srgbClr val="303492"/>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F5FC1F9C-9EF6-CE9E-718B-5CD9439621B8}"/>
              </a:ext>
            </a:extLst>
          </p:cNvPr>
          <p:cNvSpPr>
            <a:spLocks noGrp="1"/>
          </p:cNvSpPr>
          <p:nvPr>
            <p:ph idx="1"/>
          </p:nvPr>
        </p:nvSpPr>
        <p:spPr>
          <a:xfrm>
            <a:off x="838200" y="2303929"/>
            <a:ext cx="9941560" cy="3873034"/>
          </a:xfrm>
        </p:spPr>
        <p:txBody>
          <a:bodyPr>
            <a:normAutofit fontScale="70000" lnSpcReduction="20000"/>
          </a:bodyPr>
          <a:lstStyle/>
          <a:p>
            <a:pPr algn="just">
              <a:lnSpc>
                <a:spcPct val="120000"/>
              </a:lnSpc>
              <a:spcAft>
                <a:spcPts val="1300"/>
              </a:spcAft>
            </a:pPr>
            <a:r>
              <a:rPr lang="vi-VN"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Đảm nhiệm việc xây dựng các </a:t>
            </a:r>
            <a:r>
              <a:rPr lang="en-US" sz="3100" dirty="0" err="1">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100" dirty="0" err="1">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vi-VN"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được giao theo thiết kế và đảm bảo hoạt động đúng. </a:t>
            </a:r>
            <a:endParaRPr lang="en-US" sz="3100" dirty="0">
              <a:solidFill>
                <a:srgbClr val="0000CC"/>
              </a:solidFill>
              <a:ea typeface="Times New Roman" panose="02020603050405020304" pitchFamily="18" charset="0"/>
            </a:endParaRPr>
          </a:p>
          <a:p>
            <a:pPr algn="just">
              <a:lnSpc>
                <a:spcPct val="120000"/>
              </a:lnSpc>
              <a:spcAft>
                <a:spcPts val="1300"/>
              </a:spcAft>
            </a:pPr>
            <a:r>
              <a:rPr lang="vi-VN"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Sử dụng các component có sẵn và tạo mới khi cần thiết để tối ưu hóa trải nghiệm người dùng. </a:t>
            </a:r>
            <a:endParaRPr lang="en-US"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300"/>
              </a:spcAft>
            </a:pPr>
            <a:r>
              <a:rPr lang="en-US" sz="3100" dirty="0">
                <a:solidFill>
                  <a:srgbClr val="0000CC"/>
                </a:solidFill>
                <a:ea typeface="Times New Roman" panose="02020603050405020304" pitchFamily="18" charset="0"/>
              </a:rPr>
              <a:t>Á</a:t>
            </a:r>
            <a:r>
              <a:rPr lang="vi-VN"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p dụng mô hình MVVM để có thể triển khai source code một cách rõ ràng, thuận lợi cho quá trình bảo trì và nâng cấp sau này. </a:t>
            </a:r>
            <a:endParaRPr lang="en-US"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300"/>
              </a:spcAft>
            </a:pPr>
            <a:r>
              <a:rPr lang="vi-VN"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Thực hiện kiểm thử và sửa lỗi để nâng cao hiệu suất và tính chính xác của ứng dụng.</a:t>
            </a:r>
            <a:endParaRPr lang="en-US" sz="3100"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3E580CB-EE3D-7259-CED9-49617BFCB4BE}"/>
              </a:ext>
            </a:extLst>
          </p:cNvPr>
          <p:cNvSpPr>
            <a:spLocks noGrp="1"/>
          </p:cNvSpPr>
          <p:nvPr>
            <p:ph type="sldNum" sz="quarter" idx="12"/>
          </p:nvPr>
        </p:nvSpPr>
        <p:spPr/>
        <p:txBody>
          <a:bodyPr/>
          <a:lstStyle/>
          <a:p>
            <a:fld id="{126FA1BB-6C0F-402E-9AF9-1EAC980C76FC}" type="slidenum">
              <a:rPr lang="vi-VN" smtClean="0"/>
              <a:pPr/>
              <a:t>9</a:t>
            </a:fld>
            <a:endParaRPr lang="vi-VN"/>
          </a:p>
        </p:txBody>
      </p:sp>
      <p:sp>
        <p:nvSpPr>
          <p:cNvPr id="5" name="Date Placeholder 4">
            <a:extLst>
              <a:ext uri="{FF2B5EF4-FFF2-40B4-BE49-F238E27FC236}">
                <a16:creationId xmlns:a16="http://schemas.microsoft.com/office/drawing/2014/main" id="{C532A60A-E9C3-AD03-FBDB-1F7D5E493BD2}"/>
              </a:ext>
            </a:extLst>
          </p:cNvPr>
          <p:cNvSpPr>
            <a:spLocks noGrp="1"/>
          </p:cNvSpPr>
          <p:nvPr>
            <p:ph type="dt" sz="half" idx="10"/>
          </p:nvPr>
        </p:nvSpPr>
        <p:spPr/>
        <p:txBody>
          <a:bodyPr/>
          <a:lstStyle/>
          <a:p>
            <a:r>
              <a:rPr lang="en-US"/>
              <a:t>Bộ môn Mạng máy tính</a:t>
            </a:r>
            <a:endParaRPr lang="vi-VN" dirty="0"/>
          </a:p>
        </p:txBody>
      </p:sp>
    </p:spTree>
    <p:extLst>
      <p:ext uri="{BB962C8B-B14F-4D97-AF65-F5344CB8AC3E}">
        <p14:creationId xmlns:p14="http://schemas.microsoft.com/office/powerpoint/2010/main" val="249367143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731</Words>
  <Application>Microsoft Office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BÁO CÁO THỰC TẬP DOANH NGHIỆP</vt:lpstr>
      <vt:lpstr>Tổng quan</vt:lpstr>
      <vt:lpstr>Giới thiệu doanh nghiệp</vt:lpstr>
      <vt:lpstr>Giới thiệu doanh nghiệp</vt:lpstr>
      <vt:lpstr>Vị trí và đề tài thực tập</vt:lpstr>
      <vt:lpstr>Vị trí và đề tài thực tập</vt:lpstr>
      <vt:lpstr>.NET MAUI</vt:lpstr>
      <vt:lpstr>BankDash</vt:lpstr>
      <vt:lpstr>Nội dung thực tập</vt:lpstr>
      <vt:lpstr>Đánh giá kết quả</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THÔN TIN ĐỊA HỌC ĐẠI CƯƠNG</dc:title>
  <dc:creator>Nguyen Hoang Long</dc:creator>
  <cp:lastModifiedBy>Nghĩa Phạm Trọng</cp:lastModifiedBy>
  <cp:revision>150</cp:revision>
  <dcterms:created xsi:type="dcterms:W3CDTF">2020-12-14T15:14:04Z</dcterms:created>
  <dcterms:modified xsi:type="dcterms:W3CDTF">2024-09-08T04:02:49Z</dcterms:modified>
</cp:coreProperties>
</file>