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1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5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0635" y="5219935"/>
            <a:ext cx="9831705" cy="9027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0" kern="1800" spc="11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RSA key cryptosystem</a:t>
            </a:r>
            <a:endParaRPr lang="en-US" altLang="ko-KR" sz="5400" b="0" kern="1800" spc="11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399" y="253235"/>
            <a:ext cx="2212340" cy="592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Source Code</a:t>
            </a:r>
            <a:endParaRPr lang="en-US" altLang="ko-KR" sz="33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3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1281821" y="3929304"/>
            <a:ext cx="9628357" cy="2755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latin typeface="나눔고딕OTF ExtraBold"/>
                <a:ea typeface="나눔고딕OTF ExtraBold"/>
              </a:rPr>
              <a:t>Input data is not belong to stringstream.</a:t>
            </a:r>
            <a:endParaRPr lang="en-US" altLang="ko-KR" sz="25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endParaRPr lang="en-US" altLang="ko-KR" sz="25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500">
                <a:latin typeface="나눔고딕OTF ExtraBold"/>
                <a:ea typeface="나눔고딕OTF ExtraBold"/>
              </a:rPr>
              <a:t>To calculate fast, set e as 3.</a:t>
            </a:r>
            <a:endParaRPr lang="en-US" altLang="ko-KR" sz="25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500">
                <a:latin typeface="나눔고딕OTF ExtraBold"/>
                <a:ea typeface="나눔고딕OTF ExtraBold"/>
              </a:rPr>
              <a:t>In the real case, use more larger p and q.</a:t>
            </a:r>
            <a:endParaRPr lang="en-US" altLang="ko-KR" sz="25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endParaRPr lang="en-US" altLang="ko-KR" sz="25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500">
                <a:latin typeface="나눔고딕OTF ExtraBold"/>
                <a:ea typeface="나눔고딕OTF ExtraBold"/>
              </a:rPr>
              <a:t>This algorithm convert to the number between 0 and N.</a:t>
            </a:r>
            <a:endParaRPr lang="en-US" altLang="ko-KR" sz="25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500">
                <a:latin typeface="나눔고딕OTF ExtraBold"/>
                <a:ea typeface="나눔고딕OTF ExtraBold"/>
              </a:rPr>
              <a:t>Thus, N is larger than 128(ascii 7 bit).</a:t>
            </a:r>
            <a:endParaRPr lang="en-US" altLang="ko-KR" sz="2500">
              <a:latin typeface="나눔고딕OTF ExtraBold"/>
              <a:ea typeface="나눔고딕OTF Extra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rcRect l="16910" t="17390" r="53400" b="64990"/>
          <a:stretch>
            <a:fillRect/>
          </a:stretch>
        </p:blipFill>
        <p:spPr>
          <a:xfrm>
            <a:off x="2426611" y="1322403"/>
            <a:ext cx="7338777" cy="2448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399" y="253235"/>
            <a:ext cx="2212340" cy="592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Source Code</a:t>
            </a:r>
            <a:endParaRPr lang="en-US" altLang="ko-KR" sz="33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3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rcRect l="17450" t="43960" r="43770" b="37760"/>
          <a:stretch>
            <a:fillRect/>
          </a:stretch>
        </p:blipFill>
        <p:spPr>
          <a:xfrm>
            <a:off x="1294660" y="1414878"/>
            <a:ext cx="9228236" cy="2446907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831962" y="4317703"/>
            <a:ext cx="8222726" cy="132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Inverting string data to vector&lt;char&gt;,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then every character has each ascii code.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Using e=3, encrypting of ascii code is perform.</a:t>
            </a:r>
            <a:endParaRPr lang="en-US" altLang="ko-KR" sz="27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3035" y="3262771"/>
            <a:ext cx="17068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Test case</a:t>
            </a:r>
            <a:endParaRPr lang="en-US" altLang="ko-KR" sz="3600" b="0" spc="-3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5410" y="2680659"/>
            <a:ext cx="1945004" cy="5749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6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Part 4 </a:t>
            </a:r>
            <a:endParaRPr lang="en-US" altLang="ko-KR" sz="3200" b="0" spc="6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398" y="253235"/>
            <a:ext cx="2402842" cy="621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Simple check</a:t>
            </a:r>
            <a:endParaRPr lang="en-US" altLang="ko-KR" sz="35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4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718535" y="1981754"/>
            <a:ext cx="2401855" cy="32836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latin typeface="나눔고딕OTF ExtraBold"/>
                <a:ea typeface="나눔고딕OTF ExtraBold"/>
              </a:rPr>
              <a:t>Hello World!</a:t>
            </a:r>
            <a:endParaRPr lang="en-US" altLang="ko-KR" sz="3000">
              <a:latin typeface="나눔고딕OTF ExtraBold"/>
              <a:ea typeface="나눔고딕OTF ExtraBold"/>
            </a:endParaRPr>
          </a:p>
          <a:p>
            <a:pPr>
              <a:defRPr/>
            </a:pPr>
            <a:endParaRPr lang="en-US" altLang="ko-KR" sz="30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3000">
                <a:latin typeface="나눔고딕OTF ExtraBold"/>
                <a:ea typeface="나눔고딕OTF ExtraBold"/>
              </a:rPr>
              <a:t>ABCDEFG</a:t>
            </a:r>
            <a:endParaRPr lang="en-US" altLang="ko-KR" sz="3000">
              <a:latin typeface="나눔고딕OTF ExtraBold"/>
              <a:ea typeface="나눔고딕OTF ExtraBold"/>
            </a:endParaRPr>
          </a:p>
          <a:p>
            <a:pPr>
              <a:defRPr/>
            </a:pPr>
            <a:endParaRPr lang="en-US" altLang="ko-KR" sz="30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3000">
                <a:latin typeface="나눔고딕OTF ExtraBold"/>
                <a:ea typeface="나눔고딕OTF ExtraBold"/>
              </a:rPr>
              <a:t>AaBbCcDd</a:t>
            </a:r>
            <a:endParaRPr lang="en-US" altLang="ko-KR" sz="3000">
              <a:latin typeface="나눔고딕OTF ExtraBold"/>
              <a:ea typeface="나눔고딕OTF ExtraBold"/>
            </a:endParaRPr>
          </a:p>
          <a:p>
            <a:pPr>
              <a:defRPr/>
            </a:pPr>
            <a:endParaRPr lang="en-US" altLang="ko-KR" sz="30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3000">
                <a:latin typeface="나눔고딕OTF ExtraBold"/>
                <a:ea typeface="나눔고딕OTF ExtraBold"/>
              </a:rPr>
              <a:t>!@#$%^&amp;</a:t>
            </a:r>
            <a:endParaRPr lang="en-US" altLang="ko-KR" sz="3000">
              <a:latin typeface="나눔고딕OTF ExtraBold"/>
              <a:ea typeface="나눔고딕OTF ExtraBold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326348" y="2024479"/>
            <a:ext cx="8371534" cy="32885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 b="0" spc="-300">
                <a:latin typeface="나눔고딕OTF ExtraBold"/>
                <a:ea typeface="나눔고딕OTF ExtraBold"/>
              </a:rPr>
              <a:t>183 118 80 80 100 43 76 100 130 80 111 33 </a:t>
            </a:r>
            <a:endParaRPr lang="en-US" altLang="ko-KR" sz="3000" b="0" spc="-300">
              <a:latin typeface="나눔고딕OTF ExtraBold"/>
              <a:ea typeface="나눔고딕OTF ExtraBold"/>
            </a:endParaRPr>
          </a:p>
          <a:p>
            <a:pPr>
              <a:defRPr/>
            </a:pPr>
            <a:endParaRPr lang="en-US" altLang="ko-KR" sz="3000" b="0" spc="-3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3000" b="0" spc="-300">
                <a:latin typeface="나눔고딕OTF ExtraBold"/>
                <a:ea typeface="나눔고딕OTF ExtraBold"/>
              </a:rPr>
              <a:t>109 77 67 85 137 42 180 </a:t>
            </a:r>
            <a:endParaRPr lang="en-US" altLang="ko-KR" sz="3000" b="0" spc="-300">
              <a:latin typeface="나눔고딕OTF ExtraBold"/>
              <a:ea typeface="나눔고딕OTF ExtraBold"/>
            </a:endParaRPr>
          </a:p>
          <a:p>
            <a:pPr>
              <a:defRPr/>
            </a:pPr>
            <a:endParaRPr lang="en-US" altLang="ko-KR" sz="3000" b="0" spc="-3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3000" b="0" spc="-300">
                <a:latin typeface="나눔고딕OTF ExtraBold"/>
                <a:ea typeface="나눔고딕OTF ExtraBold"/>
              </a:rPr>
              <a:t>109 113 77 21 67 143 85 111 </a:t>
            </a:r>
            <a:endParaRPr lang="en-US" altLang="ko-KR" sz="3000" b="0" spc="-300">
              <a:latin typeface="나눔고딕OTF ExtraBold"/>
              <a:ea typeface="나눔고딕OTF ExtraBold"/>
            </a:endParaRPr>
          </a:p>
          <a:p>
            <a:pPr>
              <a:defRPr/>
            </a:pPr>
            <a:endParaRPr lang="en-US" altLang="ko-KR" sz="3000" b="0" spc="-3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3000" b="0" spc="-300">
                <a:latin typeface="나눔고딕OTF ExtraBold"/>
                <a:ea typeface="나눔고딕OTF ExtraBold"/>
              </a:rPr>
              <a:t>33 157 52 93 163 117 81 </a:t>
            </a:r>
            <a:endParaRPr lang="en-US" altLang="ko-KR" sz="3000" b="0" spc="-3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397" y="253235"/>
            <a:ext cx="1812292" cy="621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Test result</a:t>
            </a:r>
            <a:endParaRPr lang="en-US" altLang="ko-KR" sz="35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4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95856" y="1732069"/>
            <a:ext cx="6920584" cy="6377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600">
                <a:latin typeface="나눔고딕OTF ExtraBold"/>
                <a:ea typeface="나눔고딕OTF ExtraBold"/>
              </a:rPr>
              <a:t>A      B      C      D      E      F      G</a:t>
            </a:r>
            <a:endParaRPr lang="en-US" altLang="ko-KR" sz="3600">
              <a:latin typeface="나눔고딕OTF ExtraBold"/>
              <a:ea typeface="나눔고딕OTF ExtraBold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626400" y="2457728"/>
            <a:ext cx="7189992" cy="635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 b="0" spc="-300">
                <a:latin typeface="나눔고딕OTF ExtraBold"/>
                <a:ea typeface="나눔고딕OTF ExtraBold"/>
              </a:rPr>
              <a:t>65      66       67       68      69      70       71</a:t>
            </a:r>
            <a:endParaRPr lang="en-US" altLang="ko-KR" sz="3600" b="0" spc="-300">
              <a:latin typeface="나눔고딕OTF ExtraBold"/>
              <a:ea typeface="나눔고딕OTF ExtraBold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541784" y="3107628"/>
            <a:ext cx="7282468" cy="64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 b="0" spc="-300">
                <a:latin typeface="나눔고딕OTF ExtraBold"/>
                <a:ea typeface="나눔고딕OTF ExtraBold"/>
              </a:rPr>
              <a:t>111    55         1      136      86     38     179</a:t>
            </a:r>
            <a:endParaRPr lang="en-US" altLang="ko-KR" sz="3600" b="0" spc="-300">
              <a:latin typeface="나눔고딕OTF ExtraBold"/>
              <a:ea typeface="나눔고딕OTF Extra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541784" y="3838186"/>
            <a:ext cx="7282468" cy="64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 b="0" spc="-300">
                <a:latin typeface="나눔고딕OTF ExtraBold"/>
                <a:ea typeface="나눔고딕OTF ExtraBold"/>
              </a:rPr>
              <a:t>109    77       67       85     137     42    180 </a:t>
            </a:r>
            <a:endParaRPr lang="en-US" altLang="ko-KR" sz="3600" b="0" spc="-300">
              <a:latin typeface="나눔고딕OTF ExtraBold"/>
              <a:ea typeface="나눔고딕OTF ExtraBold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989492" y="2457817"/>
            <a:ext cx="491209" cy="63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>
                <a:latin typeface="나눔고딕OTF ExtraBold"/>
                <a:ea typeface="나눔고딕OTF ExtraBold"/>
              </a:rPr>
              <a:t>X</a:t>
            </a:r>
            <a:endParaRPr lang="en-US" altLang="ko-KR" sz="3600">
              <a:latin typeface="나눔고딕OTF ExtraBold"/>
              <a:ea typeface="나눔고딕OTF ExtraBold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044977" y="3111048"/>
            <a:ext cx="1388224" cy="63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>
                <a:latin typeface="나눔고딕OTF ExtraBold"/>
                <a:ea typeface="나눔고딕OTF ExtraBold"/>
              </a:rPr>
              <a:t>X^2</a:t>
            </a:r>
            <a:endParaRPr lang="en-US" altLang="ko-KR" sz="3600">
              <a:latin typeface="나눔고딕OTF ExtraBold"/>
              <a:ea typeface="나눔고딕OTF ExtraBold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035729" y="3786120"/>
            <a:ext cx="1221768" cy="64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>
                <a:latin typeface="나눔고딕OTF ExtraBold"/>
                <a:ea typeface="나눔고딕OTF ExtraBold"/>
              </a:rPr>
              <a:t>X^3</a:t>
            </a:r>
            <a:endParaRPr lang="en-US" altLang="ko-KR" sz="3600">
              <a:latin typeface="나눔고딕OTF ExtraBold"/>
              <a:ea typeface="나눔고딕OTF ExtraBold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09725" y="1837674"/>
            <a:ext cx="1804366" cy="52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>
                <a:latin typeface="나눔고딕OTF ExtraBold"/>
                <a:ea typeface="나눔고딕OTF ExtraBold"/>
              </a:rPr>
              <a:t>Mod 187</a:t>
            </a:r>
            <a:endParaRPr lang="en-US" altLang="ko-KR" sz="2900">
              <a:latin typeface="나눔고딕OTF ExtraBold"/>
              <a:ea typeface="나눔고딕OTF ExtraBold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541784" y="5410274"/>
            <a:ext cx="7282468" cy="64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 b="0" spc="-300">
                <a:latin typeface="나눔고딕OTF ExtraBold"/>
                <a:ea typeface="나눔고딕OTF ExtraBold"/>
              </a:rPr>
              <a:t>109    77       67       85     137     42    180 </a:t>
            </a:r>
            <a:endParaRPr lang="en-US" altLang="ko-KR" sz="3600" b="0" spc="-3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397" y="253235"/>
            <a:ext cx="1812292" cy="621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Test result</a:t>
            </a:r>
            <a:endParaRPr lang="en-US" altLang="ko-KR" sz="35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4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2695856" y="1732069"/>
            <a:ext cx="6920584" cy="6377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600">
                <a:latin typeface="나눔고딕OTF ExtraBold"/>
                <a:ea typeface="나눔고딕OTF ExtraBold"/>
              </a:rPr>
              <a:t>A      B      C      D      E      F      G</a:t>
            </a:r>
            <a:endParaRPr lang="en-US" altLang="ko-KR" sz="3600">
              <a:latin typeface="나눔고딕OTF ExtraBold"/>
              <a:ea typeface="나눔고딕OTF ExtraBold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626400" y="2457728"/>
            <a:ext cx="7189992" cy="635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 b="0" spc="-300">
                <a:latin typeface="나눔고딕OTF ExtraBold"/>
                <a:ea typeface="나눔고딕OTF ExtraBold"/>
              </a:rPr>
              <a:t>65      66       67       68      69      70       71</a:t>
            </a:r>
            <a:endParaRPr lang="en-US" altLang="ko-KR" sz="3600" b="0" spc="-300">
              <a:latin typeface="나눔고딕OTF ExtraBold"/>
              <a:ea typeface="나눔고딕OTF ExtraBold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541784" y="3107628"/>
            <a:ext cx="7282468" cy="64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 b="0" spc="-300">
                <a:latin typeface="나눔고딕OTF ExtraBold"/>
                <a:ea typeface="나눔고딕OTF ExtraBold"/>
              </a:rPr>
              <a:t>111    55         1      136      86     38     179</a:t>
            </a:r>
            <a:endParaRPr lang="en-US" altLang="ko-KR" sz="3600" b="0" spc="-300">
              <a:latin typeface="나눔고딕OTF ExtraBold"/>
              <a:ea typeface="나눔고딕OTF Extra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541784" y="3838186"/>
            <a:ext cx="7282468" cy="64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 b="0" spc="-300">
                <a:latin typeface="나눔고딕OTF ExtraBold"/>
                <a:ea typeface="나눔고딕OTF ExtraBold"/>
              </a:rPr>
              <a:t>109    77       67       85     137     42    180 </a:t>
            </a:r>
            <a:endParaRPr lang="en-US" altLang="ko-KR" sz="3600" b="0" spc="-300">
              <a:latin typeface="나눔고딕OTF ExtraBold"/>
              <a:ea typeface="나눔고딕OTF ExtraBold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989492" y="2457817"/>
            <a:ext cx="491209" cy="63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>
                <a:latin typeface="나눔고딕OTF ExtraBold"/>
                <a:ea typeface="나눔고딕OTF ExtraBold"/>
              </a:rPr>
              <a:t>X</a:t>
            </a:r>
            <a:endParaRPr lang="en-US" altLang="ko-KR" sz="3600">
              <a:latin typeface="나눔고딕OTF ExtraBold"/>
              <a:ea typeface="나눔고딕OTF ExtraBold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044977" y="3111048"/>
            <a:ext cx="1388224" cy="63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>
                <a:latin typeface="나눔고딕OTF ExtraBold"/>
                <a:ea typeface="나눔고딕OTF ExtraBold"/>
              </a:rPr>
              <a:t>X^2</a:t>
            </a:r>
            <a:endParaRPr lang="en-US" altLang="ko-KR" sz="3600">
              <a:latin typeface="나눔고딕OTF ExtraBold"/>
              <a:ea typeface="나눔고딕OTF ExtraBold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035729" y="3786120"/>
            <a:ext cx="1221768" cy="64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>
                <a:latin typeface="나눔고딕OTF ExtraBold"/>
                <a:ea typeface="나눔고딕OTF ExtraBold"/>
              </a:rPr>
              <a:t>X^3</a:t>
            </a:r>
            <a:endParaRPr lang="en-US" altLang="ko-KR" sz="3600">
              <a:latin typeface="나눔고딕OTF ExtraBold"/>
              <a:ea typeface="나눔고딕OTF ExtraBold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09725" y="1837674"/>
            <a:ext cx="1804366" cy="52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>
                <a:latin typeface="나눔고딕OTF ExtraBold"/>
                <a:ea typeface="나눔고딕OTF ExtraBold"/>
              </a:rPr>
              <a:t>Mod 187</a:t>
            </a:r>
            <a:endParaRPr lang="en-US" altLang="ko-KR" sz="2900">
              <a:latin typeface="나눔고딕OTF ExtraBold"/>
              <a:ea typeface="나눔고딕OTF ExtraBold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541784" y="5410274"/>
            <a:ext cx="7282468" cy="643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 b="0" spc="-300">
                <a:latin typeface="나눔고딕OTF ExtraBold"/>
                <a:ea typeface="나눔고딕OTF ExtraBold"/>
              </a:rPr>
              <a:t>109    77       67       85     137     42    180 </a:t>
            </a:r>
            <a:endParaRPr lang="en-US" altLang="ko-KR" sz="3600" b="0" spc="-3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398" y="253235"/>
            <a:ext cx="2069467" cy="621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Failure case</a:t>
            </a:r>
            <a:endParaRPr lang="en-US" altLang="ko-KR" sz="35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4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718535" y="1981754"/>
            <a:ext cx="2116105" cy="5404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ja-JP" altLang="ko-KR" sz="3000">
                <a:latin typeface="나눔고딕OTF ExtraBold"/>
                <a:ea typeface="나눔고딕OTF ExtraBold"/>
              </a:rPr>
              <a:t>＃＆＊＠§※</a:t>
            </a:r>
            <a:endParaRPr lang="ja-JP" altLang="ko-KR" sz="3000">
              <a:latin typeface="나눔고딕OTF ExtraBold"/>
              <a:ea typeface="나눔고딕OTF ExtraBold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933788" y="1995904"/>
            <a:ext cx="8621219" cy="5453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 b="0" spc="-300">
                <a:latin typeface="나눔고딕OTF ExtraBold"/>
                <a:ea typeface="나눔고딕OTF ExtraBold"/>
              </a:rPr>
              <a:t>52 18  6  52 18 25 52 18 53 52 18 64 13 124 31 156 153 </a:t>
            </a:r>
            <a:endParaRPr lang="en-US" altLang="ko-KR" sz="3000" b="0" spc="-300">
              <a:latin typeface="나눔고딕OTF ExtraBold"/>
              <a:ea typeface="나눔고딕OTF ExtraBold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730238" y="3762848"/>
            <a:ext cx="8962532" cy="9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When the character is not represented by ascii code,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(Unicode) Encrypt has the failure.</a:t>
            </a:r>
            <a:endParaRPr lang="en-US" altLang="ko-KR" sz="27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3035" y="3262771"/>
            <a:ext cx="17068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Test case</a:t>
            </a:r>
            <a:endParaRPr lang="en-US" altLang="ko-KR" sz="3600" b="0" spc="-3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5410" y="2680659"/>
            <a:ext cx="1945004" cy="5749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6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Part 4 </a:t>
            </a:r>
            <a:endParaRPr lang="en-US" altLang="ko-KR" sz="3200" b="0" spc="6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398" y="253235"/>
            <a:ext cx="2174242" cy="621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Failure code</a:t>
            </a:r>
            <a:endParaRPr lang="en-US" altLang="ko-KR" sz="35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4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"/>
          <p:cNvSpPr txBox="1"/>
          <p:nvPr/>
        </p:nvSpPr>
        <p:spPr>
          <a:xfrm>
            <a:off x="5429265" y="1280845"/>
            <a:ext cx="5994062" cy="214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At first, there are two type input,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-encoded data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-raw data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And they has information that whether it is cryptotext or not.</a:t>
            </a:r>
            <a:endParaRPr lang="en-US" altLang="ko-KR" sz="2700">
              <a:latin typeface="나눔고딕OTF ExtraBold"/>
              <a:ea typeface="나눔고딕OTF Extra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rcRect l="15170" t="8090" r="45280" b="32360"/>
          <a:stretch>
            <a:fillRect/>
          </a:stretch>
        </p:blipFill>
        <p:spPr>
          <a:xfrm>
            <a:off x="342161" y="1387136"/>
            <a:ext cx="4821683" cy="4083727"/>
          </a:xfrm>
          <a:prstGeom prst="rect">
            <a:avLst/>
          </a:prstGeom>
        </p:spPr>
      </p:pic>
      <p:sp>
        <p:nvSpPr>
          <p:cNvPr id="51" name=""/>
          <p:cNvSpPr txBox="1"/>
          <p:nvPr/>
        </p:nvSpPr>
        <p:spPr>
          <a:xfrm>
            <a:off x="5420016" y="3712956"/>
            <a:ext cx="6558163" cy="90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Since the size of cryptotext is varied,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there is difficulty in reading stringstream.</a:t>
            </a:r>
            <a:endParaRPr lang="en-US" altLang="ko-KR" sz="27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9585" y="3262771"/>
            <a:ext cx="36309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Background Theory</a:t>
            </a:r>
            <a:endParaRPr lang="en-US" altLang="ko-KR" sz="3600" b="0" spc="-3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4935" y="2680659"/>
            <a:ext cx="1945005" cy="5749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6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Part 1 </a:t>
            </a:r>
            <a:endParaRPr lang="ko-KR" altLang="en-US" sz="3200" b="0" spc="6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400" y="253235"/>
            <a:ext cx="2679065" cy="592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Euler’s Theorem</a:t>
            </a:r>
            <a:endParaRPr lang="en-US" altLang="ko-KR" sz="33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1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rcRect l="8200" t="63890" r="59920" b="23470"/>
          <a:stretch>
            <a:fillRect/>
          </a:stretch>
        </p:blipFill>
        <p:spPr>
          <a:xfrm>
            <a:off x="3714750" y="1571624"/>
            <a:ext cx="3886200" cy="866775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927734" y="3159442"/>
            <a:ext cx="9726930" cy="905828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a, n is relative prime.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By this theorem, encryption can be performed by two prime.</a:t>
            </a:r>
            <a:endParaRPr lang="en-US" altLang="ko-KR" sz="2700">
              <a:latin typeface="나눔고딕OTF ExtraBold"/>
              <a:ea typeface="나눔고딕OTF ExtraBold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rcRect l="16330" t="50000" r="70000" b="43190"/>
          <a:stretch>
            <a:fillRect/>
          </a:stretch>
        </p:blipFill>
        <p:spPr>
          <a:xfrm>
            <a:off x="4019549" y="4619625"/>
            <a:ext cx="3453498" cy="966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400" y="253235"/>
            <a:ext cx="2679065" cy="592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Euler’s Theorem</a:t>
            </a:r>
            <a:endParaRPr lang="en-US" altLang="ko-KR" sz="33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1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173980" y="1982627"/>
            <a:ext cx="1844039" cy="8505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5000">
                <a:latin typeface="나눔고딕OTF ExtraBold"/>
                <a:ea typeface="나눔고딕OTF ExtraBold"/>
              </a:rPr>
              <a:t>N=pq</a:t>
            </a:r>
            <a:endParaRPr lang="en-US" altLang="ko-KR" sz="5000">
              <a:latin typeface="나눔고딕OTF ExtraBold"/>
              <a:ea typeface="나눔고딕OTF ExtraBold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306954" y="3003708"/>
            <a:ext cx="7578090" cy="852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000">
                <a:latin typeface="나눔고딕OTF ExtraBold"/>
                <a:ea typeface="나눔고딕OTF ExtraBold"/>
              </a:rPr>
              <a:t>gcd(e,p-1)=gcd(e,q-1)=1</a:t>
            </a:r>
            <a:endParaRPr lang="en-US" altLang="ko-KR" sz="5000">
              <a:latin typeface="나눔고딕OTF ExtraBold"/>
              <a:ea typeface="나눔고딕OTF ExtraBold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780346" y="4035266"/>
            <a:ext cx="6631306" cy="850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000">
                <a:latin typeface="나눔고딕OTF ExtraBold"/>
                <a:ea typeface="나눔고딕OTF ExtraBold"/>
              </a:rPr>
              <a:t>ed=1(mod (p-1)(q-1))</a:t>
            </a:r>
            <a:endParaRPr lang="en-US" altLang="ko-KR" sz="50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6860" y="3262771"/>
            <a:ext cx="14878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Header</a:t>
            </a:r>
            <a:endParaRPr lang="en-US" altLang="ko-KR" sz="3600" b="0" spc="-3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4935" y="2680659"/>
            <a:ext cx="1945005" cy="5749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6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Part 2 </a:t>
            </a:r>
            <a:endParaRPr lang="ko-KR" altLang="en-US" sz="3200" b="0" spc="6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400" y="253235"/>
            <a:ext cx="1926590" cy="592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Header File</a:t>
            </a:r>
            <a:endParaRPr lang="en-US" altLang="ko-KR" sz="33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2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rcRect l="15470" t="8060" r="55860" b="28610"/>
          <a:stretch>
            <a:fillRect/>
          </a:stretch>
        </p:blipFill>
        <p:spPr>
          <a:xfrm>
            <a:off x="1172408" y="1222782"/>
            <a:ext cx="3551238" cy="441243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rcRect l="15310" t="7920" r="46410" b="37640"/>
          <a:stretch>
            <a:fillRect/>
          </a:stretch>
        </p:blipFill>
        <p:spPr>
          <a:xfrm>
            <a:off x="5818664" y="1234440"/>
            <a:ext cx="5486400" cy="4389119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1975392" y="5853131"/>
            <a:ext cx="7240906" cy="90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There is no special difference with class code.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(Except there is no get_d method.)</a:t>
            </a:r>
            <a:endParaRPr lang="en-US" altLang="ko-KR" sz="27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400" y="253235"/>
            <a:ext cx="1926590" cy="592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Header File</a:t>
            </a:r>
            <a:endParaRPr lang="en-US" altLang="ko-KR" sz="33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2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718180" y="1437321"/>
            <a:ext cx="8555359" cy="1865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Member Instance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>
              <a:defRPr/>
            </a:pPr>
            <a:endParaRPr lang="en-US" altLang="ko-KR" sz="27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2100">
                <a:latin typeface="나눔고딕OTF ExtraBold"/>
                <a:ea typeface="나눔고딕OTF ExtraBold"/>
              </a:rPr>
              <a:t>std::string </a:t>
            </a:r>
            <a:r>
              <a:rPr lang="en-US" altLang="ko-KR" sz="2100">
                <a:solidFill>
                  <a:srgbClr val="9c3b00"/>
                </a:solidFill>
                <a:latin typeface="나눔고딕OTF ExtraBold"/>
                <a:ea typeface="나눔고딕OTF ExtraBold"/>
              </a:rPr>
              <a:t>_Text</a:t>
            </a:r>
            <a:r>
              <a:rPr lang="en-US" altLang="ko-KR" sz="2100">
                <a:latin typeface="나눔고딕OTF ExtraBold"/>
                <a:ea typeface="나눔고딕OTF ExtraBold"/>
              </a:rPr>
              <a:t> 				: Raw string to encrypt</a:t>
            </a:r>
            <a:endParaRPr lang="en-US" altLang="ko-KR" sz="21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2100">
                <a:latin typeface="나눔고딕OTF ExtraBold"/>
                <a:ea typeface="나눔고딕OTF ExtraBold"/>
              </a:rPr>
              <a:t>std::vector&lt;unsigned int&gt; </a:t>
            </a:r>
            <a:r>
              <a:rPr lang="en-US" altLang="ko-KR" sz="2100">
                <a:solidFill>
                  <a:srgbClr val="9c3b00"/>
                </a:solidFill>
                <a:latin typeface="나눔고딕OTF ExtraBold"/>
                <a:ea typeface="나눔고딕OTF ExtraBold"/>
              </a:rPr>
              <a:t>_Cyrptotext</a:t>
            </a:r>
            <a:r>
              <a:rPr lang="en-US" altLang="ko-KR" sz="2100">
                <a:latin typeface="나눔고딕OTF ExtraBold"/>
                <a:ea typeface="나눔고딕OTF ExtraBold"/>
              </a:rPr>
              <a:t> 	: Enecrypted string</a:t>
            </a:r>
            <a:endParaRPr lang="en-US" altLang="ko-KR" sz="21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2100">
                <a:latin typeface="나눔고딕OTF ExtraBold"/>
                <a:ea typeface="나눔고딕OTF ExtraBold"/>
              </a:rPr>
              <a:t>unsigned int </a:t>
            </a:r>
            <a:r>
              <a:rPr lang="en-US" altLang="ko-KR" sz="2100">
                <a:solidFill>
                  <a:srgbClr val="9c3b00"/>
                </a:solidFill>
                <a:latin typeface="나눔고딕OTF ExtraBold"/>
                <a:ea typeface="나눔고딕OTF ExtraBold"/>
              </a:rPr>
              <a:t>_N, _e, _d</a:t>
            </a:r>
            <a:r>
              <a:rPr lang="en-US" altLang="ko-KR" sz="2100">
                <a:latin typeface="나눔고딕OTF ExtraBold"/>
                <a:ea typeface="나눔고딕OTF ExtraBold"/>
              </a:rPr>
              <a:t> 			: Key for RSA</a:t>
            </a:r>
            <a:r>
              <a:rPr lang="ko-KR" altLang="en-US" sz="2100">
                <a:latin typeface="나눔고딕OTF ExtraBold"/>
                <a:ea typeface="나눔고딕OTF ExtraBold"/>
              </a:rPr>
              <a:t> </a:t>
            </a:r>
            <a:r>
              <a:rPr lang="en-US" altLang="ko-KR" sz="2100">
                <a:latin typeface="나눔고딕OTF ExtraBold"/>
                <a:ea typeface="나눔고딕OTF ExtraBold"/>
              </a:rPr>
              <a:t>algorithm</a:t>
            </a:r>
            <a:endParaRPr lang="en-US" altLang="ko-KR" sz="2100">
              <a:latin typeface="나눔고딕OTF ExtraBold"/>
              <a:ea typeface="나눔고딕OTF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50158" y="3929941"/>
            <a:ext cx="10691681" cy="186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Member Function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>
              <a:defRPr/>
            </a:pPr>
            <a:endParaRPr lang="en-US" altLang="ko-KR" sz="27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2100">
                <a:latin typeface="나눔고딕OTF ExtraBold"/>
                <a:ea typeface="나눔고딕OTF ExtraBold"/>
              </a:rPr>
              <a:t>std::vector&lt;unsigned int&gt; </a:t>
            </a:r>
            <a:r>
              <a:rPr lang="en-US" altLang="ko-KR" sz="2100">
                <a:solidFill>
                  <a:srgbClr val="9c3b00"/>
                </a:solidFill>
                <a:latin typeface="나눔고딕OTF ExtraBold"/>
                <a:ea typeface="나눔고딕OTF ExtraBold"/>
              </a:rPr>
              <a:t>_encryption(const unsigned int &amp;N, const unsigned int &amp;e)</a:t>
            </a:r>
            <a:endParaRPr lang="en-US" altLang="ko-KR" sz="2100">
              <a:solidFill>
                <a:srgbClr val="9c3b00"/>
              </a:solidFill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2100">
                <a:solidFill>
                  <a:srgbClr val="9c3b00"/>
                </a:solidFill>
                <a:latin typeface="나눔고딕OTF ExtraBold"/>
                <a:ea typeface="나눔고딕OTF ExtraBold"/>
              </a:rPr>
              <a:t> </a:t>
            </a:r>
            <a:endParaRPr lang="en-US" altLang="ko-KR" sz="2100">
              <a:latin typeface="나눔고딕OTF ExtraBold"/>
              <a:ea typeface="나눔고딕OTF ExtraBold"/>
            </a:endParaRPr>
          </a:p>
          <a:p>
            <a:pPr>
              <a:defRPr/>
            </a:pPr>
            <a:r>
              <a:rPr lang="en-US" altLang="ko-KR" sz="2100">
                <a:latin typeface="나눔고딕OTF ExtraBold"/>
                <a:ea typeface="나눔고딕OTF ExtraBold"/>
              </a:rPr>
              <a:t>						: Enecrypt from </a:t>
            </a:r>
            <a:r>
              <a:rPr lang="en-US" altLang="ko-KR" sz="2100">
                <a:solidFill>
                  <a:srgbClr val="9c3b00"/>
                </a:solidFill>
                <a:latin typeface="나눔고딕OTF ExtraBold"/>
                <a:ea typeface="나눔고딕OTF ExtraBold"/>
              </a:rPr>
              <a:t>_Text</a:t>
            </a:r>
            <a:r>
              <a:rPr lang="en-US" altLang="ko-KR" sz="2100">
                <a:latin typeface="나눔고딕OTF ExtraBold"/>
                <a:ea typeface="나눔고딕OTF ExtraBold"/>
              </a:rPr>
              <a:t> to </a:t>
            </a:r>
            <a:r>
              <a:rPr lang="en-US" altLang="ko-KR" sz="2100">
                <a:solidFill>
                  <a:srgbClr val="9c3b00"/>
                </a:solidFill>
                <a:latin typeface="나눔고딕OTF ExtraBold"/>
                <a:ea typeface="나눔고딕OTF ExtraBold"/>
              </a:rPr>
              <a:t>_Cryptotext</a:t>
            </a:r>
            <a:endParaRPr lang="en-US" altLang="ko-KR" sz="2100">
              <a:solidFill>
                <a:srgbClr val="9c3b00"/>
              </a:solidFill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085" y="3262771"/>
            <a:ext cx="24403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Source Code</a:t>
            </a:r>
            <a:endParaRPr lang="en-US" altLang="ko-KR" sz="3600" b="0" spc="-3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5410" y="2680659"/>
            <a:ext cx="1945004" cy="5749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0" spc="600">
                <a:solidFill>
                  <a:schemeClr val="accent6"/>
                </a:solidFill>
                <a:latin typeface="나눔고딕OTF ExtraBold"/>
                <a:ea typeface="나눔고딕OTF ExtraBold"/>
              </a:rPr>
              <a:t>Part 3 </a:t>
            </a:r>
            <a:endParaRPr lang="en-US" altLang="ko-KR" sz="3200" b="0" spc="600">
              <a:solidFill>
                <a:schemeClr val="accent6"/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399" y="253235"/>
            <a:ext cx="2212340" cy="592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300" b="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/>
                <a:ea typeface="나눔고딕OTF ExtraBold"/>
              </a:rPr>
              <a:t>Source Code</a:t>
            </a:r>
            <a:endParaRPr lang="en-US" altLang="ko-KR" sz="3300" b="0" spc="-300">
              <a:solidFill>
                <a:schemeClr val="tx1">
                  <a:lumMod val="85000"/>
                  <a:lumOff val="15000"/>
                </a:schemeClr>
              </a:solidFill>
              <a:latin typeface="나눔고딕OTF ExtraBold"/>
              <a:ea typeface="나눔고딕OTF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760" y="81617"/>
            <a:ext cx="560705" cy="821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나눔고딕OTF ExtraBold"/>
                <a:ea typeface="나눔고딕OTF ExtraBold"/>
              </a:rPr>
              <a:t>3</a:t>
            </a:r>
            <a:endParaRPr lang="en-US" altLang="ko-KR" sz="4800" b="1">
              <a:solidFill>
                <a:schemeClr val="bg1">
                  <a:lumMod val="85000"/>
                </a:schemeClr>
              </a:solidFill>
              <a:latin typeface="나눔고딕OTF ExtraBold"/>
              <a:ea typeface="나눔고딕OTF ExtraBold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rcRect l="17190" t="38330" r="51950" b="18470"/>
          <a:stretch>
            <a:fillRect/>
          </a:stretch>
        </p:blipFill>
        <p:spPr>
          <a:xfrm>
            <a:off x="390525" y="1657350"/>
            <a:ext cx="5114926" cy="4027198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5937885" y="1968817"/>
            <a:ext cx="5707382" cy="905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To write the vector type data,</a:t>
            </a:r>
            <a:endParaRPr lang="en-US" altLang="ko-KR" sz="2700">
              <a:latin typeface="나눔고딕OTF ExtraBold"/>
              <a:ea typeface="나눔고딕OTF ExtraBold"/>
            </a:endParaRPr>
          </a:p>
          <a:p>
            <a:pPr algn="ctr">
              <a:defRPr/>
            </a:pPr>
            <a:r>
              <a:rPr lang="en-US" altLang="ko-KR" sz="2700">
                <a:latin typeface="나눔고딕OTF ExtraBold"/>
                <a:ea typeface="나눔고딕OTF ExtraBold"/>
              </a:rPr>
              <a:t>Loop was used when OFilestream.</a:t>
            </a:r>
            <a:endParaRPr lang="en-US" altLang="ko-KR" sz="2700">
              <a:latin typeface="나눔고딕OTF ExtraBold"/>
              <a:ea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1899</ep:Words>
  <ep:PresentationFormat>와이드스크린</ep:PresentationFormat>
  <ep:Paragraphs>322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2021-02-14T00:18:03.000</dcterms:created>
  <dc:creator>Yu Saebyeol</dc:creator>
  <cp:lastModifiedBy>서정일</cp:lastModifiedBy>
  <dcterms:modified xsi:type="dcterms:W3CDTF">2022-11-04T09:44:24.127</dcterms:modified>
  <cp:revision>33</cp:revision>
  <dc:title>PowerPoint 프레젠테이션</dc:title>
  <cp:version>1000.0000.01</cp:version>
</cp:coreProperties>
</file>