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5" r:id="rId4"/>
    <p:sldId id="261" r:id="rId5"/>
    <p:sldId id="262" r:id="rId6"/>
    <p:sldId id="266" r:id="rId7"/>
    <p:sldId id="267" r:id="rId8"/>
    <p:sldId id="270" r:id="rId9"/>
    <p:sldId id="271" r:id="rId10"/>
    <p:sldId id="269" r:id="rId11"/>
    <p:sldId id="273" r:id="rId12"/>
    <p:sldId id="274" r:id="rId13"/>
    <p:sldId id="272" r:id="rId14"/>
    <p:sldId id="263" r:id="rId15"/>
    <p:sldId id="264" r:id="rId16"/>
    <p:sldId id="260" r:id="rId17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배달의민족 한나는 열한살" panose="020B0600000101010101" pitchFamily="50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7B93"/>
    <a:srgbClr val="FFCC00"/>
    <a:srgbClr val="E61E2B"/>
    <a:srgbClr val="02328A"/>
    <a:srgbClr val="00A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76E2C-20A5-494C-92C7-7ACC28A23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90FD22-DA72-4FAB-AD0E-24BDDD0C8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B9949-EC4F-4208-B8B8-AB2012B0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80EF-8E59-42A5-9E59-0FBC714AF20B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736C8-0F69-41CF-A150-8B2100FC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A587E-62D4-4088-932D-984EE211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85CF-A7AA-4BD6-AC98-6A5813D1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05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B8252-DDBC-42C2-B27B-F0EDDAC2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BA535B-07F6-4F10-8C05-56C85D40B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3AAC1-6F64-4D52-94D8-3A9C6F4A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80EF-8E59-42A5-9E59-0FBC714AF20B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C620C-3F5B-4909-8B34-DD2327C5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A4048-400B-4903-A678-1C62B91E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85CF-A7AA-4BD6-AC98-6A5813D1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0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CE0E99-6676-44D3-A333-279DB233E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8827B7-9A9C-435B-8289-1598D3FEB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72118-E719-4404-99E5-3C7CA6C1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80EF-8E59-42A5-9E59-0FBC714AF20B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E93BB-DB2D-4325-A919-6ED83B3A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2AE44-56AD-4297-8107-3A1F0C35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85CF-A7AA-4BD6-AC98-6A5813D1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0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10406-6FD0-449C-B9B0-0558FF62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DF91E-10C4-4C78-9440-26369A677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40265-F511-4148-BF47-FB38C008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80EF-8E59-42A5-9E59-0FBC714AF20B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089D3-9234-4991-A794-1BFFD071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F0FBE-9383-4048-83F1-3E7B0B66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85CF-A7AA-4BD6-AC98-6A5813D1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3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40526-ECA4-45B6-AA09-30CF2912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62E10C-DA4D-44D0-8173-E12553545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847D6-9ABD-4CBD-A1B1-793C85FF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80EF-8E59-42A5-9E59-0FBC714AF20B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D9BD5-575F-4E35-A7BB-16E8E3AE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2BBA2-CC67-460E-9726-59EA17C5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85CF-A7AA-4BD6-AC98-6A5813D1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7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2E5FA-56ED-4A9F-AE22-959BAF36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267B6-7379-4D93-99E1-068D6B1BD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A3849F-1A72-43AC-B008-8C3B2EE2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E5C9DB-7636-4E5F-83BF-2C1A22CB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80EF-8E59-42A5-9E59-0FBC714AF20B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B16FB-E1A5-444D-A997-033535E1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ECCF7A-522D-4239-82E3-AEFF120B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85CF-A7AA-4BD6-AC98-6A5813D1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1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AD025-FBC6-44A2-A1D7-F6CE0F36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76FB5C-FD17-457D-B404-97AB1E122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E8D132-1787-4A75-A33C-5CC886318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481247-992F-4C86-847B-9EB2B2833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D2A605-AA1C-4A61-BE3B-80D64C967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F6736-871F-42A6-9D52-0BE0AC7D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80EF-8E59-42A5-9E59-0FBC714AF20B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42B02D-15A5-4DBB-98C8-542AECC4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98FF6B-F4AF-4062-B7FD-D39D974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85CF-A7AA-4BD6-AC98-6A5813D1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4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9D7B6-4585-4B54-B73D-7EA480E5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A474B1-2058-4B61-AEA7-8FF60A29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80EF-8E59-42A5-9E59-0FBC714AF20B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B87EF-82C7-479A-ABA8-67878CE7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208B9E-3AA2-4792-8F02-74167D96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85CF-A7AA-4BD6-AC98-6A5813D1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5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919B12-942E-4626-A4BE-1F26A95C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80EF-8E59-42A5-9E59-0FBC714AF20B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C362B9-770D-4AE0-9050-3F47DB74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E9658F-5312-4393-9F8A-D755A827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85CF-A7AA-4BD6-AC98-6A5813D1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8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EF09B-9B0C-4CBF-B993-A3231D7F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53AF0-3A77-46A4-9E70-F45EA0FE9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6DDED5-38D1-4BB9-BB33-B49F85535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C7095-027A-4E46-8618-5C1A98F9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80EF-8E59-42A5-9E59-0FBC714AF20B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67E7D1-C114-4CCE-84D9-C0FC931B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95A683-3F14-416A-9A5B-BF67B076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85CF-A7AA-4BD6-AC98-6A5813D1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8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C5F71-CC20-4724-8859-E1B14F26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F628F7-450B-4B7E-99D0-173676E29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69D19B-5037-4A6E-8526-2F245985F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4758D9-257D-46CE-A3A2-6E7F5170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80EF-8E59-42A5-9E59-0FBC714AF20B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242E32-B631-43C3-9D9B-43781ED1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2BE23-C2D2-440B-B5FA-E916672A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585CF-A7AA-4BD6-AC98-6A5813D1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2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DD7324-F2A6-4984-8037-1B8E7097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C90370-44E3-429F-B42A-0BDBF9302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7340F-15B8-4207-97E7-3DE30D6DE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80EF-8E59-42A5-9E59-0FBC714AF20B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74EC3-44D4-4891-9AE7-F5B7C7F02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65137-6C36-4226-A837-8A5C83CF8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585CF-A7AA-4BD6-AC98-6A5813D18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7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B55CE1C-37FF-4AD3-B164-3FF0CE902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20" b="2494"/>
          <a:stretch/>
        </p:blipFill>
        <p:spPr>
          <a:xfrm>
            <a:off x="5603733" y="1278696"/>
            <a:ext cx="984533" cy="1122193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487701B7-7CB5-4914-B0D6-F2977104372B}"/>
              </a:ext>
            </a:extLst>
          </p:cNvPr>
          <p:cNvSpPr txBox="1">
            <a:spLocks/>
          </p:cNvSpPr>
          <p:nvPr/>
        </p:nvSpPr>
        <p:spPr>
          <a:xfrm>
            <a:off x="4753187" y="2405963"/>
            <a:ext cx="2685624" cy="36484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670"/>
              </a:lnSpc>
              <a:spcBef>
                <a:spcPts val="100"/>
              </a:spcBef>
            </a:pPr>
            <a:r>
              <a:rPr lang="ko-KR" altLang="en-US" sz="20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계산과학 이론 및 실습</a:t>
            </a:r>
            <a:r>
              <a:rPr lang="en-US" altLang="ko-KR" sz="20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endParaRPr lang="en-US" sz="2000">
              <a:solidFill>
                <a:srgbClr val="012D84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88A59-1207-4561-B2AF-588B12734572}"/>
              </a:ext>
            </a:extLst>
          </p:cNvPr>
          <p:cNvSpPr txBox="1"/>
          <p:nvPr/>
        </p:nvSpPr>
        <p:spPr>
          <a:xfrm>
            <a:off x="446615" y="2770806"/>
            <a:ext cx="112987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comparing the plurality representation system </a:t>
            </a:r>
            <a:br>
              <a:rPr lang="en-US" altLang="ko-KR" sz="40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en-US" altLang="ko-KR" sz="40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&amp; the proportional representation system </a:t>
            </a:r>
            <a:br>
              <a:rPr lang="en-US" altLang="ko-KR" sz="40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en-US" altLang="ko-KR" sz="40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 political election</a:t>
            </a:r>
            <a:endParaRPr lang="ko-KR" altLang="en-US" sz="400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5128FFA2-0470-4EF2-870A-1AE133C64090}"/>
              </a:ext>
            </a:extLst>
          </p:cNvPr>
          <p:cNvSpPr txBox="1">
            <a:spLocks/>
          </p:cNvSpPr>
          <p:nvPr/>
        </p:nvSpPr>
        <p:spPr>
          <a:xfrm>
            <a:off x="4753186" y="5008389"/>
            <a:ext cx="2685624" cy="25904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ko-KR" sz="16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made</a:t>
            </a:r>
            <a:r>
              <a:rPr lang="ko-KR" altLang="en-US" sz="16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16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by Jeongwoo Kim</a:t>
            </a:r>
          </a:p>
        </p:txBody>
      </p:sp>
    </p:spTree>
    <p:extLst>
      <p:ext uri="{BB962C8B-B14F-4D97-AF65-F5344CB8AC3E}">
        <p14:creationId xmlns:p14="http://schemas.microsoft.com/office/powerpoint/2010/main" val="253585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C2BF64A-014C-4385-9C41-925AB6084AC5}"/>
              </a:ext>
            </a:extLst>
          </p:cNvPr>
          <p:cNvSpPr/>
          <p:nvPr/>
        </p:nvSpPr>
        <p:spPr>
          <a:xfrm>
            <a:off x="0" y="992035"/>
            <a:ext cx="1777364" cy="276225"/>
          </a:xfrm>
          <a:custGeom>
            <a:avLst/>
            <a:gdLst/>
            <a:ahLst/>
            <a:cxnLst/>
            <a:rect l="l" t="t" r="r" b="b"/>
            <a:pathLst>
              <a:path w="1777364" h="276225">
                <a:moveTo>
                  <a:pt x="1776896" y="275999"/>
                </a:moveTo>
                <a:lnTo>
                  <a:pt x="0" y="275999"/>
                </a:lnTo>
                <a:lnTo>
                  <a:pt x="0" y="0"/>
                </a:lnTo>
                <a:lnTo>
                  <a:pt x="1776896" y="0"/>
                </a:lnTo>
                <a:lnTo>
                  <a:pt x="1776896" y="275999"/>
                </a:lnTo>
                <a:close/>
              </a:path>
            </a:pathLst>
          </a:custGeom>
          <a:solidFill>
            <a:srgbClr val="012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57B1F2-17A0-4F38-8991-03AE3ECA1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20" b="2494"/>
          <a:stretch/>
        </p:blipFill>
        <p:spPr>
          <a:xfrm>
            <a:off x="1225371" y="345173"/>
            <a:ext cx="551993" cy="629174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B69183E6-4216-446B-AD91-3EE44ABA0886}"/>
              </a:ext>
            </a:extLst>
          </p:cNvPr>
          <p:cNvSpPr txBox="1">
            <a:spLocks/>
          </p:cNvSpPr>
          <p:nvPr/>
        </p:nvSpPr>
        <p:spPr>
          <a:xfrm>
            <a:off x="1911911" y="766313"/>
            <a:ext cx="9687422" cy="62837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Program code: </a:t>
            </a:r>
            <a:r>
              <a:rPr lang="en-US" altLang="ko-KR" sz="28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test.hpp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DC538E-13FD-4D8C-944F-548BF21CE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342" y="1535491"/>
            <a:ext cx="6527315" cy="501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4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C2BF64A-014C-4385-9C41-925AB6084AC5}"/>
              </a:ext>
            </a:extLst>
          </p:cNvPr>
          <p:cNvSpPr/>
          <p:nvPr/>
        </p:nvSpPr>
        <p:spPr>
          <a:xfrm>
            <a:off x="0" y="992035"/>
            <a:ext cx="1777364" cy="276225"/>
          </a:xfrm>
          <a:custGeom>
            <a:avLst/>
            <a:gdLst/>
            <a:ahLst/>
            <a:cxnLst/>
            <a:rect l="l" t="t" r="r" b="b"/>
            <a:pathLst>
              <a:path w="1777364" h="276225">
                <a:moveTo>
                  <a:pt x="1776896" y="275999"/>
                </a:moveTo>
                <a:lnTo>
                  <a:pt x="0" y="275999"/>
                </a:lnTo>
                <a:lnTo>
                  <a:pt x="0" y="0"/>
                </a:lnTo>
                <a:lnTo>
                  <a:pt x="1776896" y="0"/>
                </a:lnTo>
                <a:lnTo>
                  <a:pt x="1776896" y="275999"/>
                </a:lnTo>
                <a:close/>
              </a:path>
            </a:pathLst>
          </a:custGeom>
          <a:solidFill>
            <a:srgbClr val="012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57B1F2-17A0-4F38-8991-03AE3ECA1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20" b="2494"/>
          <a:stretch/>
        </p:blipFill>
        <p:spPr>
          <a:xfrm>
            <a:off x="1225371" y="345173"/>
            <a:ext cx="551993" cy="629174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B69183E6-4216-446B-AD91-3EE44ABA0886}"/>
              </a:ext>
            </a:extLst>
          </p:cNvPr>
          <p:cNvSpPr txBox="1">
            <a:spLocks/>
          </p:cNvSpPr>
          <p:nvPr/>
        </p:nvSpPr>
        <p:spPr>
          <a:xfrm>
            <a:off x="1911911" y="766313"/>
            <a:ext cx="9687422" cy="62837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Program code: </a:t>
            </a:r>
            <a:r>
              <a:rPr lang="en-US" altLang="ko-KR" sz="28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File_Stream_Prog.hpp &amp; .cpp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866FA2-FC9C-438E-A101-60C4F644F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909" y="1594092"/>
            <a:ext cx="7358182" cy="498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0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C2BF64A-014C-4385-9C41-925AB6084AC5}"/>
              </a:ext>
            </a:extLst>
          </p:cNvPr>
          <p:cNvSpPr/>
          <p:nvPr/>
        </p:nvSpPr>
        <p:spPr>
          <a:xfrm>
            <a:off x="0" y="992035"/>
            <a:ext cx="1777364" cy="276225"/>
          </a:xfrm>
          <a:custGeom>
            <a:avLst/>
            <a:gdLst/>
            <a:ahLst/>
            <a:cxnLst/>
            <a:rect l="l" t="t" r="r" b="b"/>
            <a:pathLst>
              <a:path w="1777364" h="276225">
                <a:moveTo>
                  <a:pt x="1776896" y="275999"/>
                </a:moveTo>
                <a:lnTo>
                  <a:pt x="0" y="275999"/>
                </a:lnTo>
                <a:lnTo>
                  <a:pt x="0" y="0"/>
                </a:lnTo>
                <a:lnTo>
                  <a:pt x="1776896" y="0"/>
                </a:lnTo>
                <a:lnTo>
                  <a:pt x="1776896" y="275999"/>
                </a:lnTo>
                <a:close/>
              </a:path>
            </a:pathLst>
          </a:custGeom>
          <a:solidFill>
            <a:srgbClr val="012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57B1F2-17A0-4F38-8991-03AE3ECA1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20" b="2494"/>
          <a:stretch/>
        </p:blipFill>
        <p:spPr>
          <a:xfrm>
            <a:off x="1225371" y="345173"/>
            <a:ext cx="551993" cy="629174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B69183E6-4216-446B-AD91-3EE44ABA0886}"/>
              </a:ext>
            </a:extLst>
          </p:cNvPr>
          <p:cNvSpPr txBox="1">
            <a:spLocks/>
          </p:cNvSpPr>
          <p:nvPr/>
        </p:nvSpPr>
        <p:spPr>
          <a:xfrm>
            <a:off x="1911911" y="766313"/>
            <a:ext cx="9687422" cy="62837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Program code: </a:t>
            </a:r>
            <a:r>
              <a:rPr lang="en-US" altLang="ko-KR" sz="28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File_Stream_Prog.hpp &amp; .cpp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B2BCB8-5292-4E52-8538-CE794141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412378"/>
            <a:ext cx="10617200" cy="527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0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C2BF64A-014C-4385-9C41-925AB6084AC5}"/>
              </a:ext>
            </a:extLst>
          </p:cNvPr>
          <p:cNvSpPr/>
          <p:nvPr/>
        </p:nvSpPr>
        <p:spPr>
          <a:xfrm>
            <a:off x="0" y="992035"/>
            <a:ext cx="1777364" cy="276225"/>
          </a:xfrm>
          <a:custGeom>
            <a:avLst/>
            <a:gdLst/>
            <a:ahLst/>
            <a:cxnLst/>
            <a:rect l="l" t="t" r="r" b="b"/>
            <a:pathLst>
              <a:path w="1777364" h="276225">
                <a:moveTo>
                  <a:pt x="1776896" y="275999"/>
                </a:moveTo>
                <a:lnTo>
                  <a:pt x="0" y="275999"/>
                </a:lnTo>
                <a:lnTo>
                  <a:pt x="0" y="0"/>
                </a:lnTo>
                <a:lnTo>
                  <a:pt x="1776896" y="0"/>
                </a:lnTo>
                <a:lnTo>
                  <a:pt x="1776896" y="275999"/>
                </a:lnTo>
                <a:close/>
              </a:path>
            </a:pathLst>
          </a:custGeom>
          <a:solidFill>
            <a:srgbClr val="012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57B1F2-17A0-4F38-8991-03AE3ECA1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20" b="2494"/>
          <a:stretch/>
        </p:blipFill>
        <p:spPr>
          <a:xfrm>
            <a:off x="1225371" y="345173"/>
            <a:ext cx="551993" cy="629174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B69183E6-4216-446B-AD91-3EE44ABA0886}"/>
              </a:ext>
            </a:extLst>
          </p:cNvPr>
          <p:cNvSpPr txBox="1">
            <a:spLocks/>
          </p:cNvSpPr>
          <p:nvPr/>
        </p:nvSpPr>
        <p:spPr>
          <a:xfrm>
            <a:off x="1911911" y="766313"/>
            <a:ext cx="9687422" cy="62837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Program code: </a:t>
            </a:r>
            <a:r>
              <a:rPr lang="en-US" altLang="ko-KR" sz="28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main.cpp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998F78-F763-4503-A0EB-9CCD9D30B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865" y="1583266"/>
            <a:ext cx="7652269" cy="478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2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C2BF64A-014C-4385-9C41-925AB6084AC5}"/>
              </a:ext>
            </a:extLst>
          </p:cNvPr>
          <p:cNvSpPr/>
          <p:nvPr/>
        </p:nvSpPr>
        <p:spPr>
          <a:xfrm>
            <a:off x="0" y="992035"/>
            <a:ext cx="1777364" cy="276225"/>
          </a:xfrm>
          <a:custGeom>
            <a:avLst/>
            <a:gdLst/>
            <a:ahLst/>
            <a:cxnLst/>
            <a:rect l="l" t="t" r="r" b="b"/>
            <a:pathLst>
              <a:path w="1777364" h="276225">
                <a:moveTo>
                  <a:pt x="1776896" y="275999"/>
                </a:moveTo>
                <a:lnTo>
                  <a:pt x="0" y="275999"/>
                </a:lnTo>
                <a:lnTo>
                  <a:pt x="0" y="0"/>
                </a:lnTo>
                <a:lnTo>
                  <a:pt x="1776896" y="0"/>
                </a:lnTo>
                <a:lnTo>
                  <a:pt x="1776896" y="275999"/>
                </a:lnTo>
                <a:close/>
              </a:path>
            </a:pathLst>
          </a:custGeom>
          <a:solidFill>
            <a:srgbClr val="012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57B1F2-17A0-4F38-8991-03AE3ECA1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20" b="2494"/>
          <a:stretch/>
        </p:blipFill>
        <p:spPr>
          <a:xfrm>
            <a:off x="1225371" y="345173"/>
            <a:ext cx="551993" cy="629174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B69183E6-4216-446B-AD91-3EE44ABA0886}"/>
              </a:ext>
            </a:extLst>
          </p:cNvPr>
          <p:cNvSpPr txBox="1">
            <a:spLocks/>
          </p:cNvSpPr>
          <p:nvPr/>
        </p:nvSpPr>
        <p:spPr>
          <a:xfrm>
            <a:off x="1911911" y="766313"/>
            <a:ext cx="7546882" cy="62837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Output file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E87CD9-B777-4D51-B2E1-5384C54F3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362" y="1920650"/>
            <a:ext cx="9293276" cy="380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8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C2BF64A-014C-4385-9C41-925AB6084AC5}"/>
              </a:ext>
            </a:extLst>
          </p:cNvPr>
          <p:cNvSpPr/>
          <p:nvPr/>
        </p:nvSpPr>
        <p:spPr>
          <a:xfrm>
            <a:off x="0" y="992035"/>
            <a:ext cx="1777364" cy="276225"/>
          </a:xfrm>
          <a:custGeom>
            <a:avLst/>
            <a:gdLst/>
            <a:ahLst/>
            <a:cxnLst/>
            <a:rect l="l" t="t" r="r" b="b"/>
            <a:pathLst>
              <a:path w="1777364" h="276225">
                <a:moveTo>
                  <a:pt x="1776896" y="275999"/>
                </a:moveTo>
                <a:lnTo>
                  <a:pt x="0" y="275999"/>
                </a:lnTo>
                <a:lnTo>
                  <a:pt x="0" y="0"/>
                </a:lnTo>
                <a:lnTo>
                  <a:pt x="1776896" y="0"/>
                </a:lnTo>
                <a:lnTo>
                  <a:pt x="1776896" y="275999"/>
                </a:lnTo>
                <a:close/>
              </a:path>
            </a:pathLst>
          </a:custGeom>
          <a:solidFill>
            <a:srgbClr val="012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57B1F2-17A0-4F38-8991-03AE3ECA1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20" b="2494"/>
          <a:stretch/>
        </p:blipFill>
        <p:spPr>
          <a:xfrm>
            <a:off x="1225371" y="345173"/>
            <a:ext cx="551993" cy="629174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B69183E6-4216-446B-AD91-3EE44ABA0886}"/>
              </a:ext>
            </a:extLst>
          </p:cNvPr>
          <p:cNvSpPr txBox="1">
            <a:spLocks/>
          </p:cNvSpPr>
          <p:nvPr/>
        </p:nvSpPr>
        <p:spPr>
          <a:xfrm>
            <a:off x="1911911" y="766313"/>
            <a:ext cx="7546882" cy="62837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My failures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5862A4-BCA0-4B8C-A85B-17B9BC8D6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880" y="440909"/>
            <a:ext cx="7317140" cy="59761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675C58-B9A2-4AA5-B120-473918D6F4F6}"/>
              </a:ext>
            </a:extLst>
          </p:cNvPr>
          <p:cNvSpPr/>
          <p:nvPr/>
        </p:nvSpPr>
        <p:spPr>
          <a:xfrm>
            <a:off x="395658" y="2927448"/>
            <a:ext cx="40916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At first, I tried to create two classes and put election information into the Election class. </a:t>
            </a:r>
            <a:endParaRPr lang="en-US" altLang="ko-KR"/>
          </a:p>
          <a:p>
            <a:r>
              <a:rPr lang="ko-KR" altLang="en-US"/>
              <a:t>However, the calculation between the two classes was so complicated that I quit.</a:t>
            </a:r>
          </a:p>
        </p:txBody>
      </p:sp>
    </p:spTree>
    <p:extLst>
      <p:ext uri="{BB962C8B-B14F-4D97-AF65-F5344CB8AC3E}">
        <p14:creationId xmlns:p14="http://schemas.microsoft.com/office/powerpoint/2010/main" val="143387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FA39FF-478B-4ADB-8317-BF1411109B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20" b="2494"/>
          <a:stretch/>
        </p:blipFill>
        <p:spPr>
          <a:xfrm>
            <a:off x="5603733" y="1721822"/>
            <a:ext cx="984533" cy="1122193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8F316872-E95D-4D82-8205-9CE1E8FAF225}"/>
              </a:ext>
            </a:extLst>
          </p:cNvPr>
          <p:cNvSpPr txBox="1">
            <a:spLocks/>
          </p:cNvSpPr>
          <p:nvPr/>
        </p:nvSpPr>
        <p:spPr>
          <a:xfrm>
            <a:off x="4753188" y="2877481"/>
            <a:ext cx="2685624" cy="36484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670"/>
              </a:lnSpc>
              <a:spcBef>
                <a:spcPts val="100"/>
              </a:spcBef>
            </a:pPr>
            <a:r>
              <a:rPr lang="ko-KR" altLang="en-US" sz="20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계산과학 이론 및 실습</a:t>
            </a:r>
            <a:r>
              <a:rPr lang="en-US" altLang="ko-KR" sz="20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A6A40-82CD-4B45-8B04-FA4A6F83F0E5}"/>
              </a:ext>
            </a:extLst>
          </p:cNvPr>
          <p:cNvSpPr txBox="1"/>
          <p:nvPr/>
        </p:nvSpPr>
        <p:spPr>
          <a:xfrm>
            <a:off x="4436362" y="3275790"/>
            <a:ext cx="3319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THANK</a:t>
            </a:r>
          </a:p>
          <a:p>
            <a:pPr algn="ctr"/>
            <a:r>
              <a:rPr lang="en-US" altLang="ko-KR" sz="40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YOU</a:t>
            </a:r>
            <a:endParaRPr lang="ko-KR" altLang="en-US" sz="400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968BFB8-59A2-490F-95F0-03A6B31CB155}"/>
              </a:ext>
            </a:extLst>
          </p:cNvPr>
          <p:cNvSpPr txBox="1">
            <a:spLocks/>
          </p:cNvSpPr>
          <p:nvPr/>
        </p:nvSpPr>
        <p:spPr>
          <a:xfrm>
            <a:off x="4753186" y="5008389"/>
            <a:ext cx="2685624" cy="25904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ko-KR" sz="16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made</a:t>
            </a:r>
            <a:r>
              <a:rPr lang="ko-KR" altLang="en-US" sz="16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16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by Jeongwoo Kim</a:t>
            </a:r>
          </a:p>
        </p:txBody>
      </p:sp>
    </p:spTree>
    <p:extLst>
      <p:ext uri="{BB962C8B-B14F-4D97-AF65-F5344CB8AC3E}">
        <p14:creationId xmlns:p14="http://schemas.microsoft.com/office/powerpoint/2010/main" val="89418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국민의힘 최고위, 전북 지선 출마자 29명 의결">
            <a:extLst>
              <a:ext uri="{FF2B5EF4-FFF2-40B4-BE49-F238E27FC236}">
                <a16:creationId xmlns:a16="http://schemas.microsoft.com/office/drawing/2014/main" id="{37D89294-F02B-4F31-BE0A-6C2048724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9" t="15808" r="33496" b="42562"/>
          <a:stretch/>
        </p:blipFill>
        <p:spPr bwMode="auto">
          <a:xfrm>
            <a:off x="6593656" y="1715235"/>
            <a:ext cx="1531528" cy="175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9C2BF64A-014C-4385-9C41-925AB6084AC5}"/>
              </a:ext>
            </a:extLst>
          </p:cNvPr>
          <p:cNvSpPr/>
          <p:nvPr/>
        </p:nvSpPr>
        <p:spPr>
          <a:xfrm>
            <a:off x="0" y="992035"/>
            <a:ext cx="1777364" cy="276225"/>
          </a:xfrm>
          <a:custGeom>
            <a:avLst/>
            <a:gdLst/>
            <a:ahLst/>
            <a:cxnLst/>
            <a:rect l="l" t="t" r="r" b="b"/>
            <a:pathLst>
              <a:path w="1777364" h="276225">
                <a:moveTo>
                  <a:pt x="1776896" y="275999"/>
                </a:moveTo>
                <a:lnTo>
                  <a:pt x="0" y="275999"/>
                </a:lnTo>
                <a:lnTo>
                  <a:pt x="0" y="0"/>
                </a:lnTo>
                <a:lnTo>
                  <a:pt x="1776896" y="0"/>
                </a:lnTo>
                <a:lnTo>
                  <a:pt x="1776896" y="275999"/>
                </a:lnTo>
                <a:close/>
              </a:path>
            </a:pathLst>
          </a:custGeom>
          <a:solidFill>
            <a:srgbClr val="012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57B1F2-17A0-4F38-8991-03AE3ECA17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20" b="2494"/>
          <a:stretch/>
        </p:blipFill>
        <p:spPr>
          <a:xfrm>
            <a:off x="1225371" y="345173"/>
            <a:ext cx="551993" cy="629174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B69183E6-4216-446B-AD91-3EE44ABA0886}"/>
              </a:ext>
            </a:extLst>
          </p:cNvPr>
          <p:cNvSpPr txBox="1">
            <a:spLocks/>
          </p:cNvSpPr>
          <p:nvPr/>
        </p:nvSpPr>
        <p:spPr>
          <a:xfrm>
            <a:off x="1911911" y="766313"/>
            <a:ext cx="9429857" cy="62837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Background </a:t>
            </a:r>
            <a:r>
              <a:rPr lang="en-US" altLang="ko-KR" sz="3200">
                <a:solidFill>
                  <a:srgbClr val="012D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oto Sans CJK JP Light"/>
              </a:rPr>
              <a:t>–</a:t>
            </a:r>
            <a:r>
              <a:rPr lang="en-US" altLang="ko-KR" sz="32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 Korean assembly election results</a:t>
            </a:r>
          </a:p>
        </p:txBody>
      </p:sp>
      <p:pic>
        <p:nvPicPr>
          <p:cNvPr id="1026" name="Picture 2" descr="더불어민주당 - 위키백과, 우리 모두의 백과사전">
            <a:extLst>
              <a:ext uri="{FF2B5EF4-FFF2-40B4-BE49-F238E27FC236}">
                <a16:creationId xmlns:a16="http://schemas.microsoft.com/office/drawing/2014/main" id="{05C6A939-E817-4370-AFCB-0A928436C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958" y="2001671"/>
            <a:ext cx="1131498" cy="126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76A97CB9-7EF4-4E7C-BCE2-F4C78854B672}"/>
              </a:ext>
            </a:extLst>
          </p:cNvPr>
          <p:cNvSpPr txBox="1">
            <a:spLocks/>
          </p:cNvSpPr>
          <p:nvPr/>
        </p:nvSpPr>
        <p:spPr>
          <a:xfrm>
            <a:off x="2190789" y="3463460"/>
            <a:ext cx="4849837" cy="32060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>
                <a:solidFill>
                  <a:srgbClr val="0A7B93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Democratic Party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C1455EF-E13E-4698-B8B8-C638BB860AB0}"/>
              </a:ext>
            </a:extLst>
          </p:cNvPr>
          <p:cNvSpPr txBox="1">
            <a:spLocks/>
          </p:cNvSpPr>
          <p:nvPr/>
        </p:nvSpPr>
        <p:spPr>
          <a:xfrm>
            <a:off x="4934502" y="3485310"/>
            <a:ext cx="4849837" cy="32060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>
                <a:solidFill>
                  <a:srgbClr val="E61E2B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People Power Party</a:t>
            </a: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0C3C965B-953B-42B2-9C54-288A76859C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4515" y="1969263"/>
            <a:ext cx="1677235" cy="1224432"/>
          </a:xfrm>
          <a:prstGeom prst="rect">
            <a:avLst/>
          </a:prstGeom>
        </p:spPr>
      </p:pic>
      <p:sp>
        <p:nvSpPr>
          <p:cNvPr id="12" name="object 5">
            <a:extLst>
              <a:ext uri="{FF2B5EF4-FFF2-40B4-BE49-F238E27FC236}">
                <a16:creationId xmlns:a16="http://schemas.microsoft.com/office/drawing/2014/main" id="{87A6874F-E505-41EC-B34E-2B9A311BFF8E}"/>
              </a:ext>
            </a:extLst>
          </p:cNvPr>
          <p:cNvSpPr txBox="1">
            <a:spLocks/>
          </p:cNvSpPr>
          <p:nvPr/>
        </p:nvSpPr>
        <p:spPr>
          <a:xfrm>
            <a:off x="7678215" y="3485309"/>
            <a:ext cx="4849837" cy="32060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>
                <a:solidFill>
                  <a:srgbClr val="FFCC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Justice Party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1CF07A0-05D4-4674-B902-5924BC5AA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94259"/>
              </p:ext>
            </p:extLst>
          </p:nvPr>
        </p:nvGraphicFramePr>
        <p:xfrm>
          <a:off x="575732" y="3886197"/>
          <a:ext cx="10905067" cy="2255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3222977297"/>
                    </a:ext>
                  </a:extLst>
                </a:gridCol>
                <a:gridCol w="1363133">
                  <a:extLst>
                    <a:ext uri="{9D8B030D-6E8A-4147-A177-3AD203B41FA5}">
                      <a16:colId xmlns:a16="http://schemas.microsoft.com/office/drawing/2014/main" val="3041262372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1055493273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2947526720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1200388232"/>
                    </a:ext>
                  </a:extLst>
                </a:gridCol>
              </a:tblGrid>
              <a:tr h="4878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2016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Ratio of votes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25.5%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33.5%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7.2%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824323"/>
                  </a:ext>
                </a:extLst>
              </a:tr>
              <a:tr h="4878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Seats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123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122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60708"/>
                  </a:ext>
                </a:extLst>
              </a:tr>
              <a:tr h="4878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Ratio of votes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33.4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33.8%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9.7%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734933"/>
                  </a:ext>
                </a:extLst>
              </a:tr>
              <a:tr h="4878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Seats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180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103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03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61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C2BF64A-014C-4385-9C41-925AB6084AC5}"/>
              </a:ext>
            </a:extLst>
          </p:cNvPr>
          <p:cNvSpPr/>
          <p:nvPr/>
        </p:nvSpPr>
        <p:spPr>
          <a:xfrm>
            <a:off x="0" y="992035"/>
            <a:ext cx="1777364" cy="276225"/>
          </a:xfrm>
          <a:custGeom>
            <a:avLst/>
            <a:gdLst/>
            <a:ahLst/>
            <a:cxnLst/>
            <a:rect l="l" t="t" r="r" b="b"/>
            <a:pathLst>
              <a:path w="1777364" h="276225">
                <a:moveTo>
                  <a:pt x="1776896" y="275999"/>
                </a:moveTo>
                <a:lnTo>
                  <a:pt x="0" y="275999"/>
                </a:lnTo>
                <a:lnTo>
                  <a:pt x="0" y="0"/>
                </a:lnTo>
                <a:lnTo>
                  <a:pt x="1776896" y="0"/>
                </a:lnTo>
                <a:lnTo>
                  <a:pt x="1776896" y="275999"/>
                </a:lnTo>
                <a:close/>
              </a:path>
            </a:pathLst>
          </a:custGeom>
          <a:solidFill>
            <a:srgbClr val="012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57B1F2-17A0-4F38-8991-03AE3ECA1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20" b="2494"/>
          <a:stretch/>
        </p:blipFill>
        <p:spPr>
          <a:xfrm>
            <a:off x="1225371" y="345173"/>
            <a:ext cx="551993" cy="629174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B69183E6-4216-446B-AD91-3EE44ABA0886}"/>
              </a:ext>
            </a:extLst>
          </p:cNvPr>
          <p:cNvSpPr txBox="1">
            <a:spLocks/>
          </p:cNvSpPr>
          <p:nvPr/>
        </p:nvSpPr>
        <p:spPr>
          <a:xfrm>
            <a:off x="1911911" y="766313"/>
            <a:ext cx="9429857" cy="62837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Background</a:t>
            </a:r>
            <a:endParaRPr lang="en-US" altLang="ko-KR" sz="3200">
              <a:solidFill>
                <a:srgbClr val="012D84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Noto Sans CJK JP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BC7BE-3277-4640-A9EE-781350F81A0C}"/>
              </a:ext>
            </a:extLst>
          </p:cNvPr>
          <p:cNvSpPr txBox="1"/>
          <p:nvPr/>
        </p:nvSpPr>
        <p:spPr>
          <a:xfrm>
            <a:off x="446616" y="1958006"/>
            <a:ext cx="112987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the plurality representation system </a:t>
            </a:r>
          </a:p>
          <a:p>
            <a:pPr algn="ctr"/>
            <a:r>
              <a:rPr lang="en-US" altLang="ko-KR"/>
              <a:t>: The candidate with the most votes in each constituency is elected.</a:t>
            </a:r>
          </a:p>
          <a:p>
            <a:pPr algn="ctr"/>
            <a:r>
              <a:rPr lang="en-US" altLang="ko-KR"/>
              <a:t>=&gt; It is known that there is a large discrepancy between the percentage of votes </a:t>
            </a:r>
            <a:br>
              <a:rPr lang="en-US" altLang="ko-KR"/>
            </a:br>
            <a:r>
              <a:rPr lang="en-US" altLang="ko-KR"/>
              <a:t>and the number of seats won.</a:t>
            </a:r>
            <a:br>
              <a:rPr lang="en-US" altLang="ko-KR" sz="40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en-US" altLang="ko-KR" sz="40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vs </a:t>
            </a:r>
          </a:p>
          <a:p>
            <a:pPr algn="ctr"/>
            <a:r>
              <a:rPr lang="en-US" altLang="ko-KR" sz="40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the proportional representation system </a:t>
            </a:r>
          </a:p>
          <a:p>
            <a:pPr algn="ctr"/>
            <a:r>
              <a:rPr lang="en-US" altLang="ko-KR"/>
              <a:t>: The number of votes in all constituencies is combined, and seats are allocated to political parties according to the proportion.</a:t>
            </a:r>
          </a:p>
          <a:p>
            <a:pPr algn="ctr"/>
            <a:r>
              <a:rPr lang="en-US" altLang="ko-KR"/>
              <a:t>=&gt; It is known that small parties can win seats more easily.</a:t>
            </a:r>
            <a:endParaRPr lang="ko-KR" altLang="en-US" sz="400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93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C2BF64A-014C-4385-9C41-925AB6084AC5}"/>
              </a:ext>
            </a:extLst>
          </p:cNvPr>
          <p:cNvSpPr/>
          <p:nvPr/>
        </p:nvSpPr>
        <p:spPr>
          <a:xfrm>
            <a:off x="0" y="992035"/>
            <a:ext cx="1777364" cy="276225"/>
          </a:xfrm>
          <a:custGeom>
            <a:avLst/>
            <a:gdLst/>
            <a:ahLst/>
            <a:cxnLst/>
            <a:rect l="l" t="t" r="r" b="b"/>
            <a:pathLst>
              <a:path w="1777364" h="276225">
                <a:moveTo>
                  <a:pt x="1776896" y="275999"/>
                </a:moveTo>
                <a:lnTo>
                  <a:pt x="0" y="275999"/>
                </a:lnTo>
                <a:lnTo>
                  <a:pt x="0" y="0"/>
                </a:lnTo>
                <a:lnTo>
                  <a:pt x="1776896" y="0"/>
                </a:lnTo>
                <a:lnTo>
                  <a:pt x="1776896" y="275999"/>
                </a:lnTo>
                <a:close/>
              </a:path>
            </a:pathLst>
          </a:custGeom>
          <a:solidFill>
            <a:srgbClr val="012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57B1F2-17A0-4F38-8991-03AE3ECA1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20" b="2494"/>
          <a:stretch/>
        </p:blipFill>
        <p:spPr>
          <a:xfrm>
            <a:off x="1225371" y="345173"/>
            <a:ext cx="551993" cy="629174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B69183E6-4216-446B-AD91-3EE44ABA0886}"/>
              </a:ext>
            </a:extLst>
          </p:cNvPr>
          <p:cNvSpPr txBox="1">
            <a:spLocks/>
          </p:cNvSpPr>
          <p:nvPr/>
        </p:nvSpPr>
        <p:spPr>
          <a:xfrm>
            <a:off x="1911911" y="766313"/>
            <a:ext cx="7546882" cy="62837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Input file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8FB045-3B33-4888-809F-82D1A58F4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78" y="2218433"/>
            <a:ext cx="9658043" cy="27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5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C2BF64A-014C-4385-9C41-925AB6084AC5}"/>
              </a:ext>
            </a:extLst>
          </p:cNvPr>
          <p:cNvSpPr/>
          <p:nvPr/>
        </p:nvSpPr>
        <p:spPr>
          <a:xfrm>
            <a:off x="0" y="992035"/>
            <a:ext cx="1777364" cy="276225"/>
          </a:xfrm>
          <a:custGeom>
            <a:avLst/>
            <a:gdLst/>
            <a:ahLst/>
            <a:cxnLst/>
            <a:rect l="l" t="t" r="r" b="b"/>
            <a:pathLst>
              <a:path w="1777364" h="276225">
                <a:moveTo>
                  <a:pt x="1776896" y="275999"/>
                </a:moveTo>
                <a:lnTo>
                  <a:pt x="0" y="275999"/>
                </a:lnTo>
                <a:lnTo>
                  <a:pt x="0" y="0"/>
                </a:lnTo>
                <a:lnTo>
                  <a:pt x="1776896" y="0"/>
                </a:lnTo>
                <a:lnTo>
                  <a:pt x="1776896" y="275999"/>
                </a:lnTo>
                <a:close/>
              </a:path>
            </a:pathLst>
          </a:custGeom>
          <a:solidFill>
            <a:srgbClr val="012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57B1F2-17A0-4F38-8991-03AE3ECA1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20" b="2494"/>
          <a:stretch/>
        </p:blipFill>
        <p:spPr>
          <a:xfrm>
            <a:off x="1225371" y="345173"/>
            <a:ext cx="551993" cy="629174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B69183E6-4216-446B-AD91-3EE44ABA0886}"/>
              </a:ext>
            </a:extLst>
          </p:cNvPr>
          <p:cNvSpPr txBox="1">
            <a:spLocks/>
          </p:cNvSpPr>
          <p:nvPr/>
        </p:nvSpPr>
        <p:spPr>
          <a:xfrm>
            <a:off x="1911911" y="766313"/>
            <a:ext cx="9687422" cy="62837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Program code: </a:t>
            </a:r>
            <a:r>
              <a:rPr lang="en-US" altLang="ko-KR" sz="28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Constituency.hpp &amp; .cpp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5CBED0-BF35-49DF-90DE-0790F7EA7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27" y="1568294"/>
            <a:ext cx="4919934" cy="49445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FAF901-41FB-4632-8DD1-AB051F4E2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570" y="1505326"/>
            <a:ext cx="5292030" cy="50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6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C2BF64A-014C-4385-9C41-925AB6084AC5}"/>
              </a:ext>
            </a:extLst>
          </p:cNvPr>
          <p:cNvSpPr/>
          <p:nvPr/>
        </p:nvSpPr>
        <p:spPr>
          <a:xfrm>
            <a:off x="0" y="992035"/>
            <a:ext cx="1777364" cy="276225"/>
          </a:xfrm>
          <a:custGeom>
            <a:avLst/>
            <a:gdLst/>
            <a:ahLst/>
            <a:cxnLst/>
            <a:rect l="l" t="t" r="r" b="b"/>
            <a:pathLst>
              <a:path w="1777364" h="276225">
                <a:moveTo>
                  <a:pt x="1776896" y="275999"/>
                </a:moveTo>
                <a:lnTo>
                  <a:pt x="0" y="275999"/>
                </a:lnTo>
                <a:lnTo>
                  <a:pt x="0" y="0"/>
                </a:lnTo>
                <a:lnTo>
                  <a:pt x="1776896" y="0"/>
                </a:lnTo>
                <a:lnTo>
                  <a:pt x="1776896" y="275999"/>
                </a:lnTo>
                <a:close/>
              </a:path>
            </a:pathLst>
          </a:custGeom>
          <a:solidFill>
            <a:srgbClr val="012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57B1F2-17A0-4F38-8991-03AE3ECA1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20" b="2494"/>
          <a:stretch/>
        </p:blipFill>
        <p:spPr>
          <a:xfrm>
            <a:off x="1225371" y="345173"/>
            <a:ext cx="551993" cy="629174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B69183E6-4216-446B-AD91-3EE44ABA0886}"/>
              </a:ext>
            </a:extLst>
          </p:cNvPr>
          <p:cNvSpPr txBox="1">
            <a:spLocks/>
          </p:cNvSpPr>
          <p:nvPr/>
        </p:nvSpPr>
        <p:spPr>
          <a:xfrm>
            <a:off x="1911911" y="766313"/>
            <a:ext cx="9687422" cy="62837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Program code: </a:t>
            </a:r>
            <a:r>
              <a:rPr lang="en-US" altLang="ko-KR" sz="28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Constituency.hpp &amp; .cpp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25A1AE-DD25-48CE-A80B-F841E8490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34" y="1604360"/>
            <a:ext cx="6310392" cy="478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8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C2BF64A-014C-4385-9C41-925AB6084AC5}"/>
              </a:ext>
            </a:extLst>
          </p:cNvPr>
          <p:cNvSpPr/>
          <p:nvPr/>
        </p:nvSpPr>
        <p:spPr>
          <a:xfrm>
            <a:off x="0" y="992035"/>
            <a:ext cx="1777364" cy="276225"/>
          </a:xfrm>
          <a:custGeom>
            <a:avLst/>
            <a:gdLst/>
            <a:ahLst/>
            <a:cxnLst/>
            <a:rect l="l" t="t" r="r" b="b"/>
            <a:pathLst>
              <a:path w="1777364" h="276225">
                <a:moveTo>
                  <a:pt x="1776896" y="275999"/>
                </a:moveTo>
                <a:lnTo>
                  <a:pt x="0" y="275999"/>
                </a:lnTo>
                <a:lnTo>
                  <a:pt x="0" y="0"/>
                </a:lnTo>
                <a:lnTo>
                  <a:pt x="1776896" y="0"/>
                </a:lnTo>
                <a:lnTo>
                  <a:pt x="1776896" y="275999"/>
                </a:lnTo>
                <a:close/>
              </a:path>
            </a:pathLst>
          </a:custGeom>
          <a:solidFill>
            <a:srgbClr val="012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57B1F2-17A0-4F38-8991-03AE3ECA1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20" b="2494"/>
          <a:stretch/>
        </p:blipFill>
        <p:spPr>
          <a:xfrm>
            <a:off x="1225371" y="345173"/>
            <a:ext cx="551993" cy="629174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B69183E6-4216-446B-AD91-3EE44ABA0886}"/>
              </a:ext>
            </a:extLst>
          </p:cNvPr>
          <p:cNvSpPr txBox="1">
            <a:spLocks/>
          </p:cNvSpPr>
          <p:nvPr/>
        </p:nvSpPr>
        <p:spPr>
          <a:xfrm>
            <a:off x="1911911" y="766313"/>
            <a:ext cx="9687422" cy="62837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Program code: </a:t>
            </a:r>
            <a:r>
              <a:rPr lang="en-US" altLang="ko-KR" sz="28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File_Stream_Prog.hpp &amp; .cpp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521E59-2A54-4CB6-AB4F-C5B39062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911" y="1572034"/>
            <a:ext cx="8297334" cy="48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1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C2BF64A-014C-4385-9C41-925AB6084AC5}"/>
              </a:ext>
            </a:extLst>
          </p:cNvPr>
          <p:cNvSpPr/>
          <p:nvPr/>
        </p:nvSpPr>
        <p:spPr>
          <a:xfrm>
            <a:off x="0" y="992035"/>
            <a:ext cx="1777364" cy="276225"/>
          </a:xfrm>
          <a:custGeom>
            <a:avLst/>
            <a:gdLst/>
            <a:ahLst/>
            <a:cxnLst/>
            <a:rect l="l" t="t" r="r" b="b"/>
            <a:pathLst>
              <a:path w="1777364" h="276225">
                <a:moveTo>
                  <a:pt x="1776896" y="275999"/>
                </a:moveTo>
                <a:lnTo>
                  <a:pt x="0" y="275999"/>
                </a:lnTo>
                <a:lnTo>
                  <a:pt x="0" y="0"/>
                </a:lnTo>
                <a:lnTo>
                  <a:pt x="1776896" y="0"/>
                </a:lnTo>
                <a:lnTo>
                  <a:pt x="1776896" y="275999"/>
                </a:lnTo>
                <a:close/>
              </a:path>
            </a:pathLst>
          </a:custGeom>
          <a:solidFill>
            <a:srgbClr val="012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57B1F2-17A0-4F38-8991-03AE3ECA1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20" b="2494"/>
          <a:stretch/>
        </p:blipFill>
        <p:spPr>
          <a:xfrm>
            <a:off x="1225371" y="345173"/>
            <a:ext cx="551993" cy="629174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B69183E6-4216-446B-AD91-3EE44ABA0886}"/>
              </a:ext>
            </a:extLst>
          </p:cNvPr>
          <p:cNvSpPr txBox="1">
            <a:spLocks/>
          </p:cNvSpPr>
          <p:nvPr/>
        </p:nvSpPr>
        <p:spPr>
          <a:xfrm>
            <a:off x="1911911" y="766313"/>
            <a:ext cx="9687422" cy="62837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Program code: </a:t>
            </a:r>
            <a:r>
              <a:rPr lang="en-US" altLang="ko-KR" sz="28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File_Stream_Prog.hpp &amp; .cpp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7C520C-99CD-4E76-B98F-9084AF256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1506151"/>
            <a:ext cx="7128933" cy="47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7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C2BF64A-014C-4385-9C41-925AB6084AC5}"/>
              </a:ext>
            </a:extLst>
          </p:cNvPr>
          <p:cNvSpPr/>
          <p:nvPr/>
        </p:nvSpPr>
        <p:spPr>
          <a:xfrm>
            <a:off x="0" y="992035"/>
            <a:ext cx="1777364" cy="276225"/>
          </a:xfrm>
          <a:custGeom>
            <a:avLst/>
            <a:gdLst/>
            <a:ahLst/>
            <a:cxnLst/>
            <a:rect l="l" t="t" r="r" b="b"/>
            <a:pathLst>
              <a:path w="1777364" h="276225">
                <a:moveTo>
                  <a:pt x="1776896" y="275999"/>
                </a:moveTo>
                <a:lnTo>
                  <a:pt x="0" y="275999"/>
                </a:lnTo>
                <a:lnTo>
                  <a:pt x="0" y="0"/>
                </a:lnTo>
                <a:lnTo>
                  <a:pt x="1776896" y="0"/>
                </a:lnTo>
                <a:lnTo>
                  <a:pt x="1776896" y="275999"/>
                </a:lnTo>
                <a:close/>
              </a:path>
            </a:pathLst>
          </a:custGeom>
          <a:solidFill>
            <a:srgbClr val="012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57B1F2-17A0-4F38-8991-03AE3ECA1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20" b="2494"/>
          <a:stretch/>
        </p:blipFill>
        <p:spPr>
          <a:xfrm>
            <a:off x="1225371" y="345173"/>
            <a:ext cx="551993" cy="629174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B69183E6-4216-446B-AD91-3EE44ABA0886}"/>
              </a:ext>
            </a:extLst>
          </p:cNvPr>
          <p:cNvSpPr txBox="1">
            <a:spLocks/>
          </p:cNvSpPr>
          <p:nvPr/>
        </p:nvSpPr>
        <p:spPr>
          <a:xfrm>
            <a:off x="1911911" y="766313"/>
            <a:ext cx="9687422" cy="62837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Program code: </a:t>
            </a:r>
            <a:r>
              <a:rPr lang="en-US" altLang="ko-KR" sz="2800">
                <a:solidFill>
                  <a:srgbClr val="012D8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Noto Sans CJK JP Light"/>
              </a:rPr>
              <a:t>File_Stream_Prog.hpp &amp; .cpp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C18342-F994-4741-BEAB-E824BBC58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68" y="69789"/>
            <a:ext cx="10669530" cy="671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7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292</Words>
  <Application>Microsoft Office PowerPoint</Application>
  <PresentationFormat>와이드스크린</PresentationFormat>
  <Paragraphs>50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Noto Sans CJK JP Light</vt:lpstr>
      <vt:lpstr>Arial</vt:lpstr>
      <vt:lpstr>맑은 고딕</vt:lpstr>
      <vt:lpstr>나눔스퀘어 ExtraBold</vt:lpstr>
      <vt:lpstr>배달의민족 한나는 열한살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김정우</dc:creator>
  <cp:lastModifiedBy>김정우</cp:lastModifiedBy>
  <cp:revision>17</cp:revision>
  <dcterms:created xsi:type="dcterms:W3CDTF">2022-10-16T07:28:47Z</dcterms:created>
  <dcterms:modified xsi:type="dcterms:W3CDTF">2022-11-04T02:13:26Z</dcterms:modified>
</cp:coreProperties>
</file>