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ú Nguyên" initials="PN" lastIdx="1" clrIdx="0">
    <p:extLst>
      <p:ext uri="{19B8F6BF-5375-455C-9EA6-DF929625EA0E}">
        <p15:presenceInfo xmlns:p15="http://schemas.microsoft.com/office/powerpoint/2012/main" userId="88b19fc46eb15a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0A43A-6D66-4E98-A4A3-F4067748DB06}" type="datetimeFigureOut">
              <a:rPr lang="en-US" smtClean="0"/>
              <a:t>12/14/2019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75E29-1BCA-47A8-BF9B-BE1F489981CB}" type="slidenum">
              <a:rPr lang="en-US" smtClean="0"/>
              <a:t>‹#›</a:t>
            </a:fld>
            <a:endParaRPr lang="en-US"/>
          </a:p>
        </p:txBody>
      </p:sp>
    </p:spTree>
    <p:extLst>
      <p:ext uri="{BB962C8B-B14F-4D97-AF65-F5344CB8AC3E}">
        <p14:creationId xmlns:p14="http://schemas.microsoft.com/office/powerpoint/2010/main" val="356159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66906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14776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419024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873C8-1D4B-4909-B7A6-8F04182FE36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4646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289890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337940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892294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3677391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120561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336941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1458177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52460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152227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270564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428946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101379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E873C8-1D4B-4909-B7A6-8F04182FE36E}" type="slidenum">
              <a:rPr lang="en-US" smtClean="0"/>
              <a:t>‹#›</a:t>
            </a:fld>
            <a:endParaRPr lang="en-US"/>
          </a:p>
        </p:txBody>
      </p:sp>
    </p:spTree>
    <p:extLst>
      <p:ext uri="{BB962C8B-B14F-4D97-AF65-F5344CB8AC3E}">
        <p14:creationId xmlns:p14="http://schemas.microsoft.com/office/powerpoint/2010/main" val="147004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E873C8-1D4B-4909-B7A6-8F04182FE36E}" type="slidenum">
              <a:rPr lang="en-US" smtClean="0"/>
              <a:t>‹#›</a:t>
            </a:fld>
            <a:endParaRPr lang="en-US"/>
          </a:p>
        </p:txBody>
      </p:sp>
    </p:spTree>
    <p:extLst>
      <p:ext uri="{BB962C8B-B14F-4D97-AF65-F5344CB8AC3E}">
        <p14:creationId xmlns:p14="http://schemas.microsoft.com/office/powerpoint/2010/main" val="2256159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BE51-2A6C-4368-8A90-09688B2FAF2C}"/>
              </a:ext>
            </a:extLst>
          </p:cNvPr>
          <p:cNvSpPr>
            <a:spLocks noGrp="1"/>
          </p:cNvSpPr>
          <p:nvPr>
            <p:ph type="ctrTitle"/>
          </p:nvPr>
        </p:nvSpPr>
        <p:spPr>
          <a:xfrm>
            <a:off x="1529114" y="381699"/>
            <a:ext cx="9788089" cy="734605"/>
          </a:xfrm>
        </p:spPr>
        <p:txBody>
          <a:bodyPr>
            <a:noAutofit/>
          </a:bodyPr>
          <a:lstStyle/>
          <a:p>
            <a:pPr algn="ctr"/>
            <a:r>
              <a:rPr lang="en-US" sz="32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TR</a:t>
            </a:r>
            <a:r>
              <a:rPr lang="vi-VN" sz="32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Ư</a:t>
            </a:r>
            <a:r>
              <a:rPr lang="en-US" sz="32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ỜNG ĐẠI HỌC S</a:t>
            </a:r>
            <a:r>
              <a:rPr lang="vi-VN" sz="32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Ư</a:t>
            </a:r>
            <a:r>
              <a:rPr lang="en-US" sz="32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 PHẠM KĨ THUẬT TP. HỒ CHÍ MINH</a:t>
            </a:r>
          </a:p>
        </p:txBody>
      </p:sp>
      <p:sp>
        <p:nvSpPr>
          <p:cNvPr id="3" name="Subtitle 2">
            <a:extLst>
              <a:ext uri="{FF2B5EF4-FFF2-40B4-BE49-F238E27FC236}">
                <a16:creationId xmlns:a16="http://schemas.microsoft.com/office/drawing/2014/main" id="{16454345-4CFD-414B-910C-93617816CC31}"/>
              </a:ext>
            </a:extLst>
          </p:cNvPr>
          <p:cNvSpPr>
            <a:spLocks noGrp="1"/>
          </p:cNvSpPr>
          <p:nvPr>
            <p:ph type="subTitle" idx="1"/>
          </p:nvPr>
        </p:nvSpPr>
        <p:spPr>
          <a:xfrm>
            <a:off x="2565704" y="4177716"/>
            <a:ext cx="6343403" cy="1857667"/>
          </a:xfrm>
        </p:spPr>
        <p:txBody>
          <a:bodyPr numCol="2">
            <a:noAutofit/>
          </a:bodyPr>
          <a:lstStyle/>
          <a:p>
            <a:pPr marL="285750" indent="-285750">
              <a:buFont typeface="Arial" panose="020B0604020202020204" pitchFamily="34" charset="0"/>
              <a:buChar char="•"/>
            </a:pP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GVPT	: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Thầy</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Trần</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Công</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Tú</a:t>
            </a:r>
          </a:p>
          <a:p>
            <a:pPr marL="285750" indent="-285750">
              <a:buFont typeface="Arial" panose="020B0604020202020204" pitchFamily="34" charset="0"/>
              <a:buChar char="•"/>
            </a:pP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Lớp</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 1810CL1A</a:t>
            </a:r>
          </a:p>
          <a:p>
            <a:pPr marL="285750" indent="-285750">
              <a:buFont typeface="Arial" panose="020B0604020202020204" pitchFamily="34" charset="0"/>
              <a:buChar char="•"/>
            </a:pP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Thứ 6	: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Tiết</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1-4</a:t>
            </a:r>
          </a:p>
          <a:p>
            <a:pPr marL="285750" indent="-285750">
              <a:buFont typeface="Arial" panose="020B0604020202020204" pitchFamily="34" charset="0"/>
              <a:buChar char="•"/>
            </a:pP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Năm</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học: 2019-2020 </a:t>
            </a:r>
          </a:p>
          <a:p>
            <a:pPr marL="285750" indent="-285750">
              <a:buFont typeface="Arial" panose="020B0604020202020204" pitchFamily="34" charset="0"/>
              <a:buChar char="•"/>
            </a:pP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SVTH	: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Phạm</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Nguyên Phú</a:t>
            </a:r>
          </a:p>
          <a:p>
            <a:pPr marL="285750" indent="-285750">
              <a:buFont typeface="Arial" panose="020B0604020202020204" pitchFamily="34" charset="0"/>
              <a:buChar char="•"/>
            </a:pP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MSSV	: 18110176</a:t>
            </a:r>
          </a:p>
          <a:p>
            <a:pPr marL="285750" indent="-285750">
              <a:buFont typeface="Arial" panose="020B0604020202020204" pitchFamily="34" charset="0"/>
              <a:buChar char="•"/>
            </a:pP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SVTH	: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Trần</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Thái</a:t>
            </a: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a:t>
            </a:r>
            <a:r>
              <a:rPr lang="en-US" sz="1800" cap="none" dirty="0" err="1">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Tuấn</a:t>
            </a:r>
            <a:endPar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cap="none"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MSSV	: 18110230</a:t>
            </a:r>
            <a:r>
              <a:rPr lang="en-US" sz="1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panose="020F0502020204030204" pitchFamily="34" charset="0"/>
                <a:cs typeface="Calibri" panose="020F0502020204030204" pitchFamily="34" charset="0"/>
              </a:rPr>
              <a:t>	</a:t>
            </a:r>
          </a:p>
        </p:txBody>
      </p:sp>
      <p:sp>
        <p:nvSpPr>
          <p:cNvPr id="4" name="Slide Number Placeholder 3">
            <a:extLst>
              <a:ext uri="{FF2B5EF4-FFF2-40B4-BE49-F238E27FC236}">
                <a16:creationId xmlns:a16="http://schemas.microsoft.com/office/drawing/2014/main" id="{A504EADD-389C-49F2-97CB-6D20D7F3F167}"/>
              </a:ext>
            </a:extLst>
          </p:cNvPr>
          <p:cNvSpPr>
            <a:spLocks noGrp="1"/>
          </p:cNvSpPr>
          <p:nvPr>
            <p:ph type="sldNum" sz="quarter" idx="12"/>
          </p:nvPr>
        </p:nvSpPr>
        <p:spPr>
          <a:xfrm>
            <a:off x="9896910" y="6111176"/>
            <a:ext cx="771089" cy="365125"/>
          </a:xfrm>
        </p:spPr>
        <p:txBody>
          <a:bodyPr/>
          <a:lstStyle/>
          <a:p>
            <a:fld id="{07E873C8-1D4B-4909-B7A6-8F04182FE36E}" type="slidenum">
              <a:rPr lang="en-US" smtClean="0"/>
              <a:t>1</a:t>
            </a:fld>
            <a:r>
              <a:rPr lang="en-US" dirty="0"/>
              <a:t>/17</a:t>
            </a:r>
          </a:p>
        </p:txBody>
      </p:sp>
      <p:pic>
        <p:nvPicPr>
          <p:cNvPr id="1030" name="Picture 6" descr="Kết quả hình ảnh cho logo trường đại học sư phạm kỹ thuật trong suốt&quot;">
            <a:extLst>
              <a:ext uri="{FF2B5EF4-FFF2-40B4-BE49-F238E27FC236}">
                <a16:creationId xmlns:a16="http://schemas.microsoft.com/office/drawing/2014/main" id="{109472D7-411E-4D9C-BFA3-0E99687D3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62385" y="541659"/>
            <a:ext cx="654317" cy="5746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logo trường đại học sư phạm kỹ thuật trong suốt&quot;">
            <a:extLst>
              <a:ext uri="{FF2B5EF4-FFF2-40B4-BE49-F238E27FC236}">
                <a16:creationId xmlns:a16="http://schemas.microsoft.com/office/drawing/2014/main" id="{2EA96957-2D70-428D-95B6-DA8A6B40D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69" y="541659"/>
            <a:ext cx="654316" cy="734605"/>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a:extLst>
              <a:ext uri="{FF2B5EF4-FFF2-40B4-BE49-F238E27FC236}">
                <a16:creationId xmlns:a16="http://schemas.microsoft.com/office/drawing/2014/main" id="{11519E3C-C65B-47F4-B6DF-235E5D96F4BD}"/>
              </a:ext>
            </a:extLst>
          </p:cNvPr>
          <p:cNvSpPr txBox="1">
            <a:spLocks/>
          </p:cNvSpPr>
          <p:nvPr/>
        </p:nvSpPr>
        <p:spPr>
          <a:xfrm>
            <a:off x="2336748" y="2208594"/>
            <a:ext cx="7560162" cy="1504243"/>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just"/>
            <a:r>
              <a:rPr lang="en-US" b="1" i="1" u="sng" cap="none" spc="50" dirty="0" err="1">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Đề</a:t>
            </a:r>
            <a:r>
              <a:rPr lang="en-US" b="1" i="1" u="sng" cap="none"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 </a:t>
            </a:r>
            <a:r>
              <a:rPr lang="en-US" b="1" i="1" u="sng" cap="none" spc="50" dirty="0" err="1">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tài</a:t>
            </a:r>
            <a:r>
              <a:rPr lang="en-US" b="1" i="1" u="sng" cap="none"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a:t>
            </a:r>
          </a:p>
          <a:p>
            <a:pPr algn="ctr"/>
            <a:r>
              <a:rPr lang="en-US" sz="29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XÂY DỰNG ỨNG DỤNG QUẢN LÍ ĐẶT MÓN CAFE BẰNG DANH SÁCH LIÊN KẾT Đ</a:t>
            </a:r>
            <a:r>
              <a:rPr lang="vi-VN" sz="29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Ơ</a:t>
            </a:r>
            <a:r>
              <a:rPr lang="en-US" sz="29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cs typeface="Calibri" panose="020F0502020204030204" pitchFamily="34" charset="0"/>
              </a:rPr>
              <a:t>N </a:t>
            </a:r>
          </a:p>
        </p:txBody>
      </p:sp>
      <p:sp>
        <p:nvSpPr>
          <p:cNvPr id="12" name="Subtitle 2">
            <a:extLst>
              <a:ext uri="{FF2B5EF4-FFF2-40B4-BE49-F238E27FC236}">
                <a16:creationId xmlns:a16="http://schemas.microsoft.com/office/drawing/2014/main" id="{E8EA4E14-013F-4DE2-AF97-81A679DADAD0}"/>
              </a:ext>
            </a:extLst>
          </p:cNvPr>
          <p:cNvSpPr txBox="1">
            <a:spLocks/>
          </p:cNvSpPr>
          <p:nvPr/>
        </p:nvSpPr>
        <p:spPr>
          <a:xfrm>
            <a:off x="3843599" y="1268704"/>
            <a:ext cx="4809602" cy="47501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US" sz="2500" b="1" cap="none">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KHOA ĐÀO TẠO CHẤT L</a:t>
            </a:r>
            <a:r>
              <a:rPr lang="vi-VN" sz="2500" b="1" cap="none">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Ư</a:t>
            </a:r>
            <a:r>
              <a:rPr lang="en-US" sz="2500" b="1" cap="none">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rPr>
              <a:t>ỢNG CAO</a:t>
            </a:r>
            <a:endParaRPr lang="en-US" sz="2500" b="1" cap="none"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192631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A6B662-B2B6-4671-8C46-1518B8385A30}"/>
              </a:ext>
            </a:extLst>
          </p:cNvPr>
          <p:cNvSpPr>
            <a:spLocks noGrp="1"/>
          </p:cNvSpPr>
          <p:nvPr>
            <p:ph type="sldNum" sz="quarter" idx="12"/>
          </p:nvPr>
        </p:nvSpPr>
        <p:spPr/>
        <p:txBody>
          <a:bodyPr/>
          <a:lstStyle/>
          <a:p>
            <a:fld id="{07E873C8-1D4B-4909-B7A6-8F04182FE36E}" type="slidenum">
              <a:rPr lang="en-US" smtClean="0"/>
              <a:t>10</a:t>
            </a:fld>
            <a:r>
              <a:rPr lang="en-US" dirty="0"/>
              <a:t>/17</a:t>
            </a:r>
          </a:p>
        </p:txBody>
      </p:sp>
      <p:sp>
        <p:nvSpPr>
          <p:cNvPr id="5" name="Title 1">
            <a:extLst>
              <a:ext uri="{FF2B5EF4-FFF2-40B4-BE49-F238E27FC236}">
                <a16:creationId xmlns:a16="http://schemas.microsoft.com/office/drawing/2014/main" id="{78CAB2F2-4D7F-4BBF-955C-6AD825B9E055}"/>
              </a:ext>
            </a:extLst>
          </p:cNvPr>
          <p:cNvSpPr txBox="1">
            <a:spLocks noGrp="1"/>
          </p:cNvSpPr>
          <p:nvPr>
            <p:ph type="title"/>
          </p:nvPr>
        </p:nvSpPr>
        <p:spPr>
          <a:xfrm>
            <a:off x="1141413" y="619125"/>
            <a:ext cx="9906000" cy="6476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Thiết</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kế</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giao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diện</a:t>
            </a:r>
            <a:endParaRPr lang="en-US" sz="32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2F17326-222B-48F3-B87F-B69C21185F1E}"/>
              </a:ext>
            </a:extLst>
          </p:cNvPr>
          <p:cNvPicPr/>
          <p:nvPr/>
        </p:nvPicPr>
        <p:blipFill>
          <a:blip r:embed="rId2">
            <a:extLst>
              <a:ext uri="{28A0092B-C50C-407E-A947-70E740481C1C}">
                <a14:useLocalDpi xmlns:a14="http://schemas.microsoft.com/office/drawing/2010/main" val="0"/>
              </a:ext>
            </a:extLst>
          </a:blip>
          <a:stretch>
            <a:fillRect/>
          </a:stretch>
        </p:blipFill>
        <p:spPr>
          <a:xfrm>
            <a:off x="2197632" y="1738618"/>
            <a:ext cx="7793561" cy="3380763"/>
          </a:xfrm>
          <a:prstGeom prst="rect">
            <a:avLst/>
          </a:prstGeom>
        </p:spPr>
      </p:pic>
      <p:sp>
        <p:nvSpPr>
          <p:cNvPr id="9" name="Rectangle: Rounded Corners 8">
            <a:extLst>
              <a:ext uri="{FF2B5EF4-FFF2-40B4-BE49-F238E27FC236}">
                <a16:creationId xmlns:a16="http://schemas.microsoft.com/office/drawing/2014/main" id="{17B1CA44-3FE4-4AEB-B798-A260411F1656}"/>
              </a:ext>
            </a:extLst>
          </p:cNvPr>
          <p:cNvSpPr/>
          <p:nvPr/>
        </p:nvSpPr>
        <p:spPr>
          <a:xfrm>
            <a:off x="4374669" y="5327009"/>
            <a:ext cx="3439486" cy="4194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Thao </a:t>
            </a:r>
            <a:r>
              <a:rPr lang="en-US" dirty="0" err="1">
                <a:latin typeface="Calibri" panose="020F0502020204030204" pitchFamily="34" charset="0"/>
                <a:cs typeface="Calibri" panose="020F0502020204030204" pitchFamily="34" charset="0"/>
              </a:rPr>
              <a:t>tác</a:t>
            </a:r>
            <a:r>
              <a:rPr lang="en-US" dirty="0">
                <a:latin typeface="Calibri" panose="020F0502020204030204" pitchFamily="34" charset="0"/>
                <a:cs typeface="Calibri" panose="020F0502020204030204" pitchFamily="34" charset="0"/>
              </a:rPr>
              <a:t> menu</a:t>
            </a:r>
          </a:p>
        </p:txBody>
      </p:sp>
    </p:spTree>
    <p:extLst>
      <p:ext uri="{BB962C8B-B14F-4D97-AF65-F5344CB8AC3E}">
        <p14:creationId xmlns:p14="http://schemas.microsoft.com/office/powerpoint/2010/main" val="2266213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A080E8-8185-465D-8D11-F829E8A38584}"/>
              </a:ext>
            </a:extLst>
          </p:cNvPr>
          <p:cNvSpPr>
            <a:spLocks noGrp="1"/>
          </p:cNvSpPr>
          <p:nvPr>
            <p:ph type="sldNum" sz="quarter" idx="12"/>
          </p:nvPr>
        </p:nvSpPr>
        <p:spPr/>
        <p:txBody>
          <a:bodyPr/>
          <a:lstStyle/>
          <a:p>
            <a:fld id="{07E873C8-1D4B-4909-B7A6-8F04182FE36E}" type="slidenum">
              <a:rPr lang="en-US" smtClean="0"/>
              <a:t>11</a:t>
            </a:fld>
            <a:r>
              <a:rPr lang="en-US" dirty="0"/>
              <a:t>/17</a:t>
            </a:r>
          </a:p>
        </p:txBody>
      </p:sp>
      <p:sp>
        <p:nvSpPr>
          <p:cNvPr id="5" name="Title 1">
            <a:extLst>
              <a:ext uri="{FF2B5EF4-FFF2-40B4-BE49-F238E27FC236}">
                <a16:creationId xmlns:a16="http://schemas.microsoft.com/office/drawing/2014/main" id="{54BD34B8-1181-4F23-A819-85C86F65ACFC}"/>
              </a:ext>
            </a:extLst>
          </p:cNvPr>
          <p:cNvSpPr txBox="1">
            <a:spLocks noGrp="1"/>
          </p:cNvSpPr>
          <p:nvPr>
            <p:ph type="title"/>
          </p:nvPr>
        </p:nvSpPr>
        <p:spPr>
          <a:xfrm>
            <a:off x="1141413" y="619125"/>
            <a:ext cx="9906000" cy="7734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Thiết</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kế</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giao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diện</a:t>
            </a:r>
            <a:endParaRPr lang="en-US" sz="32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D8A3397B-B13D-457D-B531-0B60BDA0B27E}"/>
              </a:ext>
            </a:extLst>
          </p:cNvPr>
          <p:cNvPicPr/>
          <p:nvPr/>
        </p:nvPicPr>
        <p:blipFill>
          <a:blip r:embed="rId2">
            <a:extLst>
              <a:ext uri="{28A0092B-C50C-407E-A947-70E740481C1C}">
                <a14:useLocalDpi xmlns:a14="http://schemas.microsoft.com/office/drawing/2010/main" val="0"/>
              </a:ext>
            </a:extLst>
          </a:blip>
          <a:stretch>
            <a:fillRect/>
          </a:stretch>
        </p:blipFill>
        <p:spPr>
          <a:xfrm>
            <a:off x="1761688" y="1445510"/>
            <a:ext cx="8514633" cy="3696941"/>
          </a:xfrm>
          <a:prstGeom prst="rect">
            <a:avLst/>
          </a:prstGeom>
        </p:spPr>
      </p:pic>
      <p:sp>
        <p:nvSpPr>
          <p:cNvPr id="7" name="Rectangle: Rounded Corners 6">
            <a:extLst>
              <a:ext uri="{FF2B5EF4-FFF2-40B4-BE49-F238E27FC236}">
                <a16:creationId xmlns:a16="http://schemas.microsoft.com/office/drawing/2014/main" id="{33338C34-15C9-4655-91F0-FF55A55090CB}"/>
              </a:ext>
            </a:extLst>
          </p:cNvPr>
          <p:cNvSpPr/>
          <p:nvPr/>
        </p:nvSpPr>
        <p:spPr>
          <a:xfrm>
            <a:off x="4299261" y="5298942"/>
            <a:ext cx="3439486" cy="427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Nhập</a:t>
            </a:r>
            <a:r>
              <a:rPr lang="en-US" dirty="0">
                <a:latin typeface="Calibri" panose="020F0502020204030204" pitchFamily="34" charset="0"/>
                <a:cs typeface="Calibri" panose="020F0502020204030204" pitchFamily="34" charset="0"/>
              </a:rPr>
              <a:t> bill, Xem bill</a:t>
            </a:r>
          </a:p>
        </p:txBody>
      </p:sp>
    </p:spTree>
    <p:extLst>
      <p:ext uri="{BB962C8B-B14F-4D97-AF65-F5344CB8AC3E}">
        <p14:creationId xmlns:p14="http://schemas.microsoft.com/office/powerpoint/2010/main" val="32086916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randombar(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4D5ECD-D143-4CFE-8ED2-94426F7E1126}"/>
              </a:ext>
            </a:extLst>
          </p:cNvPr>
          <p:cNvSpPr>
            <a:spLocks noGrp="1"/>
          </p:cNvSpPr>
          <p:nvPr>
            <p:ph type="sldNum" sz="quarter" idx="12"/>
          </p:nvPr>
        </p:nvSpPr>
        <p:spPr/>
        <p:txBody>
          <a:bodyPr/>
          <a:lstStyle/>
          <a:p>
            <a:fld id="{07E873C8-1D4B-4909-B7A6-8F04182FE36E}" type="slidenum">
              <a:rPr lang="en-US" smtClean="0"/>
              <a:t>12</a:t>
            </a:fld>
            <a:r>
              <a:rPr lang="en-US" dirty="0"/>
              <a:t>/17</a:t>
            </a:r>
          </a:p>
        </p:txBody>
      </p:sp>
      <p:sp>
        <p:nvSpPr>
          <p:cNvPr id="5" name="Title 1">
            <a:extLst>
              <a:ext uri="{FF2B5EF4-FFF2-40B4-BE49-F238E27FC236}">
                <a16:creationId xmlns:a16="http://schemas.microsoft.com/office/drawing/2014/main" id="{D21BBF64-6E52-46B8-B897-6EB5470E5ECE}"/>
              </a:ext>
            </a:extLst>
          </p:cNvPr>
          <p:cNvSpPr txBox="1">
            <a:spLocks noGrp="1"/>
          </p:cNvSpPr>
          <p:nvPr>
            <p:ph type="title"/>
          </p:nvPr>
        </p:nvSpPr>
        <p:spPr>
          <a:xfrm>
            <a:off x="1201723" y="2646931"/>
            <a:ext cx="9906000" cy="11471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800" dirty="0" err="1">
                <a:latin typeface="Calibri" panose="020F0502020204030204" pitchFamily="34" charset="0"/>
                <a:cs typeface="Calibri" panose="020F0502020204030204" pitchFamily="34" charset="0"/>
              </a:rPr>
              <a:t>ỨNg</a:t>
            </a:r>
            <a:r>
              <a:rPr lang="en-US" sz="3800" dirty="0">
                <a:latin typeface="Calibri" panose="020F0502020204030204" pitchFamily="34" charset="0"/>
                <a:cs typeface="Calibri" panose="020F0502020204030204" pitchFamily="34" charset="0"/>
              </a:rPr>
              <a:t> </a:t>
            </a:r>
            <a:r>
              <a:rPr lang="en-US" sz="3800" dirty="0" err="1">
                <a:latin typeface="Calibri" panose="020F0502020204030204" pitchFamily="34" charset="0"/>
                <a:cs typeface="Calibri" panose="020F0502020204030204" pitchFamily="34" charset="0"/>
              </a:rPr>
              <a:t>dụng</a:t>
            </a:r>
            <a:r>
              <a:rPr lang="en-US" sz="3800" dirty="0">
                <a:latin typeface="Calibri" panose="020F0502020204030204" pitchFamily="34" charset="0"/>
                <a:cs typeface="Calibri" panose="020F0502020204030204" pitchFamily="34" charset="0"/>
              </a:rPr>
              <a:t> </a:t>
            </a:r>
            <a:r>
              <a:rPr lang="en-US" sz="3800" dirty="0" err="1">
                <a:latin typeface="Calibri" panose="020F0502020204030204" pitchFamily="34" charset="0"/>
                <a:cs typeface="Calibri" panose="020F0502020204030204" pitchFamily="34" charset="0"/>
              </a:rPr>
              <a:t>kiểu</a:t>
            </a:r>
            <a:r>
              <a:rPr lang="en-US" sz="3800" dirty="0">
                <a:latin typeface="Calibri" panose="020F0502020204030204" pitchFamily="34" charset="0"/>
                <a:cs typeface="Calibri" panose="020F0502020204030204" pitchFamily="34" charset="0"/>
              </a:rPr>
              <a:t> dữ </a:t>
            </a:r>
            <a:r>
              <a:rPr lang="en-US" sz="3800" dirty="0" err="1">
                <a:latin typeface="Calibri" panose="020F0502020204030204" pitchFamily="34" charset="0"/>
                <a:cs typeface="Calibri" panose="020F0502020204030204" pitchFamily="34" charset="0"/>
              </a:rPr>
              <a:t>liệu</a:t>
            </a:r>
            <a:r>
              <a:rPr lang="en-US" sz="3800" dirty="0">
                <a:latin typeface="Calibri" panose="020F0502020204030204" pitchFamily="34" charset="0"/>
                <a:cs typeface="Calibri" panose="020F0502020204030204" pitchFamily="34" charset="0"/>
              </a:rPr>
              <a:t> </a:t>
            </a:r>
            <a:r>
              <a:rPr lang="en-US" sz="3800" dirty="0" err="1">
                <a:latin typeface="Calibri" panose="020F0502020204030204" pitchFamily="34" charset="0"/>
                <a:cs typeface="Calibri" panose="020F0502020204030204" pitchFamily="34" charset="0"/>
              </a:rPr>
              <a:t>Danh</a:t>
            </a:r>
            <a:r>
              <a:rPr lang="en-US" sz="3800" dirty="0">
                <a:latin typeface="Calibri" panose="020F0502020204030204" pitchFamily="34" charset="0"/>
                <a:cs typeface="Calibri" panose="020F0502020204030204" pitchFamily="34" charset="0"/>
              </a:rPr>
              <a:t> </a:t>
            </a:r>
            <a:r>
              <a:rPr lang="en-US" sz="3800" dirty="0" err="1">
                <a:latin typeface="Calibri" panose="020F0502020204030204" pitchFamily="34" charset="0"/>
                <a:cs typeface="Calibri" panose="020F0502020204030204" pitchFamily="34" charset="0"/>
              </a:rPr>
              <a:t>sách</a:t>
            </a:r>
            <a:r>
              <a:rPr lang="en-US" sz="3800" dirty="0">
                <a:latin typeface="Calibri" panose="020F0502020204030204" pitchFamily="34" charset="0"/>
                <a:cs typeface="Calibri" panose="020F0502020204030204" pitchFamily="34" charset="0"/>
              </a:rPr>
              <a:t> liên kết </a:t>
            </a:r>
          </a:p>
        </p:txBody>
      </p:sp>
    </p:spTree>
    <p:extLst>
      <p:ext uri="{BB962C8B-B14F-4D97-AF65-F5344CB8AC3E}">
        <p14:creationId xmlns:p14="http://schemas.microsoft.com/office/powerpoint/2010/main" val="10719850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BC00C-2F82-4766-ADF2-E0E0557EE89B}"/>
              </a:ext>
            </a:extLst>
          </p:cNvPr>
          <p:cNvSpPr>
            <a:spLocks noGrp="1"/>
          </p:cNvSpPr>
          <p:nvPr>
            <p:ph idx="1"/>
          </p:nvPr>
        </p:nvSpPr>
        <p:spPr>
          <a:xfrm>
            <a:off x="1141411" y="1658143"/>
            <a:ext cx="9905999" cy="3501086"/>
          </a:xfrm>
        </p:spPr>
        <p:txBody>
          <a:bodyPr>
            <a:normAutofit/>
          </a:bodyPr>
          <a:lstStyle/>
          <a:p>
            <a:pPr>
              <a:lnSpc>
                <a:spcPct val="150000"/>
              </a:lnSpc>
            </a:pPr>
            <a:r>
              <a:rPr lang="en-US" dirty="0"/>
              <a:t>Về </a:t>
            </a:r>
            <a:r>
              <a:rPr lang="en-US" dirty="0" err="1"/>
              <a:t>bản</a:t>
            </a:r>
            <a:r>
              <a:rPr lang="en-US" dirty="0"/>
              <a:t> </a:t>
            </a:r>
            <a:r>
              <a:rPr lang="en-US" dirty="0" err="1"/>
              <a:t>chất</a:t>
            </a:r>
            <a:r>
              <a:rPr lang="en-US" dirty="0"/>
              <a:t>, </a:t>
            </a:r>
            <a:r>
              <a:rPr lang="en-US" dirty="0" err="1"/>
              <a:t>danh</a:t>
            </a:r>
            <a:r>
              <a:rPr lang="en-US" dirty="0"/>
              <a:t> </a:t>
            </a:r>
            <a:r>
              <a:rPr lang="en-US" dirty="0" err="1"/>
              <a:t>sách</a:t>
            </a:r>
            <a:r>
              <a:rPr lang="en-US" dirty="0"/>
              <a:t> liên kết có </a:t>
            </a:r>
            <a:r>
              <a:rPr lang="en-US" dirty="0" err="1"/>
              <a:t>chức</a:t>
            </a:r>
            <a:r>
              <a:rPr lang="en-US" dirty="0"/>
              <a:t> </a:t>
            </a:r>
            <a:r>
              <a:rPr lang="en-US" dirty="0" err="1"/>
              <a:t>năng</a:t>
            </a:r>
            <a:r>
              <a:rPr lang="en-US" dirty="0"/>
              <a:t> </a:t>
            </a:r>
            <a:r>
              <a:rPr lang="en-US" dirty="0" err="1"/>
              <a:t>như</a:t>
            </a:r>
            <a:r>
              <a:rPr lang="en-US" dirty="0"/>
              <a:t> </a:t>
            </a:r>
            <a:r>
              <a:rPr lang="en-US" dirty="0" err="1"/>
              <a:t>một</a:t>
            </a:r>
            <a:r>
              <a:rPr lang="en-US" dirty="0"/>
              <a:t> </a:t>
            </a:r>
            <a:r>
              <a:rPr lang="en-US" dirty="0" err="1"/>
              <a:t>mảng</a:t>
            </a:r>
            <a:r>
              <a:rPr lang="en-US" dirty="0"/>
              <a:t>, có </a:t>
            </a:r>
            <a:r>
              <a:rPr lang="en-US" dirty="0" err="1"/>
              <a:t>thể</a:t>
            </a:r>
            <a:r>
              <a:rPr lang="en-US" dirty="0"/>
              <a:t> </a:t>
            </a:r>
            <a:r>
              <a:rPr lang="en-US" dirty="0" err="1"/>
              <a:t>thêm</a:t>
            </a:r>
            <a:r>
              <a:rPr lang="en-US" dirty="0"/>
              <a:t> </a:t>
            </a:r>
            <a:r>
              <a:rPr lang="en-US" dirty="0" err="1"/>
              <a:t>và</a:t>
            </a:r>
            <a:r>
              <a:rPr lang="en-US" dirty="0"/>
              <a:t> </a:t>
            </a:r>
            <a:r>
              <a:rPr lang="en-US" dirty="0" err="1"/>
              <a:t>xóa</a:t>
            </a:r>
            <a:r>
              <a:rPr lang="en-US" dirty="0"/>
              <a:t> </a:t>
            </a:r>
            <a:r>
              <a:rPr lang="en-US" dirty="0" err="1"/>
              <a:t>các</a:t>
            </a:r>
            <a:r>
              <a:rPr lang="en-US" dirty="0"/>
              <a:t> </a:t>
            </a:r>
            <a:r>
              <a:rPr lang="en-US" dirty="0" err="1"/>
              <a:t>phần</a:t>
            </a:r>
            <a:r>
              <a:rPr lang="en-US" dirty="0"/>
              <a:t> </a:t>
            </a:r>
            <a:r>
              <a:rPr lang="en-US" dirty="0" err="1"/>
              <a:t>tử</a:t>
            </a:r>
            <a:r>
              <a:rPr lang="en-US" dirty="0"/>
              <a:t> ở </a:t>
            </a:r>
            <a:r>
              <a:rPr lang="en-US" dirty="0" err="1"/>
              <a:t>bất</a:t>
            </a:r>
            <a:r>
              <a:rPr lang="en-US" dirty="0"/>
              <a:t> </a:t>
            </a:r>
            <a:r>
              <a:rPr lang="en-US" dirty="0" err="1"/>
              <a:t>kỳ</a:t>
            </a:r>
            <a:r>
              <a:rPr lang="en-US" dirty="0"/>
              <a:t> </a:t>
            </a:r>
            <a:r>
              <a:rPr lang="en-US" dirty="0" err="1"/>
              <a:t>vị</a:t>
            </a:r>
            <a:r>
              <a:rPr lang="en-US" dirty="0"/>
              <a:t> </a:t>
            </a:r>
            <a:r>
              <a:rPr lang="en-US" dirty="0" err="1"/>
              <a:t>trí</a:t>
            </a:r>
            <a:r>
              <a:rPr lang="en-US" dirty="0"/>
              <a:t> nào khi </a:t>
            </a:r>
            <a:r>
              <a:rPr lang="en-US" dirty="0" err="1"/>
              <a:t>cần</a:t>
            </a:r>
            <a:r>
              <a:rPr lang="en-US" dirty="0"/>
              <a:t> </a:t>
            </a:r>
            <a:r>
              <a:rPr lang="en-US" dirty="0" err="1"/>
              <a:t>thiết</a:t>
            </a:r>
            <a:r>
              <a:rPr lang="en-US" dirty="0"/>
              <a:t>.</a:t>
            </a:r>
          </a:p>
          <a:p>
            <a:pPr>
              <a:lnSpc>
                <a:spcPct val="150000"/>
              </a:lnSpc>
            </a:pPr>
            <a:r>
              <a:rPr lang="en-US" dirty="0" err="1"/>
              <a:t>Danh</a:t>
            </a:r>
            <a:r>
              <a:rPr lang="en-US" dirty="0"/>
              <a:t> </a:t>
            </a:r>
            <a:r>
              <a:rPr lang="en-US" dirty="0" err="1"/>
              <a:t>sách</a:t>
            </a:r>
            <a:r>
              <a:rPr lang="en-US" dirty="0"/>
              <a:t> liên kết </a:t>
            </a:r>
            <a:r>
              <a:rPr lang="en-US" dirty="0" err="1"/>
              <a:t>đơn</a:t>
            </a:r>
            <a:r>
              <a:rPr lang="en-US" dirty="0"/>
              <a:t>(Single linked list): Chỉ có </a:t>
            </a:r>
            <a:r>
              <a:rPr lang="en-US" dirty="0" err="1"/>
              <a:t>sự</a:t>
            </a:r>
            <a:r>
              <a:rPr lang="en-US" dirty="0"/>
              <a:t> kết </a:t>
            </a:r>
            <a:r>
              <a:rPr lang="en-US" dirty="0" err="1"/>
              <a:t>nối</a:t>
            </a:r>
            <a:r>
              <a:rPr lang="en-US" dirty="0"/>
              <a:t> từ </a:t>
            </a:r>
            <a:r>
              <a:rPr lang="en-US" dirty="0" err="1"/>
              <a:t>phần</a:t>
            </a:r>
            <a:r>
              <a:rPr lang="en-US" dirty="0"/>
              <a:t> </a:t>
            </a:r>
            <a:r>
              <a:rPr lang="en-US" dirty="0" err="1"/>
              <a:t>tử</a:t>
            </a:r>
            <a:r>
              <a:rPr lang="en-US" dirty="0"/>
              <a:t> </a:t>
            </a:r>
            <a:r>
              <a:rPr lang="en-US" dirty="0" err="1"/>
              <a:t>phía</a:t>
            </a:r>
            <a:r>
              <a:rPr lang="en-US" dirty="0"/>
              <a:t> trước tới </a:t>
            </a:r>
            <a:r>
              <a:rPr lang="en-US" dirty="0" err="1"/>
              <a:t>phần</a:t>
            </a:r>
            <a:r>
              <a:rPr lang="en-US" dirty="0"/>
              <a:t> </a:t>
            </a:r>
            <a:r>
              <a:rPr lang="en-US" dirty="0" err="1"/>
              <a:t>tử</a:t>
            </a:r>
            <a:r>
              <a:rPr lang="en-US" dirty="0"/>
              <a:t> </a:t>
            </a:r>
            <a:r>
              <a:rPr lang="en-US" dirty="0" err="1"/>
              <a:t>phía</a:t>
            </a:r>
            <a:r>
              <a:rPr lang="en-US" dirty="0"/>
              <a:t> </a:t>
            </a:r>
            <a:r>
              <a:rPr lang="en-US" dirty="0" err="1"/>
              <a:t>sau</a:t>
            </a:r>
            <a:r>
              <a:rPr lang="en-US" dirty="0"/>
              <a:t>.</a:t>
            </a:r>
          </a:p>
          <a:p>
            <a:endParaRPr lang="en-US" dirty="0"/>
          </a:p>
        </p:txBody>
      </p:sp>
      <p:sp>
        <p:nvSpPr>
          <p:cNvPr id="4" name="Slide Number Placeholder 3">
            <a:extLst>
              <a:ext uri="{FF2B5EF4-FFF2-40B4-BE49-F238E27FC236}">
                <a16:creationId xmlns:a16="http://schemas.microsoft.com/office/drawing/2014/main" id="{4638F66F-83E8-45DE-B62D-8F1A2CCBAB3C}"/>
              </a:ext>
            </a:extLst>
          </p:cNvPr>
          <p:cNvSpPr>
            <a:spLocks noGrp="1"/>
          </p:cNvSpPr>
          <p:nvPr>
            <p:ph type="sldNum" sz="quarter" idx="12"/>
          </p:nvPr>
        </p:nvSpPr>
        <p:spPr/>
        <p:txBody>
          <a:bodyPr/>
          <a:lstStyle/>
          <a:p>
            <a:fld id="{07E873C8-1D4B-4909-B7A6-8F04182FE36E}" type="slidenum">
              <a:rPr lang="en-US" smtClean="0"/>
              <a:t>13</a:t>
            </a:fld>
            <a:r>
              <a:rPr lang="en-US" dirty="0"/>
              <a:t>/17</a:t>
            </a:r>
          </a:p>
        </p:txBody>
      </p:sp>
      <p:sp>
        <p:nvSpPr>
          <p:cNvPr id="5" name="Title 1">
            <a:extLst>
              <a:ext uri="{FF2B5EF4-FFF2-40B4-BE49-F238E27FC236}">
                <a16:creationId xmlns:a16="http://schemas.microsoft.com/office/drawing/2014/main" id="{7A622706-3292-41B7-BC3D-0E2374540AA1}"/>
              </a:ext>
            </a:extLst>
          </p:cNvPr>
          <p:cNvSpPr txBox="1">
            <a:spLocks noGrp="1"/>
          </p:cNvSpPr>
          <p:nvPr>
            <p:ph type="title"/>
          </p:nvPr>
        </p:nvSpPr>
        <p:spPr>
          <a:xfrm>
            <a:off x="1141413" y="619126"/>
            <a:ext cx="9906000" cy="7398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Danh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sách</a:t>
            </a:r>
            <a:r>
              <a:rPr lang="en-US" sz="3200" dirty="0">
                <a:latin typeface="Calibri" panose="020F0502020204030204" pitchFamily="34" charset="0"/>
                <a:cs typeface="Calibri" panose="020F0502020204030204" pitchFamily="34" charset="0"/>
              </a:rPr>
              <a:t> liên kết</a:t>
            </a:r>
          </a:p>
        </p:txBody>
      </p:sp>
    </p:spTree>
    <p:extLst>
      <p:ext uri="{BB962C8B-B14F-4D97-AF65-F5344CB8AC3E}">
        <p14:creationId xmlns:p14="http://schemas.microsoft.com/office/powerpoint/2010/main" val="3969081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F0049E-3321-48DB-ABCA-B84EEFFBAD27}"/>
              </a:ext>
            </a:extLst>
          </p:cNvPr>
          <p:cNvSpPr>
            <a:spLocks noGrp="1"/>
          </p:cNvSpPr>
          <p:nvPr>
            <p:ph type="sldNum" sz="quarter" idx="12"/>
          </p:nvPr>
        </p:nvSpPr>
        <p:spPr/>
        <p:txBody>
          <a:bodyPr/>
          <a:lstStyle/>
          <a:p>
            <a:fld id="{07E873C8-1D4B-4909-B7A6-8F04182FE36E}" type="slidenum">
              <a:rPr lang="en-US" smtClean="0"/>
              <a:t>14</a:t>
            </a:fld>
            <a:r>
              <a:rPr lang="en-US" dirty="0"/>
              <a:t>/17</a:t>
            </a:r>
          </a:p>
        </p:txBody>
      </p:sp>
      <p:sp>
        <p:nvSpPr>
          <p:cNvPr id="5" name="Title 1">
            <a:extLst>
              <a:ext uri="{FF2B5EF4-FFF2-40B4-BE49-F238E27FC236}">
                <a16:creationId xmlns:a16="http://schemas.microsoft.com/office/drawing/2014/main" id="{AB6AEAEA-F93A-48C7-9ADA-77F5F162FF41}"/>
              </a:ext>
            </a:extLst>
          </p:cNvPr>
          <p:cNvSpPr txBox="1">
            <a:spLocks noGrp="1"/>
          </p:cNvSpPr>
          <p:nvPr>
            <p:ph type="title"/>
          </p:nvPr>
        </p:nvSpPr>
        <p:spPr>
          <a:xfrm>
            <a:off x="1141413" y="619126"/>
            <a:ext cx="9906000" cy="6895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Danh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sách</a:t>
            </a:r>
            <a:r>
              <a:rPr lang="en-US" sz="3200" dirty="0">
                <a:latin typeface="Calibri" panose="020F0502020204030204" pitchFamily="34" charset="0"/>
                <a:cs typeface="Calibri" panose="020F0502020204030204" pitchFamily="34" charset="0"/>
              </a:rPr>
              <a:t> liên kết</a:t>
            </a:r>
          </a:p>
        </p:txBody>
      </p:sp>
      <p:pic>
        <p:nvPicPr>
          <p:cNvPr id="7" name="Picture 6" descr="Node trong danh sách liên kết">
            <a:extLst>
              <a:ext uri="{FF2B5EF4-FFF2-40B4-BE49-F238E27FC236}">
                <a16:creationId xmlns:a16="http://schemas.microsoft.com/office/drawing/2014/main" id="{59ECAF30-03AC-4566-B54E-2161A276E7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25565" y="1841276"/>
            <a:ext cx="6937695" cy="3175448"/>
          </a:xfrm>
          <a:prstGeom prst="rect">
            <a:avLst/>
          </a:prstGeom>
          <a:noFill/>
          <a:ln>
            <a:noFill/>
          </a:ln>
        </p:spPr>
      </p:pic>
    </p:spTree>
    <p:extLst>
      <p:ext uri="{BB962C8B-B14F-4D97-AF65-F5344CB8AC3E}">
        <p14:creationId xmlns:p14="http://schemas.microsoft.com/office/powerpoint/2010/main" val="6006202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ABC03A-48AA-46E1-924C-9D3D2930B222}"/>
              </a:ext>
            </a:extLst>
          </p:cNvPr>
          <p:cNvSpPr>
            <a:spLocks noGrp="1"/>
          </p:cNvSpPr>
          <p:nvPr>
            <p:ph type="sldNum" sz="quarter" idx="12"/>
          </p:nvPr>
        </p:nvSpPr>
        <p:spPr/>
        <p:txBody>
          <a:bodyPr/>
          <a:lstStyle/>
          <a:p>
            <a:fld id="{07E873C8-1D4B-4909-B7A6-8F04182FE36E}" type="slidenum">
              <a:rPr lang="en-US" smtClean="0"/>
              <a:t>15</a:t>
            </a:fld>
            <a:r>
              <a:rPr lang="en-US" dirty="0"/>
              <a:t>/17</a:t>
            </a:r>
          </a:p>
        </p:txBody>
      </p:sp>
      <p:sp>
        <p:nvSpPr>
          <p:cNvPr id="5" name="Title 1">
            <a:extLst>
              <a:ext uri="{FF2B5EF4-FFF2-40B4-BE49-F238E27FC236}">
                <a16:creationId xmlns:a16="http://schemas.microsoft.com/office/drawing/2014/main" id="{64293A08-7049-4857-BF3C-131DA31A9103}"/>
              </a:ext>
            </a:extLst>
          </p:cNvPr>
          <p:cNvSpPr txBox="1">
            <a:spLocks noGrp="1"/>
          </p:cNvSpPr>
          <p:nvPr>
            <p:ph type="title"/>
          </p:nvPr>
        </p:nvSpPr>
        <p:spPr>
          <a:xfrm>
            <a:off x="1141413" y="619125"/>
            <a:ext cx="9906000" cy="7482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Danh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sách</a:t>
            </a:r>
            <a:r>
              <a:rPr lang="en-US" sz="3200" dirty="0">
                <a:latin typeface="Calibri" panose="020F0502020204030204" pitchFamily="34" charset="0"/>
                <a:cs typeface="Calibri" panose="020F0502020204030204" pitchFamily="34" charset="0"/>
              </a:rPr>
              <a:t> liên kết</a:t>
            </a:r>
          </a:p>
        </p:txBody>
      </p:sp>
      <p:pic>
        <p:nvPicPr>
          <p:cNvPr id="7" name="Picture 6" descr="Danh sách liên kết là gì?">
            <a:extLst>
              <a:ext uri="{FF2B5EF4-FFF2-40B4-BE49-F238E27FC236}">
                <a16:creationId xmlns:a16="http://schemas.microsoft.com/office/drawing/2014/main" id="{5683D9AD-8BC8-4B15-86DD-5541EFD64D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6639" y="1946247"/>
            <a:ext cx="7164197" cy="3212982"/>
          </a:xfrm>
          <a:prstGeom prst="rect">
            <a:avLst/>
          </a:prstGeom>
          <a:noFill/>
          <a:ln>
            <a:noFill/>
          </a:ln>
        </p:spPr>
      </p:pic>
    </p:spTree>
    <p:extLst>
      <p:ext uri="{BB962C8B-B14F-4D97-AF65-F5344CB8AC3E}">
        <p14:creationId xmlns:p14="http://schemas.microsoft.com/office/powerpoint/2010/main" val="2070192664"/>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3FA25C-4ACF-4D20-8A06-202C56820BE3}"/>
              </a:ext>
            </a:extLst>
          </p:cNvPr>
          <p:cNvSpPr>
            <a:spLocks noGrp="1"/>
          </p:cNvSpPr>
          <p:nvPr>
            <p:ph type="sldNum" sz="quarter" idx="12"/>
          </p:nvPr>
        </p:nvSpPr>
        <p:spPr/>
        <p:txBody>
          <a:bodyPr/>
          <a:lstStyle/>
          <a:p>
            <a:fld id="{07E873C8-1D4B-4909-B7A6-8F04182FE36E}" type="slidenum">
              <a:rPr lang="en-US" smtClean="0"/>
              <a:t>16</a:t>
            </a:fld>
            <a:r>
              <a:rPr lang="en-US" dirty="0"/>
              <a:t>/17</a:t>
            </a:r>
          </a:p>
        </p:txBody>
      </p:sp>
      <p:sp>
        <p:nvSpPr>
          <p:cNvPr id="5" name="Title 1">
            <a:extLst>
              <a:ext uri="{FF2B5EF4-FFF2-40B4-BE49-F238E27FC236}">
                <a16:creationId xmlns:a16="http://schemas.microsoft.com/office/drawing/2014/main" id="{5EFD0093-4D41-455C-845E-A22DADFF3178}"/>
              </a:ext>
            </a:extLst>
          </p:cNvPr>
          <p:cNvSpPr txBox="1">
            <a:spLocks noGrp="1"/>
          </p:cNvSpPr>
          <p:nvPr>
            <p:ph type="title"/>
          </p:nvPr>
        </p:nvSpPr>
        <p:spPr>
          <a:xfrm>
            <a:off x="1141413" y="619125"/>
            <a:ext cx="9906000" cy="6140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Danh</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sách</a:t>
            </a:r>
            <a:r>
              <a:rPr lang="en-US" sz="3200" dirty="0">
                <a:latin typeface="Calibri" panose="020F0502020204030204" pitchFamily="34" charset="0"/>
                <a:cs typeface="Calibri" panose="020F0502020204030204" pitchFamily="34" charset="0"/>
              </a:rPr>
              <a:t> liên kết</a:t>
            </a:r>
          </a:p>
        </p:txBody>
      </p:sp>
      <p:sp>
        <p:nvSpPr>
          <p:cNvPr id="6" name="TextBox 5">
            <a:extLst>
              <a:ext uri="{FF2B5EF4-FFF2-40B4-BE49-F238E27FC236}">
                <a16:creationId xmlns:a16="http://schemas.microsoft.com/office/drawing/2014/main" id="{776C6A85-1266-496F-830E-7B1B24C04659}"/>
              </a:ext>
            </a:extLst>
          </p:cNvPr>
          <p:cNvSpPr txBox="1"/>
          <p:nvPr/>
        </p:nvSpPr>
        <p:spPr>
          <a:xfrm>
            <a:off x="1141413" y="1610686"/>
            <a:ext cx="6031685" cy="3086871"/>
          </a:xfrm>
          <a:prstGeom prst="rect">
            <a:avLst/>
          </a:prstGeom>
          <a:noFill/>
        </p:spPr>
        <p:txBody>
          <a:bodyPr wrap="square" rtlCol="0">
            <a:spAutoFit/>
          </a:bodyPr>
          <a:lstStyle/>
          <a:p>
            <a:pPr>
              <a:lnSpc>
                <a:spcPct val="150000"/>
              </a:lnSpc>
            </a:pPr>
            <a:r>
              <a:rPr lang="en-US" sz="2200" dirty="0" err="1">
                <a:latin typeface="Calibri" panose="020F0502020204030204" pitchFamily="34" charset="0"/>
                <a:cs typeface="Calibri" panose="020F0502020204030204" pitchFamily="34" charset="0"/>
              </a:rPr>
              <a:t>Ứng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dụng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danh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sách</a:t>
            </a:r>
            <a:r>
              <a:rPr lang="en-US" sz="2200" dirty="0">
                <a:latin typeface="Calibri" panose="020F0502020204030204" pitchFamily="34" charset="0"/>
                <a:cs typeface="Calibri" panose="020F0502020204030204" pitchFamily="34" charset="0"/>
              </a:rPr>
              <a:t> liên kết: </a:t>
            </a:r>
          </a:p>
          <a:p>
            <a:pPr marL="285750" indent="-285750">
              <a:lnSpc>
                <a:spcPct val="150000"/>
              </a:lnSpc>
              <a:buFont typeface="Arial" panose="020B0604020202020204" pitchFamily="34" charset="0"/>
              <a:buChar char="•"/>
            </a:pPr>
            <a:r>
              <a:rPr lang="en-US" sz="2200" dirty="0" err="1">
                <a:latin typeface="Calibri" panose="020F0502020204030204" pitchFamily="34" charset="0"/>
                <a:cs typeface="Calibri" panose="020F0502020204030204" pitchFamily="34" charset="0"/>
              </a:rPr>
              <a:t>Tạo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danh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sách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bàn</a:t>
            </a:r>
            <a:endParaRPr lang="en-US" sz="22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2200" dirty="0" err="1">
                <a:latin typeface="Calibri" panose="020F0502020204030204" pitchFamily="34" charset="0"/>
                <a:cs typeface="Calibri" panose="020F0502020204030204" pitchFamily="34" charset="0"/>
              </a:rPr>
              <a:t>Tạo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danh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sách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món</a:t>
            </a:r>
            <a:r>
              <a:rPr lang="en-US" sz="2200" dirty="0">
                <a:latin typeface="Calibri" panose="020F0502020204030204" pitchFamily="34" charset="0"/>
                <a:cs typeface="Calibri" panose="020F0502020204030204" pitchFamily="34" charset="0"/>
              </a:rPr>
              <a:t> (n</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ớc</a:t>
            </a:r>
            <a:r>
              <a:rPr lang="en-US" sz="2200"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US" sz="2200" dirty="0" err="1">
                <a:latin typeface="Calibri" panose="020F0502020204030204" pitchFamily="34" charset="0"/>
                <a:cs typeface="Calibri" panose="020F0502020204030204" pitchFamily="34" charset="0"/>
              </a:rPr>
              <a:t>Lưu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trữ</a:t>
            </a:r>
            <a:r>
              <a:rPr lang="en-US" sz="2200" dirty="0">
                <a:latin typeface="Calibri" panose="020F0502020204030204" pitchFamily="34" charset="0"/>
                <a:cs typeface="Calibri" panose="020F0502020204030204" pitchFamily="34" charset="0"/>
              </a:rPr>
              <a:t> dữ </a:t>
            </a:r>
            <a:r>
              <a:rPr lang="en-US" sz="2200" dirty="0" err="1">
                <a:latin typeface="Calibri" panose="020F0502020204030204" pitchFamily="34" charset="0"/>
                <a:cs typeface="Calibri" panose="020F0502020204030204" pitchFamily="34" charset="0"/>
              </a:rPr>
              <a:t>liệu</a:t>
            </a:r>
            <a:r>
              <a:rPr lang="en-US" sz="2200" dirty="0">
                <a:latin typeface="Calibri" panose="020F0502020204030204" pitchFamily="34" charset="0"/>
                <a:cs typeface="Calibri" panose="020F0502020204030204" pitchFamily="34" charset="0"/>
              </a:rPr>
              <a:t> đ</a:t>
            </a:r>
            <a:r>
              <a:rPr lang="vi-VN" sz="2200" dirty="0">
                <a:latin typeface="Calibri" panose="020F0502020204030204" pitchFamily="34" charset="0"/>
                <a:cs typeface="Calibri" panose="020F0502020204030204" pitchFamily="34" charset="0"/>
              </a:rPr>
              <a:t>ư</a:t>
            </a:r>
            <a:r>
              <a:rPr lang="en-US" sz="2200" dirty="0" err="1">
                <a:latin typeface="Calibri" panose="020F0502020204030204" pitchFamily="34" charset="0"/>
                <a:cs typeface="Calibri" panose="020F0502020204030204" pitchFamily="34" charset="0"/>
              </a:rPr>
              <a:t>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nhập</a:t>
            </a:r>
            <a:r>
              <a:rPr lang="en-US" sz="2200" dirty="0">
                <a:latin typeface="Calibri" panose="020F0502020204030204" pitchFamily="34" charset="0"/>
                <a:cs typeface="Calibri" panose="020F0502020204030204" pitchFamily="34" charset="0"/>
              </a:rPr>
              <a:t> từ </a:t>
            </a:r>
            <a:r>
              <a:rPr lang="en-US" sz="2200" dirty="0" err="1">
                <a:latin typeface="Calibri" panose="020F0502020204030204" pitchFamily="34" charset="0"/>
                <a:cs typeface="Calibri" panose="020F0502020204030204" pitchFamily="34" charset="0"/>
              </a:rPr>
              <a:t>bàn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phím</a:t>
            </a:r>
            <a:r>
              <a:rPr lang="en-US" sz="2200" dirty="0">
                <a:latin typeface="Calibri" panose="020F0502020204030204" pitchFamily="34" charset="0"/>
                <a:cs typeface="Calibri" panose="020F0502020204030204" pitchFamily="34" charset="0"/>
              </a:rPr>
              <a:t> để </a:t>
            </a:r>
            <a:r>
              <a:rPr lang="en-US" sz="2200" dirty="0" err="1">
                <a:latin typeface="Calibri" panose="020F0502020204030204" pitchFamily="34" charset="0"/>
                <a:cs typeface="Calibri" panose="020F0502020204030204" pitchFamily="34" charset="0"/>
              </a:rPr>
              <a:t>xuất</a:t>
            </a:r>
            <a:r>
              <a:rPr lang="en-US" sz="2200" dirty="0">
                <a:latin typeface="Calibri" panose="020F0502020204030204" pitchFamily="34" charset="0"/>
                <a:cs typeface="Calibri" panose="020F0502020204030204" pitchFamily="34" charset="0"/>
              </a:rPr>
              <a:t> ra </a:t>
            </a:r>
            <a:r>
              <a:rPr lang="en-US" sz="2200" dirty="0" err="1">
                <a:latin typeface="Calibri" panose="020F0502020204030204" pitchFamily="34" charset="0"/>
                <a:cs typeface="Calibri" panose="020F0502020204030204" pitchFamily="34" charset="0"/>
              </a:rPr>
              <a:t>màn</a:t>
            </a:r>
            <a:r>
              <a:rPr lang="en-US" sz="2200" dirty="0">
                <a:latin typeface="Calibri" panose="020F0502020204030204" pitchFamily="34" charset="0"/>
                <a:cs typeface="Calibri" panose="020F0502020204030204" pitchFamily="34" charset="0"/>
              </a:rPr>
              <a:t> hình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thông</a:t>
            </a:r>
            <a:r>
              <a:rPr lang="en-US" sz="2200" dirty="0">
                <a:latin typeface="Calibri" panose="020F0502020204030204" pitchFamily="34" charset="0"/>
                <a:cs typeface="Calibri" panose="020F0502020204030204" pitchFamily="34" charset="0"/>
              </a:rPr>
              <a:t> tin </a:t>
            </a:r>
            <a:r>
              <a:rPr lang="en-US" sz="2200" dirty="0" err="1">
                <a:latin typeface="Calibri" panose="020F0502020204030204" pitchFamily="34" charset="0"/>
                <a:cs typeface="Calibri" panose="020F0502020204030204" pitchFamily="34" charset="0"/>
              </a:rPr>
              <a:t>vừa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nhập</a:t>
            </a:r>
            <a:r>
              <a:rPr lang="en-US" sz="2200" dirty="0">
                <a:latin typeface="Calibri" panose="020F0502020204030204" pitchFamily="34" charset="0"/>
                <a:cs typeface="Calibri" panose="020F0502020204030204" pitchFamily="34" charset="0"/>
              </a:rPr>
              <a:t>, xem bill, </a:t>
            </a:r>
            <a:r>
              <a:rPr lang="en-US" sz="2200" dirty="0" err="1">
                <a:latin typeface="Calibri" panose="020F0502020204030204" pitchFamily="34" charset="0"/>
                <a:cs typeface="Calibri" panose="020F0502020204030204" pitchFamily="34" charset="0"/>
              </a:rPr>
              <a:t>thanh</a:t>
            </a:r>
            <a:r>
              <a:rPr lang="en-US" sz="2200" dirty="0">
                <a:latin typeface="Calibri" panose="020F0502020204030204" pitchFamily="34" charset="0"/>
                <a:cs typeface="Calibri" panose="020F0502020204030204" pitchFamily="34" charset="0"/>
              </a:rPr>
              <a:t> toán</a:t>
            </a:r>
          </a:p>
        </p:txBody>
      </p:sp>
    </p:spTree>
    <p:extLst>
      <p:ext uri="{BB962C8B-B14F-4D97-AF65-F5344CB8AC3E}">
        <p14:creationId xmlns:p14="http://schemas.microsoft.com/office/powerpoint/2010/main" val="403773809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83E424-021E-4099-9D5A-8C1711EF9B00}"/>
              </a:ext>
            </a:extLst>
          </p:cNvPr>
          <p:cNvSpPr>
            <a:spLocks noGrp="1"/>
          </p:cNvSpPr>
          <p:nvPr>
            <p:ph type="sldNum" sz="quarter" idx="12"/>
          </p:nvPr>
        </p:nvSpPr>
        <p:spPr/>
        <p:txBody>
          <a:bodyPr/>
          <a:lstStyle/>
          <a:p>
            <a:fld id="{07E873C8-1D4B-4909-B7A6-8F04182FE36E}" type="slidenum">
              <a:rPr lang="en-US" smtClean="0"/>
              <a:t>17</a:t>
            </a:fld>
            <a:endParaRPr lang="en-US"/>
          </a:p>
        </p:txBody>
      </p:sp>
      <p:sp>
        <p:nvSpPr>
          <p:cNvPr id="5" name="Title 1">
            <a:extLst>
              <a:ext uri="{FF2B5EF4-FFF2-40B4-BE49-F238E27FC236}">
                <a16:creationId xmlns:a16="http://schemas.microsoft.com/office/drawing/2014/main" id="{762589DF-8285-4246-82D5-102CB836FB63}"/>
              </a:ext>
            </a:extLst>
          </p:cNvPr>
          <p:cNvSpPr txBox="1">
            <a:spLocks/>
          </p:cNvSpPr>
          <p:nvPr/>
        </p:nvSpPr>
        <p:spPr>
          <a:xfrm>
            <a:off x="1141410" y="2485872"/>
            <a:ext cx="9906000" cy="18862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err="1">
                <a:latin typeface="Calibri" panose="020F0502020204030204" pitchFamily="34" charset="0"/>
                <a:cs typeface="Calibri" panose="020F0502020204030204" pitchFamily="34" charset="0"/>
              </a:rPr>
              <a:t>Chạy</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và</a:t>
            </a:r>
            <a:r>
              <a:rPr lang="en-US" sz="4000" dirty="0">
                <a:latin typeface="Calibri" panose="020F0502020204030204" pitchFamily="34" charset="0"/>
                <a:cs typeface="Calibri" panose="020F0502020204030204" pitchFamily="34" charset="0"/>
              </a:rPr>
              <a:t> </a:t>
            </a:r>
            <a:r>
              <a:rPr lang="en-US" sz="4000" dirty="0" err="1">
                <a:latin typeface="Calibri" panose="020F0502020204030204" pitchFamily="34" charset="0"/>
                <a:cs typeface="Calibri" panose="020F0502020204030204" pitchFamily="34" charset="0"/>
              </a:rPr>
              <a:t>kiểm</a:t>
            </a:r>
            <a:r>
              <a:rPr lang="en-US" sz="4000" dirty="0">
                <a:latin typeface="Calibri" panose="020F0502020204030204" pitchFamily="34" charset="0"/>
                <a:cs typeface="Calibri" panose="020F0502020204030204" pitchFamily="34" charset="0"/>
              </a:rPr>
              <a:t> thử</a:t>
            </a:r>
          </a:p>
        </p:txBody>
      </p:sp>
    </p:spTree>
    <p:extLst>
      <p:ext uri="{BB962C8B-B14F-4D97-AF65-F5344CB8AC3E}">
        <p14:creationId xmlns:p14="http://schemas.microsoft.com/office/powerpoint/2010/main" val="9366777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3FEF8-DB3D-44A7-9859-633944F6F4D8}"/>
              </a:ext>
            </a:extLst>
          </p:cNvPr>
          <p:cNvSpPr>
            <a:spLocks noGrp="1"/>
          </p:cNvSpPr>
          <p:nvPr>
            <p:ph idx="1"/>
          </p:nvPr>
        </p:nvSpPr>
        <p:spPr>
          <a:xfrm>
            <a:off x="1141412" y="1686757"/>
            <a:ext cx="9905999" cy="4104444"/>
          </a:xfrm>
        </p:spPr>
        <p:txBody>
          <a:bodyPr>
            <a:normAutofit/>
          </a:bodyPr>
          <a:lstStyle/>
          <a:p>
            <a:r>
              <a:rPr lang="en-US" dirty="0"/>
              <a:t> </a:t>
            </a:r>
            <a:r>
              <a:rPr lang="en-US" dirty="0" err="1">
                <a:latin typeface="Calibri" panose="020F0502020204030204" pitchFamily="34" charset="0"/>
                <a:cs typeface="Calibri" panose="020F0502020204030204" pitchFamily="34" charset="0"/>
              </a:rPr>
              <a:t>Mức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độ</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hoàn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mục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tiêu</a:t>
            </a:r>
            <a:r>
              <a:rPr lang="en-US" dirty="0">
                <a:latin typeface="Calibri" panose="020F0502020204030204" pitchFamily="34" charset="0"/>
                <a:cs typeface="Calibri" panose="020F0502020204030204" pitchFamily="34" charset="0"/>
              </a:rPr>
              <a:t>: 70% </a:t>
            </a:r>
          </a:p>
          <a:p>
            <a:pPr algn="just"/>
            <a:r>
              <a:rPr lang="vi-VN" dirty="0">
                <a:latin typeface="Calibri" panose="020F0502020204030204" pitchFamily="34" charset="0"/>
                <a:cs typeface="Calibri" panose="020F0502020204030204" pitchFamily="34" charset="0"/>
              </a:rPr>
              <a:t>Các khó khăn gặp phải: chưa biết cách sử dụng winform, việc tạo các event, tạo các properties trên Winform còn gặp rất nhiều khó khăn, nên dẫn đến việc không thể áp dụng code xử lí cũng như thuật toán vào giao diện Winform. Lúc kết hợp giữa mã code Winform và mã code xử lí thuật toán thì gặp khá nhiều lỗi, từ đơn giản đến phức tạp. Gây nên không thể hoàn thành xong mục tiêu xây dựng ứng dụng trên nền giao diện Winform </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6589702-8256-4EA4-81EE-D351688CB504}"/>
              </a:ext>
            </a:extLst>
          </p:cNvPr>
          <p:cNvSpPr>
            <a:spLocks noGrp="1"/>
          </p:cNvSpPr>
          <p:nvPr>
            <p:ph type="sldNum" sz="quarter" idx="12"/>
          </p:nvPr>
        </p:nvSpPr>
        <p:spPr/>
        <p:txBody>
          <a:bodyPr/>
          <a:lstStyle/>
          <a:p>
            <a:fld id="{07E873C8-1D4B-4909-B7A6-8F04182FE36E}" type="slidenum">
              <a:rPr lang="en-US" smtClean="0"/>
              <a:t>18</a:t>
            </a:fld>
            <a:endParaRPr lang="en-US"/>
          </a:p>
        </p:txBody>
      </p:sp>
      <p:sp>
        <p:nvSpPr>
          <p:cNvPr id="5" name="Title 1">
            <a:extLst>
              <a:ext uri="{FF2B5EF4-FFF2-40B4-BE49-F238E27FC236}">
                <a16:creationId xmlns:a16="http://schemas.microsoft.com/office/drawing/2014/main" id="{BDF66473-3473-47FC-B1CD-D9331EAA39CE}"/>
              </a:ext>
            </a:extLst>
          </p:cNvPr>
          <p:cNvSpPr txBox="1">
            <a:spLocks noGrp="1"/>
          </p:cNvSpPr>
          <p:nvPr>
            <p:ph type="title"/>
          </p:nvPr>
        </p:nvSpPr>
        <p:spPr>
          <a:xfrm>
            <a:off x="1141413" y="619126"/>
            <a:ext cx="9906000" cy="801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latin typeface="Calibri" panose="020F0502020204030204" pitchFamily="34" charset="0"/>
                <a:cs typeface="Calibri" panose="020F0502020204030204" pitchFamily="34" charset="0"/>
              </a:rPr>
              <a:t>Kết luận</a:t>
            </a:r>
          </a:p>
        </p:txBody>
      </p:sp>
    </p:spTree>
    <p:extLst>
      <p:ext uri="{BB962C8B-B14F-4D97-AF65-F5344CB8AC3E}">
        <p14:creationId xmlns:p14="http://schemas.microsoft.com/office/powerpoint/2010/main" val="100208601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CA4E16-F638-46D3-9EB1-8AE84052369D}"/>
              </a:ext>
            </a:extLst>
          </p:cNvPr>
          <p:cNvSpPr>
            <a:spLocks noGrp="1"/>
          </p:cNvSpPr>
          <p:nvPr>
            <p:ph idx="1"/>
          </p:nvPr>
        </p:nvSpPr>
        <p:spPr>
          <a:xfrm>
            <a:off x="1141411" y="2341560"/>
            <a:ext cx="9905999" cy="3541714"/>
          </a:xfrm>
        </p:spPr>
        <p:txBody>
          <a:bodyPr/>
          <a:lstStyle/>
          <a:p>
            <a:pPr algn="just"/>
            <a:r>
              <a:rPr lang="vi-VN" dirty="0"/>
              <a:t>Ưu điểm của đồ án: sử dụng, khai thác các thuộc tính của kiểu cấu trúc dữ liệu danh sách liên kết, danh sách liên kết đơn (Signle Link List), có thực hiện các tính năng chính của ứng dụng quản lí đặt món café: Chọn bàn, thêm món, thêm bill, nhập món, xem bill, thanh toán</a:t>
            </a:r>
            <a:endParaRPr lang="en-US" dirty="0"/>
          </a:p>
        </p:txBody>
      </p:sp>
      <p:sp>
        <p:nvSpPr>
          <p:cNvPr id="4" name="Slide Number Placeholder 3">
            <a:extLst>
              <a:ext uri="{FF2B5EF4-FFF2-40B4-BE49-F238E27FC236}">
                <a16:creationId xmlns:a16="http://schemas.microsoft.com/office/drawing/2014/main" id="{E239DFF9-D8A3-475B-A2F2-A5716E2A8DE8}"/>
              </a:ext>
            </a:extLst>
          </p:cNvPr>
          <p:cNvSpPr>
            <a:spLocks noGrp="1"/>
          </p:cNvSpPr>
          <p:nvPr>
            <p:ph type="sldNum" sz="quarter" idx="12"/>
          </p:nvPr>
        </p:nvSpPr>
        <p:spPr/>
        <p:txBody>
          <a:bodyPr/>
          <a:lstStyle/>
          <a:p>
            <a:fld id="{07E873C8-1D4B-4909-B7A6-8F04182FE36E}" type="slidenum">
              <a:rPr lang="en-US" smtClean="0"/>
              <a:t>19</a:t>
            </a:fld>
            <a:endParaRPr lang="en-US"/>
          </a:p>
        </p:txBody>
      </p:sp>
      <p:sp>
        <p:nvSpPr>
          <p:cNvPr id="5" name="Title 1">
            <a:extLst>
              <a:ext uri="{FF2B5EF4-FFF2-40B4-BE49-F238E27FC236}">
                <a16:creationId xmlns:a16="http://schemas.microsoft.com/office/drawing/2014/main" id="{03E507A4-B789-4DDC-AD4B-E217DC006F70}"/>
              </a:ext>
            </a:extLst>
          </p:cNvPr>
          <p:cNvSpPr txBox="1">
            <a:spLocks noGrp="1"/>
          </p:cNvSpPr>
          <p:nvPr>
            <p:ph type="title"/>
          </p:nvPr>
        </p:nvSpPr>
        <p:spPr>
          <a:xfrm>
            <a:off x="1141413" y="619126"/>
            <a:ext cx="9906000" cy="801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latin typeface="Calibri" panose="020F0502020204030204" pitchFamily="34" charset="0"/>
                <a:cs typeface="Calibri" panose="020F0502020204030204" pitchFamily="34" charset="0"/>
              </a:rPr>
              <a:t>Kết luận</a:t>
            </a:r>
          </a:p>
        </p:txBody>
      </p:sp>
    </p:spTree>
    <p:extLst>
      <p:ext uri="{BB962C8B-B14F-4D97-AF65-F5344CB8AC3E}">
        <p14:creationId xmlns:p14="http://schemas.microsoft.com/office/powerpoint/2010/main" val="1404678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heel(1)">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DF6F-9E6F-42F7-8046-17D6925F28AA}"/>
              </a:ext>
            </a:extLst>
          </p:cNvPr>
          <p:cNvSpPr>
            <a:spLocks noGrp="1"/>
          </p:cNvSpPr>
          <p:nvPr>
            <p:ph type="title"/>
          </p:nvPr>
        </p:nvSpPr>
        <p:spPr>
          <a:xfrm>
            <a:off x="1141412" y="358460"/>
            <a:ext cx="9905998" cy="648219"/>
          </a:xfrm>
        </p:spPr>
        <p:txBody>
          <a:bodyPr>
            <a:normAutofit/>
          </a:bodyPr>
          <a:lstStyle/>
          <a:p>
            <a:pPr algn="ctr"/>
            <a:r>
              <a:rPr lang="en-US" sz="3200" dirty="0" err="1">
                <a:latin typeface="Calibri" panose="020F0502020204030204" pitchFamily="34" charset="0"/>
                <a:cs typeface="Calibri" panose="020F0502020204030204" pitchFamily="34" charset="0"/>
              </a:rPr>
              <a:t>Tổng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quan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đề</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tài</a:t>
            </a:r>
            <a:endParaRPr lang="en-US" sz="3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A1425F1-7777-4760-8309-8552F799212F}"/>
              </a:ext>
            </a:extLst>
          </p:cNvPr>
          <p:cNvSpPr>
            <a:spLocks noGrp="1"/>
          </p:cNvSpPr>
          <p:nvPr>
            <p:ph type="sldNum" sz="quarter" idx="12"/>
          </p:nvPr>
        </p:nvSpPr>
        <p:spPr/>
        <p:txBody>
          <a:bodyPr/>
          <a:lstStyle/>
          <a:p>
            <a:fld id="{07E873C8-1D4B-4909-B7A6-8F04182FE36E}" type="slidenum">
              <a:rPr lang="en-US" smtClean="0"/>
              <a:t>2</a:t>
            </a:fld>
            <a:r>
              <a:rPr lang="en-US" dirty="0"/>
              <a:t>/17</a:t>
            </a:r>
          </a:p>
        </p:txBody>
      </p:sp>
      <p:pic>
        <p:nvPicPr>
          <p:cNvPr id="1026" name="Picture 2" descr="Kết quả hình ảnh cho kinh tế phát triển&quot;">
            <a:extLst>
              <a:ext uri="{FF2B5EF4-FFF2-40B4-BE49-F238E27FC236}">
                <a16:creationId xmlns:a16="http://schemas.microsoft.com/office/drawing/2014/main" id="{340A38D6-6417-4729-BAC8-309BA4EDEF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039" y="1006679"/>
            <a:ext cx="3287975" cy="26089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công nghệ hiện đại 4.0&quot;">
            <a:extLst>
              <a:ext uri="{FF2B5EF4-FFF2-40B4-BE49-F238E27FC236}">
                <a16:creationId xmlns:a16="http://schemas.microsoft.com/office/drawing/2014/main" id="{12D9D883-F0D3-4A74-BAD1-5DCD2E746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909" y="3773118"/>
            <a:ext cx="577162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cơ sở hạ tầng phát triển&quot;">
            <a:extLst>
              <a:ext uri="{FF2B5EF4-FFF2-40B4-BE49-F238E27FC236}">
                <a16:creationId xmlns:a16="http://schemas.microsoft.com/office/drawing/2014/main" id="{6666AB84-FF69-4ACC-A936-5E92EF37F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497" y="1006679"/>
            <a:ext cx="3368451" cy="26089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ết quả hình ảnh cho học vấn&quot;">
            <a:extLst>
              <a:ext uri="{FF2B5EF4-FFF2-40B4-BE49-F238E27FC236}">
                <a16:creationId xmlns:a16="http://schemas.microsoft.com/office/drawing/2014/main" id="{0A3E816A-D7DC-4189-AB25-49D7EB6D2F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6431" y="1006679"/>
            <a:ext cx="3633482" cy="26089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90D30ED6-0CD1-4171-9F50-CE0603FBC88C}"/>
              </a:ext>
            </a:extLst>
          </p:cNvPr>
          <p:cNvSpPr/>
          <p:nvPr/>
        </p:nvSpPr>
        <p:spPr>
          <a:xfrm>
            <a:off x="973573" y="4461015"/>
            <a:ext cx="1799548" cy="1233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nghiệp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hóa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hiện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hóa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2435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2000"/>
                                        <p:tgtEl>
                                          <p:spTgt spid="1026"/>
                                        </p:tgtEl>
                                      </p:cBhvr>
                                    </p:animEffect>
                                    <p:anim calcmode="lin" valueType="num">
                                      <p:cBhvr>
                                        <p:cTn id="14" dur="2000" fill="hold"/>
                                        <p:tgtEl>
                                          <p:spTgt spid="1026"/>
                                        </p:tgtEl>
                                        <p:attrNameLst>
                                          <p:attrName>ppt_w</p:attrName>
                                        </p:attrNameLst>
                                      </p:cBhvr>
                                      <p:tavLst>
                                        <p:tav tm="0" fmla="#ppt_w*sin(2.5*pi*$)">
                                          <p:val>
                                            <p:fltVal val="0"/>
                                          </p:val>
                                        </p:tav>
                                        <p:tav tm="100000">
                                          <p:val>
                                            <p:fltVal val="1"/>
                                          </p:val>
                                        </p:tav>
                                      </p:tavLst>
                                    </p:anim>
                                    <p:anim calcmode="lin" valueType="num">
                                      <p:cBhvr>
                                        <p:cTn id="15"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 calcmode="lin" valueType="num">
                                      <p:cBhvr>
                                        <p:cTn id="20" dur="1000" fill="hold"/>
                                        <p:tgtEl>
                                          <p:spTgt spid="1032"/>
                                        </p:tgtEl>
                                        <p:attrNameLst>
                                          <p:attrName>ppt_w</p:attrName>
                                        </p:attrNameLst>
                                      </p:cBhvr>
                                      <p:tavLst>
                                        <p:tav tm="0">
                                          <p:val>
                                            <p:fltVal val="0"/>
                                          </p:val>
                                        </p:tav>
                                        <p:tav tm="100000">
                                          <p:val>
                                            <p:strVal val="#ppt_w"/>
                                          </p:val>
                                        </p:tav>
                                      </p:tavLst>
                                    </p:anim>
                                    <p:anim calcmode="lin" valueType="num">
                                      <p:cBhvr>
                                        <p:cTn id="21" dur="1000" fill="hold"/>
                                        <p:tgtEl>
                                          <p:spTgt spid="1032"/>
                                        </p:tgtEl>
                                        <p:attrNameLst>
                                          <p:attrName>ppt_h</p:attrName>
                                        </p:attrNameLst>
                                      </p:cBhvr>
                                      <p:tavLst>
                                        <p:tav tm="0">
                                          <p:val>
                                            <p:fltVal val="0"/>
                                          </p:val>
                                        </p:tav>
                                        <p:tav tm="100000">
                                          <p:val>
                                            <p:strVal val="#ppt_h"/>
                                          </p:val>
                                        </p:tav>
                                      </p:tavLst>
                                    </p:anim>
                                    <p:anim calcmode="lin" valueType="num">
                                      <p:cBhvr>
                                        <p:cTn id="22" dur="1000" fill="hold"/>
                                        <p:tgtEl>
                                          <p:spTgt spid="1032"/>
                                        </p:tgtEl>
                                        <p:attrNameLst>
                                          <p:attrName>style.rotation</p:attrName>
                                        </p:attrNameLst>
                                      </p:cBhvr>
                                      <p:tavLst>
                                        <p:tav tm="0">
                                          <p:val>
                                            <p:fltVal val="90"/>
                                          </p:val>
                                        </p:tav>
                                        <p:tav tm="100000">
                                          <p:val>
                                            <p:fltVal val="0"/>
                                          </p:val>
                                        </p:tav>
                                      </p:tavLst>
                                    </p:anim>
                                    <p:animEffect transition="in" filter="fade">
                                      <p:cBhvr>
                                        <p:cTn id="23" dur="10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034"/>
                                        </p:tgtEl>
                                        <p:attrNameLst>
                                          <p:attrName>style.visibility</p:attrName>
                                        </p:attrNameLst>
                                      </p:cBhvr>
                                      <p:to>
                                        <p:strVal val="visible"/>
                                      </p:to>
                                    </p:set>
                                    <p:animEffect transition="in" filter="wheel(1)">
                                      <p:cBhvr>
                                        <p:cTn id="28" dur="2000"/>
                                        <p:tgtEl>
                                          <p:spTgt spid="103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030"/>
                                        </p:tgtEl>
                                        <p:attrNameLst>
                                          <p:attrName>style.visibility</p:attrName>
                                        </p:attrNameLst>
                                      </p:cBhvr>
                                      <p:to>
                                        <p:strVal val="visible"/>
                                      </p:to>
                                    </p:set>
                                    <p:animEffect transition="in" filter="barn(inVertical)">
                                      <p:cBhvr>
                                        <p:cTn id="33" dur="500"/>
                                        <p:tgtEl>
                                          <p:spTgt spid="103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71DC0-7E3D-4A89-8DFD-88D224FDCB33}"/>
              </a:ext>
            </a:extLst>
          </p:cNvPr>
          <p:cNvSpPr>
            <a:spLocks noGrp="1"/>
          </p:cNvSpPr>
          <p:nvPr>
            <p:ph idx="1"/>
          </p:nvPr>
        </p:nvSpPr>
        <p:spPr>
          <a:xfrm>
            <a:off x="1141411" y="1778971"/>
            <a:ext cx="9905999" cy="3541714"/>
          </a:xfrm>
        </p:spPr>
        <p:txBody>
          <a:bodyPr/>
          <a:lstStyle/>
          <a:p>
            <a:pPr algn="just"/>
            <a:r>
              <a:rPr lang="vi-VN" dirty="0"/>
              <a:t> Nhược điểm của đồ án: Còn một số lỗi chưa sửa hoàn chỉnh được và đôi lúc phát sinh trong quá trình thực hiện. Hiện vẫn chưa có cách giải quyết. Và nhược điểm lớn nhất của đồ án là chưa xây dựng được ứng dụng giao diện trên Winform. Nếu so với dự án thực tế thì thiếu xót rất nhiều về tính năng và về độ tối ưu</a:t>
            </a:r>
            <a:endParaRPr lang="en-US" dirty="0"/>
          </a:p>
        </p:txBody>
      </p:sp>
      <p:sp>
        <p:nvSpPr>
          <p:cNvPr id="4" name="Slide Number Placeholder 3">
            <a:extLst>
              <a:ext uri="{FF2B5EF4-FFF2-40B4-BE49-F238E27FC236}">
                <a16:creationId xmlns:a16="http://schemas.microsoft.com/office/drawing/2014/main" id="{86D84B40-6999-4F70-9E0D-41C6A779A3BC}"/>
              </a:ext>
            </a:extLst>
          </p:cNvPr>
          <p:cNvSpPr>
            <a:spLocks noGrp="1"/>
          </p:cNvSpPr>
          <p:nvPr>
            <p:ph type="sldNum" sz="quarter" idx="12"/>
          </p:nvPr>
        </p:nvSpPr>
        <p:spPr/>
        <p:txBody>
          <a:bodyPr/>
          <a:lstStyle/>
          <a:p>
            <a:fld id="{07E873C8-1D4B-4909-B7A6-8F04182FE36E}" type="slidenum">
              <a:rPr lang="en-US" smtClean="0"/>
              <a:t>20</a:t>
            </a:fld>
            <a:endParaRPr lang="en-US"/>
          </a:p>
        </p:txBody>
      </p:sp>
      <p:sp>
        <p:nvSpPr>
          <p:cNvPr id="5" name="Title 1">
            <a:extLst>
              <a:ext uri="{FF2B5EF4-FFF2-40B4-BE49-F238E27FC236}">
                <a16:creationId xmlns:a16="http://schemas.microsoft.com/office/drawing/2014/main" id="{34A06FB2-33F4-4FF7-8741-4BAC538778C6}"/>
              </a:ext>
            </a:extLst>
          </p:cNvPr>
          <p:cNvSpPr txBox="1">
            <a:spLocks noGrp="1"/>
          </p:cNvSpPr>
          <p:nvPr>
            <p:ph type="title"/>
          </p:nvPr>
        </p:nvSpPr>
        <p:spPr>
          <a:xfrm>
            <a:off x="1141413" y="619125"/>
            <a:ext cx="9906000" cy="7214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latin typeface="Calibri" panose="020F0502020204030204" pitchFamily="34" charset="0"/>
                <a:cs typeface="Calibri" panose="020F0502020204030204" pitchFamily="34" charset="0"/>
              </a:rPr>
              <a:t>Kết luận</a:t>
            </a:r>
          </a:p>
        </p:txBody>
      </p:sp>
    </p:spTree>
    <p:extLst>
      <p:ext uri="{BB962C8B-B14F-4D97-AF65-F5344CB8AC3E}">
        <p14:creationId xmlns:p14="http://schemas.microsoft.com/office/powerpoint/2010/main" val="32601344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1F5DD-09BC-4A4D-82A2-74339DAA1EE6}"/>
              </a:ext>
            </a:extLst>
          </p:cNvPr>
          <p:cNvSpPr>
            <a:spLocks noGrp="1"/>
          </p:cNvSpPr>
          <p:nvPr>
            <p:ph idx="1"/>
          </p:nvPr>
        </p:nvSpPr>
        <p:spPr>
          <a:xfrm>
            <a:off x="1141411" y="2142955"/>
            <a:ext cx="9905999" cy="3541714"/>
          </a:xfrm>
        </p:spPr>
        <p:txBody>
          <a:bodyPr/>
          <a:lstStyle/>
          <a:p>
            <a:pPr algn="just"/>
            <a:r>
              <a:rPr lang="vi-VN" dirty="0"/>
              <a:t> </a:t>
            </a:r>
            <a:r>
              <a:rPr lang="vi-VN" dirty="0">
                <a:latin typeface="Calibri" panose="020F0502020204030204" pitchFamily="34" charset="0"/>
                <a:cs typeface="Calibri" panose="020F0502020204030204" pitchFamily="34" charset="0"/>
              </a:rPr>
              <a:t>Hướng phát triển đồ án: Sau khi hoàn thành xong đồ án nộp cho giáo viên bộ môn, chúng em sẽ tiếp tục phát triển đồ án theo hướng thực tế và tối ưu hóa hơn. Sẽ xây dựng giao diện hoàn chỉnh và dễ dàng tương tác với người dùng. Thêm nhiều tính năng khó hơn nhưng thống kê danh sách</a:t>
            </a:r>
            <a:r>
              <a:rPr lang="en-US" dirty="0">
                <a:latin typeface="Calibri" panose="020F0502020204030204" pitchFamily="34" charset="0"/>
                <a:cs typeface="Calibri" panose="020F0502020204030204" pitchFamily="34" charset="0"/>
              </a:rPr>
              <a:t>, check </a:t>
            </a: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xuất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nhập</a:t>
            </a:r>
            <a:r>
              <a:rPr lang="en-US" dirty="0">
                <a:latin typeface="Calibri" panose="020F0502020204030204" pitchFamily="34" charset="0"/>
                <a:cs typeface="Calibri" panose="020F0502020204030204" pitchFamily="34" charset="0"/>
              </a:rPr>
              <a:t> bill…</a:t>
            </a:r>
            <a:r>
              <a:rPr lang="en-US" dirty="0" err="1">
                <a:latin typeface="Calibri" panose="020F0502020204030204" pitchFamily="34" charset="0"/>
                <a:cs typeface="Calibri" panose="020F0502020204030204" pitchFamily="34" charset="0"/>
              </a:rPr>
              <a:t>v.v</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3C1E987-EE7F-4529-B839-52C571AE224C}"/>
              </a:ext>
            </a:extLst>
          </p:cNvPr>
          <p:cNvSpPr>
            <a:spLocks noGrp="1"/>
          </p:cNvSpPr>
          <p:nvPr>
            <p:ph type="sldNum" sz="quarter" idx="12"/>
          </p:nvPr>
        </p:nvSpPr>
        <p:spPr/>
        <p:txBody>
          <a:bodyPr/>
          <a:lstStyle/>
          <a:p>
            <a:fld id="{07E873C8-1D4B-4909-B7A6-8F04182FE36E}" type="slidenum">
              <a:rPr lang="en-US" smtClean="0"/>
              <a:t>21</a:t>
            </a:fld>
            <a:endParaRPr lang="en-US"/>
          </a:p>
        </p:txBody>
      </p:sp>
      <p:sp>
        <p:nvSpPr>
          <p:cNvPr id="5" name="Title 1">
            <a:extLst>
              <a:ext uri="{FF2B5EF4-FFF2-40B4-BE49-F238E27FC236}">
                <a16:creationId xmlns:a16="http://schemas.microsoft.com/office/drawing/2014/main" id="{B2EE1C54-98A5-49CE-BD4D-4D1B8D88B1F1}"/>
              </a:ext>
            </a:extLst>
          </p:cNvPr>
          <p:cNvSpPr txBox="1">
            <a:spLocks noGrp="1"/>
          </p:cNvSpPr>
          <p:nvPr>
            <p:ph type="title"/>
          </p:nvPr>
        </p:nvSpPr>
        <p:spPr>
          <a:xfrm>
            <a:off x="1141413" y="619125"/>
            <a:ext cx="9906000" cy="827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000" dirty="0">
                <a:latin typeface="Calibri" panose="020F0502020204030204" pitchFamily="34" charset="0"/>
                <a:cs typeface="Calibri" panose="020F0502020204030204" pitchFamily="34" charset="0"/>
              </a:rPr>
              <a:t>Kết luận</a:t>
            </a:r>
          </a:p>
        </p:txBody>
      </p:sp>
    </p:spTree>
    <p:extLst>
      <p:ext uri="{BB962C8B-B14F-4D97-AF65-F5344CB8AC3E}">
        <p14:creationId xmlns:p14="http://schemas.microsoft.com/office/powerpoint/2010/main" val="1212397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B997F5-B998-4BDC-AF47-FAF895D9E152}"/>
              </a:ext>
            </a:extLst>
          </p:cNvPr>
          <p:cNvSpPr>
            <a:spLocks noGrp="1"/>
          </p:cNvSpPr>
          <p:nvPr>
            <p:ph type="sldNum" sz="quarter" idx="12"/>
          </p:nvPr>
        </p:nvSpPr>
        <p:spPr/>
        <p:txBody>
          <a:bodyPr/>
          <a:lstStyle/>
          <a:p>
            <a:fld id="{07E873C8-1D4B-4909-B7A6-8F04182FE36E}" type="slidenum">
              <a:rPr lang="en-US" smtClean="0"/>
              <a:t>3</a:t>
            </a:fld>
            <a:r>
              <a:rPr lang="en-US" dirty="0"/>
              <a:t>/17</a:t>
            </a:r>
          </a:p>
        </p:txBody>
      </p:sp>
      <p:sp>
        <p:nvSpPr>
          <p:cNvPr id="5" name="Title 1">
            <a:extLst>
              <a:ext uri="{FF2B5EF4-FFF2-40B4-BE49-F238E27FC236}">
                <a16:creationId xmlns:a16="http://schemas.microsoft.com/office/drawing/2014/main" id="{1B0CED1C-E333-4D39-A83A-F13187A7A151}"/>
              </a:ext>
            </a:extLst>
          </p:cNvPr>
          <p:cNvSpPr>
            <a:spLocks noGrp="1"/>
          </p:cNvSpPr>
          <p:nvPr>
            <p:ph type="title"/>
          </p:nvPr>
        </p:nvSpPr>
        <p:spPr>
          <a:xfrm>
            <a:off x="1141412" y="424214"/>
            <a:ext cx="9906000" cy="521776"/>
          </a:xfrm>
        </p:spPr>
        <p:txBody>
          <a:bodyPr>
            <a:noAutofit/>
          </a:bodyPr>
          <a:lstStyle/>
          <a:p>
            <a:pPr algn="ctr"/>
            <a:r>
              <a:rPr lang="en-US" sz="3200" dirty="0" err="1">
                <a:latin typeface="Calibri" panose="020F0502020204030204" pitchFamily="34" charset="0"/>
                <a:cs typeface="Calibri" panose="020F0502020204030204" pitchFamily="34" charset="0"/>
              </a:rPr>
              <a:t>Tổng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quan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đề</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tài</a:t>
            </a:r>
            <a:endParaRPr lang="en-US" sz="3200" dirty="0">
              <a:latin typeface="Calibri" panose="020F0502020204030204" pitchFamily="34" charset="0"/>
              <a:cs typeface="Calibri" panose="020F0502020204030204" pitchFamily="34" charset="0"/>
            </a:endParaRPr>
          </a:p>
        </p:txBody>
      </p:sp>
      <p:pic>
        <p:nvPicPr>
          <p:cNvPr id="2050" name="Picture 2" descr="Kết quả hình ảnh cho quản lí bằng giấy tờ&quot;">
            <a:extLst>
              <a:ext uri="{FF2B5EF4-FFF2-40B4-BE49-F238E27FC236}">
                <a16:creationId xmlns:a16="http://schemas.microsoft.com/office/drawing/2014/main" id="{FA90D345-3D39-4191-A639-0D7954DCA5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910" y="1801667"/>
            <a:ext cx="3247027" cy="34833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quản lí bằng giấy tờ&quot;">
            <a:extLst>
              <a:ext uri="{FF2B5EF4-FFF2-40B4-BE49-F238E27FC236}">
                <a16:creationId xmlns:a16="http://schemas.microsoft.com/office/drawing/2014/main" id="{FDB12CFC-CAA1-49D0-8B10-C3A244DEF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752" y="1795611"/>
            <a:ext cx="3331319" cy="34833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ết quả hình ảnh cho quản lí bằng giấy tờ&quot;">
            <a:extLst>
              <a:ext uri="{FF2B5EF4-FFF2-40B4-BE49-F238E27FC236}">
                <a16:creationId xmlns:a16="http://schemas.microsoft.com/office/drawing/2014/main" id="{3769F931-0585-46D4-B5C8-A45FD1FA0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0063" y="1795611"/>
            <a:ext cx="3044348" cy="34833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7AEB6B96-4693-43D0-AA75-0D9551567DD1}"/>
              </a:ext>
            </a:extLst>
          </p:cNvPr>
          <p:cNvSpPr/>
          <p:nvPr/>
        </p:nvSpPr>
        <p:spPr>
          <a:xfrm>
            <a:off x="4428751" y="5622386"/>
            <a:ext cx="3331319" cy="521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lí </a:t>
            </a:r>
            <a:r>
              <a:rPr lang="en-US" dirty="0" err="1">
                <a:latin typeface="Calibri" panose="020F0502020204030204" pitchFamily="34" charset="0"/>
                <a:cs typeface="Calibri" panose="020F0502020204030204" pitchFamily="34" charset="0"/>
              </a:rPr>
              <a:t>bằng</a:t>
            </a:r>
            <a:r>
              <a:rPr lang="en-US" dirty="0">
                <a:latin typeface="Calibri" panose="020F0502020204030204" pitchFamily="34" charset="0"/>
                <a:cs typeface="Calibri" panose="020F0502020204030204" pitchFamily="34" charset="0"/>
              </a:rPr>
              <a:t> số </a:t>
            </a:r>
            <a:r>
              <a:rPr lang="en-US" dirty="0" err="1">
                <a:latin typeface="Calibri" panose="020F0502020204030204" pitchFamily="34" charset="0"/>
                <a:cs typeface="Calibri" panose="020F0502020204030204" pitchFamily="34" charset="0"/>
              </a:rPr>
              <a:t>sách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giấy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tờ</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7018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500" fill="hold"/>
                                        <p:tgtEl>
                                          <p:spTgt spid="2050"/>
                                        </p:tgtEl>
                                        <p:attrNameLst>
                                          <p:attrName>ppt_w</p:attrName>
                                        </p:attrNameLst>
                                      </p:cBhvr>
                                      <p:tavLst>
                                        <p:tav tm="0">
                                          <p:val>
                                            <p:fltVal val="0"/>
                                          </p:val>
                                        </p:tav>
                                        <p:tav tm="100000">
                                          <p:val>
                                            <p:strVal val="#ppt_w"/>
                                          </p:val>
                                        </p:tav>
                                      </p:tavLst>
                                    </p:anim>
                                    <p:anim calcmode="lin" valueType="num">
                                      <p:cBhvr>
                                        <p:cTn id="15" dur="500" fill="hold"/>
                                        <p:tgtEl>
                                          <p:spTgt spid="2050"/>
                                        </p:tgtEl>
                                        <p:attrNameLst>
                                          <p:attrName>ppt_h</p:attrName>
                                        </p:attrNameLst>
                                      </p:cBhvr>
                                      <p:tavLst>
                                        <p:tav tm="0">
                                          <p:val>
                                            <p:fltVal val="0"/>
                                          </p:val>
                                        </p:tav>
                                        <p:tav tm="100000">
                                          <p:val>
                                            <p:strVal val="#ppt_h"/>
                                          </p:val>
                                        </p:tav>
                                      </p:tavLst>
                                    </p:anim>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 calcmode="lin" valueType="num">
                                      <p:cBhvr>
                                        <p:cTn id="21" dur="500" fill="hold"/>
                                        <p:tgtEl>
                                          <p:spTgt spid="2052"/>
                                        </p:tgtEl>
                                        <p:attrNameLst>
                                          <p:attrName>ppt_w</p:attrName>
                                        </p:attrNameLst>
                                      </p:cBhvr>
                                      <p:tavLst>
                                        <p:tav tm="0">
                                          <p:val>
                                            <p:fltVal val="0"/>
                                          </p:val>
                                        </p:tav>
                                        <p:tav tm="100000">
                                          <p:val>
                                            <p:strVal val="#ppt_w"/>
                                          </p:val>
                                        </p:tav>
                                      </p:tavLst>
                                    </p:anim>
                                    <p:anim calcmode="lin" valueType="num">
                                      <p:cBhvr>
                                        <p:cTn id="22" dur="500" fill="hold"/>
                                        <p:tgtEl>
                                          <p:spTgt spid="2052"/>
                                        </p:tgtEl>
                                        <p:attrNameLst>
                                          <p:attrName>ppt_h</p:attrName>
                                        </p:attrNameLst>
                                      </p:cBhvr>
                                      <p:tavLst>
                                        <p:tav tm="0">
                                          <p:val>
                                            <p:fltVal val="0"/>
                                          </p:val>
                                        </p:tav>
                                        <p:tav tm="100000">
                                          <p:val>
                                            <p:strVal val="#ppt_h"/>
                                          </p:val>
                                        </p:tav>
                                      </p:tavLst>
                                    </p:anim>
                                    <p:animEffect transition="in" filter="fade">
                                      <p:cBhvr>
                                        <p:cTn id="23" dur="500"/>
                                        <p:tgtEl>
                                          <p:spTgt spid="205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054"/>
                                        </p:tgtEl>
                                        <p:attrNameLst>
                                          <p:attrName>style.visibility</p:attrName>
                                        </p:attrNameLst>
                                      </p:cBhvr>
                                      <p:to>
                                        <p:strVal val="visible"/>
                                      </p:to>
                                    </p:set>
                                    <p:anim calcmode="lin" valueType="num">
                                      <p:cBhvr>
                                        <p:cTn id="28" dur="500" fill="hold"/>
                                        <p:tgtEl>
                                          <p:spTgt spid="2054"/>
                                        </p:tgtEl>
                                        <p:attrNameLst>
                                          <p:attrName>ppt_w</p:attrName>
                                        </p:attrNameLst>
                                      </p:cBhvr>
                                      <p:tavLst>
                                        <p:tav tm="0">
                                          <p:val>
                                            <p:fltVal val="0"/>
                                          </p:val>
                                        </p:tav>
                                        <p:tav tm="100000">
                                          <p:val>
                                            <p:strVal val="#ppt_w"/>
                                          </p:val>
                                        </p:tav>
                                      </p:tavLst>
                                    </p:anim>
                                    <p:anim calcmode="lin" valueType="num">
                                      <p:cBhvr>
                                        <p:cTn id="29" dur="500" fill="hold"/>
                                        <p:tgtEl>
                                          <p:spTgt spid="2054"/>
                                        </p:tgtEl>
                                        <p:attrNameLst>
                                          <p:attrName>ppt_h</p:attrName>
                                        </p:attrNameLst>
                                      </p:cBhvr>
                                      <p:tavLst>
                                        <p:tav tm="0">
                                          <p:val>
                                            <p:fltVal val="0"/>
                                          </p:val>
                                        </p:tav>
                                        <p:tav tm="100000">
                                          <p:val>
                                            <p:strVal val="#ppt_h"/>
                                          </p:val>
                                        </p:tav>
                                      </p:tavLst>
                                    </p:anim>
                                    <p:animEffect transition="in" filter="fade">
                                      <p:cBhvr>
                                        <p:cTn id="30" dur="500"/>
                                        <p:tgtEl>
                                          <p:spTgt spid="2054"/>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000"/>
                                        <p:tgtEl>
                                          <p:spTgt spid="6"/>
                                        </p:tgtEl>
                                      </p:cBhvr>
                                    </p:animEffect>
                                    <p:anim calcmode="lin" valueType="num">
                                      <p:cBhvr>
                                        <p:cTn id="36" dur="2000" fill="hold"/>
                                        <p:tgtEl>
                                          <p:spTgt spid="6"/>
                                        </p:tgtEl>
                                        <p:attrNameLst>
                                          <p:attrName>ppt_w</p:attrName>
                                        </p:attrNameLst>
                                      </p:cBhvr>
                                      <p:tavLst>
                                        <p:tav tm="0" fmla="#ppt_w*sin(2.5*pi*$)">
                                          <p:val>
                                            <p:fltVal val="0"/>
                                          </p:val>
                                        </p:tav>
                                        <p:tav tm="100000">
                                          <p:val>
                                            <p:fltVal val="1"/>
                                          </p:val>
                                        </p:tav>
                                      </p:tavLst>
                                    </p:anim>
                                    <p:anim calcmode="lin" valueType="num">
                                      <p:cBhvr>
                                        <p:cTn id="37"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06C45E-3936-48AE-A1AD-AC5B3C024935}"/>
              </a:ext>
            </a:extLst>
          </p:cNvPr>
          <p:cNvSpPr>
            <a:spLocks noGrp="1"/>
          </p:cNvSpPr>
          <p:nvPr>
            <p:ph type="sldNum" sz="quarter" idx="12"/>
          </p:nvPr>
        </p:nvSpPr>
        <p:spPr/>
        <p:txBody>
          <a:bodyPr/>
          <a:lstStyle/>
          <a:p>
            <a:fld id="{07E873C8-1D4B-4909-B7A6-8F04182FE36E}" type="slidenum">
              <a:rPr lang="en-US" smtClean="0"/>
              <a:t>4</a:t>
            </a:fld>
            <a:r>
              <a:rPr lang="en-US" dirty="0"/>
              <a:t>/17</a:t>
            </a:r>
          </a:p>
        </p:txBody>
      </p:sp>
      <p:sp>
        <p:nvSpPr>
          <p:cNvPr id="5" name="Title 1">
            <a:extLst>
              <a:ext uri="{FF2B5EF4-FFF2-40B4-BE49-F238E27FC236}">
                <a16:creationId xmlns:a16="http://schemas.microsoft.com/office/drawing/2014/main" id="{DD182EC0-A16E-4FBE-845B-0DA76087EE35}"/>
              </a:ext>
            </a:extLst>
          </p:cNvPr>
          <p:cNvSpPr>
            <a:spLocks noGrp="1"/>
          </p:cNvSpPr>
          <p:nvPr>
            <p:ph type="title"/>
          </p:nvPr>
        </p:nvSpPr>
        <p:spPr>
          <a:xfrm>
            <a:off x="1141412" y="424212"/>
            <a:ext cx="9906000" cy="538556"/>
          </a:xfrm>
        </p:spPr>
        <p:txBody>
          <a:bodyPr>
            <a:noAutofit/>
          </a:bodyPr>
          <a:lstStyle/>
          <a:p>
            <a:pPr algn="ctr"/>
            <a:r>
              <a:rPr lang="en-US" sz="3200" dirty="0" err="1">
                <a:latin typeface="Calibri" panose="020F0502020204030204" pitchFamily="34" charset="0"/>
                <a:cs typeface="Calibri" panose="020F0502020204030204" pitchFamily="34" charset="0"/>
              </a:rPr>
              <a:t>Tổng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quan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đề</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tài</a:t>
            </a:r>
            <a:endParaRPr lang="en-US" sz="3200"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8F8EA330-CE28-40D5-884C-816300C70AE7}"/>
              </a:ext>
            </a:extLst>
          </p:cNvPr>
          <p:cNvSpPr/>
          <p:nvPr/>
        </p:nvSpPr>
        <p:spPr>
          <a:xfrm>
            <a:off x="4924005" y="2978091"/>
            <a:ext cx="2340813" cy="780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Nh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ợc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điểm</a:t>
            </a:r>
            <a:endParaRPr lang="en-US" dirty="0">
              <a:latin typeface="Calibri" panose="020F0502020204030204" pitchFamily="34" charset="0"/>
              <a:cs typeface="Calibri" panose="020F0502020204030204" pitchFamily="34" charset="0"/>
            </a:endParaRPr>
          </a:p>
        </p:txBody>
      </p:sp>
      <p:sp>
        <p:nvSpPr>
          <p:cNvPr id="13" name="Rectangle: Rounded Corners 12">
            <a:extLst>
              <a:ext uri="{FF2B5EF4-FFF2-40B4-BE49-F238E27FC236}">
                <a16:creationId xmlns:a16="http://schemas.microsoft.com/office/drawing/2014/main" id="{1C8A2AB2-BC8D-41C5-A95A-7D530066C61C}"/>
              </a:ext>
            </a:extLst>
          </p:cNvPr>
          <p:cNvSpPr/>
          <p:nvPr/>
        </p:nvSpPr>
        <p:spPr>
          <a:xfrm>
            <a:off x="1711863" y="2969703"/>
            <a:ext cx="1668900" cy="78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Dễ bị mất </a:t>
            </a:r>
            <a:r>
              <a:rPr lang="en-US" dirty="0" err="1">
                <a:latin typeface="Calibri" panose="020F0502020204030204" pitchFamily="34" charset="0"/>
                <a:cs typeface="Calibri" panose="020F0502020204030204" pitchFamily="34" charset="0"/>
              </a:rPr>
              <a:t>lạc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đánh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cắp</a:t>
            </a:r>
            <a:endParaRPr lang="en-US" dirty="0">
              <a:latin typeface="Calibri" panose="020F0502020204030204" pitchFamily="34" charset="0"/>
              <a:cs typeface="Calibri" panose="020F0502020204030204" pitchFamily="34" charset="0"/>
            </a:endParaRPr>
          </a:p>
        </p:txBody>
      </p:sp>
      <p:sp>
        <p:nvSpPr>
          <p:cNvPr id="16" name="Rectangle: Rounded Corners 15">
            <a:extLst>
              <a:ext uri="{FF2B5EF4-FFF2-40B4-BE49-F238E27FC236}">
                <a16:creationId xmlns:a16="http://schemas.microsoft.com/office/drawing/2014/main" id="{5FEE1779-85F4-4918-B9D8-DBE3471E5323}"/>
              </a:ext>
            </a:extLst>
          </p:cNvPr>
          <p:cNvSpPr/>
          <p:nvPr/>
        </p:nvSpPr>
        <p:spPr>
          <a:xfrm>
            <a:off x="5150650" y="4966283"/>
            <a:ext cx="1887522" cy="755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Rò</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rỉ</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thông</a:t>
            </a:r>
            <a:r>
              <a:rPr lang="en-US" dirty="0">
                <a:latin typeface="Calibri" panose="020F0502020204030204" pitchFamily="34" charset="0"/>
                <a:cs typeface="Calibri" panose="020F0502020204030204" pitchFamily="34" charset="0"/>
              </a:rPr>
              <a:t> tin, dữ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a:t>
            </a:r>
          </a:p>
        </p:txBody>
      </p:sp>
      <p:cxnSp>
        <p:nvCxnSpPr>
          <p:cNvPr id="18" name="Straight Arrow Connector 17">
            <a:extLst>
              <a:ext uri="{FF2B5EF4-FFF2-40B4-BE49-F238E27FC236}">
                <a16:creationId xmlns:a16="http://schemas.microsoft.com/office/drawing/2014/main" id="{81B03103-DCCB-44D5-AE7D-6BCB680AE101}"/>
              </a:ext>
            </a:extLst>
          </p:cNvPr>
          <p:cNvCxnSpPr>
            <a:cxnSpLocks/>
            <a:stCxn id="6" idx="2"/>
          </p:cNvCxnSpPr>
          <p:nvPr/>
        </p:nvCxnSpPr>
        <p:spPr>
          <a:xfrm>
            <a:off x="6094412" y="3758268"/>
            <a:ext cx="0" cy="1182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1FDD02D-97B5-432D-BAF2-F9D6052F1FD4}"/>
              </a:ext>
            </a:extLst>
          </p:cNvPr>
          <p:cNvCxnSpPr>
            <a:cxnSpLocks/>
            <a:stCxn id="6" idx="1"/>
          </p:cNvCxnSpPr>
          <p:nvPr/>
        </p:nvCxnSpPr>
        <p:spPr>
          <a:xfrm flipH="1" flipV="1">
            <a:off x="3380763" y="3363986"/>
            <a:ext cx="1543242" cy="41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BBEB3CBA-547F-404E-8EAB-86B3DFAA3ADE}"/>
              </a:ext>
            </a:extLst>
          </p:cNvPr>
          <p:cNvCxnSpPr>
            <a:cxnSpLocks/>
            <a:stCxn id="6" idx="3"/>
          </p:cNvCxnSpPr>
          <p:nvPr/>
        </p:nvCxnSpPr>
        <p:spPr>
          <a:xfrm flipV="1">
            <a:off x="7264818" y="3363985"/>
            <a:ext cx="1686235" cy="4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Rounded Corners 23">
            <a:extLst>
              <a:ext uri="{FF2B5EF4-FFF2-40B4-BE49-F238E27FC236}">
                <a16:creationId xmlns:a16="http://schemas.microsoft.com/office/drawing/2014/main" id="{B0C8D24D-D6BC-4A6F-99DA-BAABD75824D7}"/>
              </a:ext>
            </a:extLst>
          </p:cNvPr>
          <p:cNvSpPr/>
          <p:nvPr/>
        </p:nvSpPr>
        <p:spPr>
          <a:xfrm>
            <a:off x="8951053" y="2969078"/>
            <a:ext cx="1686234" cy="78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Tốn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gian</a:t>
            </a:r>
            <a:endParaRPr lang="en-US" dirty="0">
              <a:latin typeface="Calibri" panose="020F0502020204030204" pitchFamily="34" charset="0"/>
              <a:cs typeface="Calibri" panose="020F0502020204030204" pitchFamily="34" charset="0"/>
            </a:endParaRPr>
          </a:p>
        </p:txBody>
      </p:sp>
      <p:cxnSp>
        <p:nvCxnSpPr>
          <p:cNvPr id="33" name="Straight Arrow Connector 32">
            <a:extLst>
              <a:ext uri="{FF2B5EF4-FFF2-40B4-BE49-F238E27FC236}">
                <a16:creationId xmlns:a16="http://schemas.microsoft.com/office/drawing/2014/main" id="{262F0396-4630-4F14-A2AA-345205AF83CB}"/>
              </a:ext>
            </a:extLst>
          </p:cNvPr>
          <p:cNvCxnSpPr>
            <a:cxnSpLocks/>
            <a:stCxn id="6" idx="0"/>
          </p:cNvCxnSpPr>
          <p:nvPr/>
        </p:nvCxnSpPr>
        <p:spPr>
          <a:xfrm flipV="1">
            <a:off x="6094412" y="1895912"/>
            <a:ext cx="0" cy="10821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Rectangle: Rounded Corners 34">
            <a:extLst>
              <a:ext uri="{FF2B5EF4-FFF2-40B4-BE49-F238E27FC236}">
                <a16:creationId xmlns:a16="http://schemas.microsoft.com/office/drawing/2014/main" id="{54F0D91E-6C1D-4236-9F34-03EF3A6E2944}"/>
              </a:ext>
            </a:extLst>
          </p:cNvPr>
          <p:cNvSpPr/>
          <p:nvPr/>
        </p:nvSpPr>
        <p:spPr>
          <a:xfrm>
            <a:off x="5150657" y="1149601"/>
            <a:ext cx="1887515" cy="740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Không </a:t>
            </a:r>
            <a:r>
              <a:rPr lang="en-US" dirty="0" err="1">
                <a:latin typeface="Calibri" panose="020F0502020204030204" pitchFamily="34" charset="0"/>
                <a:cs typeface="Calibri" panose="020F0502020204030204" pitchFamily="34" charset="0"/>
              </a:rPr>
              <a:t>chính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xác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sót</a:t>
            </a:r>
            <a:endParaRPr lang="en-US" dirty="0">
              <a:latin typeface="Calibri" panose="020F0502020204030204" pitchFamily="34" charset="0"/>
              <a:cs typeface="Calibri" panose="020F0502020204030204" pitchFamily="34" charset="0"/>
            </a:endParaRPr>
          </a:p>
        </p:txBody>
      </p:sp>
      <p:cxnSp>
        <p:nvCxnSpPr>
          <p:cNvPr id="39" name="Connector: Elbow 38">
            <a:extLst>
              <a:ext uri="{FF2B5EF4-FFF2-40B4-BE49-F238E27FC236}">
                <a16:creationId xmlns:a16="http://schemas.microsoft.com/office/drawing/2014/main" id="{3663AA7C-BFE3-4747-904E-2F44069B1EEB}"/>
              </a:ext>
            </a:extLst>
          </p:cNvPr>
          <p:cNvCxnSpPr>
            <a:cxnSpLocks/>
            <a:endCxn id="40" idx="3"/>
          </p:cNvCxnSpPr>
          <p:nvPr/>
        </p:nvCxnSpPr>
        <p:spPr>
          <a:xfrm rot="10800000" flipV="1">
            <a:off x="3380763" y="3636628"/>
            <a:ext cx="1543243" cy="11409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Rounded Corners 39">
            <a:extLst>
              <a:ext uri="{FF2B5EF4-FFF2-40B4-BE49-F238E27FC236}">
                <a16:creationId xmlns:a16="http://schemas.microsoft.com/office/drawing/2014/main" id="{F7A13487-DF0A-40CC-96D7-03DA087836FE}"/>
              </a:ext>
            </a:extLst>
          </p:cNvPr>
          <p:cNvSpPr/>
          <p:nvPr/>
        </p:nvSpPr>
        <p:spPr>
          <a:xfrm>
            <a:off x="1711863" y="4186106"/>
            <a:ext cx="1668899" cy="1182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Quá </a:t>
            </a:r>
            <a:r>
              <a:rPr lang="en-US" dirty="0" err="1">
                <a:latin typeface="Calibri" panose="020F0502020204030204" pitchFamily="34" charset="0"/>
                <a:cs typeface="Calibri" panose="020F0502020204030204" pitchFamily="34" charset="0"/>
              </a:rPr>
              <a:t>tải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thông</a:t>
            </a:r>
            <a:r>
              <a:rPr lang="en-US" dirty="0">
                <a:latin typeface="Calibri" panose="020F0502020204030204" pitchFamily="34" charset="0"/>
                <a:cs typeface="Calibri" panose="020F0502020204030204" pitchFamily="34" charset="0"/>
              </a:rPr>
              <a:t> tin,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trữ</a:t>
            </a:r>
            <a:r>
              <a:rPr lang="en-US" dirty="0">
                <a:latin typeface="Calibri" panose="020F0502020204030204" pitchFamily="34" charset="0"/>
                <a:cs typeface="Calibri" panose="020F0502020204030204" pitchFamily="34" charset="0"/>
              </a:rPr>
              <a:t> khó </a:t>
            </a:r>
            <a:r>
              <a:rPr lang="en-US" dirty="0" err="1">
                <a:latin typeface="Calibri" panose="020F0502020204030204" pitchFamily="34" charset="0"/>
                <a:cs typeface="Calibri" panose="020F0502020204030204" pitchFamily="34" charset="0"/>
              </a:rPr>
              <a:t>khăn</a:t>
            </a:r>
            <a:endParaRPr lang="en-US" dirty="0">
              <a:latin typeface="Calibri" panose="020F0502020204030204" pitchFamily="34" charset="0"/>
              <a:cs typeface="Calibri" panose="020F0502020204030204" pitchFamily="34" charset="0"/>
            </a:endParaRPr>
          </a:p>
        </p:txBody>
      </p:sp>
      <p:cxnSp>
        <p:nvCxnSpPr>
          <p:cNvPr id="51" name="Connector: Elbow 50">
            <a:extLst>
              <a:ext uri="{FF2B5EF4-FFF2-40B4-BE49-F238E27FC236}">
                <a16:creationId xmlns:a16="http://schemas.microsoft.com/office/drawing/2014/main" id="{9446E30D-B752-41F2-A654-23FB306FD5CE}"/>
              </a:ext>
            </a:extLst>
          </p:cNvPr>
          <p:cNvCxnSpPr>
            <a:cxnSpLocks/>
            <a:endCxn id="53" idx="1"/>
          </p:cNvCxnSpPr>
          <p:nvPr/>
        </p:nvCxnSpPr>
        <p:spPr>
          <a:xfrm>
            <a:off x="7264818" y="3636629"/>
            <a:ext cx="1686235" cy="113720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53" name="Rectangle: Rounded Corners 52">
            <a:extLst>
              <a:ext uri="{FF2B5EF4-FFF2-40B4-BE49-F238E27FC236}">
                <a16:creationId xmlns:a16="http://schemas.microsoft.com/office/drawing/2014/main" id="{A1A128C5-D719-41ED-8C60-3F2ABCC2077C}"/>
              </a:ext>
            </a:extLst>
          </p:cNvPr>
          <p:cNvSpPr/>
          <p:nvPr/>
        </p:nvSpPr>
        <p:spPr>
          <a:xfrm>
            <a:off x="8951053" y="4182408"/>
            <a:ext cx="1686226" cy="1182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Hiệu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việc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thấp</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609297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45"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2000"/>
                                        <p:tgtEl>
                                          <p:spTgt spid="16"/>
                                        </p:tgtEl>
                                      </p:cBhvr>
                                    </p:animEffect>
                                    <p:anim calcmode="lin" valueType="num">
                                      <p:cBhvr>
                                        <p:cTn id="40" dur="2000" fill="hold"/>
                                        <p:tgtEl>
                                          <p:spTgt spid="16"/>
                                        </p:tgtEl>
                                        <p:attrNameLst>
                                          <p:attrName>ppt_w</p:attrName>
                                        </p:attrNameLst>
                                      </p:cBhvr>
                                      <p:tavLst>
                                        <p:tav tm="0" fmla="#ppt_w*sin(2.5*pi*$)">
                                          <p:val>
                                            <p:fltVal val="0"/>
                                          </p:val>
                                        </p:tav>
                                        <p:tav tm="100000">
                                          <p:val>
                                            <p:fltVal val="1"/>
                                          </p:val>
                                        </p:tav>
                                      </p:tavLst>
                                    </p:anim>
                                    <p:anim calcmode="lin" valueType="num">
                                      <p:cBhvr>
                                        <p:cTn id="41"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randombar(horizontal)">
                                      <p:cBhvr>
                                        <p:cTn id="5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3" grpId="0" animBg="1"/>
      <p:bldP spid="16" grpId="0" animBg="1"/>
      <p:bldP spid="24" grpId="0" animBg="1"/>
      <p:bldP spid="35" grpId="0" animBg="1"/>
      <p:bldP spid="40"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030AA6-D9A2-472E-9F58-34279646C03C}"/>
              </a:ext>
            </a:extLst>
          </p:cNvPr>
          <p:cNvSpPr>
            <a:spLocks noGrp="1"/>
          </p:cNvSpPr>
          <p:nvPr>
            <p:ph type="sldNum" sz="quarter" idx="12"/>
          </p:nvPr>
        </p:nvSpPr>
        <p:spPr/>
        <p:txBody>
          <a:bodyPr/>
          <a:lstStyle/>
          <a:p>
            <a:fld id="{07E873C8-1D4B-4909-B7A6-8F04182FE36E}" type="slidenum">
              <a:rPr lang="en-US" smtClean="0"/>
              <a:t>5</a:t>
            </a:fld>
            <a:r>
              <a:rPr lang="en-US" dirty="0"/>
              <a:t>/17</a:t>
            </a:r>
          </a:p>
        </p:txBody>
      </p:sp>
      <p:sp>
        <p:nvSpPr>
          <p:cNvPr id="5" name="Title 1">
            <a:extLst>
              <a:ext uri="{FF2B5EF4-FFF2-40B4-BE49-F238E27FC236}">
                <a16:creationId xmlns:a16="http://schemas.microsoft.com/office/drawing/2014/main" id="{3202162D-FF7A-4C3C-BD31-7FF934E52946}"/>
              </a:ext>
            </a:extLst>
          </p:cNvPr>
          <p:cNvSpPr>
            <a:spLocks noGrp="1"/>
          </p:cNvSpPr>
          <p:nvPr>
            <p:ph type="title"/>
          </p:nvPr>
        </p:nvSpPr>
        <p:spPr>
          <a:xfrm>
            <a:off x="1141410" y="628084"/>
            <a:ext cx="9906000" cy="513388"/>
          </a:xfrm>
        </p:spPr>
        <p:txBody>
          <a:bodyPr>
            <a:noAutofit/>
          </a:bodyPr>
          <a:lstStyle/>
          <a:p>
            <a:pPr algn="ctr"/>
            <a:r>
              <a:rPr lang="en-US" sz="3200" dirty="0" err="1">
                <a:latin typeface="Calibri" panose="020F0502020204030204" pitchFamily="34" charset="0"/>
                <a:cs typeface="Calibri" panose="020F0502020204030204" pitchFamily="34" charset="0"/>
              </a:rPr>
              <a:t>Tổng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quan</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đề</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tài</a:t>
            </a:r>
            <a:endParaRPr lang="en-US" sz="3200" dirty="0">
              <a:latin typeface="Calibri" panose="020F0502020204030204" pitchFamily="34" charset="0"/>
              <a:cs typeface="Calibri" panose="020F0502020204030204" pitchFamily="34" charset="0"/>
            </a:endParaRPr>
          </a:p>
        </p:txBody>
      </p:sp>
      <p:sp>
        <p:nvSpPr>
          <p:cNvPr id="2" name="Rectangle: Rounded Corners 1">
            <a:extLst>
              <a:ext uri="{FF2B5EF4-FFF2-40B4-BE49-F238E27FC236}">
                <a16:creationId xmlns:a16="http://schemas.microsoft.com/office/drawing/2014/main" id="{EA7B1B9B-150A-4B8F-9875-939A36EAF82B}"/>
              </a:ext>
            </a:extLst>
          </p:cNvPr>
          <p:cNvSpPr/>
          <p:nvPr/>
        </p:nvSpPr>
        <p:spPr>
          <a:xfrm>
            <a:off x="4815092" y="1786855"/>
            <a:ext cx="2558642"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Lập</a:t>
            </a:r>
            <a:r>
              <a:rPr lang="en-US" dirty="0">
                <a:latin typeface="Calibri" panose="020F0502020204030204" pitchFamily="34" charset="0"/>
                <a:cs typeface="Calibri" panose="020F0502020204030204" pitchFamily="34" charset="0"/>
              </a:rPr>
              <a:t> trình </a:t>
            </a:r>
            <a:r>
              <a:rPr lang="en-US" dirty="0" err="1">
                <a:latin typeface="Calibri" panose="020F0502020204030204" pitchFamily="34" charset="0"/>
                <a:cs typeface="Calibri" panose="020F0502020204030204" pitchFamily="34" charset="0"/>
              </a:rPr>
              <a:t>viên</a:t>
            </a:r>
            <a:endParaRPr lang="en-US"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4F7E1070-9AD3-4B26-B3C7-74B2477C67BF}"/>
              </a:ext>
            </a:extLst>
          </p:cNvPr>
          <p:cNvSpPr/>
          <p:nvPr/>
        </p:nvSpPr>
        <p:spPr>
          <a:xfrm>
            <a:off x="4815092" y="3271707"/>
            <a:ext cx="2558642"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Ứng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lí</a:t>
            </a:r>
          </a:p>
        </p:txBody>
      </p:sp>
      <p:sp>
        <p:nvSpPr>
          <p:cNvPr id="7" name="Rectangle: Rounded Corners 6">
            <a:extLst>
              <a:ext uri="{FF2B5EF4-FFF2-40B4-BE49-F238E27FC236}">
                <a16:creationId xmlns:a16="http://schemas.microsoft.com/office/drawing/2014/main" id="{21681431-C0AF-4550-8D31-04AAEFA0DADF}"/>
              </a:ext>
            </a:extLst>
          </p:cNvPr>
          <p:cNvSpPr/>
          <p:nvPr/>
        </p:nvSpPr>
        <p:spPr>
          <a:xfrm>
            <a:off x="4815092" y="4756559"/>
            <a:ext cx="2558642" cy="6962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Ng</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dụng</a:t>
            </a:r>
            <a:endParaRPr lang="en-US" dirty="0">
              <a:latin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F8AE8EA2-74CD-487B-AA19-D82DC9D5EE3A}"/>
              </a:ext>
            </a:extLst>
          </p:cNvPr>
          <p:cNvCxnSpPr>
            <a:stCxn id="2" idx="2"/>
            <a:endCxn id="6" idx="0"/>
          </p:cNvCxnSpPr>
          <p:nvPr/>
        </p:nvCxnSpPr>
        <p:spPr>
          <a:xfrm>
            <a:off x="6094413" y="2483141"/>
            <a:ext cx="0" cy="788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B5B35623-CD00-4DAC-B650-72C1D2ACBE14}"/>
              </a:ext>
            </a:extLst>
          </p:cNvPr>
          <p:cNvCxnSpPr>
            <a:stCxn id="6" idx="2"/>
            <a:endCxn id="7" idx="0"/>
          </p:cNvCxnSpPr>
          <p:nvPr/>
        </p:nvCxnSpPr>
        <p:spPr>
          <a:xfrm>
            <a:off x="6094413" y="3967993"/>
            <a:ext cx="0" cy="788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778332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D53BDF-4ED7-476A-BC5E-8BC4713A5D11}"/>
              </a:ext>
            </a:extLst>
          </p:cNvPr>
          <p:cNvSpPr>
            <a:spLocks noGrp="1"/>
          </p:cNvSpPr>
          <p:nvPr>
            <p:ph type="sldNum" sz="quarter" idx="12"/>
          </p:nvPr>
        </p:nvSpPr>
        <p:spPr>
          <a:xfrm>
            <a:off x="10276322" y="6346272"/>
            <a:ext cx="771089" cy="365125"/>
          </a:xfrm>
        </p:spPr>
        <p:txBody>
          <a:bodyPr/>
          <a:lstStyle/>
          <a:p>
            <a:fld id="{07E873C8-1D4B-4909-B7A6-8F04182FE36E}" type="slidenum">
              <a:rPr lang="en-US" smtClean="0"/>
              <a:t>6</a:t>
            </a:fld>
            <a:r>
              <a:rPr lang="en-US" dirty="0"/>
              <a:t>/17</a:t>
            </a:r>
          </a:p>
        </p:txBody>
      </p:sp>
      <p:sp>
        <p:nvSpPr>
          <p:cNvPr id="8" name="Title 7">
            <a:extLst>
              <a:ext uri="{FF2B5EF4-FFF2-40B4-BE49-F238E27FC236}">
                <a16:creationId xmlns:a16="http://schemas.microsoft.com/office/drawing/2014/main" id="{A04A693A-EC3C-41B7-9FC1-67BF7B0B6452}"/>
              </a:ext>
            </a:extLst>
          </p:cNvPr>
          <p:cNvSpPr>
            <a:spLocks noGrp="1"/>
          </p:cNvSpPr>
          <p:nvPr>
            <p:ph type="title"/>
          </p:nvPr>
        </p:nvSpPr>
        <p:spPr>
          <a:xfrm>
            <a:off x="1143001" y="2974058"/>
            <a:ext cx="9905998" cy="909884"/>
          </a:xfrm>
        </p:spPr>
        <p:txBody>
          <a:bodyPr>
            <a:normAutofit/>
          </a:bodyPr>
          <a:lstStyle/>
          <a:p>
            <a:pPr algn="ctr"/>
            <a:r>
              <a:rPr lang="en-US" sz="3800" dirty="0" err="1">
                <a:latin typeface="Calibri" panose="020F0502020204030204" pitchFamily="34" charset="0"/>
                <a:cs typeface="Calibri" panose="020F0502020204030204" pitchFamily="34" charset="0"/>
              </a:rPr>
              <a:t>Ứng</a:t>
            </a:r>
            <a:r>
              <a:rPr lang="en-US" sz="3800" dirty="0">
                <a:latin typeface="Calibri" panose="020F0502020204030204" pitchFamily="34" charset="0"/>
                <a:cs typeface="Calibri" panose="020F0502020204030204" pitchFamily="34" charset="0"/>
              </a:rPr>
              <a:t> </a:t>
            </a:r>
            <a:r>
              <a:rPr lang="en-US" sz="3800" dirty="0" err="1">
                <a:latin typeface="Calibri" panose="020F0502020204030204" pitchFamily="34" charset="0"/>
                <a:cs typeface="Calibri" panose="020F0502020204030204" pitchFamily="34" charset="0"/>
              </a:rPr>
              <a:t>dụng</a:t>
            </a:r>
            <a:r>
              <a:rPr lang="en-US" sz="3800" dirty="0">
                <a:latin typeface="Calibri" panose="020F0502020204030204" pitchFamily="34" charset="0"/>
                <a:cs typeface="Calibri" panose="020F0502020204030204" pitchFamily="34" charset="0"/>
              </a:rPr>
              <a:t> </a:t>
            </a:r>
            <a:r>
              <a:rPr lang="en-US" sz="3800" dirty="0" err="1">
                <a:latin typeface="Calibri" panose="020F0502020204030204" pitchFamily="34" charset="0"/>
                <a:cs typeface="Calibri" panose="020F0502020204030204" pitchFamily="34" charset="0"/>
              </a:rPr>
              <a:t>đặt</a:t>
            </a:r>
            <a:r>
              <a:rPr lang="en-US" sz="3800" dirty="0">
                <a:latin typeface="Calibri" panose="020F0502020204030204" pitchFamily="34" charset="0"/>
                <a:cs typeface="Calibri" panose="020F0502020204030204" pitchFamily="34" charset="0"/>
              </a:rPr>
              <a:t> </a:t>
            </a:r>
            <a:r>
              <a:rPr lang="en-US" sz="3800" dirty="0" err="1">
                <a:latin typeface="Calibri" panose="020F0502020204030204" pitchFamily="34" charset="0"/>
                <a:cs typeface="Calibri" panose="020F0502020204030204" pitchFamily="34" charset="0"/>
              </a:rPr>
              <a:t>món</a:t>
            </a:r>
            <a:r>
              <a:rPr lang="en-US" sz="3800" dirty="0">
                <a:latin typeface="Calibri" panose="020F0502020204030204" pitchFamily="34" charset="0"/>
                <a:cs typeface="Calibri" panose="020F0502020204030204" pitchFamily="34" charset="0"/>
              </a:rPr>
              <a:t> cafe</a:t>
            </a:r>
          </a:p>
        </p:txBody>
      </p:sp>
      <p:pic>
        <p:nvPicPr>
          <p:cNvPr id="1026" name="Picture 2" descr="Kết quả hình ảnh cho ứng dụng quản lí cafe&quot;">
            <a:extLst>
              <a:ext uri="{FF2B5EF4-FFF2-40B4-BE49-F238E27FC236}">
                <a16:creationId xmlns:a16="http://schemas.microsoft.com/office/drawing/2014/main" id="{E5761A26-01B8-45E8-97F1-2807FCEE4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11728"/>
            <a:ext cx="3555393" cy="24623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ứng dụng quản lí cafe&quot;">
            <a:extLst>
              <a:ext uri="{FF2B5EF4-FFF2-40B4-BE49-F238E27FC236}">
                <a16:creationId xmlns:a16="http://schemas.microsoft.com/office/drawing/2014/main" id="{A4768749-16E4-440F-AB6A-ACED00413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866" y="3883943"/>
            <a:ext cx="3782545" cy="24623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ứng dụng quản lí cafe&quot;">
            <a:extLst>
              <a:ext uri="{FF2B5EF4-FFF2-40B4-BE49-F238E27FC236}">
                <a16:creationId xmlns:a16="http://schemas.microsoft.com/office/drawing/2014/main" id="{A4298C48-2E9B-4312-AA51-13A2D0EE3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4867" y="511728"/>
            <a:ext cx="3782544" cy="24623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ứng dụng quản lí cafe&quot;">
            <a:extLst>
              <a:ext uri="{FF2B5EF4-FFF2-40B4-BE49-F238E27FC236}">
                <a16:creationId xmlns:a16="http://schemas.microsoft.com/office/drawing/2014/main" id="{5E9997D4-4236-4FA6-B828-E246E14651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3" y="3883943"/>
            <a:ext cx="3555393" cy="2462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46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 calcmode="lin" valueType="num">
                                      <p:cBhvr>
                                        <p:cTn id="25" dur="1000" fill="hold"/>
                                        <p:tgtEl>
                                          <p:spTgt spid="1026"/>
                                        </p:tgtEl>
                                        <p:attrNameLst>
                                          <p:attrName>ppt_w</p:attrName>
                                        </p:attrNameLst>
                                      </p:cBhvr>
                                      <p:tavLst>
                                        <p:tav tm="0">
                                          <p:val>
                                            <p:fltVal val="0"/>
                                          </p:val>
                                        </p:tav>
                                        <p:tav tm="100000">
                                          <p:val>
                                            <p:strVal val="#ppt_w"/>
                                          </p:val>
                                        </p:tav>
                                      </p:tavLst>
                                    </p:anim>
                                    <p:anim calcmode="lin" valueType="num">
                                      <p:cBhvr>
                                        <p:cTn id="26" dur="1000" fill="hold"/>
                                        <p:tgtEl>
                                          <p:spTgt spid="1026"/>
                                        </p:tgtEl>
                                        <p:attrNameLst>
                                          <p:attrName>ppt_h</p:attrName>
                                        </p:attrNameLst>
                                      </p:cBhvr>
                                      <p:tavLst>
                                        <p:tav tm="0">
                                          <p:val>
                                            <p:fltVal val="0"/>
                                          </p:val>
                                        </p:tav>
                                        <p:tav tm="100000">
                                          <p:val>
                                            <p:strVal val="#ppt_h"/>
                                          </p:val>
                                        </p:tav>
                                      </p:tavLst>
                                    </p:anim>
                                    <p:anim calcmode="lin" valueType="num">
                                      <p:cBhvr>
                                        <p:cTn id="27" dur="1000" fill="hold"/>
                                        <p:tgtEl>
                                          <p:spTgt spid="1026"/>
                                        </p:tgtEl>
                                        <p:attrNameLst>
                                          <p:attrName>style.rotation</p:attrName>
                                        </p:attrNameLst>
                                      </p:cBhvr>
                                      <p:tavLst>
                                        <p:tav tm="0">
                                          <p:val>
                                            <p:fltVal val="90"/>
                                          </p:val>
                                        </p:tav>
                                        <p:tav tm="100000">
                                          <p:val>
                                            <p:fltVal val="0"/>
                                          </p:val>
                                        </p:tav>
                                      </p:tavLst>
                                    </p:anim>
                                    <p:animEffect transition="in" filter="fade">
                                      <p:cBhvr>
                                        <p:cTn id="28" dur="10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030"/>
                                        </p:tgtEl>
                                        <p:attrNameLst>
                                          <p:attrName>style.visibility</p:attrName>
                                        </p:attrNameLst>
                                      </p:cBhvr>
                                      <p:to>
                                        <p:strVal val="visible"/>
                                      </p:to>
                                    </p:set>
                                    <p:anim calcmode="lin" valueType="num">
                                      <p:cBhvr>
                                        <p:cTn id="33" dur="500" fill="hold"/>
                                        <p:tgtEl>
                                          <p:spTgt spid="1030"/>
                                        </p:tgtEl>
                                        <p:attrNameLst>
                                          <p:attrName>ppt_w</p:attrName>
                                        </p:attrNameLst>
                                      </p:cBhvr>
                                      <p:tavLst>
                                        <p:tav tm="0">
                                          <p:val>
                                            <p:fltVal val="0"/>
                                          </p:val>
                                        </p:tav>
                                        <p:tav tm="100000">
                                          <p:val>
                                            <p:strVal val="#ppt_w"/>
                                          </p:val>
                                        </p:tav>
                                      </p:tavLst>
                                    </p:anim>
                                    <p:anim calcmode="lin" valueType="num">
                                      <p:cBhvr>
                                        <p:cTn id="34" dur="500" fill="hold"/>
                                        <p:tgtEl>
                                          <p:spTgt spid="1030"/>
                                        </p:tgtEl>
                                        <p:attrNameLst>
                                          <p:attrName>ppt_h</p:attrName>
                                        </p:attrNameLst>
                                      </p:cBhvr>
                                      <p:tavLst>
                                        <p:tav tm="0">
                                          <p:val>
                                            <p:fltVal val="0"/>
                                          </p:val>
                                        </p:tav>
                                        <p:tav tm="100000">
                                          <p:val>
                                            <p:strVal val="#ppt_h"/>
                                          </p:val>
                                        </p:tav>
                                      </p:tavLst>
                                    </p:anim>
                                    <p:animEffect transition="in" filter="fade">
                                      <p:cBhvr>
                                        <p:cTn id="35" dur="500"/>
                                        <p:tgtEl>
                                          <p:spTgt spid="10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32"/>
                                        </p:tgtEl>
                                        <p:attrNameLst>
                                          <p:attrName>style.visibility</p:attrName>
                                        </p:attrNameLst>
                                      </p:cBhvr>
                                      <p:to>
                                        <p:strVal val="visible"/>
                                      </p:to>
                                    </p:set>
                                    <p:animEffect transition="in" filter="wipe(down)">
                                      <p:cBhvr>
                                        <p:cTn id="40" dur="500"/>
                                        <p:tgtEl>
                                          <p:spTgt spid="1032"/>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1028"/>
                                        </p:tgtEl>
                                        <p:attrNameLst>
                                          <p:attrName>style.visibility</p:attrName>
                                        </p:attrNameLst>
                                      </p:cBhvr>
                                      <p:to>
                                        <p:strVal val="visible"/>
                                      </p:to>
                                    </p:set>
                                    <p:animEffect transition="in" filter="wipe(down)">
                                      <p:cBhvr>
                                        <p:cTn id="45" dur="580">
                                          <p:stCondLst>
                                            <p:cond delay="0"/>
                                          </p:stCondLst>
                                        </p:cTn>
                                        <p:tgtEl>
                                          <p:spTgt spid="1028"/>
                                        </p:tgtEl>
                                      </p:cBhvr>
                                    </p:animEffect>
                                    <p:anim calcmode="lin" valueType="num">
                                      <p:cBhvr>
                                        <p:cTn id="46" dur="1822" tmFilter="0,0; 0.14,0.36; 0.43,0.73; 0.71,0.91; 1.0,1.0">
                                          <p:stCondLst>
                                            <p:cond delay="0"/>
                                          </p:stCondLst>
                                        </p:cTn>
                                        <p:tgtEl>
                                          <p:spTgt spid="1028"/>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028"/>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028"/>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028"/>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028"/>
                                        </p:tgtEl>
                                        <p:attrNameLst>
                                          <p:attrName>ppt_y</p:attrName>
                                        </p:attrNameLst>
                                      </p:cBhvr>
                                      <p:tavLst>
                                        <p:tav tm="0" fmla="#ppt_y-sin(pi*$)/81">
                                          <p:val>
                                            <p:fltVal val="0"/>
                                          </p:val>
                                        </p:tav>
                                        <p:tav tm="100000">
                                          <p:val>
                                            <p:fltVal val="1"/>
                                          </p:val>
                                        </p:tav>
                                      </p:tavLst>
                                    </p:anim>
                                    <p:animScale>
                                      <p:cBhvr>
                                        <p:cTn id="51" dur="26">
                                          <p:stCondLst>
                                            <p:cond delay="650"/>
                                          </p:stCondLst>
                                        </p:cTn>
                                        <p:tgtEl>
                                          <p:spTgt spid="1028"/>
                                        </p:tgtEl>
                                      </p:cBhvr>
                                      <p:to x="100000" y="60000"/>
                                    </p:animScale>
                                    <p:animScale>
                                      <p:cBhvr>
                                        <p:cTn id="52" dur="166" decel="50000">
                                          <p:stCondLst>
                                            <p:cond delay="676"/>
                                          </p:stCondLst>
                                        </p:cTn>
                                        <p:tgtEl>
                                          <p:spTgt spid="1028"/>
                                        </p:tgtEl>
                                      </p:cBhvr>
                                      <p:to x="100000" y="100000"/>
                                    </p:animScale>
                                    <p:animScale>
                                      <p:cBhvr>
                                        <p:cTn id="53" dur="26">
                                          <p:stCondLst>
                                            <p:cond delay="1312"/>
                                          </p:stCondLst>
                                        </p:cTn>
                                        <p:tgtEl>
                                          <p:spTgt spid="1028"/>
                                        </p:tgtEl>
                                      </p:cBhvr>
                                      <p:to x="100000" y="80000"/>
                                    </p:animScale>
                                    <p:animScale>
                                      <p:cBhvr>
                                        <p:cTn id="54" dur="166" decel="50000">
                                          <p:stCondLst>
                                            <p:cond delay="1338"/>
                                          </p:stCondLst>
                                        </p:cTn>
                                        <p:tgtEl>
                                          <p:spTgt spid="1028"/>
                                        </p:tgtEl>
                                      </p:cBhvr>
                                      <p:to x="100000" y="100000"/>
                                    </p:animScale>
                                    <p:animScale>
                                      <p:cBhvr>
                                        <p:cTn id="55" dur="26">
                                          <p:stCondLst>
                                            <p:cond delay="1642"/>
                                          </p:stCondLst>
                                        </p:cTn>
                                        <p:tgtEl>
                                          <p:spTgt spid="1028"/>
                                        </p:tgtEl>
                                      </p:cBhvr>
                                      <p:to x="100000" y="90000"/>
                                    </p:animScale>
                                    <p:animScale>
                                      <p:cBhvr>
                                        <p:cTn id="56" dur="166" decel="50000">
                                          <p:stCondLst>
                                            <p:cond delay="1668"/>
                                          </p:stCondLst>
                                        </p:cTn>
                                        <p:tgtEl>
                                          <p:spTgt spid="1028"/>
                                        </p:tgtEl>
                                      </p:cBhvr>
                                      <p:to x="100000" y="100000"/>
                                    </p:animScale>
                                    <p:animScale>
                                      <p:cBhvr>
                                        <p:cTn id="57" dur="26">
                                          <p:stCondLst>
                                            <p:cond delay="1808"/>
                                          </p:stCondLst>
                                        </p:cTn>
                                        <p:tgtEl>
                                          <p:spTgt spid="1028"/>
                                        </p:tgtEl>
                                      </p:cBhvr>
                                      <p:to x="100000" y="95000"/>
                                    </p:animScale>
                                    <p:animScale>
                                      <p:cBhvr>
                                        <p:cTn id="58" dur="166" decel="50000">
                                          <p:stCondLst>
                                            <p:cond delay="1834"/>
                                          </p:stCondLst>
                                        </p:cTn>
                                        <p:tgtEl>
                                          <p:spTgt spid="102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55092A-9277-4B7C-9752-A7391714C171}"/>
              </a:ext>
            </a:extLst>
          </p:cNvPr>
          <p:cNvSpPr>
            <a:spLocks noGrp="1"/>
          </p:cNvSpPr>
          <p:nvPr>
            <p:ph type="sldNum" sz="quarter" idx="12"/>
          </p:nvPr>
        </p:nvSpPr>
        <p:spPr/>
        <p:txBody>
          <a:bodyPr/>
          <a:lstStyle/>
          <a:p>
            <a:fld id="{07E873C8-1D4B-4909-B7A6-8F04182FE36E}" type="slidenum">
              <a:rPr lang="en-US" smtClean="0"/>
              <a:t>7</a:t>
            </a:fld>
            <a:r>
              <a:rPr lang="en-US" dirty="0"/>
              <a:t>/17</a:t>
            </a:r>
          </a:p>
        </p:txBody>
      </p:sp>
      <p:sp>
        <p:nvSpPr>
          <p:cNvPr id="5" name="Title 1">
            <a:extLst>
              <a:ext uri="{FF2B5EF4-FFF2-40B4-BE49-F238E27FC236}">
                <a16:creationId xmlns:a16="http://schemas.microsoft.com/office/drawing/2014/main" id="{202D920D-3630-40D3-963A-491059551D62}"/>
              </a:ext>
            </a:extLst>
          </p:cNvPr>
          <p:cNvSpPr>
            <a:spLocks noGrp="1"/>
          </p:cNvSpPr>
          <p:nvPr>
            <p:ph type="title"/>
          </p:nvPr>
        </p:nvSpPr>
        <p:spPr>
          <a:xfrm>
            <a:off x="1141410" y="609601"/>
            <a:ext cx="9906000" cy="681169"/>
          </a:xfrm>
        </p:spPr>
        <p:txBody>
          <a:bodyPr>
            <a:noAutofit/>
          </a:bodyPr>
          <a:lstStyle/>
          <a:p>
            <a:pPr algn="ctr"/>
            <a:r>
              <a:rPr lang="en-US" sz="3200" dirty="0" err="1">
                <a:latin typeface="Calibri" panose="020F0502020204030204" pitchFamily="34" charset="0"/>
                <a:cs typeface="Calibri" panose="020F0502020204030204" pitchFamily="34" charset="0"/>
              </a:rPr>
              <a:t>Chức</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năng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ứng</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dụng</a:t>
            </a:r>
            <a:endParaRPr lang="en-US" sz="3200"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AC70E939-E4F2-4009-8D14-781678056734}"/>
              </a:ext>
            </a:extLst>
          </p:cNvPr>
          <p:cNvSpPr/>
          <p:nvPr/>
        </p:nvSpPr>
        <p:spPr>
          <a:xfrm>
            <a:off x="4752171" y="1744910"/>
            <a:ext cx="2684477" cy="68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20416446-1CD9-494E-B620-21D1B5ED473E}"/>
              </a:ext>
            </a:extLst>
          </p:cNvPr>
          <p:cNvSpPr/>
          <p:nvPr/>
        </p:nvSpPr>
        <p:spPr>
          <a:xfrm>
            <a:off x="1141410" y="3428998"/>
            <a:ext cx="1904301" cy="68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Chọn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bàn</a:t>
            </a:r>
            <a:endParaRPr lang="en-US" dirty="0">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94B48EDE-2330-4237-BB39-286E092FF116}"/>
              </a:ext>
            </a:extLst>
          </p:cNvPr>
          <p:cNvSpPr/>
          <p:nvPr/>
        </p:nvSpPr>
        <p:spPr>
          <a:xfrm>
            <a:off x="3915115" y="3428997"/>
            <a:ext cx="1904301" cy="68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Thêm</a:t>
            </a:r>
            <a:r>
              <a:rPr lang="en-US" dirty="0">
                <a:latin typeface="Calibri" panose="020F0502020204030204" pitchFamily="34" charset="0"/>
                <a:cs typeface="Calibri" panose="020F0502020204030204" pitchFamily="34" charset="0"/>
              </a:rPr>
              <a:t> bill</a:t>
            </a:r>
          </a:p>
        </p:txBody>
      </p:sp>
      <p:sp>
        <p:nvSpPr>
          <p:cNvPr id="9" name="Rectangle: Rounded Corners 8">
            <a:extLst>
              <a:ext uri="{FF2B5EF4-FFF2-40B4-BE49-F238E27FC236}">
                <a16:creationId xmlns:a16="http://schemas.microsoft.com/office/drawing/2014/main" id="{FBD603CB-C911-4580-8562-278228049327}"/>
              </a:ext>
            </a:extLst>
          </p:cNvPr>
          <p:cNvSpPr/>
          <p:nvPr/>
        </p:nvSpPr>
        <p:spPr>
          <a:xfrm>
            <a:off x="6551322" y="3428997"/>
            <a:ext cx="1904301" cy="68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Xem bill</a:t>
            </a:r>
          </a:p>
        </p:txBody>
      </p:sp>
      <p:sp>
        <p:nvSpPr>
          <p:cNvPr id="10" name="Rectangle: Rounded Corners 9">
            <a:extLst>
              <a:ext uri="{FF2B5EF4-FFF2-40B4-BE49-F238E27FC236}">
                <a16:creationId xmlns:a16="http://schemas.microsoft.com/office/drawing/2014/main" id="{1D8D3F9F-CA07-4D58-9530-E74C71F4B08C}"/>
              </a:ext>
            </a:extLst>
          </p:cNvPr>
          <p:cNvSpPr/>
          <p:nvPr/>
        </p:nvSpPr>
        <p:spPr>
          <a:xfrm>
            <a:off x="9187530" y="3428997"/>
            <a:ext cx="1904301" cy="68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Thanh toán</a:t>
            </a:r>
          </a:p>
        </p:txBody>
      </p:sp>
      <p:cxnSp>
        <p:nvCxnSpPr>
          <p:cNvPr id="12" name="Connector: Elbow 11">
            <a:extLst>
              <a:ext uri="{FF2B5EF4-FFF2-40B4-BE49-F238E27FC236}">
                <a16:creationId xmlns:a16="http://schemas.microsoft.com/office/drawing/2014/main" id="{A66D11F8-53B9-4AA3-AF06-35AE31908419}"/>
              </a:ext>
            </a:extLst>
          </p:cNvPr>
          <p:cNvCxnSpPr>
            <a:stCxn id="6" idx="2"/>
            <a:endCxn id="7" idx="0"/>
          </p:cNvCxnSpPr>
          <p:nvPr/>
        </p:nvCxnSpPr>
        <p:spPr>
          <a:xfrm rot="5400000">
            <a:off x="3592527" y="927114"/>
            <a:ext cx="1002919" cy="400084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8E137F99-17D4-4B6F-B860-DFD5C19350AC}"/>
              </a:ext>
            </a:extLst>
          </p:cNvPr>
          <p:cNvCxnSpPr>
            <a:stCxn id="6" idx="2"/>
            <a:endCxn id="8" idx="0"/>
          </p:cNvCxnSpPr>
          <p:nvPr/>
        </p:nvCxnSpPr>
        <p:spPr>
          <a:xfrm rot="5400000">
            <a:off x="4979379" y="2313966"/>
            <a:ext cx="1002918" cy="122714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5">
            <a:extLst>
              <a:ext uri="{FF2B5EF4-FFF2-40B4-BE49-F238E27FC236}">
                <a16:creationId xmlns:a16="http://schemas.microsoft.com/office/drawing/2014/main" id="{DF7CDC71-6CA7-4553-AD8A-DCD2CE648341}"/>
              </a:ext>
            </a:extLst>
          </p:cNvPr>
          <p:cNvCxnSpPr>
            <a:stCxn id="6" idx="2"/>
            <a:endCxn id="9" idx="0"/>
          </p:cNvCxnSpPr>
          <p:nvPr/>
        </p:nvCxnSpPr>
        <p:spPr>
          <a:xfrm rot="16200000" flipH="1">
            <a:off x="6297482" y="2223006"/>
            <a:ext cx="1002918" cy="140906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7">
            <a:extLst>
              <a:ext uri="{FF2B5EF4-FFF2-40B4-BE49-F238E27FC236}">
                <a16:creationId xmlns:a16="http://schemas.microsoft.com/office/drawing/2014/main" id="{C5621150-6C7E-4EC4-9A47-5A5CF98B3150}"/>
              </a:ext>
            </a:extLst>
          </p:cNvPr>
          <p:cNvCxnSpPr>
            <a:stCxn id="6" idx="2"/>
            <a:endCxn id="10" idx="0"/>
          </p:cNvCxnSpPr>
          <p:nvPr/>
        </p:nvCxnSpPr>
        <p:spPr>
          <a:xfrm rot="16200000" flipH="1">
            <a:off x="7615586" y="904902"/>
            <a:ext cx="1002918" cy="404527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D88EEB21-B975-4B7F-8A51-A306F5E2E809}"/>
              </a:ext>
            </a:extLst>
          </p:cNvPr>
          <p:cNvSpPr/>
          <p:nvPr/>
        </p:nvSpPr>
        <p:spPr>
          <a:xfrm>
            <a:off x="3045711" y="4664280"/>
            <a:ext cx="1116243"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Nhập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tên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món</a:t>
            </a:r>
            <a:endParaRPr lang="en-US" dirty="0">
              <a:latin typeface="Calibri" panose="020F0502020204030204" pitchFamily="34" charset="0"/>
              <a:cs typeface="Calibri" panose="020F0502020204030204" pitchFamily="34" charset="0"/>
            </a:endParaRPr>
          </a:p>
        </p:txBody>
      </p:sp>
      <p:sp>
        <p:nvSpPr>
          <p:cNvPr id="21" name="Rectangle: Rounded Corners 20">
            <a:extLst>
              <a:ext uri="{FF2B5EF4-FFF2-40B4-BE49-F238E27FC236}">
                <a16:creationId xmlns:a16="http://schemas.microsoft.com/office/drawing/2014/main" id="{2BFA0E4B-6581-4552-8AD0-8EDB78240D12}"/>
              </a:ext>
            </a:extLst>
          </p:cNvPr>
          <p:cNvSpPr/>
          <p:nvPr/>
        </p:nvSpPr>
        <p:spPr>
          <a:xfrm>
            <a:off x="4309143" y="4664280"/>
            <a:ext cx="1116243"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Số l</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ợng</a:t>
            </a:r>
            <a:endParaRPr lang="en-US" dirty="0">
              <a:latin typeface="Calibri" panose="020F0502020204030204" pitchFamily="34" charset="0"/>
              <a:cs typeface="Calibri" panose="020F0502020204030204" pitchFamily="34" charset="0"/>
            </a:endParaRPr>
          </a:p>
        </p:txBody>
      </p:sp>
      <p:sp>
        <p:nvSpPr>
          <p:cNvPr id="22" name="Rectangle: Rounded Corners 21">
            <a:extLst>
              <a:ext uri="{FF2B5EF4-FFF2-40B4-BE49-F238E27FC236}">
                <a16:creationId xmlns:a16="http://schemas.microsoft.com/office/drawing/2014/main" id="{A4A19A83-EE2F-42F5-A891-8289D94919A7}"/>
              </a:ext>
            </a:extLst>
          </p:cNvPr>
          <p:cNvSpPr/>
          <p:nvPr/>
        </p:nvSpPr>
        <p:spPr>
          <a:xfrm>
            <a:off x="5572577" y="4664280"/>
            <a:ext cx="1116243" cy="60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Đ</a:t>
            </a:r>
            <a:r>
              <a:rPr lang="vi-VN" dirty="0">
                <a:latin typeface="Calibri" panose="020F0502020204030204" pitchFamily="34" charset="0"/>
                <a:cs typeface="Calibri" panose="020F0502020204030204" pitchFamily="34" charset="0"/>
              </a:rPr>
              <a:t>ơ</a:t>
            </a:r>
            <a:r>
              <a:rPr lang="en-US" dirty="0">
                <a:latin typeface="Calibri" panose="020F0502020204030204" pitchFamily="34" charset="0"/>
                <a:cs typeface="Calibri" panose="020F0502020204030204" pitchFamily="34" charset="0"/>
              </a:rPr>
              <a:t>n giá</a:t>
            </a:r>
          </a:p>
        </p:txBody>
      </p:sp>
      <p:cxnSp>
        <p:nvCxnSpPr>
          <p:cNvPr id="24" name="Connector: Elbow 23">
            <a:extLst>
              <a:ext uri="{FF2B5EF4-FFF2-40B4-BE49-F238E27FC236}">
                <a16:creationId xmlns:a16="http://schemas.microsoft.com/office/drawing/2014/main" id="{D101C3E1-70D7-4300-BD2F-6A661C0C7D70}"/>
              </a:ext>
            </a:extLst>
          </p:cNvPr>
          <p:cNvCxnSpPr>
            <a:stCxn id="8" idx="2"/>
            <a:endCxn id="19" idx="0"/>
          </p:cNvCxnSpPr>
          <p:nvPr/>
        </p:nvCxnSpPr>
        <p:spPr>
          <a:xfrm rot="5400000">
            <a:off x="3958493" y="3755507"/>
            <a:ext cx="554114" cy="126343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or: Elbow 25">
            <a:extLst>
              <a:ext uri="{FF2B5EF4-FFF2-40B4-BE49-F238E27FC236}">
                <a16:creationId xmlns:a16="http://schemas.microsoft.com/office/drawing/2014/main" id="{C2B67138-603A-4362-9E6B-128880127594}"/>
              </a:ext>
            </a:extLst>
          </p:cNvPr>
          <p:cNvCxnSpPr>
            <a:stCxn id="8" idx="2"/>
            <a:endCxn id="21" idx="0"/>
          </p:cNvCxnSpPr>
          <p:nvPr/>
        </p:nvCxnSpPr>
        <p:spPr>
          <a:xfrm rot="5400000">
            <a:off x="4590209" y="4387223"/>
            <a:ext cx="554114"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or: Elbow 27">
            <a:extLst>
              <a:ext uri="{FF2B5EF4-FFF2-40B4-BE49-F238E27FC236}">
                <a16:creationId xmlns:a16="http://schemas.microsoft.com/office/drawing/2014/main" id="{50263C19-E9F6-4122-BA88-D7F3EE514757}"/>
              </a:ext>
            </a:extLst>
          </p:cNvPr>
          <p:cNvCxnSpPr>
            <a:stCxn id="8" idx="2"/>
            <a:endCxn id="22" idx="0"/>
          </p:cNvCxnSpPr>
          <p:nvPr/>
        </p:nvCxnSpPr>
        <p:spPr>
          <a:xfrm rot="16200000" flipH="1">
            <a:off x="5221925" y="3755506"/>
            <a:ext cx="554114" cy="126343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2126593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heel(1)">
                                      <p:cBhvr>
                                        <p:cTn id="40" dur="2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heel(1)">
                                      <p:cBhvr>
                                        <p:cTn id="45" dur="20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heel(1)">
                                      <p:cBhvr>
                                        <p:cTn id="50"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9"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3A6746-84E9-46BD-8378-4B954A847FF5}"/>
              </a:ext>
            </a:extLst>
          </p:cNvPr>
          <p:cNvSpPr>
            <a:spLocks noGrp="1"/>
          </p:cNvSpPr>
          <p:nvPr>
            <p:ph type="sldNum" sz="quarter" idx="12"/>
          </p:nvPr>
        </p:nvSpPr>
        <p:spPr/>
        <p:txBody>
          <a:bodyPr/>
          <a:lstStyle/>
          <a:p>
            <a:fld id="{07E873C8-1D4B-4909-B7A6-8F04182FE36E}" type="slidenum">
              <a:rPr lang="en-US" smtClean="0"/>
              <a:t>8</a:t>
            </a:fld>
            <a:r>
              <a:rPr lang="en-US" dirty="0"/>
              <a:t>/17</a:t>
            </a:r>
          </a:p>
        </p:txBody>
      </p:sp>
      <p:sp>
        <p:nvSpPr>
          <p:cNvPr id="5" name="Title 1">
            <a:extLst>
              <a:ext uri="{FF2B5EF4-FFF2-40B4-BE49-F238E27FC236}">
                <a16:creationId xmlns:a16="http://schemas.microsoft.com/office/drawing/2014/main" id="{BC0949B3-522C-4DCF-8653-CBD486E18EE5}"/>
              </a:ext>
            </a:extLst>
          </p:cNvPr>
          <p:cNvSpPr txBox="1">
            <a:spLocks/>
          </p:cNvSpPr>
          <p:nvPr/>
        </p:nvSpPr>
        <p:spPr>
          <a:xfrm>
            <a:off x="1141410" y="553410"/>
            <a:ext cx="9906000" cy="6294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Thiết</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kế</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giao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diện</a:t>
            </a:r>
            <a:endParaRPr lang="en-US" sz="3200" dirty="0">
              <a:latin typeface="Calibri" panose="020F0502020204030204" pitchFamily="34" charset="0"/>
              <a:cs typeface="Calibri" panose="020F0502020204030204" pitchFamily="34" charset="0"/>
            </a:endParaRPr>
          </a:p>
        </p:txBody>
      </p:sp>
      <p:pic>
        <p:nvPicPr>
          <p:cNvPr id="2050" name="Picture 2" descr="Kết quả hình ảnh cho icon warning&quot;">
            <a:extLst>
              <a:ext uri="{FF2B5EF4-FFF2-40B4-BE49-F238E27FC236}">
                <a16:creationId xmlns:a16="http://schemas.microsoft.com/office/drawing/2014/main" id="{90854745-4280-443E-9405-65ED63D9E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2147716"/>
            <a:ext cx="2600080" cy="25625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75F206-1356-4B9B-ADA7-BF177CF27CFC}"/>
              </a:ext>
            </a:extLst>
          </p:cNvPr>
          <p:cNvSpPr txBox="1"/>
          <p:nvPr/>
        </p:nvSpPr>
        <p:spPr>
          <a:xfrm>
            <a:off x="4207140" y="2563564"/>
            <a:ext cx="6681770" cy="193899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Không </a:t>
            </a:r>
            <a:r>
              <a:rPr lang="en-US" sz="2800" dirty="0" err="1">
                <a:latin typeface="Calibri" panose="020F0502020204030204" pitchFamily="34" charset="0"/>
                <a:cs typeface="Calibri" panose="020F0502020204030204" pitchFamily="34" charset="0"/>
              </a:rPr>
              <a:t>hoàn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thành</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việc</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xây</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dựng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giao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diện</a:t>
            </a:r>
            <a:endParaRPr lang="en-US" sz="2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err="1">
                <a:latin typeface="Calibri" panose="020F0502020204030204" pitchFamily="34" charset="0"/>
                <a:cs typeface="Calibri" panose="020F0502020204030204" pitchFamily="34" charset="0"/>
              </a:rPr>
              <a:t>Xung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đột</a:t>
            </a:r>
            <a:r>
              <a:rPr lang="en-US" sz="2800" dirty="0">
                <a:latin typeface="Calibri" panose="020F0502020204030204" pitchFamily="34" charset="0"/>
                <a:cs typeface="Calibri" panose="020F0502020204030204" pitchFamily="34" charset="0"/>
              </a:rPr>
              <a:t> lỗi code </a:t>
            </a:r>
            <a:r>
              <a:rPr lang="en-US" sz="2800" dirty="0" err="1">
                <a:latin typeface="Calibri" panose="020F0502020204030204" pitchFamily="34" charset="0"/>
                <a:cs typeface="Calibri" panose="020F0502020204030204" pitchFamily="34" charset="0"/>
              </a:rPr>
              <a:t>giao</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diện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và</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xử</a:t>
            </a:r>
            <a:r>
              <a:rPr lang="en-US" sz="2800" dirty="0">
                <a:latin typeface="Calibri" panose="020F0502020204030204" pitchFamily="34" charset="0"/>
                <a:cs typeface="Calibri" panose="020F0502020204030204" pitchFamily="34" charset="0"/>
              </a:rPr>
              <a:t> lí</a:t>
            </a:r>
          </a:p>
          <a:p>
            <a:pPr marL="285750" indent="-285750">
              <a:buFont typeface="Arial" panose="020B0604020202020204" pitchFamily="34" charset="0"/>
              <a:buChar char="•"/>
            </a:pPr>
            <a:r>
              <a:rPr lang="en-US" sz="2800" dirty="0" err="1">
                <a:latin typeface="Calibri" panose="020F0502020204030204" pitchFamily="34" charset="0"/>
                <a:cs typeface="Calibri" panose="020F0502020204030204" pitchFamily="34" charset="0"/>
              </a:rPr>
              <a:t>Xây</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dựng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ứng</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dụng</a:t>
            </a:r>
            <a:r>
              <a:rPr lang="en-US" sz="2800" dirty="0">
                <a:latin typeface="Calibri" panose="020F0502020204030204" pitchFamily="34" charset="0"/>
                <a:cs typeface="Calibri" panose="020F0502020204030204" pitchFamily="34" charset="0"/>
              </a:rPr>
              <a:t> Window Console 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2464597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additive="base">
                                        <p:cTn id="14" dur="500" fill="hold"/>
                                        <p:tgtEl>
                                          <p:spTgt spid="2050"/>
                                        </p:tgtEl>
                                        <p:attrNameLst>
                                          <p:attrName>ppt_x</p:attrName>
                                        </p:attrNameLst>
                                      </p:cBhvr>
                                      <p:tavLst>
                                        <p:tav tm="0">
                                          <p:val>
                                            <p:strVal val="#ppt_x"/>
                                          </p:val>
                                        </p:tav>
                                        <p:tav tm="100000">
                                          <p:val>
                                            <p:strVal val="#ppt_x"/>
                                          </p:val>
                                        </p:tav>
                                      </p:tavLst>
                                    </p:anim>
                                    <p:anim calcmode="lin" valueType="num">
                                      <p:cBhvr additive="base">
                                        <p:cTn id="15"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7C2F1F-6DEB-45FB-9A0A-594AA9C1A87D}"/>
              </a:ext>
            </a:extLst>
          </p:cNvPr>
          <p:cNvSpPr>
            <a:spLocks noGrp="1"/>
          </p:cNvSpPr>
          <p:nvPr>
            <p:ph type="sldNum" sz="quarter" idx="12"/>
          </p:nvPr>
        </p:nvSpPr>
        <p:spPr/>
        <p:txBody>
          <a:bodyPr/>
          <a:lstStyle/>
          <a:p>
            <a:fld id="{07E873C8-1D4B-4909-B7A6-8F04182FE36E}" type="slidenum">
              <a:rPr lang="en-US" smtClean="0"/>
              <a:t>9</a:t>
            </a:fld>
            <a:r>
              <a:rPr lang="en-US" dirty="0"/>
              <a:t>/17</a:t>
            </a:r>
          </a:p>
        </p:txBody>
      </p:sp>
      <p:sp>
        <p:nvSpPr>
          <p:cNvPr id="5" name="Title 1">
            <a:extLst>
              <a:ext uri="{FF2B5EF4-FFF2-40B4-BE49-F238E27FC236}">
                <a16:creationId xmlns:a16="http://schemas.microsoft.com/office/drawing/2014/main" id="{47C36A83-8F3D-4DB9-AEC8-0BE3DB23F200}"/>
              </a:ext>
            </a:extLst>
          </p:cNvPr>
          <p:cNvSpPr txBox="1">
            <a:spLocks noGrp="1"/>
          </p:cNvSpPr>
          <p:nvPr>
            <p:ph type="title"/>
          </p:nvPr>
        </p:nvSpPr>
        <p:spPr>
          <a:xfrm>
            <a:off x="1141413" y="619125"/>
            <a:ext cx="9906000" cy="6308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dirty="0" err="1">
                <a:latin typeface="Calibri" panose="020F0502020204030204" pitchFamily="34" charset="0"/>
                <a:cs typeface="Calibri" panose="020F0502020204030204" pitchFamily="34" charset="0"/>
              </a:rPr>
              <a:t>Thiết</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kế</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giao</a:t>
            </a:r>
            <a:r>
              <a:rPr lang="en-US" sz="3200" dirty="0">
                <a:latin typeface="Calibri" panose="020F0502020204030204" pitchFamily="34" charset="0"/>
                <a:cs typeface="Calibri" panose="020F0502020204030204" pitchFamily="34" charset="0"/>
              </a:rPr>
              <a:t> </a:t>
            </a:r>
            <a:r>
              <a:rPr lang="en-US" sz="3200" dirty="0" err="1">
                <a:latin typeface="Calibri" panose="020F0502020204030204" pitchFamily="34" charset="0"/>
                <a:cs typeface="Calibri" panose="020F0502020204030204" pitchFamily="34" charset="0"/>
              </a:rPr>
              <a:t>diện</a:t>
            </a:r>
            <a:endParaRPr lang="en-US" sz="32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176D2FF-9663-40FC-9C4F-BF8C5A6498FB}"/>
              </a:ext>
            </a:extLst>
          </p:cNvPr>
          <p:cNvPicPr/>
          <p:nvPr/>
        </p:nvPicPr>
        <p:blipFill>
          <a:blip r:embed="rId2">
            <a:extLst>
              <a:ext uri="{28A0092B-C50C-407E-A947-70E740481C1C}">
                <a14:useLocalDpi xmlns:a14="http://schemas.microsoft.com/office/drawing/2010/main" val="0"/>
              </a:ext>
            </a:extLst>
          </a:blip>
          <a:stretch>
            <a:fillRect/>
          </a:stretch>
        </p:blipFill>
        <p:spPr>
          <a:xfrm>
            <a:off x="2241259" y="1442906"/>
            <a:ext cx="7709482" cy="3514988"/>
          </a:xfrm>
          <a:prstGeom prst="rect">
            <a:avLst/>
          </a:prstGeom>
        </p:spPr>
      </p:pic>
      <p:sp>
        <p:nvSpPr>
          <p:cNvPr id="7" name="Rectangle: Rounded Corners 6">
            <a:extLst>
              <a:ext uri="{FF2B5EF4-FFF2-40B4-BE49-F238E27FC236}">
                <a16:creationId xmlns:a16="http://schemas.microsoft.com/office/drawing/2014/main" id="{D3707E42-21F3-469F-AD31-A9238946CBDD}"/>
              </a:ext>
            </a:extLst>
          </p:cNvPr>
          <p:cNvSpPr/>
          <p:nvPr/>
        </p:nvSpPr>
        <p:spPr>
          <a:xfrm>
            <a:off x="4374670" y="5209563"/>
            <a:ext cx="3439486" cy="427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Chọn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bàn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2399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678</TotalTime>
  <Words>748</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Tw Cen MT</vt:lpstr>
      <vt:lpstr>Circuit</vt:lpstr>
      <vt:lpstr>TRƯỜNG ĐẠI HỌC SƯ PHẠM KĨ THUẬT TP. HỒ CHÍ MINH</vt:lpstr>
      <vt:lpstr>Tổng quan đề tài</vt:lpstr>
      <vt:lpstr>Tổng quan đề tài</vt:lpstr>
      <vt:lpstr>Tổng quan đề tài</vt:lpstr>
      <vt:lpstr>Tổng quan đề tài</vt:lpstr>
      <vt:lpstr>Ứng dụng đặt món cafe</vt:lpstr>
      <vt:lpstr>Chức năng ứng dụng</vt:lpstr>
      <vt:lpstr>PowerPoint Presentation</vt:lpstr>
      <vt:lpstr>Thiết kế giao diện</vt:lpstr>
      <vt:lpstr>Thiết kế giao diện</vt:lpstr>
      <vt:lpstr>Thiết kế giao diện</vt:lpstr>
      <vt:lpstr>ỨNg dụng kiểu dữ liệu Danh sách liên kết </vt:lpstr>
      <vt:lpstr>Danh sách liên kết</vt:lpstr>
      <vt:lpstr>Danh sách liên kết</vt:lpstr>
      <vt:lpstr>Danh sách liên kết</vt:lpstr>
      <vt:lpstr>Danh sách liên kết</vt:lpstr>
      <vt:lpstr>PowerPoint Presentation</vt:lpstr>
      <vt:lpstr>Kết luận</vt:lpstr>
      <vt:lpstr>Kết luận</vt:lpstr>
      <vt:lpstr>Kết luận</vt:lpstr>
      <vt:lpstr>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sư phạm kĩ thuật tp. Hồ chí minh</dc:title>
  <dc:creator>Phú Nguyên</dc:creator>
  <cp:lastModifiedBy>Phú Nguyên</cp:lastModifiedBy>
  <cp:revision>35</cp:revision>
  <dcterms:created xsi:type="dcterms:W3CDTF">2019-12-09T06:24:26Z</dcterms:created>
  <dcterms:modified xsi:type="dcterms:W3CDTF">2019-12-14T07:22:57Z</dcterms:modified>
</cp:coreProperties>
</file>