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346" r:id="rId3"/>
    <p:sldId id="345" r:id="rId4"/>
    <p:sldId id="317" r:id="rId5"/>
    <p:sldId id="318" r:id="rId6"/>
    <p:sldId id="320" r:id="rId7"/>
    <p:sldId id="319" r:id="rId8"/>
    <p:sldId id="321" r:id="rId9"/>
    <p:sldId id="322" r:id="rId10"/>
    <p:sldId id="323" r:id="rId11"/>
    <p:sldId id="324" r:id="rId12"/>
    <p:sldId id="325" r:id="rId13"/>
    <p:sldId id="337" r:id="rId14"/>
    <p:sldId id="327" r:id="rId15"/>
    <p:sldId id="328" r:id="rId16"/>
    <p:sldId id="330" r:id="rId17"/>
    <p:sldId id="341" r:id="rId18"/>
    <p:sldId id="342" r:id="rId19"/>
    <p:sldId id="3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>
        <p:scale>
          <a:sx n="80" d="100"/>
          <a:sy n="80" d="100"/>
        </p:scale>
        <p:origin x="6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88F81-76BE-474D-9989-C2CCFEB5623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77699-0061-4765-8343-D8B86F7A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7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2FB2-6066-44EE-8A05-F6C471F8E425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5E3-F426-4C2D-B138-51E49976E8EF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C58F-EDA6-40B4-A68F-457108B4E3B0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FE8-1864-4E4D-829C-633731D373A4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F30-3C4C-4727-81A6-3656AE667C08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3ABB-CC93-4BD6-B4BA-94E63C2C5F4F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BB34-A95E-4B96-AACA-273EDA56B653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E1-735B-4884-9799-37DE03F1E0E5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B356-7E7D-4157-8520-2AFDBBB59D97}" type="datetime1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C00A-6BD9-437D-8863-CC290CC48EAE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E78-B913-49DD-8502-946AC286830B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F20F-0608-4FF6-BEC0-6C17B165F40B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D0CF-51C4-4624-BE9E-EDF89489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58186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TIPT4TIPS – ACCEPTANCE TEST  (09/2018)</a:t>
            </a:r>
          </a:p>
          <a:p>
            <a:pPr algn="ctr"/>
            <a:endParaRPr lang="en-US" sz="2800" dirty="0"/>
          </a:p>
          <a:p>
            <a:pPr algn="ctr"/>
            <a:r>
              <a:rPr lang="en-US" sz="4400" dirty="0"/>
              <a:t>FEATURE TESTS (Web &amp; Mobile)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080082"/>
            <a:ext cx="12192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4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TIPSTER - CREATE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7A3CB7-BC32-41DF-A9DC-FD11B746D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2" b="4646"/>
          <a:stretch/>
        </p:blipFill>
        <p:spPr>
          <a:xfrm>
            <a:off x="0" y="831272"/>
            <a:ext cx="12192000" cy="57080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2F5A0E-7560-4214-8213-6FB59933D31E}"/>
              </a:ext>
            </a:extLst>
          </p:cNvPr>
          <p:cNvSpPr/>
          <p:nvPr/>
        </p:nvSpPr>
        <p:spPr>
          <a:xfrm>
            <a:off x="0" y="3084945"/>
            <a:ext cx="1810327" cy="41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E940E-08AF-40FD-BAA0-B6DCB32B158A}"/>
              </a:ext>
            </a:extLst>
          </p:cNvPr>
          <p:cNvSpPr/>
          <p:nvPr/>
        </p:nvSpPr>
        <p:spPr>
          <a:xfrm>
            <a:off x="1759531" y="2290622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1372C2-F449-4A54-AA30-28AB62B498DC}"/>
              </a:ext>
            </a:extLst>
          </p:cNvPr>
          <p:cNvSpPr/>
          <p:nvPr/>
        </p:nvSpPr>
        <p:spPr>
          <a:xfrm>
            <a:off x="1856515" y="3809997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2BFB2-1680-4F9F-B780-9BE8F8BD2C91}"/>
              </a:ext>
            </a:extLst>
          </p:cNvPr>
          <p:cNvSpPr/>
          <p:nvPr/>
        </p:nvSpPr>
        <p:spPr>
          <a:xfrm>
            <a:off x="5366334" y="1768770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4947B-4E7B-4024-9D37-BE9C04303F39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42565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LEAD – Create with Mobile</a:t>
            </a:r>
          </a:p>
        </p:txBody>
      </p:sp>
      <p:pic>
        <p:nvPicPr>
          <p:cNvPr id="1028" name="Picture 4" descr="https://scontent.fsgn4-1.fna.fbcdn.net/v/t1.15752-9/42803556_2142017182785086_1353467782653542400_n.jpg?_nc_cat=104&amp;oh=5538c3d69c9fa884dda33dd9631223e6&amp;oe=5C5F835E">
            <a:extLst>
              <a:ext uri="{FF2B5EF4-FFF2-40B4-BE49-F238E27FC236}">
                <a16:creationId xmlns:a16="http://schemas.microsoft.com/office/drawing/2014/main" id="{F898233C-5E91-4129-A2D0-DBE0397C6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57" y="1237678"/>
            <a:ext cx="2588262" cy="46089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fsgn4-1.fna.fbcdn.net/v/t1.15752-9/42803627_818896641846282_6254168601469648896_n.jpg?_nc_cat=108&amp;oh=60205f0fe81ace561ddba4a7feb15783&amp;oe=5C175AFC">
            <a:extLst>
              <a:ext uri="{FF2B5EF4-FFF2-40B4-BE49-F238E27FC236}">
                <a16:creationId xmlns:a16="http://schemas.microsoft.com/office/drawing/2014/main" id="{A4A51018-CC01-40AB-B993-077297B3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77" y="1246914"/>
            <a:ext cx="2588262" cy="46089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.fsgn4-1.fna.fbcdn.net/v/t1.15752-9/42800830_343049099604393_740045808816095232_n.jpg?_nc_cat=105&amp;oh=a3b7db4ef312a0d53fd1563bd3a7d3bd&amp;oe=5C52E522">
            <a:extLst>
              <a:ext uri="{FF2B5EF4-FFF2-40B4-BE49-F238E27FC236}">
                <a16:creationId xmlns:a16="http://schemas.microsoft.com/office/drawing/2014/main" id="{B7A197CF-CF63-4185-9169-5C0C97311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91" y="1237526"/>
            <a:ext cx="2588262" cy="46089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ontent.fsgn4-1.fna.fbcdn.net/v/t1.15752-9/42797556_965426403649627_5070553370779975680_n.jpg?_nc_cat=109&amp;oh=b9083fe1ebe2ce9ed21cfed48876e7ab&amp;oe=5C1FF0AF">
            <a:extLst>
              <a:ext uri="{FF2B5EF4-FFF2-40B4-BE49-F238E27FC236}">
                <a16:creationId xmlns:a16="http://schemas.microsoft.com/office/drawing/2014/main" id="{2559DB23-2B79-43B8-ADFB-66489493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03" y="1246914"/>
            <a:ext cx="2588262" cy="46089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1D3CDF-3539-46D9-9B64-EC712E141828}"/>
              </a:ext>
            </a:extLst>
          </p:cNvPr>
          <p:cNvSpPr/>
          <p:nvPr/>
        </p:nvSpPr>
        <p:spPr>
          <a:xfrm>
            <a:off x="434110" y="1819565"/>
            <a:ext cx="1357745" cy="369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A3D906-B1F0-4C1B-92E0-F7EEAA521BA4}"/>
              </a:ext>
            </a:extLst>
          </p:cNvPr>
          <p:cNvSpPr/>
          <p:nvPr/>
        </p:nvSpPr>
        <p:spPr>
          <a:xfrm>
            <a:off x="401783" y="2429164"/>
            <a:ext cx="1076035" cy="3694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4295C88-A5C7-49E6-B6C4-A4459114F4CA}"/>
              </a:ext>
            </a:extLst>
          </p:cNvPr>
          <p:cNvSpPr/>
          <p:nvPr/>
        </p:nvSpPr>
        <p:spPr>
          <a:xfrm>
            <a:off x="2999419" y="2844801"/>
            <a:ext cx="302726" cy="6742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A96617-0615-4138-BFBB-3C8E53A88CF0}"/>
              </a:ext>
            </a:extLst>
          </p:cNvPr>
          <p:cNvSpPr/>
          <p:nvPr/>
        </p:nvSpPr>
        <p:spPr>
          <a:xfrm>
            <a:off x="5839600" y="1362365"/>
            <a:ext cx="302726" cy="6742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6A7A66-5198-45B0-BF8B-105E5DE9BCB3}"/>
              </a:ext>
            </a:extLst>
          </p:cNvPr>
          <p:cNvSpPr/>
          <p:nvPr/>
        </p:nvSpPr>
        <p:spPr>
          <a:xfrm>
            <a:off x="8739831" y="3588324"/>
            <a:ext cx="302726" cy="6742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AD1929-D170-4F48-BC1C-348AEF13DC96}"/>
              </a:ext>
            </a:extLst>
          </p:cNvPr>
          <p:cNvSpPr/>
          <p:nvPr/>
        </p:nvSpPr>
        <p:spPr>
          <a:xfrm>
            <a:off x="103818" y="1620982"/>
            <a:ext cx="302726" cy="6742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9299A2B-350F-4EAB-9DF3-E9FBA70C3563}"/>
              </a:ext>
            </a:extLst>
          </p:cNvPr>
          <p:cNvSpPr/>
          <p:nvPr/>
        </p:nvSpPr>
        <p:spPr>
          <a:xfrm>
            <a:off x="6268061" y="2346036"/>
            <a:ext cx="2434825" cy="1163783"/>
          </a:xfrm>
          <a:prstGeom prst="wedgeRectCallout">
            <a:avLst>
              <a:gd name="adj1" fmla="val -27047"/>
              <a:gd name="adj2" fmla="val -964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 ?</a:t>
            </a:r>
          </a:p>
          <a:p>
            <a:pPr algn="ctr"/>
            <a:r>
              <a:rPr lang="en-US" sz="1400" dirty="0"/>
              <a:t>we created a new lead, but there is a problem during the creation, but the recordings are still created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20E6B4-4BE1-46AE-8A86-64497454D064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MUST REVIEW</a:t>
            </a:r>
          </a:p>
        </p:txBody>
      </p:sp>
    </p:spTree>
    <p:extLst>
      <p:ext uri="{BB962C8B-B14F-4D97-AF65-F5344CB8AC3E}">
        <p14:creationId xmlns:p14="http://schemas.microsoft.com/office/powerpoint/2010/main" val="259153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content.fsgn4-1.fna.fbcdn.net/v/t1.15752-9/42948447_976260555890996_7511902722736521216_n.jpg?_nc_cat=110&amp;oh=eec733e05d306a9b1cd7c30238fd052e&amp;oe=5C192F0E">
            <a:extLst>
              <a:ext uri="{FF2B5EF4-FFF2-40B4-BE49-F238E27FC236}">
                <a16:creationId xmlns:a16="http://schemas.microsoft.com/office/drawing/2014/main" id="{C3CA7AE8-6629-42FF-B86D-E68EEA61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00" y="1002146"/>
            <a:ext cx="3117329" cy="55510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.fsgn4-1.fna.fbcdn.net/v/t1.15752-9/42852882_2162021777456378_8117545729116864512_n.jpg?_nc_cat=107&amp;oh=ff28bcecc51dafb1b2b57bd584a7caf6&amp;oe=5C553163">
            <a:extLst>
              <a:ext uri="{FF2B5EF4-FFF2-40B4-BE49-F238E27FC236}">
                <a16:creationId xmlns:a16="http://schemas.microsoft.com/office/drawing/2014/main" id="{99806B7F-8E3F-4856-B6FF-F6BB85D5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560" y="997525"/>
            <a:ext cx="3117328" cy="55510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LEAD – Display with Mobile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B57BA7-280A-40C0-8765-03FCD53A52F1}"/>
              </a:ext>
            </a:extLst>
          </p:cNvPr>
          <p:cNvSpPr/>
          <p:nvPr/>
        </p:nvSpPr>
        <p:spPr>
          <a:xfrm>
            <a:off x="2479967" y="3515360"/>
            <a:ext cx="2699859" cy="619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34D3CC-4C6C-4725-AB0D-D8DF576C176E}"/>
              </a:ext>
            </a:extLst>
          </p:cNvPr>
          <p:cNvSpPr/>
          <p:nvPr/>
        </p:nvSpPr>
        <p:spPr>
          <a:xfrm>
            <a:off x="9337974" y="3424847"/>
            <a:ext cx="1076035" cy="18177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C6FA4F4-219B-4272-AF2A-F8334EEFAAD6}"/>
              </a:ext>
            </a:extLst>
          </p:cNvPr>
          <p:cNvSpPr/>
          <p:nvPr/>
        </p:nvSpPr>
        <p:spPr>
          <a:xfrm>
            <a:off x="5421947" y="3713018"/>
            <a:ext cx="1611687" cy="126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 for display with new  lead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BCCE05-BF44-4CAF-815F-C537535061CD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1608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08442-A6D7-4223-8839-C02A798C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2" b="4781"/>
          <a:stretch/>
        </p:blipFill>
        <p:spPr>
          <a:xfrm>
            <a:off x="0" y="812800"/>
            <a:ext cx="12192000" cy="5717309"/>
          </a:xfrm>
          <a:prstGeom prst="rect">
            <a:avLst/>
          </a:prstGeom>
        </p:spPr>
      </p:pic>
      <p:pic>
        <p:nvPicPr>
          <p:cNvPr id="3074" name="Picture 2" descr="https://scontent.fsgn4-1.fna.fbcdn.net/v/t1.15752-9/42832425_149926962622173_3197192084847067136_n.jpg?_nc_cat=104&amp;oh=4348e84e88e40b1d71853611810cd6a4&amp;oe=5C286AC5">
            <a:extLst>
              <a:ext uri="{FF2B5EF4-FFF2-40B4-BE49-F238E27FC236}">
                <a16:creationId xmlns:a16="http://schemas.microsoft.com/office/drawing/2014/main" id="{B45EAAB2-5F7A-40DE-AFD3-38946EC1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504" y="812800"/>
            <a:ext cx="3135601" cy="558359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9153F6B-036F-4A80-9A73-A4E7970EA1CC}"/>
              </a:ext>
            </a:extLst>
          </p:cNvPr>
          <p:cNvSpPr/>
          <p:nvPr/>
        </p:nvSpPr>
        <p:spPr>
          <a:xfrm>
            <a:off x="6359236" y="3763818"/>
            <a:ext cx="1741054" cy="937491"/>
          </a:xfrm>
          <a:prstGeom prst="wedgeRectCallout">
            <a:avLst>
              <a:gd name="adj1" fmla="val 92632"/>
              <a:gd name="adj2" fmla="val -651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TIPSTER – Create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73F32-1458-4C7E-8F9B-3023FB8BA1F8}"/>
              </a:ext>
            </a:extLst>
          </p:cNvPr>
          <p:cNvSpPr/>
          <p:nvPr/>
        </p:nvSpPr>
        <p:spPr>
          <a:xfrm>
            <a:off x="0" y="3084945"/>
            <a:ext cx="1810327" cy="41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082267-55FC-40C4-B16F-A145854906B6}"/>
              </a:ext>
            </a:extLst>
          </p:cNvPr>
          <p:cNvSpPr/>
          <p:nvPr/>
        </p:nvSpPr>
        <p:spPr>
          <a:xfrm>
            <a:off x="1902695" y="2032007"/>
            <a:ext cx="1403923" cy="7389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6D93B6F-2CB4-4969-8E24-2CD8A215565B}"/>
              </a:ext>
            </a:extLst>
          </p:cNvPr>
          <p:cNvSpPr/>
          <p:nvPr/>
        </p:nvSpPr>
        <p:spPr>
          <a:xfrm>
            <a:off x="4433455" y="3352800"/>
            <a:ext cx="3851563" cy="2161309"/>
          </a:xfrm>
          <a:prstGeom prst="wedgeRectCallout">
            <a:avLst>
              <a:gd name="adj1" fmla="val -93015"/>
              <a:gd name="adj2" fmla="val -836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features </a:t>
            </a:r>
            <a:r>
              <a:rPr lang="en-US" dirty="0" err="1"/>
              <a:t>ins’t</a:t>
            </a:r>
            <a:r>
              <a:rPr lang="en-US" dirty="0"/>
              <a:t> work with </a:t>
            </a:r>
            <a:r>
              <a:rPr lang="en-US" dirty="0" err="1"/>
              <a:t>mobil</a:t>
            </a:r>
            <a:r>
              <a:rPr lang="en-US" dirty="0"/>
              <a:t> phone 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D24D9D-C41D-4E12-81BB-4C7CAD451518}"/>
              </a:ext>
            </a:extLst>
          </p:cNvPr>
          <p:cNvSpPr/>
          <p:nvPr/>
        </p:nvSpPr>
        <p:spPr>
          <a:xfrm>
            <a:off x="1768770" y="3412844"/>
            <a:ext cx="1403923" cy="7389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956A74-B555-445E-B48E-DB9B498724A0}"/>
              </a:ext>
            </a:extLst>
          </p:cNvPr>
          <p:cNvSpPr/>
          <p:nvPr/>
        </p:nvSpPr>
        <p:spPr>
          <a:xfrm>
            <a:off x="8756095" y="2004296"/>
            <a:ext cx="1403923" cy="7389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87C06-FD24-4476-BD1D-E7B2401FE7AB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MUST REVIEW</a:t>
            </a:r>
          </a:p>
        </p:txBody>
      </p:sp>
    </p:spTree>
    <p:extLst>
      <p:ext uri="{BB962C8B-B14F-4D97-AF65-F5344CB8AC3E}">
        <p14:creationId xmlns:p14="http://schemas.microsoft.com/office/powerpoint/2010/main" val="366570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TIPSTERS - Assignment of points for tipsters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E59BB-3115-4EB8-BB02-6AB11F4AF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9" b="4511"/>
          <a:stretch/>
        </p:blipFill>
        <p:spPr>
          <a:xfrm>
            <a:off x="0" y="785091"/>
            <a:ext cx="12192000" cy="576349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0F76932-1768-4327-A3C6-F0427DB1A4DC}"/>
              </a:ext>
            </a:extLst>
          </p:cNvPr>
          <p:cNvSpPr/>
          <p:nvPr/>
        </p:nvSpPr>
        <p:spPr>
          <a:xfrm>
            <a:off x="9716683" y="2844803"/>
            <a:ext cx="1403923" cy="7389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F5078B-F657-4D14-8FA9-DAD02D8AECA7}"/>
              </a:ext>
            </a:extLst>
          </p:cNvPr>
          <p:cNvSpPr/>
          <p:nvPr/>
        </p:nvSpPr>
        <p:spPr>
          <a:xfrm>
            <a:off x="1611753" y="5010731"/>
            <a:ext cx="1403923" cy="7389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57F69-9554-42E8-8219-47A52906317E}"/>
              </a:ext>
            </a:extLst>
          </p:cNvPr>
          <p:cNvSpPr/>
          <p:nvPr/>
        </p:nvSpPr>
        <p:spPr>
          <a:xfrm>
            <a:off x="0" y="2179786"/>
            <a:ext cx="1810327" cy="41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DEBCC1-CC1A-48AD-ABCE-ECD07B4DB062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7650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scontent.fsgn4-1.fna.fbcdn.net/v/t1.15752-9/42778487_300080973936740_5764326640763011072_n.jpg?_nc_cat=100&amp;oh=2344bf813ac4b1a699d4fa9a9ae6b7ba&amp;oe=5C1F4A47">
            <a:extLst>
              <a:ext uri="{FF2B5EF4-FFF2-40B4-BE49-F238E27FC236}">
                <a16:creationId xmlns:a16="http://schemas.microsoft.com/office/drawing/2014/main" id="{6BA3DDD5-7D55-4A82-AB0B-68BA0BFB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818" y="785090"/>
            <a:ext cx="3221067" cy="5735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4100" name="Picture 4" descr="https://scontent.fsgn4-1.fna.fbcdn.net/v/t1.15752-9/42867051_2019132494809642_7132788192901595136_n.jpg?_nc_cat=102&amp;oh=adadf6b14d6942512d5aa52fdd3c69a7&amp;oe=5C1BE7B7">
            <a:extLst>
              <a:ext uri="{FF2B5EF4-FFF2-40B4-BE49-F238E27FC236}">
                <a16:creationId xmlns:a16="http://schemas.microsoft.com/office/drawing/2014/main" id="{BFD469E0-2EFD-4070-89EC-A05753F1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60" y="785090"/>
            <a:ext cx="3221067" cy="57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71C82F0-733D-4759-8D23-9FF52B0D5C9B}"/>
              </a:ext>
            </a:extLst>
          </p:cNvPr>
          <p:cNvSpPr/>
          <p:nvPr/>
        </p:nvSpPr>
        <p:spPr>
          <a:xfrm>
            <a:off x="6532879" y="4820920"/>
            <a:ext cx="1471847" cy="843280"/>
          </a:xfrm>
          <a:prstGeom prst="wedgeRectCallout">
            <a:avLst>
              <a:gd name="adj1" fmla="val 116024"/>
              <a:gd name="adj2" fmla="val -274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TIPSTER MOBILE – Messages received</a:t>
            </a:r>
          </a:p>
        </p:txBody>
      </p:sp>
      <p:pic>
        <p:nvPicPr>
          <p:cNvPr id="4098" name="Picture 2" descr="https://scontent.fsgn4-1.fna.fbcdn.net/v/t1.15752-9/42800902_541126486345091_5483696376745295872_n.jpg?_nc_cat=103&amp;oh=241d284db12419cbc640b226c6b24f9c&amp;oe=5C2750F7">
            <a:extLst>
              <a:ext uri="{FF2B5EF4-FFF2-40B4-BE49-F238E27FC236}">
                <a16:creationId xmlns:a16="http://schemas.microsoft.com/office/drawing/2014/main" id="{BEFDC7FD-D572-43C8-95E7-31F8412E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0" y="785090"/>
            <a:ext cx="3221067" cy="57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467F347-1888-4CF5-A25C-D14C79CF49B1}"/>
              </a:ext>
            </a:extLst>
          </p:cNvPr>
          <p:cNvSpPr/>
          <p:nvPr/>
        </p:nvSpPr>
        <p:spPr>
          <a:xfrm>
            <a:off x="831931" y="2030155"/>
            <a:ext cx="2138208" cy="18149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E2FE692-2D71-484E-BA7C-3F2E36641FF2}"/>
              </a:ext>
            </a:extLst>
          </p:cNvPr>
          <p:cNvSpPr/>
          <p:nvPr/>
        </p:nvSpPr>
        <p:spPr>
          <a:xfrm>
            <a:off x="3701357" y="2143760"/>
            <a:ext cx="1082303" cy="7481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8456740-140D-4AB7-B655-9242480A2312}"/>
              </a:ext>
            </a:extLst>
          </p:cNvPr>
          <p:cNvSpPr/>
          <p:nvPr/>
        </p:nvSpPr>
        <p:spPr>
          <a:xfrm>
            <a:off x="4053840" y="4511040"/>
            <a:ext cx="4023360" cy="1463040"/>
          </a:xfrm>
          <a:prstGeom prst="wedgeRectCallout">
            <a:avLst>
              <a:gd name="adj1" fmla="val -81944"/>
              <a:gd name="adj2" fmla="val -1590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subject of the message is replaced by the content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00CB7-A5D9-4838-8525-983EE707E3C6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MUST REVIEW</a:t>
            </a:r>
          </a:p>
        </p:txBody>
      </p:sp>
    </p:spTree>
    <p:extLst>
      <p:ext uri="{BB962C8B-B14F-4D97-AF65-F5344CB8AC3E}">
        <p14:creationId xmlns:p14="http://schemas.microsoft.com/office/powerpoint/2010/main" val="379404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MESSAGE – Delete message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CC5AD-48B0-4AD3-ACBA-FF418122D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2" r="48000" b="4889"/>
          <a:stretch/>
        </p:blipFill>
        <p:spPr>
          <a:xfrm>
            <a:off x="213360" y="812801"/>
            <a:ext cx="5524719" cy="49757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5BAB17-15B6-4117-938E-A58A75ED0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99" r="45333" b="5037"/>
          <a:stretch/>
        </p:blipFill>
        <p:spPr>
          <a:xfrm>
            <a:off x="6217921" y="822960"/>
            <a:ext cx="5808036" cy="4958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A0FAA4-3D21-4809-B441-48C938DEB7E6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MUST REVIEW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1563F7-DC25-47D1-B3E2-C2BC8A664955}"/>
              </a:ext>
            </a:extLst>
          </p:cNvPr>
          <p:cNvSpPr/>
          <p:nvPr/>
        </p:nvSpPr>
        <p:spPr>
          <a:xfrm>
            <a:off x="5738079" y="2042160"/>
            <a:ext cx="479842" cy="64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914A89-573E-4A55-9E59-C3511728FF3D}"/>
              </a:ext>
            </a:extLst>
          </p:cNvPr>
          <p:cNvSpPr/>
          <p:nvPr/>
        </p:nvSpPr>
        <p:spPr>
          <a:xfrm>
            <a:off x="1916776" y="2468880"/>
            <a:ext cx="2138208" cy="974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EDE1D3-1290-4AD3-9C44-48332FC25475}"/>
              </a:ext>
            </a:extLst>
          </p:cNvPr>
          <p:cNvSpPr/>
          <p:nvPr/>
        </p:nvSpPr>
        <p:spPr>
          <a:xfrm>
            <a:off x="8033096" y="2468880"/>
            <a:ext cx="2138208" cy="9435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34B1B6-14E3-48DF-BEB2-B821FB7E6888}"/>
              </a:ext>
            </a:extLst>
          </p:cNvPr>
          <p:cNvSpPr/>
          <p:nvPr/>
        </p:nvSpPr>
        <p:spPr>
          <a:xfrm>
            <a:off x="4034664" y="2997200"/>
            <a:ext cx="1045336" cy="9435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DB9133F-1957-49C6-B5CE-764930521D03}"/>
              </a:ext>
            </a:extLst>
          </p:cNvPr>
          <p:cNvSpPr/>
          <p:nvPr/>
        </p:nvSpPr>
        <p:spPr>
          <a:xfrm>
            <a:off x="5242559" y="5496560"/>
            <a:ext cx="975361" cy="822960"/>
          </a:xfrm>
          <a:prstGeom prst="wedgeRectCallout">
            <a:avLst>
              <a:gd name="adj1" fmla="val 401270"/>
              <a:gd name="adj2" fmla="val -3454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B7C3F59-C4E2-45B0-94D8-5F8E650B9A02}"/>
              </a:ext>
            </a:extLst>
          </p:cNvPr>
          <p:cNvSpPr/>
          <p:nvPr/>
        </p:nvSpPr>
        <p:spPr>
          <a:xfrm>
            <a:off x="2545652" y="5344160"/>
            <a:ext cx="4023360" cy="1158240"/>
          </a:xfrm>
          <a:prstGeom prst="wedgeRectCallout">
            <a:avLst>
              <a:gd name="adj1" fmla="val -20328"/>
              <a:gd name="adj2" fmla="val -2476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I delete the messages, the function works well but the Trash counter is not updated</a:t>
            </a:r>
          </a:p>
        </p:txBody>
      </p:sp>
    </p:spTree>
    <p:extLst>
      <p:ext uri="{BB962C8B-B14F-4D97-AF65-F5344CB8AC3E}">
        <p14:creationId xmlns:p14="http://schemas.microsoft.com/office/powerpoint/2010/main" val="250572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3B766-1A59-4017-8810-B44B369EA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6" b="5037"/>
          <a:stretch/>
        </p:blipFill>
        <p:spPr>
          <a:xfrm>
            <a:off x="3454400" y="792480"/>
            <a:ext cx="8737600" cy="41190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45FA283-50E6-44B3-ADAF-4ADCA417C1EF}"/>
              </a:ext>
            </a:extLst>
          </p:cNvPr>
          <p:cNvSpPr/>
          <p:nvPr/>
        </p:nvSpPr>
        <p:spPr>
          <a:xfrm>
            <a:off x="5043771" y="5232229"/>
            <a:ext cx="1753269" cy="633640"/>
          </a:xfrm>
          <a:prstGeom prst="wedgeRectCallout">
            <a:avLst>
              <a:gd name="adj1" fmla="val -18245"/>
              <a:gd name="adj2" fmla="val -3335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3EB2D-1476-4F65-A99C-D932F1329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53" r="67023" b="11555"/>
          <a:stretch/>
        </p:blipFill>
        <p:spPr>
          <a:xfrm>
            <a:off x="127458" y="792480"/>
            <a:ext cx="3152887" cy="41190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0" y="1016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LEAD – LIST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F4EAC-16FC-44C4-941C-CA435CF9FB56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MUST REVIEW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FA9D49-77CD-4486-B8E2-0F02F0F9E954}"/>
              </a:ext>
            </a:extLst>
          </p:cNvPr>
          <p:cNvSpPr/>
          <p:nvPr/>
        </p:nvSpPr>
        <p:spPr>
          <a:xfrm>
            <a:off x="10033458" y="619145"/>
            <a:ext cx="2138208" cy="6807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4E38C43-6B5B-40DC-9D0D-BB9962A28A0E}"/>
              </a:ext>
            </a:extLst>
          </p:cNvPr>
          <p:cNvSpPr/>
          <p:nvPr/>
        </p:nvSpPr>
        <p:spPr>
          <a:xfrm>
            <a:off x="1686560" y="5086441"/>
            <a:ext cx="7509384" cy="1402080"/>
          </a:xfrm>
          <a:prstGeom prst="wedgeRectCallout">
            <a:avLst>
              <a:gd name="adj1" fmla="val -33312"/>
              <a:gd name="adj2" fmla="val -1715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1 – On the home page, it displays 4 new lead cases for 30/09 – but on the list we have 5 cases </a:t>
            </a:r>
            <a:r>
              <a:rPr lang="en-US" b="1" u="sng" dirty="0"/>
              <a:t>(login with consultant’s user)</a:t>
            </a:r>
          </a:p>
          <a:p>
            <a:r>
              <a:rPr lang="en-US" dirty="0"/>
              <a:t>2 - Something is wrong because we have created (Hoang Hai) with 3 product such as: Shops, Medical and Auto Moto. But on the list of lead,  we got 5 lead cases with Hoang Hai name but we lost Nguyen </a:t>
            </a:r>
            <a:r>
              <a:rPr lang="en-US" dirty="0" err="1"/>
              <a:t>Thi</a:t>
            </a:r>
            <a:r>
              <a:rPr lang="en-US" dirty="0"/>
              <a:t> Phuong 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2A992-EDC6-4C4E-B13C-E2C87A80B602}"/>
              </a:ext>
            </a:extLst>
          </p:cNvPr>
          <p:cNvSpPr/>
          <p:nvPr/>
        </p:nvSpPr>
        <p:spPr>
          <a:xfrm>
            <a:off x="7057736" y="1178561"/>
            <a:ext cx="2138208" cy="6807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DCFEC-07A5-4605-A14D-5345EB759D8D}"/>
              </a:ext>
            </a:extLst>
          </p:cNvPr>
          <p:cNvSpPr/>
          <p:nvPr/>
        </p:nvSpPr>
        <p:spPr>
          <a:xfrm>
            <a:off x="3505200" y="2123441"/>
            <a:ext cx="12090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D2381-AABD-4339-A352-00FB793FDFC1}"/>
              </a:ext>
            </a:extLst>
          </p:cNvPr>
          <p:cNvSpPr/>
          <p:nvPr/>
        </p:nvSpPr>
        <p:spPr>
          <a:xfrm>
            <a:off x="152400" y="1960881"/>
            <a:ext cx="12090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A16D5-B904-436F-BE96-6EC07F1D09D9}"/>
              </a:ext>
            </a:extLst>
          </p:cNvPr>
          <p:cNvSpPr/>
          <p:nvPr/>
        </p:nvSpPr>
        <p:spPr>
          <a:xfrm>
            <a:off x="1686559" y="1889760"/>
            <a:ext cx="1593785" cy="1539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738EE-11C7-4CD8-B10D-47E24BFDA3AA}"/>
              </a:ext>
            </a:extLst>
          </p:cNvPr>
          <p:cNvSpPr/>
          <p:nvPr/>
        </p:nvSpPr>
        <p:spPr>
          <a:xfrm>
            <a:off x="4836160" y="2011680"/>
            <a:ext cx="1209040" cy="141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USER – Create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6B926-9EDA-4DAB-8017-A37CE5E5D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 b="4889"/>
          <a:stretch/>
        </p:blipFill>
        <p:spPr>
          <a:xfrm>
            <a:off x="0" y="833120"/>
            <a:ext cx="12192000" cy="5689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6538E-5671-4665-9737-A697990AD95C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13200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PRODUCT - Create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53160-85BF-4A7B-AFD4-8F5A587F0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0" b="4593"/>
          <a:stretch/>
        </p:blipFill>
        <p:spPr>
          <a:xfrm>
            <a:off x="0" y="822960"/>
            <a:ext cx="12192000" cy="5720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937A81-3ECB-4A40-AFBE-AA0AC15E66B8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1703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9AF79-0A85-4761-B087-B108E295A3B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LAST REQUESTS (MEETING 23/08/2018)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BB455-8563-4A87-8A42-F2A233DB3EB2}"/>
              </a:ext>
            </a:extLst>
          </p:cNvPr>
          <p:cNvSpPr txBox="1"/>
          <p:nvPr/>
        </p:nvSpPr>
        <p:spPr>
          <a:xfrm>
            <a:off x="477520" y="90424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1 - DEMANDE DE REVOIR LES DETAILS FONCTIONNELS (MOBILE)</a:t>
            </a:r>
          </a:p>
          <a:p>
            <a:endParaRPr lang="fr-FR" sz="1400" dirty="0"/>
          </a:p>
          <a:p>
            <a:r>
              <a:rPr lang="fr-FR" sz="1600" b="1" dirty="0"/>
              <a:t>LOGIN</a:t>
            </a:r>
          </a:p>
          <a:p>
            <a:r>
              <a:rPr lang="fr-FR" sz="1400" dirty="0"/>
              <a:t>- Le mot de passe doit </a:t>
            </a:r>
            <a:r>
              <a:rPr lang="fr-FR" sz="1400" dirty="0" err="1"/>
              <a:t>etre</a:t>
            </a:r>
            <a:r>
              <a:rPr lang="fr-FR" sz="1400" dirty="0"/>
              <a:t> affiche en saisie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Le user </a:t>
            </a:r>
            <a:r>
              <a:rPr lang="fr-FR" sz="1400" dirty="0" err="1"/>
              <a:t>name</a:t>
            </a:r>
            <a:r>
              <a:rPr lang="fr-FR" sz="1400" dirty="0"/>
              <a:t> et le mot de passe devraient </a:t>
            </a:r>
            <a:r>
              <a:rPr lang="fr-FR" sz="1400" dirty="0" err="1"/>
              <a:t>etre</a:t>
            </a:r>
            <a:r>
              <a:rPr lang="fr-FR" sz="1400" dirty="0"/>
              <a:t> sauvegardes en mémoire </a:t>
            </a:r>
            <a:r>
              <a:rPr lang="fr-FR" sz="1400" b="1" dirty="0">
                <a:solidFill>
                  <a:srgbClr val="FF0000"/>
                </a:solidFill>
              </a:rPr>
              <a:t>(Non fait)</a:t>
            </a:r>
            <a:endParaRPr lang="fr-FR" sz="1400" dirty="0"/>
          </a:p>
          <a:p>
            <a:endParaRPr lang="fr-FR" sz="1400" dirty="0"/>
          </a:p>
          <a:p>
            <a:r>
              <a:rPr lang="fr-FR" sz="1600" b="1" dirty="0"/>
              <a:t>HOME PAGE</a:t>
            </a:r>
          </a:p>
          <a:p>
            <a:r>
              <a:rPr lang="fr-FR" sz="1400" dirty="0"/>
              <a:t>- Le camembert devrait afficher en entrée et en premier, avant l’affichage de la liste des leads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Le </a:t>
            </a:r>
            <a:r>
              <a:rPr lang="fr-FR" sz="1400" dirty="0" err="1"/>
              <a:t>camenbert</a:t>
            </a:r>
            <a:r>
              <a:rPr lang="fr-FR" sz="1400" dirty="0"/>
              <a:t> d’entrée devrait afficher avec les chiffres et les pourcentages. </a:t>
            </a:r>
            <a:r>
              <a:rPr lang="fr-FR" sz="1400" b="1" dirty="0">
                <a:solidFill>
                  <a:srgbClr val="FF0000"/>
                </a:solidFill>
              </a:rPr>
              <a:t>(manque de pourcentage)</a:t>
            </a:r>
            <a:endParaRPr lang="fr-FR" sz="1400" b="1" dirty="0"/>
          </a:p>
          <a:p>
            <a:r>
              <a:rPr lang="fr-FR" sz="1400" dirty="0"/>
              <a:t>- Les statistiques pourraient </a:t>
            </a:r>
            <a:r>
              <a:rPr lang="fr-FR" sz="1400" dirty="0" err="1"/>
              <a:t>etre</a:t>
            </a:r>
            <a:r>
              <a:rPr lang="fr-FR" sz="1400" dirty="0"/>
              <a:t> </a:t>
            </a:r>
            <a:r>
              <a:rPr lang="fr-FR" sz="1400" dirty="0" err="1"/>
              <a:t>filtrees</a:t>
            </a:r>
            <a:r>
              <a:rPr lang="fr-FR" sz="1400" dirty="0"/>
              <a:t> selon les besoins du end-user: par exemple par </a:t>
            </a:r>
            <a:r>
              <a:rPr lang="fr-FR" sz="1400" dirty="0" err="1"/>
              <a:t>typ</a:t>
            </a:r>
            <a:r>
              <a:rPr lang="fr-FR" sz="1400" dirty="0"/>
              <a:t> de produit, par type de </a:t>
            </a:r>
            <a:r>
              <a:rPr lang="fr-FR" sz="1400" dirty="0" err="1"/>
              <a:t>categorie</a:t>
            </a:r>
            <a:r>
              <a:rPr lang="fr-FR" sz="1400" dirty="0"/>
              <a:t> </a:t>
            </a:r>
            <a:r>
              <a:rPr lang="fr-FR" sz="1400" dirty="0" err="1"/>
              <a:t>etc</a:t>
            </a:r>
            <a:r>
              <a:rPr lang="fr-FR" sz="1400" dirty="0"/>
              <a:t>,,, selon le choix des end-</a:t>
            </a:r>
            <a:r>
              <a:rPr lang="fr-FR" sz="1400" dirty="0" err="1"/>
              <a:t>users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endParaRPr lang="fr-FR" sz="1400" dirty="0"/>
          </a:p>
          <a:p>
            <a:r>
              <a:rPr lang="fr-FR" sz="1600" b="1" dirty="0"/>
              <a:t>LEAD MANAGEMENT</a:t>
            </a:r>
          </a:p>
          <a:p>
            <a:r>
              <a:rPr lang="fr-FR" sz="1400" dirty="0"/>
              <a:t>- Le no du </a:t>
            </a:r>
            <a:r>
              <a:rPr lang="fr-FR" sz="1400" dirty="0" err="1"/>
              <a:t>telephone</a:t>
            </a:r>
            <a:r>
              <a:rPr lang="fr-FR" sz="1400" dirty="0"/>
              <a:t> : ajouter le code du pays - par </a:t>
            </a:r>
            <a:r>
              <a:rPr lang="fr-FR" sz="1400" dirty="0" err="1"/>
              <a:t>defaut</a:t>
            </a:r>
            <a:r>
              <a:rPr lang="fr-FR" sz="1400" dirty="0"/>
              <a:t>, ce sera le 84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La </a:t>
            </a:r>
            <a:r>
              <a:rPr lang="fr-FR" sz="1400" dirty="0" err="1"/>
              <a:t>region</a:t>
            </a:r>
            <a:r>
              <a:rPr lang="fr-FR" sz="1400" dirty="0"/>
              <a:t> du Lead aura par </a:t>
            </a:r>
            <a:r>
              <a:rPr lang="fr-FR" sz="1400" dirty="0" err="1"/>
              <a:t>defaut</a:t>
            </a:r>
            <a:r>
              <a:rPr lang="fr-FR" sz="1400" dirty="0"/>
              <a:t> la </a:t>
            </a:r>
            <a:r>
              <a:rPr lang="fr-FR" sz="1400" dirty="0" err="1"/>
              <a:t>region</a:t>
            </a:r>
            <a:r>
              <a:rPr lang="fr-FR" sz="1400" dirty="0"/>
              <a:t> du </a:t>
            </a:r>
            <a:r>
              <a:rPr lang="fr-FR" sz="1400" dirty="0" err="1"/>
              <a:t>Tipster</a:t>
            </a:r>
            <a:r>
              <a:rPr lang="fr-FR" sz="1400" dirty="0"/>
              <a:t> – par contre on pourrait le modifier si besoin.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Retirer l’obligation d’obliger aux end-</a:t>
            </a:r>
            <a:r>
              <a:rPr lang="fr-FR" sz="1400" dirty="0" err="1"/>
              <a:t>users</a:t>
            </a:r>
            <a:r>
              <a:rPr lang="fr-FR" sz="1400" dirty="0"/>
              <a:t> de saisir le </a:t>
            </a:r>
            <a:r>
              <a:rPr lang="fr-FR" sz="1400" dirty="0" err="1"/>
              <a:t>num</a:t>
            </a:r>
            <a:r>
              <a:rPr lang="fr-FR" sz="1400" dirty="0"/>
              <a:t> du tel et l’adresse email du lead, car une seule sera suffisante.</a:t>
            </a:r>
            <a:r>
              <a:rPr lang="fr-FR" sz="1400" dirty="0">
                <a:solidFill>
                  <a:srgbClr val="FF0000"/>
                </a:solidFill>
              </a:rPr>
              <a:t> (Ok)</a:t>
            </a:r>
            <a:endParaRPr lang="fr-FR" sz="1400" dirty="0"/>
          </a:p>
          <a:p>
            <a:r>
              <a:rPr lang="fr-FR" sz="1400" dirty="0"/>
              <a:t>- Il faut retirer le </a:t>
            </a:r>
            <a:r>
              <a:rPr lang="fr-FR" sz="1400" dirty="0" err="1"/>
              <a:t>controle</a:t>
            </a:r>
            <a:r>
              <a:rPr lang="fr-FR" sz="1400" dirty="0"/>
              <a:t> du non-</a:t>
            </a:r>
            <a:r>
              <a:rPr lang="fr-FR" sz="1400" dirty="0" err="1"/>
              <a:t>doubon</a:t>
            </a:r>
            <a:r>
              <a:rPr lang="fr-FR" sz="1400" dirty="0"/>
              <a:t> de l’adresse email. car plusieurs dossiers (du </a:t>
            </a:r>
            <a:r>
              <a:rPr lang="fr-FR" sz="1400" dirty="0" err="1"/>
              <a:t>meme</a:t>
            </a:r>
            <a:r>
              <a:rPr lang="fr-FR" sz="1400" dirty="0"/>
              <a:t> lead) peuvent avoir la </a:t>
            </a:r>
            <a:r>
              <a:rPr lang="fr-FR" sz="1400" dirty="0" err="1"/>
              <a:t>meme</a:t>
            </a:r>
            <a:r>
              <a:rPr lang="fr-FR" sz="1400" dirty="0"/>
              <a:t> adresse email.</a:t>
            </a:r>
            <a:r>
              <a:rPr lang="fr-FR" sz="1400" dirty="0">
                <a:solidFill>
                  <a:srgbClr val="FF0000"/>
                </a:solidFill>
              </a:rPr>
              <a:t> (Ok)</a:t>
            </a:r>
            <a:endParaRPr lang="fr-FR" sz="1400" dirty="0"/>
          </a:p>
          <a:p>
            <a:r>
              <a:rPr lang="fr-FR" sz="1400" dirty="0"/>
              <a:t>- Lorsqu’il y a erreur dans la saisie, alors la zone erreur doit changer de couleur et que le curseur doit se positionner bien sur le champ qui est mis en cause.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La </a:t>
            </a:r>
            <a:r>
              <a:rPr lang="fr-FR" sz="1400" dirty="0" err="1"/>
              <a:t>region</a:t>
            </a:r>
            <a:r>
              <a:rPr lang="fr-FR" sz="1400" dirty="0"/>
              <a:t> (</a:t>
            </a:r>
            <a:r>
              <a:rPr lang="fr-FR" sz="1400" dirty="0" err="1"/>
              <a:t>initalise</a:t>
            </a:r>
            <a:r>
              <a:rPr lang="fr-FR" sz="1400" dirty="0"/>
              <a:t> par </a:t>
            </a:r>
            <a:r>
              <a:rPr lang="fr-FR" sz="1400" dirty="0" err="1"/>
              <a:t>defaut</a:t>
            </a:r>
            <a:r>
              <a:rPr lang="fr-FR" sz="1400" dirty="0"/>
              <a:t>) du Lead sera </a:t>
            </a:r>
            <a:r>
              <a:rPr lang="fr-FR" sz="1400" dirty="0" err="1"/>
              <a:t>initialisee</a:t>
            </a:r>
            <a:r>
              <a:rPr lang="fr-FR" sz="1400" dirty="0"/>
              <a:t> par la </a:t>
            </a:r>
            <a:r>
              <a:rPr lang="fr-FR" sz="1400" dirty="0" err="1"/>
              <a:t>region</a:t>
            </a:r>
            <a:r>
              <a:rPr lang="fr-FR" sz="1400" dirty="0"/>
              <a:t> du </a:t>
            </a:r>
            <a:r>
              <a:rPr lang="fr-FR" sz="1400" dirty="0" err="1"/>
              <a:t>Tipster</a:t>
            </a:r>
            <a:r>
              <a:rPr lang="fr-FR" sz="1400" dirty="0"/>
              <a:t>, mais avec confirmation du </a:t>
            </a:r>
            <a:r>
              <a:rPr lang="fr-FR" sz="1400" dirty="0" err="1"/>
              <a:t>Tipster</a:t>
            </a:r>
            <a:r>
              <a:rPr lang="fr-FR" sz="1400" dirty="0"/>
              <a:t> durant sa saisie de </a:t>
            </a:r>
            <a:r>
              <a:rPr lang="fr-FR" sz="1400" dirty="0" err="1"/>
              <a:t>creation</a:t>
            </a:r>
            <a:r>
              <a:rPr lang="fr-FR" sz="1400" dirty="0"/>
              <a:t> du Lead.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Durant la </a:t>
            </a:r>
            <a:r>
              <a:rPr lang="fr-FR" sz="1400" dirty="0" err="1"/>
              <a:t>creation</a:t>
            </a:r>
            <a:r>
              <a:rPr lang="fr-FR" sz="1400" dirty="0"/>
              <a:t> d’un lead, le </a:t>
            </a:r>
            <a:r>
              <a:rPr lang="fr-FR" sz="1400" dirty="0" err="1"/>
              <a:t>tipster</a:t>
            </a:r>
            <a:r>
              <a:rPr lang="fr-FR" sz="1400" dirty="0"/>
              <a:t> a le droit de choisir plusieurs produits en </a:t>
            </a:r>
            <a:r>
              <a:rPr lang="fr-FR" sz="1400" dirty="0" err="1"/>
              <a:t>meme</a:t>
            </a:r>
            <a:r>
              <a:rPr lang="fr-FR" sz="1400" dirty="0"/>
              <a:t> temps (actuellement on a le droit d’avoir un produit par dossier </a:t>
            </a:r>
            <a:r>
              <a:rPr lang="fr-FR" sz="1400" dirty="0" err="1"/>
              <a:t>liead</a:t>
            </a:r>
            <a:r>
              <a:rPr lang="fr-FR" sz="1400" dirty="0"/>
              <a:t>)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Conditionner / </a:t>
            </a:r>
            <a:r>
              <a:rPr lang="fr-FR" sz="1400" dirty="0" err="1"/>
              <a:t>personaliser</a:t>
            </a:r>
            <a:r>
              <a:rPr lang="fr-FR" sz="1400" dirty="0"/>
              <a:t> le message par </a:t>
            </a:r>
            <a:r>
              <a:rPr lang="fr-FR" sz="1400" dirty="0" err="1"/>
              <a:t>defaut</a:t>
            </a:r>
            <a:r>
              <a:rPr lang="fr-FR" sz="1400" dirty="0"/>
              <a:t> du champs “Notes” du Lead, par 2 </a:t>
            </a:r>
            <a:r>
              <a:rPr lang="fr-FR" sz="1400" dirty="0" err="1"/>
              <a:t>criteres</a:t>
            </a:r>
            <a:r>
              <a:rPr lang="fr-FR" sz="1400" dirty="0"/>
              <a:t>: </a:t>
            </a:r>
            <a:r>
              <a:rPr lang="fr-FR" sz="1400" b="1" dirty="0">
                <a:solidFill>
                  <a:srgbClr val="FF0000"/>
                </a:solidFill>
              </a:rPr>
              <a:t>(Non fait)</a:t>
            </a:r>
            <a:endParaRPr lang="fr-FR" sz="1400" b="1" dirty="0"/>
          </a:p>
          <a:p>
            <a:r>
              <a:rPr lang="fr-FR" sz="1400" dirty="0"/>
              <a:t>(*) Produit (texte </a:t>
            </a:r>
            <a:r>
              <a:rPr lang="fr-FR" sz="1400" dirty="0" err="1"/>
              <a:t>specifique</a:t>
            </a:r>
            <a:r>
              <a:rPr lang="fr-FR" sz="1400" dirty="0"/>
              <a:t> par type de produit)</a:t>
            </a:r>
          </a:p>
          <a:p>
            <a:r>
              <a:rPr lang="fr-FR" sz="1400" dirty="0"/>
              <a:t>(*) </a:t>
            </a:r>
            <a:r>
              <a:rPr lang="fr-FR" sz="1400" dirty="0" err="1"/>
              <a:t>Qualite</a:t>
            </a:r>
            <a:r>
              <a:rPr lang="fr-FR" sz="1400" dirty="0"/>
              <a:t> du </a:t>
            </a:r>
            <a:r>
              <a:rPr lang="fr-FR" sz="1400" dirty="0" err="1"/>
              <a:t>Tipster</a:t>
            </a:r>
            <a:r>
              <a:rPr lang="fr-FR" sz="1400" dirty="0"/>
              <a:t> (</a:t>
            </a:r>
            <a:r>
              <a:rPr lang="fr-FR" sz="1400" dirty="0" err="1"/>
              <a:t>special</a:t>
            </a:r>
            <a:r>
              <a:rPr lang="fr-FR" sz="1400" dirty="0"/>
              <a:t> rappel pour les </a:t>
            </a:r>
            <a:r>
              <a:rPr lang="fr-FR" sz="1400" dirty="0" err="1"/>
              <a:t>Tipsters</a:t>
            </a:r>
            <a:r>
              <a:rPr lang="fr-FR" sz="1400" dirty="0"/>
              <a:t> qui ont souvent des </a:t>
            </a:r>
            <a:r>
              <a:rPr lang="fr-FR" sz="1400" dirty="0" err="1"/>
              <a:t>problemes</a:t>
            </a:r>
            <a:r>
              <a:rPr lang="fr-FR" sz="1400" dirty="0"/>
              <a:t> de manque d’information)</a:t>
            </a:r>
          </a:p>
        </p:txBody>
      </p:sp>
    </p:spTree>
    <p:extLst>
      <p:ext uri="{BB962C8B-B14F-4D97-AF65-F5344CB8AC3E}">
        <p14:creationId xmlns:p14="http://schemas.microsoft.com/office/powerpoint/2010/main" val="343821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1BB455-8563-4A87-8A42-F2A233DB3EB2}"/>
              </a:ext>
            </a:extLst>
          </p:cNvPr>
          <p:cNvSpPr txBox="1"/>
          <p:nvPr/>
        </p:nvSpPr>
        <p:spPr>
          <a:xfrm>
            <a:off x="477520" y="904240"/>
            <a:ext cx="113995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1 - DEMANDE DE REVOIR LES DETAILS FONCTIONNELS (MOBILE)</a:t>
            </a:r>
          </a:p>
          <a:p>
            <a:endParaRPr lang="fr-FR" sz="1200" dirty="0"/>
          </a:p>
          <a:p>
            <a:r>
              <a:rPr lang="fr-FR" sz="1400" dirty="0"/>
              <a:t>- A ajouter la relation lead / </a:t>
            </a:r>
            <a:r>
              <a:rPr lang="fr-FR" sz="1400" dirty="0" err="1"/>
              <a:t>tipster</a:t>
            </a:r>
            <a:r>
              <a:rPr lang="fr-FR" sz="1400" dirty="0"/>
              <a:t> :</a:t>
            </a:r>
            <a:r>
              <a:rPr lang="fr-FR" sz="1400" dirty="0" err="1"/>
              <a:t>family</a:t>
            </a:r>
            <a:r>
              <a:rPr lang="fr-FR" sz="1400" dirty="0"/>
              <a:t>, </a:t>
            </a:r>
            <a:r>
              <a:rPr lang="fr-FR" sz="1400" dirty="0" err="1"/>
              <a:t>acquaintance</a:t>
            </a:r>
            <a:r>
              <a:rPr lang="fr-FR" sz="1400" dirty="0"/>
              <a:t>. </a:t>
            </a:r>
            <a:r>
              <a:rPr lang="fr-FR" sz="1400" dirty="0" err="1"/>
              <a:t>Stranger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</a:t>
            </a:r>
            <a:r>
              <a:rPr lang="fr-FR" sz="1400" dirty="0" err="1"/>
              <a:t>Procedure</a:t>
            </a:r>
            <a:r>
              <a:rPr lang="fr-FR" sz="1400" dirty="0"/>
              <a:t> de </a:t>
            </a:r>
            <a:r>
              <a:rPr lang="fr-FR" sz="1400" dirty="0" err="1"/>
              <a:t>creation</a:t>
            </a:r>
            <a:r>
              <a:rPr lang="fr-FR" sz="1400" dirty="0"/>
              <a:t> d’un lead: le traitement devrait rester dans la boucle, et ceci permet de </a:t>
            </a:r>
            <a:r>
              <a:rPr lang="fr-FR" sz="1400" dirty="0" err="1"/>
              <a:t>creer</a:t>
            </a:r>
            <a:r>
              <a:rPr lang="fr-FR" sz="1400" dirty="0"/>
              <a:t> le </a:t>
            </a:r>
            <a:r>
              <a:rPr lang="fr-FR" sz="1400" dirty="0" err="1"/>
              <a:t>deuxieme</a:t>
            </a:r>
            <a:r>
              <a:rPr lang="fr-FR" sz="1400" dirty="0"/>
              <a:t>, etc… Second lead a </a:t>
            </a:r>
            <a:r>
              <a:rPr lang="fr-FR" sz="1400" dirty="0" err="1"/>
              <a:t>creer</a:t>
            </a:r>
            <a:r>
              <a:rPr lang="fr-FR" sz="1400" dirty="0"/>
              <a:t> il faut remonter --&gt; faut boucler jusqu'a la fin du traitement </a:t>
            </a:r>
            <a:r>
              <a:rPr lang="fr-FR" sz="1400" dirty="0" err="1"/>
              <a:t>creation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0000"/>
                </a:solidFill>
              </a:rPr>
              <a:t>(Bugs)</a:t>
            </a:r>
            <a:endParaRPr lang="fr-FR" sz="1400" dirty="0"/>
          </a:p>
          <a:p>
            <a:r>
              <a:rPr lang="fr-FR" sz="1400" dirty="0"/>
              <a:t>- Donner un moyen pour recopier les informations du lead pour </a:t>
            </a:r>
            <a:r>
              <a:rPr lang="fr-FR" sz="1400" dirty="0" err="1"/>
              <a:t>creer</a:t>
            </a:r>
            <a:r>
              <a:rPr lang="fr-FR" sz="1400" dirty="0"/>
              <a:t> une autre fiche en </a:t>
            </a:r>
            <a:r>
              <a:rPr lang="fr-FR" sz="1400" dirty="0" err="1"/>
              <a:t>evitant</a:t>
            </a:r>
            <a:r>
              <a:rPr lang="fr-FR" sz="1400" dirty="0"/>
              <a:t> de </a:t>
            </a:r>
            <a:r>
              <a:rPr lang="fr-FR" sz="1400" dirty="0" err="1"/>
              <a:t>resaisir</a:t>
            </a:r>
            <a:r>
              <a:rPr lang="fr-FR" sz="1400" dirty="0"/>
              <a:t> les </a:t>
            </a:r>
            <a:r>
              <a:rPr lang="fr-FR" sz="1400" dirty="0" err="1"/>
              <a:t>donnees</a:t>
            </a:r>
            <a:r>
              <a:rPr lang="fr-FR" sz="1400" dirty="0"/>
              <a:t>. </a:t>
            </a:r>
            <a:r>
              <a:rPr lang="fr-FR" sz="1400" b="1" dirty="0">
                <a:solidFill>
                  <a:srgbClr val="FF0000"/>
                </a:solidFill>
              </a:rPr>
              <a:t>(Non fait ???)</a:t>
            </a:r>
            <a:endParaRPr lang="fr-FR" sz="1400" b="1" dirty="0"/>
          </a:p>
          <a:p>
            <a:r>
              <a:rPr lang="fr-FR" sz="1400" dirty="0"/>
              <a:t>- Donner la </a:t>
            </a:r>
            <a:r>
              <a:rPr lang="fr-FR" sz="1400" dirty="0" err="1"/>
              <a:t>possibilite</a:t>
            </a:r>
            <a:r>
              <a:rPr lang="fr-FR" sz="1400" dirty="0"/>
              <a:t> de filtrer la liste des leads selon le filtrage </a:t>
            </a:r>
            <a:r>
              <a:rPr lang="fr-FR" sz="1400" dirty="0" err="1"/>
              <a:t>selectionne</a:t>
            </a:r>
            <a:r>
              <a:rPr lang="fr-FR" sz="1400" dirty="0"/>
              <a:t> (par date ou par </a:t>
            </a:r>
            <a:r>
              <a:rPr lang="fr-FR" sz="1400" dirty="0" err="1"/>
              <a:t>categorie</a:t>
            </a:r>
            <a:r>
              <a:rPr lang="fr-FR" sz="1400" dirty="0"/>
              <a:t> ou par </a:t>
            </a:r>
            <a:r>
              <a:rPr lang="fr-FR" sz="1400" dirty="0" err="1"/>
              <a:t>product</a:t>
            </a:r>
            <a:r>
              <a:rPr lang="fr-FR" sz="1400" dirty="0"/>
              <a:t> </a:t>
            </a:r>
            <a:r>
              <a:rPr lang="fr-FR" sz="1400" dirty="0" err="1"/>
              <a:t>ect</a:t>
            </a:r>
            <a:r>
              <a:rPr lang="fr-FR" sz="1400" dirty="0"/>
              <a:t>,,) </a:t>
            </a:r>
            <a:r>
              <a:rPr lang="fr-FR" sz="1400" b="1" dirty="0">
                <a:solidFill>
                  <a:srgbClr val="FF0000"/>
                </a:solidFill>
              </a:rPr>
              <a:t>(Non fait)</a:t>
            </a:r>
            <a:endParaRPr lang="fr-FR" sz="1400" b="1" dirty="0"/>
          </a:p>
          <a:p>
            <a:r>
              <a:rPr lang="fr-FR" sz="1400" dirty="0"/>
              <a:t>- Remplacer la commande “</a:t>
            </a:r>
            <a:r>
              <a:rPr lang="fr-FR" sz="1400" dirty="0" err="1"/>
              <a:t>Delete</a:t>
            </a:r>
            <a:r>
              <a:rPr lang="fr-FR" sz="1400" dirty="0"/>
              <a:t>” par “Archive” </a:t>
            </a:r>
            <a:r>
              <a:rPr lang="fr-FR" sz="1400" b="1" dirty="0">
                <a:solidFill>
                  <a:srgbClr val="FF0000"/>
                </a:solidFill>
              </a:rPr>
              <a:t>(Non fait)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600" b="1" dirty="0"/>
              <a:t>TABLE DES PRODUITS &amp; TABLE DES REGIONS</a:t>
            </a:r>
          </a:p>
          <a:p>
            <a:r>
              <a:rPr lang="fr-FR" sz="1400" dirty="0"/>
              <a:t>- </a:t>
            </a:r>
            <a:r>
              <a:rPr lang="fr-FR" sz="1400" dirty="0" err="1"/>
              <a:t>Reduire</a:t>
            </a:r>
            <a:r>
              <a:rPr lang="fr-FR" sz="1400" dirty="0"/>
              <a:t> la taille des icones </a:t>
            </a:r>
            <a:r>
              <a:rPr lang="fr-FR" sz="1400" dirty="0" err="1"/>
              <a:t>affichee</a:t>
            </a:r>
            <a:r>
              <a:rPr lang="fr-FR" sz="1400" dirty="0"/>
              <a:t> sur la liste des produits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endParaRPr lang="fr-FR" sz="1400" dirty="0"/>
          </a:p>
          <a:p>
            <a:r>
              <a:rPr lang="fr-FR" sz="1400" dirty="0"/>
              <a:t>- L’administrateur de Tip4tips peut mettre a jour (</a:t>
            </a:r>
            <a:r>
              <a:rPr lang="fr-FR" sz="1400" dirty="0" err="1"/>
              <a:t>view</a:t>
            </a:r>
            <a:r>
              <a:rPr lang="fr-FR" sz="1400" dirty="0"/>
              <a:t>, </a:t>
            </a:r>
            <a:r>
              <a:rPr lang="fr-FR" sz="1400" dirty="0" err="1"/>
              <a:t>add</a:t>
            </a:r>
            <a:r>
              <a:rPr lang="fr-FR" sz="1400" dirty="0"/>
              <a:t>, </a:t>
            </a:r>
            <a:r>
              <a:rPr lang="fr-FR" sz="1400" dirty="0" err="1"/>
              <a:t>edit</a:t>
            </a:r>
            <a:r>
              <a:rPr lang="fr-FR" sz="1400" dirty="0"/>
              <a:t>, archive) la table des </a:t>
            </a:r>
            <a:r>
              <a:rPr lang="fr-FR" sz="1400" dirty="0" err="1"/>
              <a:t>regions</a:t>
            </a:r>
            <a:r>
              <a:rPr lang="fr-FR" sz="1400" dirty="0"/>
              <a:t> (</a:t>
            </a:r>
            <a:r>
              <a:rPr lang="fr-FR" sz="1400" dirty="0" err="1"/>
              <a:t>danang</a:t>
            </a:r>
            <a:r>
              <a:rPr lang="fr-FR" sz="1400" dirty="0"/>
              <a:t>, </a:t>
            </a:r>
            <a:r>
              <a:rPr lang="fr-FR" sz="1400" dirty="0" err="1"/>
              <a:t>hochiminh</a:t>
            </a:r>
            <a:r>
              <a:rPr lang="fr-FR" sz="1400" dirty="0"/>
              <a:t>, paris etc...) </a:t>
            </a:r>
            <a:r>
              <a:rPr lang="fr-FR" sz="1400" dirty="0">
                <a:solidFill>
                  <a:srgbClr val="FF0000"/>
                </a:solidFill>
              </a:rPr>
              <a:t>(Ok)</a:t>
            </a:r>
            <a:r>
              <a:rPr lang="fr-FR" sz="1400" dirty="0"/>
              <a:t>   </a:t>
            </a:r>
          </a:p>
          <a:p>
            <a:endParaRPr lang="fr-FR" sz="1400" dirty="0"/>
          </a:p>
          <a:p>
            <a:r>
              <a:rPr lang="fr-FR" sz="1600" b="1" dirty="0"/>
              <a:t>ETATS STATISTIQUES</a:t>
            </a:r>
          </a:p>
          <a:p>
            <a:r>
              <a:rPr lang="fr-FR" sz="1400" dirty="0"/>
              <a:t>- Avoir des </a:t>
            </a:r>
            <a:r>
              <a:rPr lang="fr-FR" sz="1400" dirty="0" err="1"/>
              <a:t>etats</a:t>
            </a:r>
            <a:r>
              <a:rPr lang="fr-FR" sz="1400" dirty="0"/>
              <a:t> de statistiques sur le temps moyen </a:t>
            </a:r>
            <a:r>
              <a:rPr lang="fr-FR" sz="1400" dirty="0" err="1"/>
              <a:t>ecoule</a:t>
            </a:r>
            <a:r>
              <a:rPr lang="fr-FR" sz="1400" dirty="0"/>
              <a:t> pour la </a:t>
            </a:r>
            <a:r>
              <a:rPr lang="fr-FR" sz="1400" dirty="0" err="1"/>
              <a:t>realisation</a:t>
            </a:r>
            <a:r>
              <a:rPr lang="fr-FR" sz="1400" dirty="0"/>
              <a:t> des affaires (de New à Win) par produit ou /  par </a:t>
            </a:r>
            <a:r>
              <a:rPr lang="fr-FR" sz="1400" dirty="0" err="1"/>
              <a:t>categorie</a:t>
            </a:r>
            <a:r>
              <a:rPr lang="fr-FR" sz="1400" dirty="0"/>
              <a:t>. </a:t>
            </a:r>
            <a:r>
              <a:rPr lang="fr-FR" sz="1400" dirty="0">
                <a:solidFill>
                  <a:srgbClr val="FF0000"/>
                </a:solidFill>
              </a:rPr>
              <a:t>(No)</a:t>
            </a:r>
            <a:endParaRPr lang="fr-FR" sz="1400" dirty="0"/>
          </a:p>
          <a:p>
            <a:endParaRPr lang="fr-F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53B03-F8AC-4081-9C03-085A56555B1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LAST REQUESTS (MEETING 23/08/2018)</a:t>
            </a:r>
          </a:p>
        </p:txBody>
      </p:sp>
    </p:spTree>
    <p:extLst>
      <p:ext uri="{BB962C8B-B14F-4D97-AF65-F5344CB8AC3E}">
        <p14:creationId xmlns:p14="http://schemas.microsoft.com/office/powerpoint/2010/main" val="267088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HOME PAGE DISPLAY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6DFA6F-C607-43E0-8B01-F733B2AB9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8" b="4647"/>
          <a:stretch/>
        </p:blipFill>
        <p:spPr>
          <a:xfrm>
            <a:off x="0" y="785090"/>
            <a:ext cx="12192000" cy="575425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719E71F-FA35-4DC4-878C-F5153AB32954}"/>
              </a:ext>
            </a:extLst>
          </p:cNvPr>
          <p:cNvSpPr/>
          <p:nvPr/>
        </p:nvSpPr>
        <p:spPr>
          <a:xfrm>
            <a:off x="4174836" y="2623127"/>
            <a:ext cx="3722255" cy="1274616"/>
          </a:xfrm>
          <a:prstGeom prst="wedgeRectCallout">
            <a:avLst>
              <a:gd name="adj1" fmla="val 66028"/>
              <a:gd name="adj2" fmla="val 180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Is it normal when we don’t have a quantity for each status ? </a:t>
            </a:r>
            <a:br>
              <a:rPr lang="en-US" sz="1400" dirty="0"/>
            </a:br>
            <a:r>
              <a:rPr lang="en-US" sz="1400" dirty="0"/>
              <a:t>(We have it with </a:t>
            </a:r>
            <a:r>
              <a:rPr lang="en-US" sz="1400" dirty="0" err="1"/>
              <a:t>mobil</a:t>
            </a:r>
            <a:r>
              <a:rPr lang="en-US" sz="1400" dirty="0"/>
              <a:t> app)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0AEF8-4234-4ABF-A234-E9EA72CAD063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MUST REVIEW</a:t>
            </a:r>
          </a:p>
        </p:txBody>
      </p:sp>
    </p:spTree>
    <p:extLst>
      <p:ext uri="{BB962C8B-B14F-4D97-AF65-F5344CB8AC3E}">
        <p14:creationId xmlns:p14="http://schemas.microsoft.com/office/powerpoint/2010/main" val="172740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LEAD – Create with Web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DCA5-0EA0-49ED-8AB2-AFD0138A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7" b="4108"/>
          <a:stretch/>
        </p:blipFill>
        <p:spPr>
          <a:xfrm>
            <a:off x="0" y="803564"/>
            <a:ext cx="12192000" cy="57727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D735C9-A806-4A84-AFAA-B2DA8CC8A708}"/>
              </a:ext>
            </a:extLst>
          </p:cNvPr>
          <p:cNvSpPr/>
          <p:nvPr/>
        </p:nvSpPr>
        <p:spPr>
          <a:xfrm>
            <a:off x="0" y="2780145"/>
            <a:ext cx="1810327" cy="41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4A9090-1F19-4125-A684-F8446580711E}"/>
              </a:ext>
            </a:extLst>
          </p:cNvPr>
          <p:cNvSpPr/>
          <p:nvPr/>
        </p:nvSpPr>
        <p:spPr>
          <a:xfrm>
            <a:off x="1930400" y="2987963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64D977-C0E3-41B4-9C7B-81B5FA01A4CD}"/>
              </a:ext>
            </a:extLst>
          </p:cNvPr>
          <p:cNvSpPr/>
          <p:nvPr/>
        </p:nvSpPr>
        <p:spPr>
          <a:xfrm>
            <a:off x="1759531" y="1653311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44B1E-DCAD-491D-9C7E-32617793A878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618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LEAD – Edit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580C3-B523-4E83-9F57-9625DA80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3" b="5320"/>
          <a:stretch/>
        </p:blipFill>
        <p:spPr>
          <a:xfrm>
            <a:off x="0" y="794327"/>
            <a:ext cx="12192000" cy="56988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E947D-4C16-4F20-89B9-E56AD2AE04D8}"/>
              </a:ext>
            </a:extLst>
          </p:cNvPr>
          <p:cNvSpPr/>
          <p:nvPr/>
        </p:nvSpPr>
        <p:spPr>
          <a:xfrm>
            <a:off x="0" y="2780145"/>
            <a:ext cx="1810327" cy="41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1E2DEC-2333-482C-ADD9-215F35D4A729}"/>
              </a:ext>
            </a:extLst>
          </p:cNvPr>
          <p:cNvSpPr/>
          <p:nvPr/>
        </p:nvSpPr>
        <p:spPr>
          <a:xfrm>
            <a:off x="1759531" y="1653311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9D7323-4F34-4EC4-B13D-D9297C783695}"/>
              </a:ext>
            </a:extLst>
          </p:cNvPr>
          <p:cNvSpPr/>
          <p:nvPr/>
        </p:nvSpPr>
        <p:spPr>
          <a:xfrm>
            <a:off x="8368167" y="2581568"/>
            <a:ext cx="3629869" cy="16856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6DBD5-D326-4012-BA41-986107233906}"/>
              </a:ext>
            </a:extLst>
          </p:cNvPr>
          <p:cNvSpPr/>
          <p:nvPr/>
        </p:nvSpPr>
        <p:spPr>
          <a:xfrm>
            <a:off x="8580605" y="4447313"/>
            <a:ext cx="1597870" cy="10760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6E56C4-B880-4A57-B217-9CE6A1ADEBEA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37134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LEAD – View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A8317-D5A9-47A6-AF92-7EA87CECC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7" b="4646"/>
          <a:stretch/>
        </p:blipFill>
        <p:spPr>
          <a:xfrm>
            <a:off x="0" y="803564"/>
            <a:ext cx="12192000" cy="5735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69C73-BD1A-4D0E-A320-727AB513E763}"/>
              </a:ext>
            </a:extLst>
          </p:cNvPr>
          <p:cNvSpPr/>
          <p:nvPr/>
        </p:nvSpPr>
        <p:spPr>
          <a:xfrm>
            <a:off x="0" y="2780145"/>
            <a:ext cx="1810327" cy="41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B59B35-C418-453B-8B77-4423644BC78F}"/>
              </a:ext>
            </a:extLst>
          </p:cNvPr>
          <p:cNvSpPr/>
          <p:nvPr/>
        </p:nvSpPr>
        <p:spPr>
          <a:xfrm>
            <a:off x="1759531" y="1653311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0CDDC-8583-42F1-ADD0-A77AD7FF7B50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0133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282557-A851-42BC-9CC5-8BE3D01D8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2" b="4916"/>
          <a:stretch/>
        </p:blipFill>
        <p:spPr>
          <a:xfrm>
            <a:off x="0" y="812800"/>
            <a:ext cx="12192000" cy="57080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E8DA26-7870-4F6C-ABCE-B4DF99BDC3C1}"/>
              </a:ext>
            </a:extLst>
          </p:cNvPr>
          <p:cNvSpPr/>
          <p:nvPr/>
        </p:nvSpPr>
        <p:spPr>
          <a:xfrm>
            <a:off x="2045856" y="2189018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1F73B-BF1F-4BB7-947D-7A90E213267A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67305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TIPSTER – Create new tipster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608442-A6D7-4223-8839-C02A798C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2" b="4781"/>
          <a:stretch/>
        </p:blipFill>
        <p:spPr>
          <a:xfrm>
            <a:off x="0" y="812800"/>
            <a:ext cx="12192000" cy="5717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673F32-1458-4C7E-8F9B-3023FB8BA1F8}"/>
              </a:ext>
            </a:extLst>
          </p:cNvPr>
          <p:cNvSpPr/>
          <p:nvPr/>
        </p:nvSpPr>
        <p:spPr>
          <a:xfrm>
            <a:off x="0" y="3084945"/>
            <a:ext cx="1810327" cy="41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567CB-10AA-4E09-BF7F-C7A31D95B898}"/>
              </a:ext>
            </a:extLst>
          </p:cNvPr>
          <p:cNvSpPr/>
          <p:nvPr/>
        </p:nvSpPr>
        <p:spPr>
          <a:xfrm>
            <a:off x="1759531" y="1570187"/>
            <a:ext cx="2521527" cy="5310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E1E74-6D9D-480D-BC4B-FA32AF3E57C7}"/>
              </a:ext>
            </a:extLst>
          </p:cNvPr>
          <p:cNvSpPr/>
          <p:nvPr/>
        </p:nvSpPr>
        <p:spPr>
          <a:xfrm>
            <a:off x="9810307" y="10106"/>
            <a:ext cx="1649690" cy="4515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48FB3D-965D-42B0-A481-2FF0FACE52A0}"/>
              </a:ext>
            </a:extLst>
          </p:cNvPr>
          <p:cNvSpPr/>
          <p:nvPr/>
        </p:nvSpPr>
        <p:spPr>
          <a:xfrm>
            <a:off x="8300720" y="4622800"/>
            <a:ext cx="3362960" cy="1686560"/>
          </a:xfrm>
          <a:prstGeom prst="wedgeRectCallout">
            <a:avLst>
              <a:gd name="adj1" fmla="val -108144"/>
              <a:gd name="adj2" fmla="val -1338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QUESTION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If tipster lost his password, how we can get or recover it ? (idem for USER) </a:t>
            </a:r>
          </a:p>
        </p:txBody>
      </p:sp>
    </p:spTree>
    <p:extLst>
      <p:ext uri="{BB962C8B-B14F-4D97-AF65-F5344CB8AC3E}">
        <p14:creationId xmlns:p14="http://schemas.microsoft.com/office/powerpoint/2010/main" val="156452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14644</TotalTime>
  <Words>897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</dc:creator>
  <cp:lastModifiedBy>Long Nguyen</cp:lastModifiedBy>
  <cp:revision>265</cp:revision>
  <dcterms:created xsi:type="dcterms:W3CDTF">2018-06-27T06:43:51Z</dcterms:created>
  <dcterms:modified xsi:type="dcterms:W3CDTF">2018-09-30T17:21:48Z</dcterms:modified>
</cp:coreProperties>
</file>