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56" r:id="rId5"/>
    <p:sldId id="288" r:id="rId6"/>
    <p:sldId id="276" r:id="rId7"/>
    <p:sldId id="289" r:id="rId8"/>
    <p:sldId id="290" r:id="rId9"/>
    <p:sldId id="291" r:id="rId10"/>
    <p:sldId id="293" r:id="rId11"/>
    <p:sldId id="277" r:id="rId12"/>
    <p:sldId id="292" r:id="rId13"/>
    <p:sldId id="278" r:id="rId14"/>
    <p:sldId id="294" r:id="rId15"/>
    <p:sldId id="295" r:id="rId16"/>
    <p:sldId id="296" r:id="rId17"/>
    <p:sldId id="297" r:id="rId18"/>
    <p:sldId id="298" r:id="rId19"/>
    <p:sldId id="299" r:id="rId20"/>
    <p:sldId id="279" r:id="rId21"/>
    <p:sldId id="300" r:id="rId22"/>
    <p:sldId id="302" r:id="rId23"/>
    <p:sldId id="305" r:id="rId24"/>
    <p:sldId id="283" r:id="rId25"/>
    <p:sldId id="282"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m Quoc Huy 20161857" initials="PQH2" lastIdx="5" clrIdx="0">
    <p:extLst>
      <p:ext uri="{19B8F6BF-5375-455C-9EA6-DF929625EA0E}">
        <p15:presenceInfo xmlns:p15="http://schemas.microsoft.com/office/powerpoint/2012/main" userId="S::huy.pq161857@sis.hust.edu.vn::dbb51e50-ff7e-473a-ab1b-fbacdc2e651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459CBD-7DAD-4985-810B-AF69E1AD7999}" v="7" dt="2021-01-10T16:10:55.4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52" autoAdjust="0"/>
  </p:normalViewPr>
  <p:slideViewPr>
    <p:cSldViewPr snapToGrid="0" showGuides="1">
      <p:cViewPr varScale="1">
        <p:scale>
          <a:sx n="115" d="100"/>
          <a:sy n="115" d="100"/>
        </p:scale>
        <p:origin x="366" y="10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0T14:19:55.626" idx="1">
    <p:pos x="4661" y="-821"/>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10T21:02:48.661" idx="2">
    <p:pos x="10" y="10"/>
    <p:text>- Trực quan hóa công việc: Bảng Kanban là công cụ để trực quan hóa công việc. Bảng Kanban bao gồm các cột tương ứng với trạng thái của công việc. Mỗi công việc khi ở trạng thái nào thì được đặt ở cột tương ứng.
- Giới hạn công việc: Số lượng công việc đang được làm đồng thời ở mỗi trạng thái cần được giới hạn. Nguyên lý này giúp giới hạn những việc chưa hoàn thành trong tiến trình, từ đó giảm thời gian mỗi công việc đi qua hệ thống Kanban. Nguyên lý còn giúp cho nhóm làm việc tập trung, tránh lãng phí do phải việc chuyển qua lại giữa các công việc khác nhau.
- Tập trung vào luồng làm việc:  
- Cải tiến liên tục: Nhóm đo mức độ hiệu quả bằng cách theo dõi chất lượng, thời gian làm sản phẩm, v.v. để từ đó có những phân tích, thử nghiệm để thay đổi hệ thống nhằm tăng tính hiệu quả của nhóm.</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10T21:02:48.661" idx="2">
    <p:pos x="10" y="10"/>
    <p:text>- Trực quan hóa công việc: Bảng Kanban là công cụ để trực quan hóa công việc. Bảng Kanban bao gồm các cột tương ứng với trạng thái của công việc. Mỗi công việc khi ở trạng thái nào thì được đặt ở cột tương ứng.
- Giới hạn công việc: Số lượng công việc đang được làm đồng thời ở mỗi trạng thái cần được giới hạn. Nguyên lý này giúp giới hạn những việc chưa hoàn thành trong tiến trình, từ đó giảm thời gian mỗi công việc đi qua hệ thống Kanban. Nguyên lý còn giúp cho nhóm làm việc tập trung, tránh lãng phí do phải việc chuyển qua lại giữa các công việc khác nhau.
- Tập trung vào luồng làm việc:  
- Cải tiến liên tục: Nhóm đo mức độ hiệu quả bằng cách theo dõi chất lượng, thời gian làm sản phẩm, v.v. để từ đó có những phân tích, thử nghiệm để thay đổi hệ thống nhằm tăng tính hiệu quả của nhóm.</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1/13/2021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546602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690276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585791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251964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394423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14871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599060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4159822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870968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761160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539991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759472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459293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686042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330776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1/13/2021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1/13/2021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1/13/2021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1/13/2021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1/13/2021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1/13/2021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1/13/2021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1/13/2021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1/13/2021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1/13/2021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1/13/2021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1/13/2021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2635133" y="2099240"/>
            <a:ext cx="7539644" cy="1661993"/>
          </a:xfrm>
        </p:spPr>
        <p:txBody>
          <a:bodyPr wrap="square" lIns="0" tIns="0" rIns="0" bIns="0" anchor="t">
            <a:spAutoFit/>
          </a:bodyPr>
          <a:lstStyle/>
          <a:p>
            <a:r>
              <a:rPr lang="en-US" sz="4000" b="1" dirty="0">
                <a:solidFill>
                  <a:schemeClr val="bg1"/>
                </a:solidFill>
                <a:latin typeface="Calibri" panose="020F0502020204030204" pitchFamily="34" charset="0"/>
                <a:cs typeface="Calibri" panose="020F0502020204030204" pitchFamily="34" charset="0"/>
              </a:rPr>
              <a:t>XÂY DỰNG HỆ THỐNG QUẢN LÝ CÔNG VIỆC THEO MÔ HÌNH KANBAN</a:t>
            </a:r>
            <a:endParaRPr lang="en-US" sz="4000" dirty="0">
              <a:solidFill>
                <a:schemeClr val="accent4"/>
              </a:solidFill>
              <a:latin typeface="Calibri" panose="020F0502020204030204" pitchFamily="34" charset="0"/>
              <a:cs typeface="Calibri" panose="020F0502020204030204" pitchFamily="34" charset="0"/>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975199" y="-1511500"/>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508138" y="-2111565"/>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C05C5B2-9960-4002-8E63-FCD950EB2EB5}"/>
              </a:ext>
            </a:extLst>
          </p:cNvPr>
          <p:cNvSpPr txBox="1"/>
          <p:nvPr/>
        </p:nvSpPr>
        <p:spPr>
          <a:xfrm>
            <a:off x="3931921" y="4615084"/>
            <a:ext cx="5378334" cy="1323439"/>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Sinh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viên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Phạm</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Quốc</a:t>
            </a:r>
            <a:r>
              <a:rPr lang="en-US" sz="2000" dirty="0">
                <a:solidFill>
                  <a:schemeClr val="bg1"/>
                </a:solidFill>
                <a:latin typeface="Arial" panose="020B0604020202020204" pitchFamily="34" charset="0"/>
                <a:cs typeface="Arial" panose="020B0604020202020204" pitchFamily="34" charset="0"/>
              </a:rPr>
              <a:t> Huy</a:t>
            </a:r>
            <a:br>
              <a:rPr lang="en-US" sz="2000" dirty="0">
                <a:solidFill>
                  <a:schemeClr val="bg1"/>
                </a:solidFill>
                <a:latin typeface="Arial" panose="020B0604020202020204" pitchFamily="34" charset="0"/>
                <a:cs typeface="Arial" panose="020B0604020202020204" pitchFamily="34" charset="0"/>
              </a:rPr>
            </a:br>
            <a:r>
              <a:rPr lang="en-US" sz="2000" dirty="0" err="1">
                <a:solidFill>
                  <a:schemeClr val="bg1"/>
                </a:solidFill>
                <a:latin typeface="Arial" panose="020B0604020202020204" pitchFamily="34" charset="0"/>
                <a:cs typeface="Arial" panose="020B0604020202020204" pitchFamily="34" charset="0"/>
              </a:rPr>
              <a:t>Chuyên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ngành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Hệ</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thống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thông</a:t>
            </a:r>
            <a:r>
              <a:rPr lang="en-US" sz="2000" dirty="0">
                <a:solidFill>
                  <a:schemeClr val="bg1"/>
                </a:solidFill>
                <a:latin typeface="Arial" panose="020B0604020202020204" pitchFamily="34" charset="0"/>
                <a:cs typeface="Arial" panose="020B0604020202020204" pitchFamily="34" charset="0"/>
              </a:rPr>
              <a:t> tin </a:t>
            </a:r>
            <a:r>
              <a:rPr lang="en-US" sz="2000" dirty="0" err="1">
                <a:solidFill>
                  <a:schemeClr val="bg1"/>
                </a:solidFill>
                <a:latin typeface="Arial" panose="020B0604020202020204" pitchFamily="34" charset="0"/>
                <a:cs typeface="Arial" panose="020B0604020202020204" pitchFamily="34" charset="0"/>
              </a:rPr>
              <a:t>quản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lý</a:t>
            </a:r>
            <a:r>
              <a:rPr lang="en-US" sz="2000" dirty="0">
                <a:solidFill>
                  <a:schemeClr val="bg1"/>
                </a:solidFill>
                <a:latin typeface="Arial" panose="020B0604020202020204" pitchFamily="34" charset="0"/>
                <a:cs typeface="Arial" panose="020B0604020202020204" pitchFamily="34" charset="0"/>
              </a:rPr>
              <a:t>            	GVHD: </a:t>
            </a:r>
            <a:r>
              <a:rPr lang="en-US" sz="2000" dirty="0" err="1">
                <a:solidFill>
                  <a:schemeClr val="bg1"/>
                </a:solidFill>
                <a:latin typeface="Arial" panose="020B0604020202020204" pitchFamily="34" charset="0"/>
                <a:cs typeface="Arial" panose="020B0604020202020204" pitchFamily="34" charset="0"/>
              </a:rPr>
              <a:t>TS.Ngô</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Thị</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Hiền</a:t>
            </a:r>
            <a:endParaRPr lang="en-US" sz="2000" dirty="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688945" y="522898"/>
            <a:ext cx="250305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032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tx1">
                    <a:lumMod val="75000"/>
                    <a:lumOff val="25000"/>
                  </a:schemeClr>
                </a:solidFill>
                <a:latin typeface="Arial" panose="020B0604020202020204" pitchFamily="34" charset="0"/>
                <a:cs typeface="Arial" panose="020B0604020202020204" pitchFamily="34" charset="0"/>
              </a:rPr>
              <a:t>PHÂN TÍCH VÀ THIẾT KẾ HỆ THỐNG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55847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E223D9E-5001-4660-96E3-E85D1D194C92}"/>
              </a:ext>
            </a:extLst>
          </p:cNvPr>
          <p:cNvSpPr txBox="1"/>
          <p:nvPr/>
        </p:nvSpPr>
        <p:spPr>
          <a:xfrm>
            <a:off x="692727" y="964171"/>
            <a:ext cx="8589818" cy="430887"/>
          </a:xfrm>
          <a:prstGeom prst="rect">
            <a:avLst/>
          </a:prstGeom>
          <a:noFill/>
        </p:spPr>
        <p:txBody>
          <a:bodyPr wrap="square" rtlCol="0">
            <a:spAutoFit/>
          </a:bodyPr>
          <a:lstStyle/>
          <a:p>
            <a:r>
              <a:rPr lang="vi-VN" sz="2200" b="1" dirty="0">
                <a:latin typeface="Arial" panose="020B0604020202020204" pitchFamily="34" charset="0"/>
                <a:cs typeface="Arial" panose="020B0604020202020204" pitchFamily="34" charset="0"/>
              </a:rPr>
              <a:t>Sơ</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đồ</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phân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cấp</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chức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năng</a:t>
            </a:r>
            <a:endParaRPr lang="en-US" sz="2200" b="1" dirty="0">
              <a:latin typeface="Arial" panose="020B0604020202020204" pitchFamily="34" charset="0"/>
              <a:cs typeface="Arial" panose="020B0604020202020204" pitchFamily="34" charset="0"/>
            </a:endParaRPr>
          </a:p>
        </p:txBody>
      </p:sp>
      <p:pic>
        <p:nvPicPr>
          <p:cNvPr id="37" name="Picture 36">
            <a:extLst>
              <a:ext uri="{FF2B5EF4-FFF2-40B4-BE49-F238E27FC236}">
                <a16:creationId xmlns:a16="http://schemas.microsoft.com/office/drawing/2014/main" id="{BE1951F7-D064-479A-98CB-3D41B2F22523}"/>
              </a:ext>
            </a:extLst>
          </p:cNvPr>
          <p:cNvPicPr/>
          <p:nvPr/>
        </p:nvPicPr>
        <p:blipFill>
          <a:blip r:embed="rId3"/>
          <a:stretch>
            <a:fillRect/>
          </a:stretch>
        </p:blipFill>
        <p:spPr>
          <a:xfrm>
            <a:off x="3379008" y="1635124"/>
            <a:ext cx="5138420" cy="5032375"/>
          </a:xfrm>
          <a:prstGeom prst="rect">
            <a:avLst/>
          </a:prstGeom>
        </p:spPr>
      </p:pic>
    </p:spTree>
    <p:extLst>
      <p:ext uri="{BB962C8B-B14F-4D97-AF65-F5344CB8AC3E}">
        <p14:creationId xmlns:p14="http://schemas.microsoft.com/office/powerpoint/2010/main" val="843768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688945" y="522898"/>
            <a:ext cx="250305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032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tx1">
                    <a:lumMod val="75000"/>
                    <a:lumOff val="25000"/>
                  </a:schemeClr>
                </a:solidFill>
                <a:latin typeface="Arial" panose="020B0604020202020204" pitchFamily="34" charset="0"/>
                <a:cs typeface="Arial" panose="020B0604020202020204" pitchFamily="34" charset="0"/>
              </a:rPr>
              <a:t>PHÂN TÍCH VÀ THIẾT KẾ HỆ THỐNG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55847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E223D9E-5001-4660-96E3-E85D1D194C92}"/>
              </a:ext>
            </a:extLst>
          </p:cNvPr>
          <p:cNvSpPr txBox="1"/>
          <p:nvPr/>
        </p:nvSpPr>
        <p:spPr>
          <a:xfrm>
            <a:off x="692727" y="964171"/>
            <a:ext cx="8589818" cy="430887"/>
          </a:xfrm>
          <a:prstGeom prst="rect">
            <a:avLst/>
          </a:prstGeom>
          <a:noFill/>
        </p:spPr>
        <p:txBody>
          <a:bodyPr wrap="square" rtlCol="0">
            <a:spAutoFit/>
          </a:bodyPr>
          <a:lstStyle/>
          <a:p>
            <a:r>
              <a:rPr lang="en-US" sz="2200" b="1" dirty="0" err="1">
                <a:latin typeface="Arial" panose="020B0604020202020204" pitchFamily="34" charset="0"/>
                <a:cs typeface="Arial" panose="020B0604020202020204" pitchFamily="34" charset="0"/>
              </a:rPr>
              <a:t>Biểu</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đồ</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luồng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dữ</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liệu</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mức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khung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cảnh</a:t>
            </a:r>
            <a:endParaRPr lang="en-US" sz="22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662196E-E4AA-4017-ABFE-A4DBF2DAE062}"/>
              </a:ext>
            </a:extLst>
          </p:cNvPr>
          <p:cNvPicPr>
            <a:picLocks noChangeAspect="1"/>
          </p:cNvPicPr>
          <p:nvPr/>
        </p:nvPicPr>
        <p:blipFill>
          <a:blip r:embed="rId3"/>
          <a:stretch>
            <a:fillRect/>
          </a:stretch>
        </p:blipFill>
        <p:spPr>
          <a:xfrm>
            <a:off x="1466850" y="1864724"/>
            <a:ext cx="9258300" cy="4410075"/>
          </a:xfrm>
          <a:prstGeom prst="rect">
            <a:avLst/>
          </a:prstGeom>
        </p:spPr>
      </p:pic>
    </p:spTree>
    <p:extLst>
      <p:ext uri="{BB962C8B-B14F-4D97-AF65-F5344CB8AC3E}">
        <p14:creationId xmlns:p14="http://schemas.microsoft.com/office/powerpoint/2010/main" val="66962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688945" y="522898"/>
            <a:ext cx="250305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032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tx1">
                    <a:lumMod val="75000"/>
                    <a:lumOff val="25000"/>
                  </a:schemeClr>
                </a:solidFill>
                <a:latin typeface="Arial" panose="020B0604020202020204" pitchFamily="34" charset="0"/>
                <a:cs typeface="Arial" panose="020B0604020202020204" pitchFamily="34" charset="0"/>
              </a:rPr>
              <a:t>PHÂN TÍCH VÀ THIẾT KẾ HỆ THỐNG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55847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E223D9E-5001-4660-96E3-E85D1D194C92}"/>
              </a:ext>
            </a:extLst>
          </p:cNvPr>
          <p:cNvSpPr txBox="1"/>
          <p:nvPr/>
        </p:nvSpPr>
        <p:spPr>
          <a:xfrm>
            <a:off x="692727" y="964171"/>
            <a:ext cx="8589818" cy="430887"/>
          </a:xfrm>
          <a:prstGeom prst="rect">
            <a:avLst/>
          </a:prstGeom>
          <a:noFill/>
        </p:spPr>
        <p:txBody>
          <a:bodyPr wrap="square" rtlCol="0">
            <a:spAutoFit/>
          </a:bodyPr>
          <a:lstStyle/>
          <a:p>
            <a:r>
              <a:rPr lang="en-US" sz="2200" b="1" dirty="0" err="1">
                <a:latin typeface="Arial" panose="020B0604020202020204" pitchFamily="34" charset="0"/>
                <a:cs typeface="Arial" panose="020B0604020202020204" pitchFamily="34" charset="0"/>
              </a:rPr>
              <a:t>Biểu</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đồ</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luồng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dữ</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liệu</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mức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đỉnh</a:t>
            </a:r>
            <a:endParaRPr lang="en-US" sz="22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8EDBDC5-6560-43CA-911A-6144FCD73F9F}"/>
              </a:ext>
            </a:extLst>
          </p:cNvPr>
          <p:cNvPicPr>
            <a:picLocks noChangeAspect="1"/>
          </p:cNvPicPr>
          <p:nvPr/>
        </p:nvPicPr>
        <p:blipFill>
          <a:blip r:embed="rId3"/>
          <a:stretch>
            <a:fillRect/>
          </a:stretch>
        </p:blipFill>
        <p:spPr>
          <a:xfrm>
            <a:off x="1449366" y="1435069"/>
            <a:ext cx="8667223" cy="5140298"/>
          </a:xfrm>
          <a:prstGeom prst="rect">
            <a:avLst/>
          </a:prstGeom>
        </p:spPr>
      </p:pic>
    </p:spTree>
    <p:extLst>
      <p:ext uri="{BB962C8B-B14F-4D97-AF65-F5344CB8AC3E}">
        <p14:creationId xmlns:p14="http://schemas.microsoft.com/office/powerpoint/2010/main" val="1940926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688945" y="522898"/>
            <a:ext cx="250305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032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tx1">
                    <a:lumMod val="75000"/>
                    <a:lumOff val="25000"/>
                  </a:schemeClr>
                </a:solidFill>
                <a:latin typeface="Arial" panose="020B0604020202020204" pitchFamily="34" charset="0"/>
                <a:cs typeface="Arial" panose="020B0604020202020204" pitchFamily="34" charset="0"/>
              </a:rPr>
              <a:t>PHÂN TÍCH VÀ THIẾT KẾ HỆ THỐNG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55847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E223D9E-5001-4660-96E3-E85D1D194C92}"/>
              </a:ext>
            </a:extLst>
          </p:cNvPr>
          <p:cNvSpPr txBox="1"/>
          <p:nvPr/>
        </p:nvSpPr>
        <p:spPr>
          <a:xfrm>
            <a:off x="692727" y="964171"/>
            <a:ext cx="8922328" cy="430887"/>
          </a:xfrm>
          <a:prstGeom prst="rect">
            <a:avLst/>
          </a:prstGeom>
          <a:noFill/>
        </p:spPr>
        <p:txBody>
          <a:bodyPr wrap="square" rtlCol="0">
            <a:spAutoFit/>
          </a:bodyPr>
          <a:lstStyle/>
          <a:p>
            <a:r>
              <a:rPr lang="en-US" sz="2200" b="1" dirty="0" err="1">
                <a:latin typeface="Arial" panose="020B0604020202020204" pitchFamily="34" charset="0"/>
                <a:cs typeface="Arial" panose="020B0604020202020204" pitchFamily="34" charset="0"/>
              </a:rPr>
              <a:t>Biểu</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đồ</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dữ</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liệu</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mức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dưới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đỉnh</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chức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năng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quản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lý</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thành</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viên</a:t>
            </a:r>
            <a:endParaRPr lang="en-US" sz="22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51255508-DD86-4997-9144-0F4FF835BA9E}"/>
              </a:ext>
            </a:extLst>
          </p:cNvPr>
          <p:cNvPicPr>
            <a:picLocks noChangeAspect="1"/>
          </p:cNvPicPr>
          <p:nvPr/>
        </p:nvPicPr>
        <p:blipFill>
          <a:blip r:embed="rId3"/>
          <a:stretch>
            <a:fillRect/>
          </a:stretch>
        </p:blipFill>
        <p:spPr>
          <a:xfrm>
            <a:off x="1812721" y="2168729"/>
            <a:ext cx="8808076" cy="4395852"/>
          </a:xfrm>
          <a:prstGeom prst="rect">
            <a:avLst/>
          </a:prstGeom>
        </p:spPr>
      </p:pic>
    </p:spTree>
    <p:extLst>
      <p:ext uri="{BB962C8B-B14F-4D97-AF65-F5344CB8AC3E}">
        <p14:creationId xmlns:p14="http://schemas.microsoft.com/office/powerpoint/2010/main" val="1233041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688945" y="522898"/>
            <a:ext cx="250305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032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tx1">
                    <a:lumMod val="75000"/>
                    <a:lumOff val="25000"/>
                  </a:schemeClr>
                </a:solidFill>
                <a:latin typeface="Arial" panose="020B0604020202020204" pitchFamily="34" charset="0"/>
                <a:cs typeface="Arial" panose="020B0604020202020204" pitchFamily="34" charset="0"/>
              </a:rPr>
              <a:t>PHÂN TÍCH VÀ THIẾT KẾ HỆ THỐNG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55847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E223D9E-5001-4660-96E3-E85D1D194C92}"/>
              </a:ext>
            </a:extLst>
          </p:cNvPr>
          <p:cNvSpPr txBox="1"/>
          <p:nvPr/>
        </p:nvSpPr>
        <p:spPr>
          <a:xfrm>
            <a:off x="692726" y="964171"/>
            <a:ext cx="10492509" cy="430887"/>
          </a:xfrm>
          <a:prstGeom prst="rect">
            <a:avLst/>
          </a:prstGeom>
          <a:noFill/>
        </p:spPr>
        <p:txBody>
          <a:bodyPr wrap="square" rtlCol="0">
            <a:spAutoFit/>
          </a:bodyPr>
          <a:lstStyle/>
          <a:p>
            <a:r>
              <a:rPr lang="en-US" sz="2200" b="1" dirty="0" err="1">
                <a:latin typeface="Arial" panose="020B0604020202020204" pitchFamily="34" charset="0"/>
                <a:cs typeface="Arial" panose="020B0604020202020204" pitchFamily="34" charset="0"/>
              </a:rPr>
              <a:t>Biểu</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đồ</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dữ</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liệu</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mức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dưới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đỉnh</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chức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năng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quản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lý</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danh</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sách</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công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việc</a:t>
            </a:r>
            <a:endParaRPr lang="en-US" sz="22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170C58E-EB02-428A-9DA4-FFF59EF4D6E8}"/>
              </a:ext>
            </a:extLst>
          </p:cNvPr>
          <p:cNvPicPr>
            <a:picLocks noChangeAspect="1"/>
          </p:cNvPicPr>
          <p:nvPr/>
        </p:nvPicPr>
        <p:blipFill>
          <a:blip r:embed="rId3"/>
          <a:stretch>
            <a:fillRect/>
          </a:stretch>
        </p:blipFill>
        <p:spPr>
          <a:xfrm>
            <a:off x="1574656" y="1767468"/>
            <a:ext cx="8878275" cy="4900032"/>
          </a:xfrm>
          <a:prstGeom prst="rect">
            <a:avLst/>
          </a:prstGeom>
        </p:spPr>
      </p:pic>
    </p:spTree>
    <p:extLst>
      <p:ext uri="{BB962C8B-B14F-4D97-AF65-F5344CB8AC3E}">
        <p14:creationId xmlns:p14="http://schemas.microsoft.com/office/powerpoint/2010/main" val="4054163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688945" y="522898"/>
            <a:ext cx="250305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032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tx1">
                    <a:lumMod val="75000"/>
                    <a:lumOff val="25000"/>
                  </a:schemeClr>
                </a:solidFill>
                <a:latin typeface="Arial" panose="020B0604020202020204" pitchFamily="34" charset="0"/>
                <a:cs typeface="Arial" panose="020B0604020202020204" pitchFamily="34" charset="0"/>
              </a:rPr>
              <a:t>PHÂN TÍCH VÀ THIẾT KẾ HỆ THỐNG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55847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E223D9E-5001-4660-96E3-E85D1D194C92}"/>
              </a:ext>
            </a:extLst>
          </p:cNvPr>
          <p:cNvSpPr txBox="1"/>
          <p:nvPr/>
        </p:nvSpPr>
        <p:spPr>
          <a:xfrm>
            <a:off x="692726" y="964171"/>
            <a:ext cx="9319491" cy="430887"/>
          </a:xfrm>
          <a:prstGeom prst="rect">
            <a:avLst/>
          </a:prstGeom>
          <a:noFill/>
        </p:spPr>
        <p:txBody>
          <a:bodyPr wrap="square" rtlCol="0">
            <a:spAutoFit/>
          </a:bodyPr>
          <a:lstStyle/>
          <a:p>
            <a:r>
              <a:rPr lang="en-US" sz="2200" b="1" dirty="0" err="1">
                <a:latin typeface="Arial" panose="020B0604020202020204" pitchFamily="34" charset="0"/>
                <a:cs typeface="Arial" panose="020B0604020202020204" pitchFamily="34" charset="0"/>
              </a:rPr>
              <a:t>Biểu</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đồ</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dữ</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liệu</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mức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dưới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đỉnh</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chức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năng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quản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lý</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thẻ</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nhiệm</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vụ</a:t>
            </a:r>
            <a:endParaRPr lang="en-US" sz="22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34F5C9B-CD3A-472F-863E-6B002B211B95}"/>
              </a:ext>
            </a:extLst>
          </p:cNvPr>
          <p:cNvPicPr>
            <a:picLocks noChangeAspect="1"/>
          </p:cNvPicPr>
          <p:nvPr/>
        </p:nvPicPr>
        <p:blipFill>
          <a:blip r:embed="rId3"/>
          <a:stretch>
            <a:fillRect/>
          </a:stretch>
        </p:blipFill>
        <p:spPr>
          <a:xfrm>
            <a:off x="2385753" y="1529283"/>
            <a:ext cx="7236118" cy="5328717"/>
          </a:xfrm>
          <a:prstGeom prst="rect">
            <a:avLst/>
          </a:prstGeom>
        </p:spPr>
      </p:pic>
    </p:spTree>
    <p:extLst>
      <p:ext uri="{BB962C8B-B14F-4D97-AF65-F5344CB8AC3E}">
        <p14:creationId xmlns:p14="http://schemas.microsoft.com/office/powerpoint/2010/main" val="1831348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688945" y="522898"/>
            <a:ext cx="250305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032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tx1">
                    <a:lumMod val="75000"/>
                    <a:lumOff val="25000"/>
                  </a:schemeClr>
                </a:solidFill>
                <a:latin typeface="Arial" panose="020B0604020202020204" pitchFamily="34" charset="0"/>
                <a:cs typeface="Arial" panose="020B0604020202020204" pitchFamily="34" charset="0"/>
              </a:rPr>
              <a:t>PHÂN TÍCH VÀ THIẾT KẾ HỆ THỐNG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55847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E223D9E-5001-4660-96E3-E85D1D194C92}"/>
              </a:ext>
            </a:extLst>
          </p:cNvPr>
          <p:cNvSpPr txBox="1"/>
          <p:nvPr/>
        </p:nvSpPr>
        <p:spPr>
          <a:xfrm>
            <a:off x="692727" y="964171"/>
            <a:ext cx="8589818" cy="430887"/>
          </a:xfrm>
          <a:prstGeom prst="rect">
            <a:avLst/>
          </a:prstGeom>
          <a:noFill/>
        </p:spPr>
        <p:txBody>
          <a:bodyPr wrap="square" rtlCol="0">
            <a:spAutoFit/>
          </a:bodyPr>
          <a:lstStyle/>
          <a:p>
            <a:r>
              <a:rPr lang="en-US" sz="2200" b="1" dirty="0" err="1">
                <a:latin typeface="Arial" panose="020B0604020202020204" pitchFamily="34" charset="0"/>
                <a:cs typeface="Arial" panose="020B0604020202020204" pitchFamily="34" charset="0"/>
              </a:rPr>
              <a:t>Biểu</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đồ</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dữ</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liệu</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mức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dưới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đỉnh</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chức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năng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quản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lý</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hoạt</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động</a:t>
            </a:r>
            <a:endParaRPr lang="en-US" sz="2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006D2F7-DC3E-4A35-A94D-3BEDB21D81F7}"/>
              </a:ext>
            </a:extLst>
          </p:cNvPr>
          <p:cNvPicPr>
            <a:picLocks noChangeAspect="1"/>
          </p:cNvPicPr>
          <p:nvPr/>
        </p:nvPicPr>
        <p:blipFill>
          <a:blip r:embed="rId3"/>
          <a:stretch>
            <a:fillRect/>
          </a:stretch>
        </p:blipFill>
        <p:spPr>
          <a:xfrm>
            <a:off x="1590675" y="2671762"/>
            <a:ext cx="9010650" cy="1514475"/>
          </a:xfrm>
          <a:prstGeom prst="rect">
            <a:avLst/>
          </a:prstGeom>
        </p:spPr>
      </p:pic>
    </p:spTree>
    <p:extLst>
      <p:ext uri="{BB962C8B-B14F-4D97-AF65-F5344CB8AC3E}">
        <p14:creationId xmlns:p14="http://schemas.microsoft.com/office/powerpoint/2010/main" val="3931623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p:nvPr>
        </p:nvSpPr>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610764" y="522898"/>
            <a:ext cx="458123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THỰC NGHIỆM</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59970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21983DD-422C-4E12-80C4-66F9268C0FE2}"/>
              </a:ext>
            </a:extLst>
          </p:cNvPr>
          <p:cNvSpPr txBox="1"/>
          <p:nvPr/>
        </p:nvSpPr>
        <p:spPr>
          <a:xfrm>
            <a:off x="526472" y="966097"/>
            <a:ext cx="7555346" cy="430887"/>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Giao </a:t>
            </a:r>
            <a:r>
              <a:rPr lang="en-US" sz="2200" b="1" dirty="0" err="1">
                <a:latin typeface="Arial" panose="020B0604020202020204" pitchFamily="34" charset="0"/>
                <a:cs typeface="Arial" panose="020B0604020202020204" pitchFamily="34" charset="0"/>
              </a:rPr>
              <a:t>diện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đăng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nhập</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đăng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ký</a:t>
            </a:r>
            <a:endParaRPr lang="en-US" sz="2200" b="1" dirty="0">
              <a:latin typeface="Arial" panose="020B0604020202020204" pitchFamily="34" charset="0"/>
              <a:cs typeface="Arial" panose="020B0604020202020204" pitchFamily="34" charset="0"/>
            </a:endParaRPr>
          </a:p>
        </p:txBody>
      </p:sp>
      <p:pic>
        <p:nvPicPr>
          <p:cNvPr id="27" name="Content Placeholder 26">
            <a:extLst>
              <a:ext uri="{FF2B5EF4-FFF2-40B4-BE49-F238E27FC236}">
                <a16:creationId xmlns:a16="http://schemas.microsoft.com/office/drawing/2014/main" id="{AE98C4D7-3A54-4B25-B0AD-45C64447066D}"/>
              </a:ext>
            </a:extLst>
          </p:cNvPr>
          <p:cNvPicPr>
            <a:picLocks noGrp="1"/>
          </p:cNvPicPr>
          <p:nvPr>
            <p:ph sz="half" idx="1"/>
          </p:nvPr>
        </p:nvPicPr>
        <p:blipFill>
          <a:blip r:embed="rId3"/>
          <a:stretch>
            <a:fillRect/>
          </a:stretch>
        </p:blipFill>
        <p:spPr>
          <a:xfrm>
            <a:off x="644236" y="2895142"/>
            <a:ext cx="5181600" cy="2821904"/>
          </a:xfrm>
          <a:prstGeom prst="rect">
            <a:avLst/>
          </a:prstGeom>
          <a:ln>
            <a:noFill/>
          </a:ln>
          <a:effectLst>
            <a:outerShdw blurRad="292100" dist="139700" dir="2700000" algn="tl" rotWithShape="0">
              <a:srgbClr val="333333">
                <a:alpha val="65000"/>
              </a:srgbClr>
            </a:outerShdw>
          </a:effectLst>
        </p:spPr>
      </p:pic>
      <p:pic>
        <p:nvPicPr>
          <p:cNvPr id="28" name="Content Placeholder 27">
            <a:extLst>
              <a:ext uri="{FF2B5EF4-FFF2-40B4-BE49-F238E27FC236}">
                <a16:creationId xmlns:a16="http://schemas.microsoft.com/office/drawing/2014/main" id="{436F6E7E-AE5B-4C15-A279-505150407BEB}"/>
              </a:ext>
            </a:extLst>
          </p:cNvPr>
          <p:cNvPicPr>
            <a:picLocks noGrp="1"/>
          </p:cNvPicPr>
          <p:nvPr>
            <p:ph sz="half" idx="2"/>
          </p:nvPr>
        </p:nvPicPr>
        <p:blipFill>
          <a:blip r:embed="rId4"/>
          <a:stretch>
            <a:fillRect/>
          </a:stretch>
        </p:blipFill>
        <p:spPr>
          <a:xfrm>
            <a:off x="6283036" y="2895142"/>
            <a:ext cx="5181600" cy="2835419"/>
          </a:xfrm>
          <a:prstGeom prst="rect">
            <a:avLst/>
          </a:prstGeom>
          <a:ln>
            <a:noFill/>
          </a:ln>
          <a:effectLst>
            <a:outerShdw blurRad="292100" dist="139700" dir="2700000" algn="tl" rotWithShape="0">
              <a:srgbClr val="333333">
                <a:alpha val="65000"/>
              </a:srgbClr>
            </a:outerShdw>
          </a:effectLst>
        </p:spPr>
      </p:pic>
      <p:sp>
        <p:nvSpPr>
          <p:cNvPr id="16" name="TextBox 15">
            <a:extLst>
              <a:ext uri="{FF2B5EF4-FFF2-40B4-BE49-F238E27FC236}">
                <a16:creationId xmlns:a16="http://schemas.microsoft.com/office/drawing/2014/main" id="{5C087526-B7A8-44C4-9B25-083EB052C681}"/>
              </a:ext>
            </a:extLst>
          </p:cNvPr>
          <p:cNvSpPr txBox="1"/>
          <p:nvPr/>
        </p:nvSpPr>
        <p:spPr>
          <a:xfrm>
            <a:off x="1440873" y="2087418"/>
            <a:ext cx="3666836" cy="400110"/>
          </a:xfrm>
          <a:prstGeom prst="rect">
            <a:avLst/>
          </a:prstGeom>
          <a:noFill/>
        </p:spPr>
        <p:txBody>
          <a:bodyPr wrap="square" rtlCol="0">
            <a:spAutoFit/>
          </a:bodyPr>
          <a:lstStyle/>
          <a:p>
            <a:pPr algn="ctr"/>
            <a:r>
              <a:rPr lang="en-US" sz="2000" dirty="0" err="1">
                <a:latin typeface="Arial" panose="020B0604020202020204" pitchFamily="34" charset="0"/>
                <a:cs typeface="Arial" panose="020B0604020202020204" pitchFamily="34" charset="0"/>
              </a:rPr>
              <a:t>Đăng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nhập</a:t>
            </a:r>
            <a:endParaRPr lang="en-US" sz="20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0DC8DED7-5D49-4347-B58C-3C328B85CC81}"/>
              </a:ext>
            </a:extLst>
          </p:cNvPr>
          <p:cNvSpPr txBox="1"/>
          <p:nvPr/>
        </p:nvSpPr>
        <p:spPr>
          <a:xfrm>
            <a:off x="6876472" y="2121781"/>
            <a:ext cx="4105563" cy="400110"/>
          </a:xfrm>
          <a:prstGeom prst="rect">
            <a:avLst/>
          </a:prstGeom>
          <a:noFill/>
        </p:spPr>
        <p:txBody>
          <a:bodyPr wrap="square" rtlCol="0">
            <a:spAutoFit/>
          </a:bodyPr>
          <a:lstStyle/>
          <a:p>
            <a:pPr algn="ctr"/>
            <a:r>
              <a:rPr lang="en-US" sz="2000" dirty="0" err="1">
                <a:latin typeface="Arial" panose="020B0604020202020204" pitchFamily="34" charset="0"/>
                <a:cs typeface="Arial" panose="020B0604020202020204" pitchFamily="34" charset="0"/>
              </a:rPr>
              <a:t>Đăng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ký</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2140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p:nvPr>
        </p:nvSpPr>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610764" y="522898"/>
            <a:ext cx="458123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THỰC NGHIỆM</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59970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21983DD-422C-4E12-80C4-66F9268C0FE2}"/>
              </a:ext>
            </a:extLst>
          </p:cNvPr>
          <p:cNvSpPr txBox="1"/>
          <p:nvPr/>
        </p:nvSpPr>
        <p:spPr>
          <a:xfrm>
            <a:off x="526472" y="966097"/>
            <a:ext cx="7555346" cy="430887"/>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Giao </a:t>
            </a:r>
            <a:r>
              <a:rPr lang="en-US" sz="2200" b="1" dirty="0" err="1">
                <a:latin typeface="Arial" panose="020B0604020202020204" pitchFamily="34" charset="0"/>
                <a:cs typeface="Arial" panose="020B0604020202020204" pitchFamily="34" charset="0"/>
              </a:rPr>
              <a:t>diện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quản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lý</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các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bảng</a:t>
            </a:r>
            <a:endParaRPr lang="en-US" sz="2200" b="1" dirty="0">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3DE01E14-7B9C-4091-88C7-EB28A6C8375E}"/>
              </a:ext>
            </a:extLst>
          </p:cNvPr>
          <p:cNvPicPr/>
          <p:nvPr/>
        </p:nvPicPr>
        <p:blipFill>
          <a:blip r:embed="rId3"/>
          <a:stretch>
            <a:fillRect/>
          </a:stretch>
        </p:blipFill>
        <p:spPr>
          <a:xfrm>
            <a:off x="988290" y="1729345"/>
            <a:ext cx="4116329" cy="2041650"/>
          </a:xfrm>
          <a:prstGeom prst="rect">
            <a:avLst/>
          </a:prstGeom>
          <a:ln>
            <a:noFill/>
          </a:ln>
          <a:effectLst>
            <a:outerShdw blurRad="292100" dist="139700" dir="2700000" algn="tl" rotWithShape="0">
              <a:srgbClr val="333333">
                <a:alpha val="65000"/>
              </a:srgbClr>
            </a:outerShdw>
          </a:effectLst>
        </p:spPr>
      </p:pic>
      <p:pic>
        <p:nvPicPr>
          <p:cNvPr id="26" name="Picture 25">
            <a:extLst>
              <a:ext uri="{FF2B5EF4-FFF2-40B4-BE49-F238E27FC236}">
                <a16:creationId xmlns:a16="http://schemas.microsoft.com/office/drawing/2014/main" id="{D9981B54-14BB-4BE7-A412-51468B8E071C}"/>
              </a:ext>
            </a:extLst>
          </p:cNvPr>
          <p:cNvPicPr/>
          <p:nvPr/>
        </p:nvPicPr>
        <p:blipFill>
          <a:blip r:embed="rId4"/>
          <a:stretch>
            <a:fillRect/>
          </a:stretch>
        </p:blipFill>
        <p:spPr>
          <a:xfrm>
            <a:off x="6724072" y="1729345"/>
            <a:ext cx="4322619" cy="2041650"/>
          </a:xfrm>
          <a:prstGeom prst="rect">
            <a:avLst/>
          </a:prstGeom>
          <a:ln>
            <a:noFill/>
          </a:ln>
          <a:effectLst>
            <a:outerShdw blurRad="292100" dist="139700" dir="2700000" algn="tl" rotWithShape="0">
              <a:srgbClr val="333333">
                <a:alpha val="65000"/>
              </a:srgbClr>
            </a:outerShdw>
          </a:effectLst>
        </p:spPr>
      </p:pic>
      <p:pic>
        <p:nvPicPr>
          <p:cNvPr id="29" name="Picture 28">
            <a:extLst>
              <a:ext uri="{FF2B5EF4-FFF2-40B4-BE49-F238E27FC236}">
                <a16:creationId xmlns:a16="http://schemas.microsoft.com/office/drawing/2014/main" id="{7666E49C-7021-4C02-A6E5-01271909F5B1}"/>
              </a:ext>
            </a:extLst>
          </p:cNvPr>
          <p:cNvPicPr/>
          <p:nvPr/>
        </p:nvPicPr>
        <p:blipFill>
          <a:blip r:embed="rId5"/>
          <a:stretch>
            <a:fillRect/>
          </a:stretch>
        </p:blipFill>
        <p:spPr>
          <a:xfrm>
            <a:off x="4119417" y="4415395"/>
            <a:ext cx="4507345" cy="21405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7349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p:nvPr>
        </p:nvSpPr>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610764" y="522898"/>
            <a:ext cx="458123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THỰC NGHIỆM</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59970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21983DD-422C-4E12-80C4-66F9268C0FE2}"/>
              </a:ext>
            </a:extLst>
          </p:cNvPr>
          <p:cNvSpPr txBox="1"/>
          <p:nvPr/>
        </p:nvSpPr>
        <p:spPr>
          <a:xfrm>
            <a:off x="526472" y="966097"/>
            <a:ext cx="7555346" cy="430887"/>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Giao </a:t>
            </a:r>
            <a:r>
              <a:rPr lang="en-US" sz="2200" b="1" dirty="0" err="1">
                <a:latin typeface="Arial" panose="020B0604020202020204" pitchFamily="34" charset="0"/>
                <a:cs typeface="Arial" panose="020B0604020202020204" pitchFamily="34" charset="0"/>
              </a:rPr>
              <a:t>diện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bảng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quản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lý</a:t>
            </a:r>
            <a:endParaRPr lang="en-US" sz="2200" b="1"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95A5207F-C534-4827-B4EF-B8AF35A50767}"/>
              </a:ext>
            </a:extLst>
          </p:cNvPr>
          <p:cNvPicPr/>
          <p:nvPr/>
        </p:nvPicPr>
        <p:blipFill>
          <a:blip r:embed="rId3"/>
          <a:stretch>
            <a:fillRect/>
          </a:stretch>
        </p:blipFill>
        <p:spPr>
          <a:xfrm>
            <a:off x="617047" y="2840325"/>
            <a:ext cx="5257280" cy="287698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7CB8838B-1488-4E8C-AC97-6AFFD977AB69}"/>
              </a:ext>
            </a:extLst>
          </p:cNvPr>
          <p:cNvPicPr/>
          <p:nvPr/>
        </p:nvPicPr>
        <p:blipFill>
          <a:blip r:embed="rId4"/>
          <a:stretch>
            <a:fillRect/>
          </a:stretch>
        </p:blipFill>
        <p:spPr>
          <a:xfrm>
            <a:off x="6635000" y="2840325"/>
            <a:ext cx="5112789" cy="2876983"/>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4BEA11D8-B465-44FF-8B3E-E10B4C9CE9F8}"/>
              </a:ext>
            </a:extLst>
          </p:cNvPr>
          <p:cNvSpPr txBox="1"/>
          <p:nvPr/>
        </p:nvSpPr>
        <p:spPr>
          <a:xfrm>
            <a:off x="964305" y="1933988"/>
            <a:ext cx="4562764" cy="400110"/>
          </a:xfrm>
          <a:prstGeom prst="rect">
            <a:avLst/>
          </a:prstGeom>
          <a:noFill/>
        </p:spPr>
        <p:txBody>
          <a:bodyPr wrap="square" rtlCol="0">
            <a:spAutoFit/>
          </a:bodyPr>
          <a:lstStyle/>
          <a:p>
            <a:pPr algn="ctr"/>
            <a:r>
              <a:rPr lang="en-US" sz="2000" dirty="0" err="1">
                <a:latin typeface="Arial" panose="020B0604020202020204" pitchFamily="34" charset="0"/>
                <a:cs typeface="Arial" panose="020B0604020202020204" pitchFamily="34" charset="0"/>
              </a:rPr>
              <a:t>Bảng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endParaRPr lang="en-US" sz="2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089CC58-32FA-4D41-9305-E2DB560F836F}"/>
              </a:ext>
            </a:extLst>
          </p:cNvPr>
          <p:cNvSpPr txBox="1"/>
          <p:nvPr/>
        </p:nvSpPr>
        <p:spPr>
          <a:xfrm>
            <a:off x="7053175" y="1918599"/>
            <a:ext cx="4276437" cy="400110"/>
          </a:xfrm>
          <a:prstGeom prst="rect">
            <a:avLst/>
          </a:prstGeom>
          <a:noFill/>
        </p:spPr>
        <p:txBody>
          <a:bodyPr wrap="square" rtlCol="0">
            <a:spAutoFit/>
          </a:bodyPr>
          <a:lstStyle/>
          <a:p>
            <a:pPr algn="ctr"/>
            <a:r>
              <a:rPr lang="en-US" sz="2000" dirty="0" err="1">
                <a:latin typeface="Arial" panose="020B0604020202020204" pitchFamily="34" charset="0"/>
                <a:cs typeface="Arial" panose="020B0604020202020204" pitchFamily="34" charset="0"/>
              </a:rPr>
              <a:t>Thống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kê</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viên</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046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pic>
        <p:nvPicPr>
          <p:cNvPr id="29" name="Picture Placeholder 28" descr="A picture containing text, clock&#10;&#10;Description automatically generated">
            <a:extLst>
              <a:ext uri="{FF2B5EF4-FFF2-40B4-BE49-F238E27FC236}">
                <a16:creationId xmlns:a16="http://schemas.microsoft.com/office/drawing/2014/main" id="{282F1EA1-AAD6-4726-B221-3B0BA234B9F6}"/>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810" r="2810"/>
          <a:stretch>
            <a:fillRect/>
          </a:stretch>
        </p:blipFill>
        <p:spPr>
          <a:xfrm>
            <a:off x="5966692" y="987425"/>
            <a:ext cx="5388696" cy="4873625"/>
          </a:xfrm>
        </p:spPr>
      </p:pic>
      <p:sp>
        <p:nvSpPr>
          <p:cNvPr id="27" name="Text Placeholder 26">
            <a:extLst>
              <a:ext uri="{FF2B5EF4-FFF2-40B4-BE49-F238E27FC236}">
                <a16:creationId xmlns:a16="http://schemas.microsoft.com/office/drawing/2014/main" id="{BB4437CC-6524-4CE3-A55C-D0C0F4BCCAA4}"/>
              </a:ext>
            </a:extLst>
          </p:cNvPr>
          <p:cNvSpPr>
            <a:spLocks noGrp="1"/>
          </p:cNvSpPr>
          <p:nvPr>
            <p:ph type="body" sz="half" idx="2"/>
          </p:nvPr>
        </p:nvSpPr>
        <p:spPr>
          <a:xfrm>
            <a:off x="839788" y="1145309"/>
            <a:ext cx="4539672" cy="4723679"/>
          </a:xfrm>
        </p:spPr>
        <p:txBody>
          <a:bodyPr/>
          <a:lstStyle/>
          <a:p>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10567"/>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0" y="141317"/>
            <a:ext cx="12191999" cy="923330"/>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000" b="1" dirty="0">
                <a:solidFill>
                  <a:schemeClr val="tx1">
                    <a:lumMod val="75000"/>
                    <a:lumOff val="25000"/>
                  </a:schemeClr>
                </a:solidFill>
                <a:latin typeface="Arial" panose="020B0604020202020204" pitchFamily="34" charset="0"/>
                <a:cs typeface="Arial" panose="020B0604020202020204" pitchFamily="34" charset="0"/>
              </a:rPr>
              <a:t> NỘI DUNG CHÍNH</a:t>
            </a:r>
            <a:br>
              <a:rPr lang="en-US" sz="3000" dirty="0">
                <a:solidFill>
                  <a:schemeClr val="tx1">
                    <a:lumMod val="75000"/>
                    <a:lumOff val="25000"/>
                  </a:schemeClr>
                </a:solidFill>
                <a:latin typeface="Arial" panose="020B0604020202020204" pitchFamily="34" charset="0"/>
                <a:cs typeface="Arial" panose="020B0604020202020204" pitchFamily="34" charset="0"/>
              </a:rPr>
            </a:br>
            <a:r>
              <a:rPr lang="en-US" sz="3000" dirty="0">
                <a:solidFill>
                  <a:schemeClr val="tx1">
                    <a:lumMod val="75000"/>
                    <a:lumOff val="25000"/>
                  </a:schemeClr>
                </a:solidFill>
                <a:latin typeface="Arial" panose="020B0604020202020204" pitchFamily="34" charset="0"/>
                <a:cs typeface="Arial" panose="020B0604020202020204" pitchFamily="34" charset="0"/>
              </a:rPr>
              <a:t> </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0487"/>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90071DB8-3554-4C4F-8970-90E2D2C59837}"/>
              </a:ext>
            </a:extLst>
          </p:cNvPr>
          <p:cNvSpPr/>
          <p:nvPr/>
        </p:nvSpPr>
        <p:spPr>
          <a:xfrm>
            <a:off x="988291" y="1256145"/>
            <a:ext cx="4054762" cy="508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ĐẶT VẤN ĐỀ</a:t>
            </a:r>
          </a:p>
        </p:txBody>
      </p:sp>
      <p:sp>
        <p:nvSpPr>
          <p:cNvPr id="33" name="Rectangle: Rounded Corners 32">
            <a:extLst>
              <a:ext uri="{FF2B5EF4-FFF2-40B4-BE49-F238E27FC236}">
                <a16:creationId xmlns:a16="http://schemas.microsoft.com/office/drawing/2014/main" id="{4909B34D-79D5-449A-9759-96BBC79419C8}"/>
              </a:ext>
            </a:extLst>
          </p:cNvPr>
          <p:cNvSpPr/>
          <p:nvPr/>
        </p:nvSpPr>
        <p:spPr>
          <a:xfrm>
            <a:off x="988290" y="1935379"/>
            <a:ext cx="4054763" cy="52257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GIẢI PHÁP</a:t>
            </a:r>
          </a:p>
        </p:txBody>
      </p:sp>
      <p:sp>
        <p:nvSpPr>
          <p:cNvPr id="35" name="Rectangle: Rounded Corners 34">
            <a:extLst>
              <a:ext uri="{FF2B5EF4-FFF2-40B4-BE49-F238E27FC236}">
                <a16:creationId xmlns:a16="http://schemas.microsoft.com/office/drawing/2014/main" id="{EAEA7AC3-656A-49F5-B879-00FBFBEB3FED}"/>
              </a:ext>
            </a:extLst>
          </p:cNvPr>
          <p:cNvSpPr/>
          <p:nvPr/>
        </p:nvSpPr>
        <p:spPr>
          <a:xfrm>
            <a:off x="988291" y="2629189"/>
            <a:ext cx="4054764" cy="59112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PHÂN TÍCH VÀ THIẾT KẾ </a:t>
            </a:r>
            <a:br>
              <a:rPr lang="en-US" dirty="0">
                <a:solidFill>
                  <a:schemeClr val="bg1"/>
                </a:solidFill>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HỆ THỐNG</a:t>
            </a:r>
          </a:p>
        </p:txBody>
      </p:sp>
      <p:sp>
        <p:nvSpPr>
          <p:cNvPr id="36" name="Rectangle: Rounded Corners 35">
            <a:extLst>
              <a:ext uri="{FF2B5EF4-FFF2-40B4-BE49-F238E27FC236}">
                <a16:creationId xmlns:a16="http://schemas.microsoft.com/office/drawing/2014/main" id="{3CBE8A32-18DD-4DC2-BDD2-B2AE1C28C538}"/>
              </a:ext>
            </a:extLst>
          </p:cNvPr>
          <p:cNvSpPr/>
          <p:nvPr/>
        </p:nvSpPr>
        <p:spPr>
          <a:xfrm>
            <a:off x="992403" y="3429576"/>
            <a:ext cx="4050649" cy="59112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THỰC NGHIỆM</a:t>
            </a:r>
          </a:p>
        </p:txBody>
      </p:sp>
      <p:sp>
        <p:nvSpPr>
          <p:cNvPr id="37" name="Rectangle: Rounded Corners 36">
            <a:extLst>
              <a:ext uri="{FF2B5EF4-FFF2-40B4-BE49-F238E27FC236}">
                <a16:creationId xmlns:a16="http://schemas.microsoft.com/office/drawing/2014/main" id="{A17D9E02-CFBB-4B37-B94D-303960B09DF0}"/>
              </a:ext>
            </a:extLst>
          </p:cNvPr>
          <p:cNvSpPr/>
          <p:nvPr/>
        </p:nvSpPr>
        <p:spPr>
          <a:xfrm>
            <a:off x="988290" y="4229963"/>
            <a:ext cx="4050649" cy="59112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KẾT LUẬN</a:t>
            </a:r>
          </a:p>
        </p:txBody>
      </p:sp>
      <p:sp>
        <p:nvSpPr>
          <p:cNvPr id="38" name="Rectangle: Rounded Corners 37">
            <a:extLst>
              <a:ext uri="{FF2B5EF4-FFF2-40B4-BE49-F238E27FC236}">
                <a16:creationId xmlns:a16="http://schemas.microsoft.com/office/drawing/2014/main" id="{EF81765C-A039-4819-A4D6-7A4579836FE8}"/>
              </a:ext>
            </a:extLst>
          </p:cNvPr>
          <p:cNvSpPr/>
          <p:nvPr/>
        </p:nvSpPr>
        <p:spPr>
          <a:xfrm>
            <a:off x="988291" y="5030350"/>
            <a:ext cx="4050648" cy="52185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ĐỊNH HƯỚNG PHÁT TRIỂN</a:t>
            </a:r>
          </a:p>
        </p:txBody>
      </p:sp>
    </p:spTree>
    <p:extLst>
      <p:ext uri="{BB962C8B-B14F-4D97-AF65-F5344CB8AC3E}">
        <p14:creationId xmlns:p14="http://schemas.microsoft.com/office/powerpoint/2010/main" val="2135677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p:nvPr>
        </p:nvSpPr>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610764" y="522898"/>
            <a:ext cx="458123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THỰC NGHIỆM</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59970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21983DD-422C-4E12-80C4-66F9268C0FE2}"/>
              </a:ext>
            </a:extLst>
          </p:cNvPr>
          <p:cNvSpPr txBox="1"/>
          <p:nvPr/>
        </p:nvSpPr>
        <p:spPr>
          <a:xfrm>
            <a:off x="526472" y="966097"/>
            <a:ext cx="7555346" cy="430887"/>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Giao </a:t>
            </a:r>
            <a:r>
              <a:rPr lang="en-US" sz="2200" b="1" dirty="0" err="1">
                <a:latin typeface="Arial" panose="020B0604020202020204" pitchFamily="34" charset="0"/>
                <a:cs typeface="Arial" panose="020B0604020202020204" pitchFamily="34" charset="0"/>
              </a:rPr>
              <a:t>diện</a:t>
            </a:r>
            <a:r>
              <a:rPr lang="en-US" sz="2200" b="1" dirty="0">
                <a:latin typeface="Arial" panose="020B0604020202020204" pitchFamily="34" charset="0"/>
                <a:cs typeface="Arial" panose="020B0604020202020204" pitchFamily="34" charset="0"/>
              </a:rPr>
              <a:t> chi </a:t>
            </a:r>
            <a:r>
              <a:rPr lang="en-US" sz="2200" b="1" dirty="0" err="1">
                <a:latin typeface="Arial" panose="020B0604020202020204" pitchFamily="34" charset="0"/>
                <a:cs typeface="Arial" panose="020B0604020202020204" pitchFamily="34" charset="0"/>
              </a:rPr>
              <a:t>tiết</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thẻ</a:t>
            </a:r>
            <a:endParaRPr lang="en-US" sz="2200" b="1"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9C3F5D02-BB37-4D20-91AA-BB8F2419FA26}"/>
              </a:ext>
            </a:extLst>
          </p:cNvPr>
          <p:cNvPicPr/>
          <p:nvPr/>
        </p:nvPicPr>
        <p:blipFill>
          <a:blip r:embed="rId3"/>
          <a:stretch>
            <a:fillRect/>
          </a:stretch>
        </p:blipFill>
        <p:spPr>
          <a:xfrm>
            <a:off x="3730942" y="2152650"/>
            <a:ext cx="5339167" cy="32229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62962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ctrTitle"/>
          </p:nvPr>
        </p:nvSpPr>
        <p:spPr/>
        <p:txBody>
          <a:bodyPr/>
          <a:lstStyle/>
          <a:p>
            <a:r>
              <a:rPr lang="en-US" dirty="0"/>
              <a:t>Project analysis slide 8</a:t>
            </a:r>
          </a:p>
        </p:txBody>
      </p:sp>
      <p:sp>
        <p:nvSpPr>
          <p:cNvPr id="5" name="Subtitle 4">
            <a:extLst>
              <a:ext uri="{FF2B5EF4-FFF2-40B4-BE49-F238E27FC236}">
                <a16:creationId xmlns:a16="http://schemas.microsoft.com/office/drawing/2014/main" id="{19CE0A51-4FAA-40E1-A92B-8EC539E6EECA}"/>
              </a:ext>
            </a:extLst>
          </p:cNvPr>
          <p:cNvSpPr>
            <a:spLocks noGrp="1"/>
          </p:cNvSpPr>
          <p:nvPr>
            <p:ph type="subTitle" idx="1"/>
          </p:nvPr>
        </p:nvSpPr>
        <p:spPr>
          <a:xfrm>
            <a:off x="1542473" y="1692449"/>
            <a:ext cx="10104581" cy="4505151"/>
          </a:xfrm>
        </p:spPr>
        <p:txBody>
          <a:bodyPr>
            <a:normAutofit/>
          </a:bodyPr>
          <a:lstStyle/>
          <a:p>
            <a:pPr marL="342900" indent="-342900" algn="l">
              <a:buFont typeface="Wingdings" panose="05000000000000000000" pitchFamily="2" charset="2"/>
              <a:buChar char="v"/>
            </a:pPr>
            <a:r>
              <a:rPr lang="en-US" sz="2000" dirty="0">
                <a:latin typeface="Arial" panose="020B0604020202020204" pitchFamily="34" charset="0"/>
                <a:cs typeface="Arial" panose="020B0604020202020204" pitchFamily="34" charset="0"/>
              </a:rPr>
              <a:t>Giao </a:t>
            </a:r>
            <a:r>
              <a:rPr lang="en-US" sz="2000" dirty="0" err="1">
                <a:latin typeface="Arial" panose="020B0604020202020204" pitchFamily="34" charset="0"/>
                <a:cs typeface="Arial" panose="020B0604020202020204" pitchFamily="34" charset="0"/>
              </a:rPr>
              <a:t>diện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dễ</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dùng</a:t>
            </a:r>
            <a:endParaRPr lang="en-US" sz="2000"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v"/>
            </a:pPr>
            <a:r>
              <a:rPr lang="en-US" sz="2000" dirty="0" err="1">
                <a:latin typeface="Arial" panose="020B0604020202020204" pitchFamily="34" charset="0"/>
                <a:cs typeface="Arial" panose="020B0604020202020204" pitchFamily="34" charset="0"/>
              </a:rPr>
              <a:t>Đáp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ứng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nguyên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theo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Kanban</a:t>
            </a:r>
          </a:p>
          <a:p>
            <a:pPr marL="342900" indent="-342900" algn="l">
              <a:buFont typeface="Wingdings" panose="05000000000000000000" pitchFamily="2" charset="2"/>
              <a:buChar char="v"/>
            </a:pPr>
            <a:r>
              <a:rPr lang="en-US" sz="2000" dirty="0" err="1">
                <a:latin typeface="Arial" panose="020B0604020202020204" pitchFamily="34" charset="0"/>
                <a:cs typeface="Arial" panose="020B0604020202020204" pitchFamily="34" charset="0"/>
              </a:rPr>
              <a:t>Thống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kê</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bảng</a:t>
            </a:r>
            <a:endParaRPr lang="en-US" sz="2000"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v"/>
            </a:pPr>
            <a:r>
              <a:rPr lang="en-US" sz="2000" dirty="0" err="1">
                <a:latin typeface="Arial" panose="020B0604020202020204" pitchFamily="34" charset="0"/>
                <a:cs typeface="Arial" panose="020B0604020202020204" pitchFamily="34" charset="0"/>
              </a:rPr>
              <a:t>Quản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nhau</a:t>
            </a:r>
            <a:endParaRPr lang="en-US" sz="2000"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352145" y="522898"/>
            <a:ext cx="483985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tx1">
                    <a:lumMod val="75000"/>
                    <a:lumOff val="25000"/>
                  </a:schemeClr>
                </a:solidFill>
                <a:latin typeface="Arial" panose="020B0604020202020204" pitchFamily="34" charset="0"/>
                <a:cs typeface="Arial" panose="020B0604020202020204" pitchFamily="34" charset="0"/>
              </a:rPr>
              <a:t>KẾT LUẬN</a:t>
            </a:r>
            <a:br>
              <a:rPr lang="en-US" sz="3000" dirty="0">
                <a:solidFill>
                  <a:schemeClr val="tx1">
                    <a:lumMod val="75000"/>
                    <a:lumOff val="25000"/>
                  </a:schemeClr>
                </a:solidFill>
                <a:latin typeface="Arial" panose="020B0604020202020204" pitchFamily="34" charset="0"/>
                <a:cs typeface="Arial" panose="020B0604020202020204" pitchFamily="34" charset="0"/>
              </a:rPr>
            </a:br>
            <a:r>
              <a:rPr lang="en-US" sz="3000" dirty="0">
                <a:solidFill>
                  <a:schemeClr val="tx1">
                    <a:lumMod val="75000"/>
                    <a:lumOff val="25000"/>
                  </a:schemeClr>
                </a:solidFill>
                <a:latin typeface="Arial" panose="020B0604020202020204" pitchFamily="34" charset="0"/>
                <a:cs typeface="Arial" panose="020B0604020202020204" pitchFamily="34" charset="0"/>
              </a:rPr>
              <a:t> </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86756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767F275-D733-4D2D-8490-735B69612FC2}"/>
              </a:ext>
            </a:extLst>
          </p:cNvPr>
          <p:cNvSpPr txBox="1"/>
          <p:nvPr/>
        </p:nvSpPr>
        <p:spPr>
          <a:xfrm>
            <a:off x="674254" y="1015341"/>
            <a:ext cx="10972800" cy="677108"/>
          </a:xfrm>
          <a:prstGeom prst="rect">
            <a:avLst/>
          </a:prstGeom>
          <a:noFill/>
        </p:spPr>
        <p:txBody>
          <a:bodyPr wrap="square" rtlCol="0">
            <a:spAutoFit/>
          </a:bodyPr>
          <a:lstStyle/>
          <a:p>
            <a:r>
              <a:rPr lang="en-US" sz="2000" dirty="0" err="1">
                <a:latin typeface="Arial" panose="020B0604020202020204" pitchFamily="34" charset="0"/>
                <a:cs typeface="Arial" panose="020B0604020202020204" pitchFamily="34" charset="0"/>
              </a:rPr>
              <a:t>Hệ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thống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sau</a:t>
            </a:r>
            <a:r>
              <a:rPr lang="en-US" sz="2000" dirty="0">
                <a:latin typeface="Arial" panose="020B06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727364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ctrTitle"/>
          </p:nvPr>
        </p:nvSpPr>
        <p:spPr/>
        <p:txBody>
          <a:bodyPr/>
          <a:lstStyle/>
          <a:p>
            <a:r>
              <a:rPr lang="en-US" dirty="0"/>
              <a:t>Project analysis slide 10</a:t>
            </a:r>
          </a:p>
        </p:txBody>
      </p:sp>
      <p:sp>
        <p:nvSpPr>
          <p:cNvPr id="5" name="Subtitle 4">
            <a:extLst>
              <a:ext uri="{FF2B5EF4-FFF2-40B4-BE49-F238E27FC236}">
                <a16:creationId xmlns:a16="http://schemas.microsoft.com/office/drawing/2014/main" id="{EF89FCEF-1B36-45B2-B816-28F553A18C3B}"/>
              </a:ext>
            </a:extLst>
          </p:cNvPr>
          <p:cNvSpPr>
            <a:spLocks noGrp="1"/>
          </p:cNvSpPr>
          <p:nvPr>
            <p:ph type="subTitle" idx="1"/>
          </p:nvPr>
        </p:nvSpPr>
        <p:spPr>
          <a:xfrm>
            <a:off x="785091" y="1311565"/>
            <a:ext cx="10621818" cy="4886036"/>
          </a:xfrm>
        </p:spPr>
        <p:txBody>
          <a:bodyPr>
            <a:normAutofit/>
          </a:bodyPr>
          <a:lstStyle/>
          <a:p>
            <a:pPr marL="342900" indent="-342900" algn="l">
              <a:buFont typeface="Wingdings" panose="05000000000000000000" pitchFamily="2" charset="2"/>
              <a:buChar char="q"/>
            </a:pPr>
            <a:r>
              <a:rPr lang="en-US" sz="2000" dirty="0" err="1">
                <a:latin typeface="Arial" panose="020B0604020202020204" pitchFamily="34" charset="0"/>
                <a:cs typeface="Arial" panose="020B0604020202020204" pitchFamily="34" charset="0"/>
              </a:rPr>
              <a:t>Nâng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diện</a:t>
            </a:r>
            <a:endParaRPr lang="en-US" sz="2000"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q"/>
            </a:pPr>
            <a:r>
              <a:rPr lang="en-US" sz="2000" dirty="0" err="1">
                <a:latin typeface="Arial" panose="020B0604020202020204" pitchFamily="34" charset="0"/>
                <a:cs typeface="Arial" panose="020B0604020202020204" pitchFamily="34" charset="0"/>
              </a:rPr>
              <a:t>Thêm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a:t>
            </a:r>
          </a:p>
          <a:p>
            <a:pPr algn="l"/>
            <a:endParaRPr lang="en-US" sz="2000" dirty="0">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q"/>
            </a:pPr>
            <a:r>
              <a:rPr lang="en-US" sz="2000" dirty="0" err="1">
                <a:latin typeface="Arial" panose="020B0604020202020204" pitchFamily="34" charset="0"/>
                <a:cs typeface="Arial" panose="020B0604020202020204" pitchFamily="34" charset="0"/>
              </a:rPr>
              <a:t>Thêm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ứng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nghiệm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dùng</a:t>
            </a:r>
            <a:r>
              <a:rPr lang="en-US" sz="2000" dirty="0">
                <a:latin typeface="Arial" panose="020B0604020202020204" pitchFamily="34" charset="0"/>
                <a:cs typeface="Arial" panose="020B0604020202020204" pitchFamily="34" charset="0"/>
              </a:rPr>
              <a:t>	</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802255" y="522898"/>
            <a:ext cx="338974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924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tx1">
                    <a:lumMod val="75000"/>
                    <a:lumOff val="25000"/>
                  </a:schemeClr>
                </a:solidFill>
                <a:latin typeface="Arial" panose="020B0604020202020204" pitchFamily="34" charset="0"/>
                <a:cs typeface="Arial" panose="020B0604020202020204" pitchFamily="34" charset="0"/>
              </a:rPr>
              <a:t>ĐỊNH HƯỚNG PHÁT TRIỂN</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3528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E8E0AE8-158F-4062-9B18-44170BD119ED}"/>
              </a:ext>
            </a:extLst>
          </p:cNvPr>
          <p:cNvSpPr txBox="1"/>
          <p:nvPr/>
        </p:nvSpPr>
        <p:spPr>
          <a:xfrm>
            <a:off x="1676400" y="2068946"/>
            <a:ext cx="8636000" cy="132343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báo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thẻ</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hạn</a:t>
            </a: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dirty="0" err="1">
                <a:latin typeface="Arial" panose="020B0604020202020204" pitchFamily="34" charset="0"/>
                <a:cs typeface="Arial" panose="020B0604020202020204" pitchFamily="34" charset="0"/>
              </a:rPr>
              <a:t>Thêm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mẫu</a:t>
            </a:r>
            <a:r>
              <a:rPr lang="en-US" sz="2000"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r>
              <a:rPr lang="en-US" sz="2000" dirty="0" err="1">
                <a:latin typeface="Arial" panose="020B0604020202020204" pitchFamily="34" charset="0"/>
                <a:cs typeface="Arial" panose="020B0604020202020204" pitchFamily="34" charset="0"/>
              </a:rPr>
              <a:t>Thêm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biểu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đồ</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1713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2474422" y="2875002"/>
            <a:ext cx="7243156" cy="1107996"/>
          </a:xfrm>
        </p:spPr>
        <p:txBody>
          <a:bodyPr wrap="square" lIns="0" tIns="0" rIns="0" bIns="0" anchor="ctr">
            <a:spAutoFit/>
          </a:bodyPr>
          <a:lstStyle/>
          <a:p>
            <a:r>
              <a:rPr lang="en-US" sz="4000" b="1" dirty="0" err="1">
                <a:solidFill>
                  <a:schemeClr val="bg1"/>
                </a:solidFill>
                <a:latin typeface="Arial" panose="020B0604020202020204" pitchFamily="34" charset="0"/>
                <a:cs typeface="Arial" panose="020B0604020202020204" pitchFamily="34" charset="0"/>
              </a:rPr>
              <a:t>Cảm</a:t>
            </a:r>
            <a:r>
              <a:rPr lang="en-US" sz="4000" b="1" dirty="0">
                <a:solidFill>
                  <a:schemeClr val="bg1"/>
                </a:solidFill>
                <a:latin typeface="Arial" panose="020B0604020202020204" pitchFamily="34" charset="0"/>
                <a:cs typeface="Arial" panose="020B0604020202020204" pitchFamily="34" charset="0"/>
              </a:rPr>
              <a:t> </a:t>
            </a:r>
            <a:r>
              <a:rPr lang="en-US" sz="4000" b="1" dirty="0" err="1">
                <a:solidFill>
                  <a:schemeClr val="bg1"/>
                </a:solidFill>
                <a:latin typeface="Arial" panose="020B0604020202020204" pitchFamily="34" charset="0"/>
                <a:cs typeface="Arial" panose="020B0604020202020204" pitchFamily="34" charset="0"/>
              </a:rPr>
              <a:t>ơn</a:t>
            </a:r>
            <a:r>
              <a:rPr lang="en-US" sz="4000" b="1" dirty="0">
                <a:solidFill>
                  <a:schemeClr val="bg1"/>
                </a:solidFill>
                <a:latin typeface="Arial" panose="020B0604020202020204" pitchFamily="34" charset="0"/>
                <a:cs typeface="Arial" panose="020B0604020202020204" pitchFamily="34" charset="0"/>
              </a:rPr>
              <a:t> </a:t>
            </a:r>
            <a:r>
              <a:rPr lang="en-US" sz="4000" b="1" dirty="0" err="1">
                <a:solidFill>
                  <a:schemeClr val="bg1"/>
                </a:solidFill>
                <a:latin typeface="Arial" panose="020B0604020202020204" pitchFamily="34" charset="0"/>
                <a:cs typeface="Arial" panose="020B0604020202020204" pitchFamily="34" charset="0"/>
              </a:rPr>
              <a:t>thầy</a:t>
            </a:r>
            <a:r>
              <a:rPr lang="en-US" sz="4000" b="1" dirty="0">
                <a:solidFill>
                  <a:schemeClr val="bg1"/>
                </a:solidFill>
                <a:latin typeface="Arial" panose="020B0604020202020204" pitchFamily="34" charset="0"/>
                <a:cs typeface="Arial" panose="020B0604020202020204" pitchFamily="34" charset="0"/>
              </a:rPr>
              <a:t> </a:t>
            </a:r>
            <a:r>
              <a:rPr lang="en-US" sz="4000" b="1" dirty="0" err="1">
                <a:solidFill>
                  <a:schemeClr val="bg1"/>
                </a:solidFill>
                <a:latin typeface="Arial" panose="020B0604020202020204" pitchFamily="34" charset="0"/>
                <a:cs typeface="Arial" panose="020B0604020202020204" pitchFamily="34" charset="0"/>
              </a:rPr>
              <a:t>cô</a:t>
            </a:r>
            <a:r>
              <a:rPr lang="en-US" sz="4000" b="1" dirty="0">
                <a:solidFill>
                  <a:schemeClr val="bg1"/>
                </a:solidFill>
                <a:latin typeface="Arial" panose="020B0604020202020204" pitchFamily="34" charset="0"/>
                <a:cs typeface="Arial" panose="020B0604020202020204" pitchFamily="34" charset="0"/>
              </a:rPr>
              <a:t> </a:t>
            </a:r>
            <a:r>
              <a:rPr lang="en-US" sz="4000" b="1" dirty="0" err="1">
                <a:solidFill>
                  <a:schemeClr val="bg1"/>
                </a:solidFill>
                <a:latin typeface="Arial" panose="020B0604020202020204" pitchFamily="34" charset="0"/>
                <a:cs typeface="Arial" panose="020B0604020202020204" pitchFamily="34" charset="0"/>
              </a:rPr>
              <a:t>và</a:t>
            </a:r>
            <a:r>
              <a:rPr lang="en-US" sz="4000" b="1" dirty="0">
                <a:solidFill>
                  <a:schemeClr val="bg1"/>
                </a:solidFill>
                <a:latin typeface="Arial" panose="020B0604020202020204" pitchFamily="34" charset="0"/>
                <a:cs typeface="Arial" panose="020B0604020202020204" pitchFamily="34" charset="0"/>
              </a:rPr>
              <a:t> </a:t>
            </a:r>
            <a:r>
              <a:rPr lang="en-US" sz="4000" b="1" dirty="0" err="1">
                <a:solidFill>
                  <a:schemeClr val="bg1"/>
                </a:solidFill>
                <a:latin typeface="Arial" panose="020B0604020202020204" pitchFamily="34" charset="0"/>
                <a:cs typeface="Arial" panose="020B0604020202020204" pitchFamily="34" charset="0"/>
              </a:rPr>
              <a:t>các</a:t>
            </a:r>
            <a:r>
              <a:rPr lang="en-US" sz="4000" b="1" dirty="0">
                <a:solidFill>
                  <a:schemeClr val="bg1"/>
                </a:solidFill>
                <a:latin typeface="Arial" panose="020B0604020202020204" pitchFamily="34" charset="0"/>
                <a:cs typeface="Arial" panose="020B0604020202020204" pitchFamily="34" charset="0"/>
              </a:rPr>
              <a:t> </a:t>
            </a:r>
            <a:r>
              <a:rPr lang="en-US" sz="4000" b="1" dirty="0" err="1">
                <a:solidFill>
                  <a:schemeClr val="bg1"/>
                </a:solidFill>
                <a:latin typeface="Arial" panose="020B0604020202020204" pitchFamily="34" charset="0"/>
                <a:cs typeface="Arial" panose="020B0604020202020204" pitchFamily="34" charset="0"/>
              </a:rPr>
              <a:t>bạn</a:t>
            </a:r>
            <a:r>
              <a:rPr lang="en-US" sz="4000" b="1" dirty="0">
                <a:solidFill>
                  <a:schemeClr val="bg1"/>
                </a:solidFill>
                <a:latin typeface="Arial" panose="020B0604020202020204" pitchFamily="34" charset="0"/>
                <a:cs typeface="Arial" panose="020B0604020202020204" pitchFamily="34" charset="0"/>
              </a:rPr>
              <a:t> </a:t>
            </a:r>
            <a:r>
              <a:rPr lang="en-US" sz="4000" b="1" dirty="0" err="1">
                <a:solidFill>
                  <a:schemeClr val="bg1"/>
                </a:solidFill>
                <a:latin typeface="Arial" panose="020B0604020202020204" pitchFamily="34" charset="0"/>
                <a:cs typeface="Arial" panose="020B0604020202020204" pitchFamily="34" charset="0"/>
              </a:rPr>
              <a:t>đã</a:t>
            </a:r>
            <a:r>
              <a:rPr lang="en-US" sz="4000" b="1" dirty="0">
                <a:solidFill>
                  <a:schemeClr val="bg1"/>
                </a:solidFill>
                <a:latin typeface="Arial" panose="020B0604020202020204" pitchFamily="34" charset="0"/>
                <a:cs typeface="Arial" panose="020B0604020202020204" pitchFamily="34" charset="0"/>
              </a:rPr>
              <a:t> </a:t>
            </a:r>
            <a:r>
              <a:rPr lang="en-US" sz="4000" b="1" dirty="0" err="1">
                <a:solidFill>
                  <a:schemeClr val="bg1"/>
                </a:solidFill>
                <a:latin typeface="Arial" panose="020B0604020202020204" pitchFamily="34" charset="0"/>
                <a:cs typeface="Arial" panose="020B0604020202020204" pitchFamily="34" charset="0"/>
              </a:rPr>
              <a:t>lắng</a:t>
            </a:r>
            <a:r>
              <a:rPr lang="en-US" sz="4000" b="1" dirty="0">
                <a:solidFill>
                  <a:schemeClr val="bg1"/>
                </a:solidFill>
                <a:latin typeface="Arial" panose="020B0604020202020204" pitchFamily="34" charset="0"/>
                <a:cs typeface="Arial" panose="020B0604020202020204" pitchFamily="34" charset="0"/>
              </a:rPr>
              <a:t> </a:t>
            </a:r>
            <a:r>
              <a:rPr lang="en-US" sz="4000" b="1" dirty="0" err="1">
                <a:solidFill>
                  <a:schemeClr val="bg1"/>
                </a:solidFill>
                <a:latin typeface="Arial" panose="020B0604020202020204" pitchFamily="34" charset="0"/>
                <a:cs typeface="Arial" panose="020B0604020202020204" pitchFamily="34" charset="0"/>
              </a:rPr>
              <a:t>nghe</a:t>
            </a:r>
            <a:r>
              <a:rPr lang="en-US" sz="4000" b="1" dirty="0">
                <a:solidFill>
                  <a:schemeClr val="bg1"/>
                </a:solidFill>
                <a:latin typeface="Arial" panose="020B0604020202020204" pitchFamily="34" charset="0"/>
                <a:cs typeface="Arial" panose="020B0604020202020204" pitchFamily="34" charset="0"/>
              </a:rPr>
              <a:t> !</a:t>
            </a:r>
            <a:endParaRPr lang="en-US" sz="40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631084" y="522094"/>
            <a:ext cx="456091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tx1">
                    <a:lumMod val="75000"/>
                    <a:lumOff val="25000"/>
                  </a:schemeClr>
                </a:solidFill>
                <a:latin typeface="Arial" panose="020B0604020202020204" pitchFamily="34" charset="0"/>
                <a:cs typeface="Arial" panose="020B0604020202020204" pitchFamily="34" charset="0"/>
              </a:rPr>
              <a:t>ĐẶT VẤN ĐỀ</a:t>
            </a:r>
            <a:br>
              <a:rPr lang="en-US" sz="3000" dirty="0">
                <a:solidFill>
                  <a:schemeClr val="tx1">
                    <a:lumMod val="75000"/>
                    <a:lumOff val="25000"/>
                  </a:schemeClr>
                </a:solidFill>
                <a:latin typeface="Arial" panose="020B0604020202020204" pitchFamily="34" charset="0"/>
                <a:cs typeface="Arial" panose="020B0604020202020204" pitchFamily="34" charset="0"/>
              </a:rPr>
            </a:br>
            <a:endParaRPr lang="en-US" sz="30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094"/>
            <a:ext cx="453043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QUẢN LÝ CÔNG VIỆC</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7312105" y="1630204"/>
            <a:ext cx="3033687"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THÀNH VIÊN THAM GIA</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288088"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TRAO ĐỔI THÔNG TIN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243915" y="5145344"/>
            <a:ext cx="2631606"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GIÁM SÁT TIẾN ĐỘ</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846208" y="1613877"/>
            <a:ext cx="3145099"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QUY TRÌNH THỰC HIỆN</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1074818" y="3368634"/>
            <a:ext cx="3183668"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PHÂN CHIA CÔNG VIỆC</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2169622" y="5163621"/>
            <a:ext cx="2936294"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SẮP XẾP CÔNG VIỆC</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6421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Group of men with solid fill">
            <a:extLst>
              <a:ext uri="{FF2B5EF4-FFF2-40B4-BE49-F238E27FC236}">
                <a16:creationId xmlns:a16="http://schemas.microsoft.com/office/drawing/2014/main" id="{04013FA5-1319-45B0-8575-C06176D1A6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3889" y="1720850"/>
            <a:ext cx="511321" cy="511321"/>
          </a:xfrm>
          <a:prstGeom prst="rect">
            <a:avLst/>
          </a:prstGeom>
        </p:spPr>
      </p:pic>
      <p:pic>
        <p:nvPicPr>
          <p:cNvPr id="43" name="Graphic 42" descr="Hourglass Full with solid fill">
            <a:extLst>
              <a:ext uri="{FF2B5EF4-FFF2-40B4-BE49-F238E27FC236}">
                <a16:creationId xmlns:a16="http://schemas.microsoft.com/office/drawing/2014/main" id="{1BD24CFB-5C42-4D93-BE02-D1B21A99BA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4841" y="5307817"/>
            <a:ext cx="435317" cy="435317"/>
          </a:xfrm>
          <a:prstGeom prst="rect">
            <a:avLst/>
          </a:prstGeom>
        </p:spPr>
      </p:pic>
      <p:pic>
        <p:nvPicPr>
          <p:cNvPr id="45" name="Graphic 44" descr="Questions with solid fill">
            <a:extLst>
              <a:ext uri="{FF2B5EF4-FFF2-40B4-BE49-F238E27FC236}">
                <a16:creationId xmlns:a16="http://schemas.microsoft.com/office/drawing/2014/main" id="{D4D21AD5-DC82-490A-9EFF-EF656E840F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93025" y="3418382"/>
            <a:ext cx="500539" cy="500539"/>
          </a:xfrm>
          <a:prstGeom prst="rect">
            <a:avLst/>
          </a:prstGeom>
        </p:spPr>
      </p:pic>
      <p:pic>
        <p:nvPicPr>
          <p:cNvPr id="47" name="Graphic 46" descr="Puzzle pieces with solid fill">
            <a:extLst>
              <a:ext uri="{FF2B5EF4-FFF2-40B4-BE49-F238E27FC236}">
                <a16:creationId xmlns:a16="http://schemas.microsoft.com/office/drawing/2014/main" id="{69D38D0B-52DC-4997-890D-A74EB38BCDF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28342" y="5240314"/>
            <a:ext cx="543640" cy="543640"/>
          </a:xfrm>
          <a:prstGeom prst="rect">
            <a:avLst/>
          </a:prstGeom>
        </p:spPr>
      </p:pic>
      <p:pic>
        <p:nvPicPr>
          <p:cNvPr id="49" name="Graphic 48" descr="Workflow with solid fill">
            <a:extLst>
              <a:ext uri="{FF2B5EF4-FFF2-40B4-BE49-F238E27FC236}">
                <a16:creationId xmlns:a16="http://schemas.microsoft.com/office/drawing/2014/main" id="{FA6E3D92-ED73-411C-98E3-5FDD3CC896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42703" y="1675259"/>
            <a:ext cx="529279" cy="529279"/>
          </a:xfrm>
          <a:prstGeom prst="rect">
            <a:avLst/>
          </a:prstGeom>
        </p:spPr>
      </p:pic>
      <p:pic>
        <p:nvPicPr>
          <p:cNvPr id="53" name="Graphic 52" descr="Clipboard with solid fill">
            <a:extLst>
              <a:ext uri="{FF2B5EF4-FFF2-40B4-BE49-F238E27FC236}">
                <a16:creationId xmlns:a16="http://schemas.microsoft.com/office/drawing/2014/main" id="{F80AB57B-4050-4880-9A67-CD08CE96C50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921449" y="3407040"/>
            <a:ext cx="511881" cy="511881"/>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ctrTitle"/>
          </p:nvPr>
        </p:nvSpPr>
        <p:spPr/>
        <p:txBody>
          <a:bodyPr/>
          <a:lstStyle/>
          <a:p>
            <a:r>
              <a:rPr lang="en-US" dirty="0"/>
              <a:t>Project analysis slide 2</a:t>
            </a:r>
          </a:p>
        </p:txBody>
      </p:sp>
      <p:sp>
        <p:nvSpPr>
          <p:cNvPr id="5" name="Subtitle 4">
            <a:extLst>
              <a:ext uri="{FF2B5EF4-FFF2-40B4-BE49-F238E27FC236}">
                <a16:creationId xmlns:a16="http://schemas.microsoft.com/office/drawing/2014/main" id="{D54816A5-4D4D-4BD9-B64F-AE96292833E5}"/>
              </a:ext>
            </a:extLst>
          </p:cNvPr>
          <p:cNvSpPr>
            <a:spLocks noGrp="1"/>
          </p:cNvSpPr>
          <p:nvPr>
            <p:ph type="subTitle" idx="1"/>
          </p:nvPr>
        </p:nvSpPr>
        <p:spPr>
          <a:xfrm>
            <a:off x="1004887" y="1717892"/>
            <a:ext cx="9144000" cy="3992952"/>
          </a:xfrm>
        </p:spPr>
        <p:txBody>
          <a:bodyPr>
            <a:normAutofit/>
          </a:bodyPr>
          <a:lstStyle/>
          <a:p>
            <a:pPr marL="342900" indent="-342900" algn="l">
              <a:lnSpc>
                <a:spcPct val="100000"/>
              </a:lnSpc>
              <a:buFont typeface="Wingdings" panose="05000000000000000000" pitchFamily="2" charset="2"/>
              <a:buChar char="v"/>
            </a:pPr>
            <a:r>
              <a:rPr lang="en-US" sz="2000" dirty="0" err="1">
                <a:latin typeface="Arial" panose="020B0604020202020204" pitchFamily="34" charset="0"/>
                <a:cs typeface="Arial" panose="020B0604020202020204" pitchFamily="34" charset="0"/>
              </a:rPr>
              <a:t>Làm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endParaRPr lang="en-US" sz="2000" dirty="0">
              <a:latin typeface="Arial" panose="020B0604020202020204" pitchFamily="34" charset="0"/>
              <a:cs typeface="Arial" panose="020B0604020202020204" pitchFamily="34" charset="0"/>
            </a:endParaRPr>
          </a:p>
          <a:p>
            <a:pPr marL="342900" indent="-342900" algn="l">
              <a:lnSpc>
                <a:spcPct val="100000"/>
              </a:lnSpc>
              <a:buFont typeface="Wingdings" panose="05000000000000000000" pitchFamily="2" charset="2"/>
              <a:buChar char="v"/>
            </a:pP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nắm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làm</a:t>
            </a:r>
            <a:endParaRPr lang="en-US" sz="2000" dirty="0">
              <a:latin typeface="Arial" panose="020B0604020202020204" pitchFamily="34" charset="0"/>
              <a:cs typeface="Arial" panose="020B0604020202020204" pitchFamily="34" charset="0"/>
            </a:endParaRPr>
          </a:p>
          <a:p>
            <a:pPr marL="342900" indent="-342900" algn="l">
              <a:lnSpc>
                <a:spcPct val="100000"/>
              </a:lnSpc>
              <a:buFont typeface="Wingdings" panose="05000000000000000000" pitchFamily="2" charset="2"/>
              <a:buChar char="v"/>
            </a:pP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soát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endParaRPr lang="en-US" sz="2000" dirty="0">
              <a:latin typeface="Arial" panose="020B0604020202020204" pitchFamily="34" charset="0"/>
              <a:cs typeface="Arial" panose="020B0604020202020204" pitchFamily="34" charset="0"/>
            </a:endParaRPr>
          </a:p>
          <a:p>
            <a:pPr marL="342900" indent="-342900" algn="l">
              <a:lnSpc>
                <a:spcPct val="100000"/>
              </a:lnSpc>
              <a:buFont typeface="Wingdings" panose="05000000000000000000" pitchFamily="2" charset="2"/>
              <a:buChar char="v"/>
            </a:pPr>
            <a:r>
              <a:rPr lang="en-US" sz="2000" dirty="0" err="1">
                <a:latin typeface="Arial" panose="020B0604020202020204" pitchFamily="34" charset="0"/>
                <a:cs typeface="Arial" panose="020B0604020202020204" pitchFamily="34" charset="0"/>
              </a:rPr>
              <a:t>Năng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hoàn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kém</a:t>
            </a:r>
            <a:endParaRPr lang="en-US" sz="2000" dirty="0">
              <a:latin typeface="Arial" panose="020B0604020202020204" pitchFamily="34" charset="0"/>
              <a:cs typeface="Arial" panose="020B0604020202020204" pitchFamily="34" charset="0"/>
            </a:endParaRPr>
          </a:p>
          <a:p>
            <a:pPr marL="342900" indent="-342900" algn="l">
              <a:lnSpc>
                <a:spcPct val="100000"/>
              </a:lnSpc>
              <a:buFont typeface="Wingdings" panose="05000000000000000000" pitchFamily="2" charset="2"/>
              <a:buChar char="v"/>
            </a:pPr>
            <a:r>
              <a:rPr lang="en-US" sz="2000" dirty="0" err="1">
                <a:latin typeface="Arial" panose="020B0604020202020204" pitchFamily="34" charset="0"/>
                <a:cs typeface="Arial" panose="020B0604020202020204" pitchFamily="34" charset="0"/>
              </a:rPr>
              <a:t>Chất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hoàn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cao</a:t>
            </a: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647709" y="522094"/>
            <a:ext cx="454429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tx1">
                    <a:lumMod val="75000"/>
                    <a:lumOff val="25000"/>
                  </a:schemeClr>
                </a:solidFill>
                <a:latin typeface="Arial" panose="020B0604020202020204" pitchFamily="34" charset="0"/>
                <a:cs typeface="Arial" panose="020B0604020202020204" pitchFamily="34" charset="0"/>
              </a:rPr>
              <a:t>ĐẶT VẤN ĐỀ</a:t>
            </a:r>
            <a:br>
              <a:rPr lang="en-US" sz="3000" dirty="0">
                <a:solidFill>
                  <a:schemeClr val="tx1">
                    <a:lumMod val="75000"/>
                    <a:lumOff val="25000"/>
                  </a:schemeClr>
                </a:solidFill>
                <a:latin typeface="Arial" panose="020B0604020202020204" pitchFamily="34" charset="0"/>
                <a:cs typeface="Arial" panose="020B0604020202020204" pitchFamily="34" charset="0"/>
              </a:rPr>
            </a:br>
            <a:endParaRPr lang="en-US" sz="30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094"/>
            <a:ext cx="453874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4E45FAF-C8AF-4DAB-AF9C-A47349F60312}"/>
              </a:ext>
            </a:extLst>
          </p:cNvPr>
          <p:cNvSpPr txBox="1"/>
          <p:nvPr/>
        </p:nvSpPr>
        <p:spPr>
          <a:xfrm>
            <a:off x="507076" y="1071143"/>
            <a:ext cx="6409112" cy="430887"/>
          </a:xfrm>
          <a:prstGeom prst="rect">
            <a:avLst/>
          </a:prstGeom>
          <a:noFill/>
        </p:spPr>
        <p:txBody>
          <a:bodyPr wrap="square" rtlCol="0">
            <a:spAutoFit/>
          </a:bodyPr>
          <a:lstStyle/>
          <a:p>
            <a:r>
              <a:rPr lang="en-US" sz="2200" b="1" dirty="0" err="1">
                <a:latin typeface="Arial" panose="020B0604020202020204" pitchFamily="34" charset="0"/>
                <a:cs typeface="Arial" panose="020B0604020202020204" pitchFamily="34" charset="0"/>
              </a:rPr>
              <a:t>Quản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lý</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công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việc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đối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với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cá</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nhân</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1847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ctrTitle"/>
          </p:nvPr>
        </p:nvSpPr>
        <p:spPr/>
        <p:txBody>
          <a:bodyPr/>
          <a:lstStyle/>
          <a:p>
            <a:r>
              <a:rPr lang="en-US" dirty="0"/>
              <a:t>Project analysis slide 2</a:t>
            </a:r>
          </a:p>
        </p:txBody>
      </p:sp>
      <p:sp>
        <p:nvSpPr>
          <p:cNvPr id="5" name="Subtitle 4">
            <a:extLst>
              <a:ext uri="{FF2B5EF4-FFF2-40B4-BE49-F238E27FC236}">
                <a16:creationId xmlns:a16="http://schemas.microsoft.com/office/drawing/2014/main" id="{D54816A5-4D4D-4BD9-B64F-AE96292833E5}"/>
              </a:ext>
            </a:extLst>
          </p:cNvPr>
          <p:cNvSpPr>
            <a:spLocks noGrp="1"/>
          </p:cNvSpPr>
          <p:nvPr>
            <p:ph type="subTitle" idx="1"/>
          </p:nvPr>
        </p:nvSpPr>
        <p:spPr>
          <a:xfrm>
            <a:off x="1004887" y="1720735"/>
            <a:ext cx="9144000" cy="4355868"/>
          </a:xfrm>
        </p:spPr>
        <p:txBody>
          <a:bodyPr>
            <a:normAutofit/>
          </a:bodyPr>
          <a:lstStyle/>
          <a:p>
            <a:pPr marL="342900" indent="-342900" algn="l">
              <a:lnSpc>
                <a:spcPct val="100000"/>
              </a:lnSpc>
              <a:buFont typeface="Wingdings" panose="05000000000000000000" pitchFamily="2" charset="2"/>
              <a:buChar char="v"/>
            </a:pPr>
            <a:r>
              <a:rPr lang="en-US" sz="2000" dirty="0" err="1">
                <a:latin typeface="Arial" panose="020B0604020202020204" pitchFamily="34" charset="0"/>
                <a:cs typeface="Arial" panose="020B0604020202020204" pitchFamily="34" charset="0"/>
              </a:rPr>
              <a:t>Phân</a:t>
            </a:r>
            <a:r>
              <a:rPr lang="en-US" sz="2000" dirty="0">
                <a:latin typeface="Arial" panose="020B0604020202020204" pitchFamily="34" charset="0"/>
                <a:cs typeface="Arial" panose="020B0604020202020204" pitchFamily="34" charset="0"/>
              </a:rPr>
              <a:t> chia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phù</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viên</a:t>
            </a:r>
            <a:endParaRPr lang="en-US" sz="2000" dirty="0">
              <a:latin typeface="Arial" panose="020B0604020202020204" pitchFamily="34" charset="0"/>
              <a:cs typeface="Arial" panose="020B0604020202020204" pitchFamily="34" charset="0"/>
            </a:endParaRPr>
          </a:p>
          <a:p>
            <a:pPr marL="342900" indent="-342900" algn="l">
              <a:lnSpc>
                <a:spcPct val="100000"/>
              </a:lnSpc>
              <a:buFont typeface="Wingdings" panose="05000000000000000000" pitchFamily="2" charset="2"/>
              <a:buChar char="v"/>
            </a:pP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phân</a:t>
            </a:r>
            <a:r>
              <a:rPr lang="en-US" sz="2000" dirty="0">
                <a:latin typeface="Arial" panose="020B0604020202020204" pitchFamily="34" charset="0"/>
                <a:cs typeface="Arial" panose="020B0604020202020204" pitchFamily="34" charset="0"/>
              </a:rPr>
              <a:t> chia </a:t>
            </a:r>
            <a:r>
              <a:rPr lang="en-US" sz="2000" dirty="0" err="1">
                <a:latin typeface="Arial" panose="020B0604020202020204" pitchFamily="34" charset="0"/>
                <a:cs typeface="Arial" panose="020B0604020202020204" pitchFamily="34" charset="0"/>
              </a:rPr>
              <a:t>rõ</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endParaRPr lang="en-US" sz="2000" dirty="0">
              <a:latin typeface="Arial" panose="020B0604020202020204" pitchFamily="34" charset="0"/>
              <a:cs typeface="Arial" panose="020B0604020202020204" pitchFamily="34" charset="0"/>
            </a:endParaRPr>
          </a:p>
          <a:p>
            <a:pPr marL="342900" indent="-342900" algn="l">
              <a:lnSpc>
                <a:spcPct val="100000"/>
              </a:lnSpc>
              <a:buFont typeface="Wingdings" panose="05000000000000000000" pitchFamily="2" charset="2"/>
              <a:buChar char="v"/>
            </a:pPr>
            <a:r>
              <a:rPr lang="en-US" sz="2000" dirty="0" err="1">
                <a:latin typeface="Arial" panose="020B0604020202020204" pitchFamily="34" charset="0"/>
                <a:cs typeface="Arial" panose="020B0604020202020204" pitchFamily="34" charset="0"/>
              </a:rPr>
              <a:t>Nhầm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lẫn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mục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endParaRPr lang="en-US" sz="2000" dirty="0">
              <a:latin typeface="Arial" panose="020B0604020202020204" pitchFamily="34" charset="0"/>
              <a:cs typeface="Arial" panose="020B0604020202020204" pitchFamily="34" charset="0"/>
            </a:endParaRPr>
          </a:p>
          <a:p>
            <a:pPr marL="342900" indent="-342900" algn="l">
              <a:lnSpc>
                <a:spcPct val="100000"/>
              </a:lnSpc>
              <a:buFont typeface="Wingdings" panose="05000000000000000000" pitchFamily="2" charset="2"/>
              <a:buChar char="v"/>
            </a:pPr>
            <a:r>
              <a:rPr lang="en-US" sz="2000" dirty="0" err="1">
                <a:latin typeface="Arial" panose="020B0604020202020204" pitchFamily="34" charset="0"/>
                <a:cs typeface="Arial" panose="020B0604020202020204" pitchFamily="34" charset="0"/>
              </a:rPr>
              <a:t>Thiếu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đổi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nhiệm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vụ</a:t>
            </a:r>
            <a:endParaRPr lang="en-US" sz="2000" dirty="0">
              <a:latin typeface="Arial" panose="020B0604020202020204" pitchFamily="34" charset="0"/>
              <a:cs typeface="Arial" panose="020B0604020202020204" pitchFamily="34" charset="0"/>
            </a:endParaRPr>
          </a:p>
          <a:p>
            <a:pPr marL="342900" indent="-342900" algn="l">
              <a:lnSpc>
                <a:spcPct val="100000"/>
              </a:lnSpc>
              <a:buFont typeface="Wingdings" panose="05000000000000000000" pitchFamily="2" charset="2"/>
              <a:buChar char="v"/>
            </a:pP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endParaRPr lang="en-US" sz="2000" dirty="0">
              <a:latin typeface="Arial" panose="020B0604020202020204" pitchFamily="34" charset="0"/>
              <a:cs typeface="Arial" panose="020B0604020202020204" pitchFamily="34" charset="0"/>
            </a:endParaRPr>
          </a:p>
          <a:p>
            <a:pPr marL="342900" indent="-342900" algn="l">
              <a:lnSpc>
                <a:spcPct val="100000"/>
              </a:lnSpc>
              <a:buFont typeface="Wingdings" panose="05000000000000000000" pitchFamily="2" charset="2"/>
              <a:buChar char="v"/>
            </a:pPr>
            <a:r>
              <a:rPr lang="en-US" sz="2000" dirty="0" err="1">
                <a:latin typeface="Arial" panose="020B0604020202020204" pitchFamily="34" charset="0"/>
                <a:cs typeface="Arial" panose="020B0604020202020204" pitchFamily="34" charset="0"/>
              </a:rPr>
              <a:t>Chất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thấp</a:t>
            </a: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639396" y="522094"/>
            <a:ext cx="45526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tx1">
                    <a:lumMod val="75000"/>
                    <a:lumOff val="25000"/>
                  </a:schemeClr>
                </a:solidFill>
                <a:latin typeface="Arial" panose="020B0604020202020204" pitchFamily="34" charset="0"/>
                <a:cs typeface="Arial" panose="020B0604020202020204" pitchFamily="34" charset="0"/>
              </a:rPr>
              <a:t>ĐẶT VẤN ĐỀ</a:t>
            </a:r>
            <a:br>
              <a:rPr lang="en-US" sz="3000" dirty="0">
                <a:solidFill>
                  <a:schemeClr val="tx1">
                    <a:lumMod val="75000"/>
                    <a:lumOff val="25000"/>
                  </a:schemeClr>
                </a:solidFill>
                <a:latin typeface="Arial" panose="020B0604020202020204" pitchFamily="34" charset="0"/>
                <a:cs typeface="Arial" panose="020B0604020202020204" pitchFamily="34" charset="0"/>
              </a:rPr>
            </a:br>
            <a:endParaRPr lang="en-US" sz="30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094"/>
            <a:ext cx="453874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4E45FAF-C8AF-4DAB-AF9C-A47349F60312}"/>
              </a:ext>
            </a:extLst>
          </p:cNvPr>
          <p:cNvSpPr txBox="1"/>
          <p:nvPr/>
        </p:nvSpPr>
        <p:spPr>
          <a:xfrm>
            <a:off x="507076" y="1071143"/>
            <a:ext cx="6400800" cy="430887"/>
          </a:xfrm>
          <a:prstGeom prst="rect">
            <a:avLst/>
          </a:prstGeom>
          <a:noFill/>
        </p:spPr>
        <p:txBody>
          <a:bodyPr wrap="square" rtlCol="0">
            <a:spAutoFit/>
          </a:bodyPr>
          <a:lstStyle/>
          <a:p>
            <a:r>
              <a:rPr lang="en-US" sz="2200" b="1" dirty="0" err="1">
                <a:latin typeface="Arial" panose="020B0604020202020204" pitchFamily="34" charset="0"/>
                <a:cs typeface="Arial" panose="020B0604020202020204" pitchFamily="34" charset="0"/>
              </a:rPr>
              <a:t>Quản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lý</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công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việc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đối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với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nhóm</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932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ctrTitle"/>
          </p:nvPr>
        </p:nvSpPr>
        <p:spPr/>
        <p:txBody>
          <a:bodyPr/>
          <a:lstStyle/>
          <a:p>
            <a:r>
              <a:rPr lang="en-US" dirty="0"/>
              <a:t>Project analysis slide 2</a:t>
            </a:r>
          </a:p>
        </p:txBody>
      </p:sp>
      <p:sp>
        <p:nvSpPr>
          <p:cNvPr id="5" name="Subtitle 4">
            <a:extLst>
              <a:ext uri="{FF2B5EF4-FFF2-40B4-BE49-F238E27FC236}">
                <a16:creationId xmlns:a16="http://schemas.microsoft.com/office/drawing/2014/main" id="{D54816A5-4D4D-4BD9-B64F-AE96292833E5}"/>
              </a:ext>
            </a:extLst>
          </p:cNvPr>
          <p:cNvSpPr>
            <a:spLocks noGrp="1"/>
          </p:cNvSpPr>
          <p:nvPr>
            <p:ph type="subTitle" idx="1"/>
          </p:nvPr>
        </p:nvSpPr>
        <p:spPr>
          <a:xfrm>
            <a:off x="789710" y="1353091"/>
            <a:ext cx="10548850" cy="4715200"/>
          </a:xfrm>
        </p:spPr>
        <p:txBody>
          <a:bodyPr>
            <a:normAutofit/>
          </a:bodyPr>
          <a:lstStyle/>
          <a:p>
            <a:pPr marL="342900" indent="-342900" algn="l">
              <a:buFont typeface="Wingdings" panose="05000000000000000000" pitchFamily="2" charset="2"/>
              <a:buChar char="q"/>
            </a:pPr>
            <a:r>
              <a:rPr lang="en-US" sz="2000" dirty="0" err="1">
                <a:latin typeface="Arial" panose="020B0604020202020204" pitchFamily="34" charset="0"/>
                <a:cs typeface="Arial" panose="020B0604020202020204" pitchFamily="34" charset="0"/>
              </a:rPr>
              <a:t>Lên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phân</a:t>
            </a:r>
            <a:r>
              <a:rPr lang="en-US" sz="2000" dirty="0">
                <a:latin typeface="Arial" panose="020B0604020202020204" pitchFamily="34" charset="0"/>
                <a:cs typeface="Arial" panose="020B0604020202020204" pitchFamily="34" charset="0"/>
              </a:rPr>
              <a:t> chia </a:t>
            </a:r>
            <a:r>
              <a:rPr lang="en-US" sz="2000" dirty="0" err="1">
                <a:latin typeface="Arial" panose="020B0604020202020204" pitchFamily="34" charset="0"/>
                <a:cs typeface="Arial" panose="020B0604020202020204" pitchFamily="34" charset="0"/>
              </a:rPr>
              <a:t>quy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sắp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xếp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phù</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endParaRPr lang="en-US" sz="2000"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q"/>
            </a:pPr>
            <a:r>
              <a:rPr lang="en-US" sz="2000" dirty="0" err="1">
                <a:latin typeface="Arial" panose="020B0604020202020204" pitchFamily="34" charset="0"/>
                <a:cs typeface="Arial" panose="020B0604020202020204" pitchFamily="34" charset="0"/>
              </a:rPr>
              <a:t>Đặt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mục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làm</a:t>
            </a:r>
            <a:endParaRPr lang="en-US" sz="2000"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q"/>
            </a:pPr>
            <a:r>
              <a:rPr lang="en-US" sz="2000" dirty="0" err="1">
                <a:latin typeface="Arial" panose="020B0604020202020204" pitchFamily="34" charset="0"/>
                <a:cs typeface="Arial" panose="020B0604020202020204" pitchFamily="34" charset="0"/>
              </a:rPr>
              <a:t>Đánh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hoàn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theo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dõi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endParaRPr lang="en-US" sz="2000"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273636" y="522094"/>
            <a:ext cx="491836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tx1">
                    <a:lumMod val="75000"/>
                    <a:lumOff val="25000"/>
                  </a:schemeClr>
                </a:solidFill>
                <a:latin typeface="Arial" panose="020B0604020202020204" pitchFamily="34" charset="0"/>
                <a:cs typeface="Arial" panose="020B0604020202020204" pitchFamily="34" charset="0"/>
              </a:rPr>
              <a:t>GIẢI PHÁP</a:t>
            </a:r>
            <a:br>
              <a:rPr lang="en-US" sz="3000" dirty="0">
                <a:solidFill>
                  <a:schemeClr val="tx1">
                    <a:lumMod val="75000"/>
                    <a:lumOff val="25000"/>
                  </a:schemeClr>
                </a:solidFill>
                <a:latin typeface="Arial" panose="020B0604020202020204" pitchFamily="34" charset="0"/>
                <a:cs typeface="Arial" panose="020B0604020202020204" pitchFamily="34" charset="0"/>
              </a:rPr>
            </a:br>
            <a:endParaRPr lang="en-US" sz="30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094"/>
            <a:ext cx="480475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614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240456" y="522898"/>
            <a:ext cx="495154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032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tx1">
                    <a:lumMod val="75000"/>
                    <a:lumOff val="25000"/>
                  </a:schemeClr>
                </a:solidFill>
                <a:latin typeface="Arial" panose="020B0604020202020204" pitchFamily="34" charset="0"/>
                <a:cs typeface="Arial" panose="020B0604020202020204" pitchFamily="34" charset="0"/>
              </a:rPr>
              <a:t>GIẢI PHÁP</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80522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7F019C8-173C-4EC5-8FF9-3600C79619BA}"/>
              </a:ext>
            </a:extLst>
          </p:cNvPr>
          <p:cNvSpPr txBox="1"/>
          <p:nvPr/>
        </p:nvSpPr>
        <p:spPr>
          <a:xfrm>
            <a:off x="740061" y="993797"/>
            <a:ext cx="7181968" cy="430887"/>
          </a:xfrm>
          <a:prstGeom prst="rect">
            <a:avLst/>
          </a:prstGeom>
          <a:noFill/>
        </p:spPr>
        <p:txBody>
          <a:bodyPr wrap="square" rtlCol="0">
            <a:spAutoFit/>
          </a:bodyPr>
          <a:lstStyle/>
          <a:p>
            <a:r>
              <a:rPr lang="en-US" sz="2200" b="1" dirty="0" err="1">
                <a:latin typeface="Arial" panose="020B0604020202020204" pitchFamily="34" charset="0"/>
                <a:cs typeface="Arial" panose="020B0604020202020204" pitchFamily="34" charset="0"/>
              </a:rPr>
              <a:t>Quản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lý</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công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việc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theo</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mô</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hình</a:t>
            </a:r>
            <a:r>
              <a:rPr lang="en-US" sz="2200" b="1" dirty="0">
                <a:latin typeface="Arial" panose="020B0604020202020204" pitchFamily="34" charset="0"/>
                <a:cs typeface="Arial" panose="020B0604020202020204" pitchFamily="34" charset="0"/>
              </a:rPr>
              <a:t> Kanban </a:t>
            </a:r>
          </a:p>
        </p:txBody>
      </p:sp>
      <p:pic>
        <p:nvPicPr>
          <p:cNvPr id="4" name="Picture 3">
            <a:extLst>
              <a:ext uri="{FF2B5EF4-FFF2-40B4-BE49-F238E27FC236}">
                <a16:creationId xmlns:a16="http://schemas.microsoft.com/office/drawing/2014/main" id="{264FF4E0-AB38-48D2-A299-E20AC3EB322F}"/>
              </a:ext>
            </a:extLst>
          </p:cNvPr>
          <p:cNvPicPr>
            <a:picLocks noChangeAspect="1"/>
          </p:cNvPicPr>
          <p:nvPr/>
        </p:nvPicPr>
        <p:blipFill>
          <a:blip r:embed="rId3"/>
          <a:stretch>
            <a:fillRect/>
          </a:stretch>
        </p:blipFill>
        <p:spPr>
          <a:xfrm>
            <a:off x="2109787" y="2301730"/>
            <a:ext cx="7972425" cy="3381375"/>
          </a:xfrm>
          <a:prstGeom prst="rect">
            <a:avLst/>
          </a:prstGeom>
        </p:spPr>
      </p:pic>
    </p:spTree>
    <p:extLst>
      <p:ext uri="{BB962C8B-B14F-4D97-AF65-F5344CB8AC3E}">
        <p14:creationId xmlns:p14="http://schemas.microsoft.com/office/powerpoint/2010/main" val="3288410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240456" y="522898"/>
            <a:ext cx="495154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032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tx1">
                    <a:lumMod val="75000"/>
                    <a:lumOff val="25000"/>
                  </a:schemeClr>
                </a:solidFill>
                <a:latin typeface="Arial" panose="020B0604020202020204" pitchFamily="34" charset="0"/>
                <a:cs typeface="Arial" panose="020B0604020202020204" pitchFamily="34" charset="0"/>
              </a:rPr>
              <a:t>GIẢI PHÁP</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80522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1078988" y="3135672"/>
            <a:ext cx="3411516"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3348557" y="3135671"/>
            <a:ext cx="3411516"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5596835" y="3135671"/>
            <a:ext cx="3411516"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7871024" y="3114622"/>
            <a:ext cx="3369420"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97F019C8-173C-4EC5-8FF9-3600C79619BA}"/>
              </a:ext>
            </a:extLst>
          </p:cNvPr>
          <p:cNvSpPr txBox="1"/>
          <p:nvPr/>
        </p:nvSpPr>
        <p:spPr>
          <a:xfrm>
            <a:off x="518388" y="1074554"/>
            <a:ext cx="9528362" cy="430887"/>
          </a:xfrm>
          <a:prstGeom prst="rect">
            <a:avLst/>
          </a:prstGeom>
          <a:noFill/>
        </p:spPr>
        <p:txBody>
          <a:bodyPr wrap="square" rtlCol="0">
            <a:spAutoFit/>
          </a:bodyPr>
          <a:lstStyle/>
          <a:p>
            <a:r>
              <a:rPr lang="en-US" sz="2200" b="1" dirty="0" err="1">
                <a:latin typeface="Arial" panose="020B0604020202020204" pitchFamily="34" charset="0"/>
                <a:cs typeface="Arial" panose="020B0604020202020204" pitchFamily="34" charset="0"/>
              </a:rPr>
              <a:t>Các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nguyên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lý</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trong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quản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lý</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công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việc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theo</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mô</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hình</a:t>
            </a:r>
            <a:r>
              <a:rPr lang="en-US" sz="2200" b="1" dirty="0">
                <a:latin typeface="Arial" panose="020B0604020202020204" pitchFamily="34" charset="0"/>
                <a:cs typeface="Arial" panose="020B0604020202020204" pitchFamily="34" charset="0"/>
              </a:rPr>
              <a:t> Kanban </a:t>
            </a:r>
          </a:p>
        </p:txBody>
      </p:sp>
      <p:sp>
        <p:nvSpPr>
          <p:cNvPr id="16" name="TextBox 15">
            <a:extLst>
              <a:ext uri="{FF2B5EF4-FFF2-40B4-BE49-F238E27FC236}">
                <a16:creationId xmlns:a16="http://schemas.microsoft.com/office/drawing/2014/main" id="{2487C9D9-C440-4F79-8DEC-0139DDA8FF7A}"/>
              </a:ext>
            </a:extLst>
          </p:cNvPr>
          <p:cNvSpPr txBox="1"/>
          <p:nvPr/>
        </p:nvSpPr>
        <p:spPr>
          <a:xfrm>
            <a:off x="1820531" y="3705414"/>
            <a:ext cx="1928430" cy="707886"/>
          </a:xfrm>
          <a:prstGeom prst="rect">
            <a:avLst/>
          </a:prstGeom>
          <a:noFill/>
        </p:spPr>
        <p:txBody>
          <a:bodyPr wrap="square" rtlCol="0">
            <a:spAutoFit/>
          </a:bodyPr>
          <a:lstStyle/>
          <a:p>
            <a:pPr algn="ctr"/>
            <a:r>
              <a:rPr lang="en-US" sz="2000" dirty="0" err="1">
                <a:solidFill>
                  <a:schemeClr val="bg1"/>
                </a:solidFill>
                <a:latin typeface="Arial" panose="020B0604020202020204" pitchFamily="34" charset="0"/>
                <a:cs typeface="Arial" panose="020B0604020202020204" pitchFamily="34" charset="0"/>
              </a:rPr>
              <a:t>Trực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quan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hóa</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công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việc</a:t>
            </a:r>
            <a:endParaRPr lang="en-US" sz="2000" dirty="0">
              <a:solidFill>
                <a:schemeClr val="bg1"/>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E2BDD445-E37A-4AF5-8BE0-2F14FB4AD36D}"/>
              </a:ext>
            </a:extLst>
          </p:cNvPr>
          <p:cNvSpPr txBox="1"/>
          <p:nvPr/>
        </p:nvSpPr>
        <p:spPr>
          <a:xfrm>
            <a:off x="4137582" y="3705414"/>
            <a:ext cx="1812174" cy="707886"/>
          </a:xfrm>
          <a:prstGeom prst="rect">
            <a:avLst/>
          </a:prstGeom>
          <a:noFill/>
        </p:spPr>
        <p:txBody>
          <a:bodyPr wrap="square" rtlCol="0">
            <a:spAutoFit/>
          </a:bodyPr>
          <a:lstStyle/>
          <a:p>
            <a:pPr algn="ctr"/>
            <a:r>
              <a:rPr lang="en-US" sz="2000" dirty="0" err="1">
                <a:solidFill>
                  <a:schemeClr val="bg1"/>
                </a:solidFill>
                <a:latin typeface="Arial" panose="020B0604020202020204" pitchFamily="34" charset="0"/>
                <a:cs typeface="Arial" panose="020B0604020202020204" pitchFamily="34" charset="0"/>
              </a:rPr>
              <a:t>Giới</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hạn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công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việc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đang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làm</a:t>
            </a:r>
            <a:endParaRPr lang="en-US" sz="2000" dirty="0">
              <a:solidFill>
                <a:schemeClr val="bg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4AB66B04-9A5F-4854-B88D-AC65C2CB8999}"/>
              </a:ext>
            </a:extLst>
          </p:cNvPr>
          <p:cNvSpPr txBox="1"/>
          <p:nvPr/>
        </p:nvSpPr>
        <p:spPr>
          <a:xfrm>
            <a:off x="6398938" y="3705414"/>
            <a:ext cx="1812174" cy="707886"/>
          </a:xfrm>
          <a:prstGeom prst="rect">
            <a:avLst/>
          </a:prstGeom>
          <a:noFill/>
        </p:spPr>
        <p:txBody>
          <a:bodyPr wrap="square" rtlCol="0">
            <a:spAutoFit/>
          </a:bodyPr>
          <a:lstStyle/>
          <a:p>
            <a:pPr algn="ctr"/>
            <a:r>
              <a:rPr lang="en-US" sz="2000" dirty="0" err="1">
                <a:solidFill>
                  <a:schemeClr val="bg1"/>
                </a:solidFill>
                <a:latin typeface="Arial" panose="020B0604020202020204" pitchFamily="34" charset="0"/>
                <a:cs typeface="Arial" panose="020B0604020202020204" pitchFamily="34" charset="0"/>
              </a:rPr>
              <a:t>Tập</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trung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vào</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luồng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làm</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việc</a:t>
            </a:r>
            <a:endParaRPr lang="en-US" sz="2000" dirty="0">
              <a:solidFill>
                <a:schemeClr val="bg1"/>
              </a:solidFill>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67A26C8D-1822-43CF-99B1-187EB202C283}"/>
              </a:ext>
            </a:extLst>
          </p:cNvPr>
          <p:cNvSpPr txBox="1"/>
          <p:nvPr/>
        </p:nvSpPr>
        <p:spPr>
          <a:xfrm>
            <a:off x="8843045" y="3705414"/>
            <a:ext cx="1425378" cy="707886"/>
          </a:xfrm>
          <a:prstGeom prst="rect">
            <a:avLst/>
          </a:prstGeom>
          <a:noFill/>
        </p:spPr>
        <p:txBody>
          <a:bodyPr wrap="square" rtlCol="0">
            <a:spAutoFit/>
          </a:bodyPr>
          <a:lstStyle/>
          <a:p>
            <a:pPr algn="ctr"/>
            <a:r>
              <a:rPr lang="en-US" sz="2000" dirty="0" err="1">
                <a:solidFill>
                  <a:schemeClr val="bg1"/>
                </a:solidFill>
                <a:latin typeface="Arial" panose="020B0604020202020204" pitchFamily="34" charset="0"/>
                <a:cs typeface="Arial" panose="020B0604020202020204" pitchFamily="34" charset="0"/>
              </a:rPr>
              <a:t>Cải</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tiến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liên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tục</a:t>
            </a: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256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ctrTitle"/>
          </p:nvPr>
        </p:nvSpPr>
        <p:spPr/>
        <p:txBody>
          <a:bodyPr/>
          <a:lstStyle/>
          <a:p>
            <a:r>
              <a:rPr lang="en-US" dirty="0"/>
              <a:t>Project analysis slide 2</a:t>
            </a:r>
          </a:p>
        </p:txBody>
      </p:sp>
      <p:sp>
        <p:nvSpPr>
          <p:cNvPr id="5" name="Subtitle 4">
            <a:extLst>
              <a:ext uri="{FF2B5EF4-FFF2-40B4-BE49-F238E27FC236}">
                <a16:creationId xmlns:a16="http://schemas.microsoft.com/office/drawing/2014/main" id="{D54816A5-4D4D-4BD9-B64F-AE96292833E5}"/>
              </a:ext>
            </a:extLst>
          </p:cNvPr>
          <p:cNvSpPr>
            <a:spLocks noGrp="1"/>
          </p:cNvSpPr>
          <p:nvPr>
            <p:ph type="subTitle" idx="1"/>
          </p:nvPr>
        </p:nvSpPr>
        <p:spPr>
          <a:xfrm>
            <a:off x="988290" y="1736436"/>
            <a:ext cx="10350269" cy="4100067"/>
          </a:xfrm>
        </p:spPr>
        <p:txBody>
          <a:bodyPr>
            <a:normAutofit/>
          </a:bodyPr>
          <a:lstStyle/>
          <a:p>
            <a:pPr marL="342900" indent="-342900" algn="l">
              <a:lnSpc>
                <a:spcPct val="100000"/>
              </a:lnSpc>
              <a:buFont typeface="Wingdings" panose="05000000000000000000" pitchFamily="2" charset="2"/>
              <a:buChar char="v"/>
            </a:pP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mọi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máy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thiện</a:t>
            </a:r>
            <a:endParaRPr lang="en-US" sz="2000" dirty="0">
              <a:latin typeface="Arial" panose="020B0604020202020204" pitchFamily="34" charset="0"/>
              <a:cs typeface="Arial" panose="020B0604020202020204" pitchFamily="34" charset="0"/>
            </a:endParaRPr>
          </a:p>
          <a:p>
            <a:pPr marL="342900" indent="-342900" algn="l">
              <a:lnSpc>
                <a:spcPct val="100000"/>
              </a:lnSpc>
              <a:buFont typeface="Wingdings" panose="05000000000000000000" pitchFamily="2" charset="2"/>
              <a:buChar char="v"/>
            </a:pPr>
            <a:r>
              <a:rPr lang="en-US" sz="2000" dirty="0" err="1">
                <a:latin typeface="Arial" panose="020B0604020202020204" pitchFamily="34" charset="0"/>
                <a:cs typeface="Arial" panose="020B0604020202020204" pitchFamily="34" charset="0"/>
              </a:rPr>
              <a:t>Lưu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dễ</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dàng</a:t>
            </a:r>
            <a:endParaRPr lang="en-US" sz="2000" dirty="0">
              <a:latin typeface="Arial" panose="020B0604020202020204" pitchFamily="34" charset="0"/>
              <a:cs typeface="Arial" panose="020B0604020202020204" pitchFamily="34" charset="0"/>
            </a:endParaRPr>
          </a:p>
          <a:p>
            <a:pPr marL="342900" indent="-342900" algn="l">
              <a:lnSpc>
                <a:spcPct val="100000"/>
              </a:lnSpc>
              <a:buFont typeface="Wingdings" panose="05000000000000000000" pitchFamily="2" charset="2"/>
              <a:buChar char="v"/>
            </a:pPr>
            <a:r>
              <a:rPr lang="en-US" sz="2000" dirty="0" err="1">
                <a:latin typeface="Arial" panose="020B0604020202020204" pitchFamily="34" charset="0"/>
                <a:cs typeface="Arial" panose="020B0604020202020204" pitchFamily="34" charset="0"/>
              </a:rPr>
              <a:t>Giải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rủi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endParaRPr lang="en-US" sz="2000" dirty="0">
              <a:latin typeface="Arial" panose="020B0604020202020204" pitchFamily="34" charset="0"/>
              <a:cs typeface="Arial" panose="020B0604020202020204" pitchFamily="34" charset="0"/>
            </a:endParaRPr>
          </a:p>
          <a:p>
            <a:pPr marL="342900" indent="-342900" algn="l">
              <a:lnSpc>
                <a:spcPct val="100000"/>
              </a:lnSpc>
              <a:buFont typeface="Wingdings" panose="05000000000000000000" pitchFamily="2" charset="2"/>
              <a:buChar char="v"/>
            </a:pPr>
            <a:r>
              <a:rPr lang="en-US" sz="2000" dirty="0" err="1">
                <a:latin typeface="Arial" panose="020B0604020202020204" pitchFamily="34" charset="0"/>
                <a:cs typeface="Arial" panose="020B0604020202020204" pitchFamily="34" charset="0"/>
              </a:rPr>
              <a:t>Khắc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phục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khăn</a:t>
            </a:r>
            <a:r>
              <a:rPr lang="en-US" sz="2000" dirty="0">
                <a:latin typeface="Arial" panose="020B0604020202020204" pitchFamily="34" charset="0"/>
                <a:cs typeface="Arial" panose="020B0604020202020204" pitchFamily="34" charset="0"/>
              </a:rPr>
              <a:t> do </a:t>
            </a:r>
            <a:r>
              <a:rPr lang="en-US" sz="2000" dirty="0" err="1">
                <a:latin typeface="Arial" panose="020B0604020202020204" pitchFamily="34" charset="0"/>
                <a:cs typeface="Arial" panose="020B0604020202020204" pitchFamily="34" charset="0"/>
              </a:rPr>
              <a:t>yếu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thoát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endParaRPr lang="en-US" sz="2000"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273636" y="522094"/>
            <a:ext cx="491836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tx1">
                    <a:lumMod val="75000"/>
                    <a:lumOff val="25000"/>
                  </a:schemeClr>
                </a:solidFill>
                <a:latin typeface="Arial" panose="020B0604020202020204" pitchFamily="34" charset="0"/>
                <a:cs typeface="Arial" panose="020B0604020202020204" pitchFamily="34" charset="0"/>
              </a:rPr>
              <a:t>GIẢI PHÁP</a:t>
            </a:r>
            <a:br>
              <a:rPr lang="en-US" sz="3000" dirty="0">
                <a:solidFill>
                  <a:schemeClr val="tx1">
                    <a:lumMod val="75000"/>
                    <a:lumOff val="25000"/>
                  </a:schemeClr>
                </a:solidFill>
                <a:latin typeface="Arial" panose="020B0604020202020204" pitchFamily="34" charset="0"/>
                <a:cs typeface="Arial" panose="020B0604020202020204" pitchFamily="34" charset="0"/>
              </a:rPr>
            </a:br>
            <a:endParaRPr lang="en-US" sz="30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094"/>
            <a:ext cx="480475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99120FA-3C9B-4421-9542-B2F9B912FD62}"/>
              </a:ext>
            </a:extLst>
          </p:cNvPr>
          <p:cNvSpPr txBox="1"/>
          <p:nvPr/>
        </p:nvSpPr>
        <p:spPr>
          <a:xfrm>
            <a:off x="495069" y="1058476"/>
            <a:ext cx="10714182" cy="430887"/>
          </a:xfrm>
          <a:prstGeom prst="rect">
            <a:avLst/>
          </a:prstGeom>
          <a:noFill/>
        </p:spPr>
        <p:txBody>
          <a:bodyPr wrap="square" rtlCol="0">
            <a:spAutoFit/>
          </a:bodyPr>
          <a:lstStyle/>
          <a:p>
            <a:r>
              <a:rPr lang="en-US" sz="2200" b="1" dirty="0" err="1">
                <a:latin typeface="Arial" panose="020B0604020202020204" pitchFamily="34" charset="0"/>
                <a:cs typeface="Arial" panose="020B0604020202020204" pitchFamily="34" charset="0"/>
              </a:rPr>
              <a:t>Hệ</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thống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quản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lý</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công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việc</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4693959"/>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4747fa85-5446-4a58-a748-cf987540549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C4C46F204C41842A6EF649D8507ED0C" ma:contentTypeVersion="11" ma:contentTypeDescription="Create a new document." ma:contentTypeScope="" ma:versionID="691ace0510095bdeb23105e6ed5bc6cc">
  <xsd:schema xmlns:xsd="http://www.w3.org/2001/XMLSchema" xmlns:xs="http://www.w3.org/2001/XMLSchema" xmlns:p="http://schemas.microsoft.com/office/2006/metadata/properties" xmlns:ns3="4747fa85-5446-4a58-a748-cf987540549b" xmlns:ns4="269a8f28-a0cf-4798-8122-17575a45c643" targetNamespace="http://schemas.microsoft.com/office/2006/metadata/properties" ma:root="true" ma:fieldsID="949d50364dade25691a80aea35dd4648" ns3:_="" ns4:_="">
    <xsd:import namespace="4747fa85-5446-4a58-a748-cf987540549b"/>
    <xsd:import namespace="269a8f28-a0cf-4798-8122-17575a45c64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47fa85-5446-4a58-a748-cf98754054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9a8f28-a0cf-4798-8122-17575a45c64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4747fa85-5446-4a58-a748-cf987540549b"/>
    <ds:schemaRef ds:uri="269a8f28-a0cf-4798-8122-17575a45c643"/>
    <ds:schemaRef ds:uri="http://www.w3.org/XML/1998/namespace"/>
    <ds:schemaRef ds:uri="http://schemas.microsoft.com/office/2006/documentManagement/types"/>
    <ds:schemaRef ds:uri="http://schemas.microsoft.com/office/infopath/2007/PartnerControls"/>
    <ds:schemaRef ds:uri="http://purl.org/dc/elements/1.1/"/>
    <ds:schemaRef ds:uri="http://purl.org/dc/terms/"/>
    <ds:schemaRef ds:uri="http://schemas.microsoft.com/office/2006/metadata/propertie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0EBA1536-5114-4CCA-A15A-33624A08B4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47fa85-5446-4a58-a748-cf987540549b"/>
    <ds:schemaRef ds:uri="269a8f28-a0cf-4798-8122-17575a45c6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576</TotalTime>
  <Words>774</Words>
  <Application>Microsoft Office PowerPoint</Application>
  <PresentationFormat>Widescreen</PresentationFormat>
  <Paragraphs>137</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Segoe UI Light</vt:lpstr>
      <vt:lpstr>Wingdings</vt:lpstr>
      <vt:lpstr>Office Theme</vt:lpstr>
      <vt:lpstr>XÂY DỰNG HỆ THỐNG QUẢN LÝ CÔNG VIỆC THEO MÔ HÌNH KANBAN</vt:lpstr>
      <vt:lpstr>Project analysis slide 10</vt:lpstr>
      <vt:lpstr>Project analysis slide 2</vt:lpstr>
      <vt:lpstr>Project analysis slide 2</vt:lpstr>
      <vt:lpstr>Project analysis slide 2</vt:lpstr>
      <vt:lpstr>Project analysis slide 2</vt:lpstr>
      <vt:lpstr>Project analysis slide 3</vt:lpstr>
      <vt:lpstr>Project analysis slide 3</vt:lpstr>
      <vt:lpstr>Project analysis slide 2</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5</vt:lpstr>
      <vt:lpstr>Project analysis slide 5</vt:lpstr>
      <vt:lpstr>Project analysis slide 5</vt:lpstr>
      <vt:lpstr>Project analysis slide 5</vt:lpstr>
      <vt:lpstr>Project analysis slide 8</vt:lpstr>
      <vt:lpstr>Project analysis slide 10</vt:lpstr>
      <vt:lpstr>Cảm ơn thầy cô và các bạn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QUẢN LÝ CÔNG VIỆC THEO MÔ HÌNH KANBAN</dc:title>
  <dc:creator>Pham Quoc Huy 20161857</dc:creator>
  <cp:lastModifiedBy>Pham Quoc Huy 20161857</cp:lastModifiedBy>
  <cp:revision>32</cp:revision>
  <dcterms:created xsi:type="dcterms:W3CDTF">2021-01-10T07:11:30Z</dcterms:created>
  <dcterms:modified xsi:type="dcterms:W3CDTF">2021-01-13T16:14:56Z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0x0101006C4C46F204C41842A6EF649D8507ED0C</vt:lpwstr>
  </property>
</Properties>
</file>