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69" r:id="rId16"/>
    <p:sldId id="270" r:id="rId17"/>
    <p:sldId id="272" r:id="rId18"/>
    <p:sldId id="273" r:id="rId19"/>
    <p:sldId id="278" r:id="rId20"/>
    <p:sldId id="274" r:id="rId21"/>
    <p:sldId id="276" r:id="rId22"/>
    <p:sldId id="275" r:id="rId2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2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14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52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81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905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32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267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496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75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09CD-D409-44EA-B3AD-790A482C65A0}" type="datetimeFigureOut">
              <a:rPr lang="vi-VN" smtClean="0"/>
              <a:t>24/10/2018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C690-1254-4F24-B290-0C814D17EA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91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times.com/tech/top-computer-languages.ph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en-US" dirty="0" smtClean="0"/>
              <a:t>Buổi 1 : Bắt đầu làm quen với Java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15847"/>
            <a:ext cx="434284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5445224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/>
              <a:t>Tác giả : Nguyễn Ngọc Tiệp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4007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Java- Ngôn ngữ phổ biến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98" y="1268760"/>
            <a:ext cx="5174998" cy="487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6261349"/>
            <a:ext cx="570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statisticstimes.com/tech/top-computer-languages.php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Lương trung bình của lập trình viên Java tại Việt Nam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94" y="1735386"/>
            <a:ext cx="8229600" cy="4525963"/>
          </a:xfrm>
        </p:spPr>
        <p:txBody>
          <a:bodyPr/>
          <a:lstStyle/>
          <a:p>
            <a:endParaRPr lang="vi-V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9" y="1628800"/>
            <a:ext cx="7842091" cy="4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6261349"/>
            <a:ext cx="662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https://vietnamsalary.careerbuilder.vn/detail/Lập-Trình-Viên-Java-kw</a:t>
            </a:r>
          </a:p>
        </p:txBody>
      </p:sp>
    </p:spTree>
    <p:extLst>
      <p:ext uri="{BB962C8B-B14F-4D97-AF65-F5344CB8AC3E}">
        <p14:creationId xmlns:p14="http://schemas.microsoft.com/office/powerpoint/2010/main" val="19643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Một vài công cụ lập trình Java</a:t>
            </a:r>
            <a:endParaRPr lang="vi-VN" dirty="0"/>
          </a:p>
        </p:txBody>
      </p:sp>
      <p:pic>
        <p:nvPicPr>
          <p:cNvPr id="11268" name="Picture 4" descr="Káº¿t quáº£ hÃ¬nh áº£nh cho netb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4435"/>
            <a:ext cx="42862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3032883" cy="303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 noGrp="1"/>
          </p:cNvSpPr>
          <p:nvPr>
            <p:ph idx="1"/>
          </p:nvPr>
        </p:nvSpPr>
        <p:spPr>
          <a:xfrm>
            <a:off x="755576" y="1345893"/>
            <a:ext cx="5915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 smtClean="0"/>
              <a:t>Netbeans, eclipse, inteljj idea,...</a:t>
            </a:r>
            <a:endParaRPr lang="vi-VN" sz="2400" dirty="0"/>
          </a:p>
        </p:txBody>
      </p:sp>
      <p:pic>
        <p:nvPicPr>
          <p:cNvPr id="11272" name="Picture 8" descr="Káº¿t quáº£ hÃ¬nh áº£nh cho intellij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95072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Chương trình đầu tiên bằng Java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545726" cy="457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9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Biến trong Java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412776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3200" dirty="0" smtClean="0"/>
              <a:t>Biến là gì ?</a:t>
            </a:r>
            <a:endParaRPr lang="vi-VN" sz="3200" dirty="0"/>
          </a:p>
        </p:txBody>
      </p:sp>
      <p:pic>
        <p:nvPicPr>
          <p:cNvPr id="14338" name="Picture 2" descr="Káº¿t quáº£ hÃ¬nh áº£nh cho suy nghÄ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097" y="1268760"/>
            <a:ext cx="3070903" cy="39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0391" y="2468232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/>
              <a:t>Biến là tên một </a:t>
            </a:r>
            <a:r>
              <a:rPr lang="vi-VN" sz="2400" dirty="0" smtClean="0"/>
              <a:t>vùng nhớ trong máy tính.</a:t>
            </a:r>
            <a:endParaRPr lang="vi-VN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0391" y="3494212"/>
            <a:ext cx="5820152" cy="1937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 smtClean="0"/>
              <a:t>Trong Java có 3 kiểu biến : </a:t>
            </a:r>
            <a:r>
              <a:rPr lang="vi-VN" sz="2400" dirty="0"/>
              <a:t>biến cục bộ (còn gọi là biến local), thuộc tính (biến của instance- đối tượng) và biến static.</a:t>
            </a:r>
          </a:p>
        </p:txBody>
      </p:sp>
    </p:spTree>
    <p:extLst>
      <p:ext uri="{BB962C8B-B14F-4D97-AF65-F5344CB8AC3E}">
        <p14:creationId xmlns:p14="http://schemas.microsoft.com/office/powerpoint/2010/main" val="5637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Kiểu dữ liệu trong Java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916832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/>
              <a:t>Có hai kiểu dữ liệu có sẵn trong Java:</a:t>
            </a:r>
          </a:p>
          <a:p>
            <a:pPr algn="l"/>
            <a:r>
              <a:rPr lang="vi-VN" sz="2400" dirty="0" smtClean="0"/>
              <a:t>- Kiểu dữ liệu nguyên thủy (Primitive)</a:t>
            </a:r>
          </a:p>
          <a:p>
            <a:pPr algn="l"/>
            <a:r>
              <a:rPr lang="vi-VN" sz="2400" dirty="0" smtClean="0"/>
              <a:t>- Kiểu dữ liệu tham chiếu/đối tượng (không phải kiểu gốc Non-primitive)</a:t>
            </a:r>
            <a:endParaRPr lang="vi-VN" sz="2400" dirty="0"/>
          </a:p>
        </p:txBody>
      </p:sp>
      <p:pic>
        <p:nvPicPr>
          <p:cNvPr id="13314" name="Picture 2" descr="Kiá»u dá»¯ liá»u trong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6264696" cy="48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5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dữ liệu trong Java (2)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340768"/>
            <a:ext cx="799288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vi-VN" sz="2400" dirty="0" smtClean="0"/>
              <a:t>Kiểu dữ liệu nguyên thủy (</a:t>
            </a:r>
            <a:r>
              <a:rPr lang="vi-VN" sz="2400" dirty="0"/>
              <a:t>Primitive Data </a:t>
            </a:r>
            <a:r>
              <a:rPr lang="vi-VN" sz="2400" dirty="0" smtClean="0"/>
              <a:t>Types) : </a:t>
            </a:r>
          </a:p>
          <a:p>
            <a:pPr algn="l"/>
            <a:r>
              <a:rPr lang="vi-VN" sz="2400" dirty="0" smtClean="0"/>
              <a:t>Có </a:t>
            </a:r>
            <a:r>
              <a:rPr lang="vi-VN" sz="2400" dirty="0"/>
              <a:t>8 kiểu dữ liệu nguyên </a:t>
            </a:r>
            <a:r>
              <a:rPr lang="vi-VN" sz="2400" dirty="0" smtClean="0"/>
              <a:t>thủy đó là : </a:t>
            </a:r>
            <a:r>
              <a:rPr lang="vi-VN" sz="2400" b="1" dirty="0"/>
              <a:t>boolean</a:t>
            </a:r>
            <a:r>
              <a:rPr lang="vi-VN" sz="2400" dirty="0"/>
              <a:t>, </a:t>
            </a:r>
            <a:r>
              <a:rPr lang="vi-VN" sz="2400" b="1" dirty="0"/>
              <a:t>byte</a:t>
            </a:r>
            <a:r>
              <a:rPr lang="vi-VN" sz="2400" dirty="0"/>
              <a:t>, </a:t>
            </a:r>
            <a:r>
              <a:rPr lang="vi-VN" sz="2400" b="1" dirty="0"/>
              <a:t>char</a:t>
            </a:r>
            <a:r>
              <a:rPr lang="vi-VN" sz="2400" dirty="0"/>
              <a:t>, </a:t>
            </a:r>
            <a:r>
              <a:rPr lang="vi-VN" sz="2400" b="1" dirty="0"/>
              <a:t>short</a:t>
            </a:r>
            <a:r>
              <a:rPr lang="vi-VN" sz="2400" dirty="0"/>
              <a:t>, </a:t>
            </a:r>
            <a:r>
              <a:rPr lang="vi-VN" sz="2400" b="1" dirty="0"/>
              <a:t>int</a:t>
            </a:r>
            <a:r>
              <a:rPr lang="vi-VN" sz="2400" dirty="0"/>
              <a:t>, </a:t>
            </a:r>
            <a:r>
              <a:rPr lang="vi-VN" sz="2400" b="1" dirty="0"/>
              <a:t>long</a:t>
            </a:r>
            <a:r>
              <a:rPr lang="vi-VN" sz="2400" dirty="0"/>
              <a:t>, </a:t>
            </a:r>
            <a:r>
              <a:rPr lang="vi-VN" sz="2400" b="1" dirty="0"/>
              <a:t>float</a:t>
            </a:r>
            <a:r>
              <a:rPr lang="vi-VN" sz="2400" dirty="0"/>
              <a:t>, </a:t>
            </a:r>
            <a:r>
              <a:rPr lang="vi-VN" sz="2400" b="1" dirty="0"/>
              <a:t>double</a:t>
            </a:r>
            <a:r>
              <a:rPr lang="vi-VN" sz="240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4968552" cy="35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dữ liệu trong Java </a:t>
            </a:r>
            <a:r>
              <a:rPr lang="vi-VN" dirty="0" smtClean="0"/>
              <a:t>(3)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340768"/>
            <a:ext cx="799288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 smtClean="0"/>
              <a:t>2. </a:t>
            </a:r>
            <a:r>
              <a:rPr lang="vi-VN" sz="2400" dirty="0"/>
              <a:t>Kiểu tham chiếu (Reference Type</a:t>
            </a:r>
            <a:r>
              <a:rPr lang="vi-VN" sz="2400" dirty="0" smtClean="0"/>
              <a:t>): </a:t>
            </a:r>
          </a:p>
          <a:p>
            <a:pPr algn="l"/>
            <a:endParaRPr lang="vi-VN" sz="2400" dirty="0" smtClean="0"/>
          </a:p>
          <a:p>
            <a:pPr algn="l"/>
            <a:r>
              <a:rPr lang="vi-VN" sz="2400" dirty="0" smtClean="0"/>
              <a:t>Được tạo </a:t>
            </a:r>
            <a:r>
              <a:rPr lang="vi-VN" sz="2400" dirty="0"/>
              <a:t>ra dựa trên một </a:t>
            </a:r>
            <a:r>
              <a:rPr lang="vi-VN" sz="2400" dirty="0" smtClean="0"/>
              <a:t>lớp (class).</a:t>
            </a:r>
          </a:p>
          <a:p>
            <a:pPr algn="l"/>
            <a:endParaRPr lang="vi-VN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7340480" cy="354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5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Thực hành : Nhập, xuất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6802" y="2420888"/>
            <a:ext cx="7992888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 smtClean="0"/>
              <a:t>1. Nhập vào một số tự nhiên N, in ra tổng S = 1 + 2 + ... + N;</a:t>
            </a:r>
          </a:p>
          <a:p>
            <a:pPr algn="l"/>
            <a:r>
              <a:rPr lang="vi-VN" sz="2400" dirty="0" smtClean="0"/>
              <a:t>2. Tìm ra số lớn nhất giữa 2 số, được sử dụng thư viện Math.</a:t>
            </a:r>
          </a:p>
          <a:p>
            <a:pPr algn="l"/>
            <a:r>
              <a:rPr lang="vi-VN" sz="2400" dirty="0" smtClean="0"/>
              <a:t>3. Nhập vào tên của một người và in ra màn hình.</a:t>
            </a:r>
          </a:p>
          <a:p>
            <a:pPr algn="l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2753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415" y="360805"/>
            <a:ext cx="8403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/>
              <a:t>Ví dụ : </a:t>
            </a:r>
            <a:r>
              <a:rPr lang="vi-VN" sz="2400" dirty="0"/>
              <a:t>Hình hộp chữ </a:t>
            </a:r>
            <a:r>
              <a:rPr lang="vi-VN" sz="2400" dirty="0" smtClean="0"/>
              <a:t>nhật , </a:t>
            </a:r>
            <a:r>
              <a:rPr lang="vi-VN" sz="2400" dirty="0"/>
              <a:t>Bạn có một hình hộp chữ nhật có kích thước nguyên và biết được diện tích của 3 mặt có chung 1 đỉnh. Nhiệm vụ của bạn là tính tổng tất cả các cạnh của hình hộp chữ nhật này</a:t>
            </a:r>
            <a:r>
              <a:rPr lang="vi-VN" sz="2400" dirty="0" smtClean="0"/>
              <a:t>.</a:t>
            </a:r>
            <a:br>
              <a:rPr lang="vi-VN" sz="2400" dirty="0" smtClean="0"/>
            </a:br>
            <a:r>
              <a:rPr lang="vi-VN" sz="2400" dirty="0" smtClean="0"/>
              <a:t>Input : </a:t>
            </a:r>
            <a:r>
              <a:rPr lang="vi-VN" sz="2400" dirty="0"/>
              <a:t>Gồm một dòng duy nhất chứa 3 số nguyên dương </a:t>
            </a:r>
            <a:r>
              <a:rPr lang="vi-VN" sz="2400" dirty="0" smtClean="0"/>
              <a:t>là </a:t>
            </a:r>
            <a:r>
              <a:rPr lang="vi-VN" sz="2400" dirty="0"/>
              <a:t>diện tích 3 mặt của hình hộp chữ nhật</a:t>
            </a:r>
            <a:r>
              <a:rPr lang="vi-VN" sz="2400" dirty="0" smtClean="0"/>
              <a:t>.</a:t>
            </a:r>
            <a:br>
              <a:rPr lang="vi-VN" sz="2400" dirty="0" smtClean="0"/>
            </a:br>
            <a:r>
              <a:rPr lang="vi-VN" sz="2400" dirty="0" smtClean="0"/>
              <a:t>Output : tổng các cạnh của hình chữ nhật </a:t>
            </a:r>
            <a:endParaRPr lang="vi-V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22" y="3140968"/>
            <a:ext cx="7630497" cy="233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2315816"/>
            <a:ext cx="8901585" cy="359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10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6851104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Java là gì ?</a:t>
            </a:r>
            <a:endParaRPr lang="vi-V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3501008"/>
            <a:ext cx="81369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29" y="2420888"/>
            <a:ext cx="5868144" cy="391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71" y="64410"/>
            <a:ext cx="8291264" cy="1282154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Một vài thông tin bạn có thể muốn biết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281" y="1340768"/>
            <a:ext cx="785363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 smtClean="0"/>
              <a:t>Quy tắc đặt tên trong Java thường được sử dụng : </a:t>
            </a:r>
          </a:p>
          <a:p>
            <a:pPr algn="l"/>
            <a:endParaRPr lang="vi-V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1459" y="2204864"/>
            <a:ext cx="7992888" cy="456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000" b="1" dirty="0"/>
              <a:t>Tên Class - </a:t>
            </a:r>
            <a:r>
              <a:rPr lang="vi-VN" sz="2000" dirty="0"/>
              <a:t>Tất cả các tên Class trong Java nên viết hoa chữ cái đầu tiên và là một danh từ. </a:t>
            </a:r>
          </a:p>
          <a:p>
            <a:pPr algn="l"/>
            <a:r>
              <a:rPr lang="vi-VN" sz="2000" b="1" dirty="0"/>
              <a:t>Tên Interface - </a:t>
            </a:r>
            <a:r>
              <a:rPr lang="vi-VN" sz="2000" dirty="0"/>
              <a:t>Nên bắt đầu với chữ hoa và là một tính từ, ví dụ: Runnable, ActionListener </a:t>
            </a:r>
            <a:r>
              <a:rPr lang="vi-VN" sz="2000" dirty="0" smtClean="0"/>
              <a:t>...</a:t>
            </a:r>
            <a:endParaRPr lang="vi-VN" sz="2000" dirty="0"/>
          </a:p>
          <a:p>
            <a:pPr algn="l"/>
            <a:r>
              <a:rPr lang="vi-VN" sz="2000" b="1" dirty="0"/>
              <a:t>Tên phương thức - </a:t>
            </a:r>
            <a:r>
              <a:rPr lang="vi-VN" sz="2000" dirty="0"/>
              <a:t>Tất cả các tên phương thức nên bắt đầu với chữ thường và là một động từ. </a:t>
            </a:r>
            <a:endParaRPr lang="vi-VN" sz="2000" b="1" dirty="0"/>
          </a:p>
          <a:p>
            <a:pPr algn="l"/>
            <a:r>
              <a:rPr lang="vi-VN" sz="2000" b="1" dirty="0" smtClean="0"/>
              <a:t>Tên </a:t>
            </a:r>
            <a:r>
              <a:rPr lang="vi-VN" sz="2000" b="1" dirty="0"/>
              <a:t>biến - </a:t>
            </a:r>
            <a:r>
              <a:rPr lang="vi-VN" sz="2000" dirty="0"/>
              <a:t>Nên bắt đầu với chữ thường, ví dụ: firstName, orderNumber </a:t>
            </a:r>
            <a:r>
              <a:rPr lang="vi-VN" sz="2000" dirty="0" smtClean="0"/>
              <a:t>...</a:t>
            </a:r>
            <a:endParaRPr lang="vi-VN" sz="2000" b="1" dirty="0" smtClean="0"/>
          </a:p>
          <a:p>
            <a:pPr algn="l"/>
            <a:r>
              <a:rPr lang="vi-VN" sz="2000" b="1" dirty="0" smtClean="0"/>
              <a:t>Tên </a:t>
            </a:r>
            <a:r>
              <a:rPr lang="vi-VN" sz="2000" b="1" dirty="0"/>
              <a:t>package - </a:t>
            </a:r>
            <a:r>
              <a:rPr lang="vi-VN" sz="2000" dirty="0"/>
              <a:t>Nên bắt đầu với chữ thường, ví dụ: java, lang, sql, util </a:t>
            </a:r>
            <a:r>
              <a:rPr lang="vi-VN" sz="2000" dirty="0" smtClean="0"/>
              <a:t>...</a:t>
            </a:r>
            <a:endParaRPr lang="vi-VN" sz="2000" b="1" dirty="0" smtClean="0"/>
          </a:p>
          <a:p>
            <a:pPr algn="l"/>
            <a:r>
              <a:rPr lang="vi-VN" sz="2000" b="1" dirty="0" smtClean="0"/>
              <a:t>Tên </a:t>
            </a:r>
            <a:r>
              <a:rPr lang="vi-VN" sz="2000" b="1" dirty="0"/>
              <a:t>hằng - </a:t>
            </a:r>
            <a:r>
              <a:rPr lang="vi-VN" sz="2000" dirty="0"/>
              <a:t>Nên bắt đầu với chữ hoa, ví dụ: RED, YELLOW, MAX_PRIORITY </a:t>
            </a:r>
            <a:r>
              <a:rPr lang="vi-VN" sz="2000" dirty="0" smtClean="0"/>
              <a:t>...</a:t>
            </a:r>
            <a:endParaRPr lang="vi-VN" sz="2000" b="1" dirty="0" smtClean="0"/>
          </a:p>
          <a:p>
            <a:pPr algn="l"/>
            <a:r>
              <a:rPr lang="vi-VN" sz="2000" b="1" dirty="0" smtClean="0"/>
              <a:t>Tên </a:t>
            </a:r>
            <a:r>
              <a:rPr lang="vi-VN" sz="2000" b="1" dirty="0"/>
              <a:t>file chương trình - </a:t>
            </a:r>
            <a:r>
              <a:rPr lang="vi-VN" sz="2000" dirty="0"/>
              <a:t>Tên file nên giống hệt tên class. </a:t>
            </a:r>
          </a:p>
          <a:p>
            <a:pPr algn="l"/>
            <a:endParaRPr lang="vi-VN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44" y="1772816"/>
            <a:ext cx="6237717" cy="35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2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614" y="116632"/>
            <a:ext cx="8291264" cy="1282154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Một vài thông tin bạn có thể muốn biết (2)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8645"/>
            <a:ext cx="7645012" cy="407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1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/>
              <a:t>Kết thúc buổi 1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330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>
            <a:noAutofit/>
          </a:bodyPr>
          <a:lstStyle/>
          <a:p>
            <a:r>
              <a:rPr lang="vi-VN" sz="2400" dirty="0" smtClean="0"/>
              <a:t>Java</a:t>
            </a:r>
            <a:r>
              <a:rPr lang="vi-VN" sz="2400" dirty="0"/>
              <a:t> là một ngôn ngữ lập trình bậc cao, mạnh mẽ, bảo mật cao và được xây dựng trên tư tưởng lập </a:t>
            </a:r>
            <a:r>
              <a:rPr lang="vi-VN" sz="2400" dirty="0" smtClean="0"/>
              <a:t>trình </a:t>
            </a:r>
            <a:r>
              <a:rPr lang="vi-VN" sz="2400" dirty="0"/>
              <a:t>hướng đối tượng (object-oriented programming – OOPs) rất phổ biến hiện nay.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402" y="4538737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/>
              <a:t>Java ra đời như thế nào, sứ mệnh của nó là gì ?</a:t>
            </a:r>
            <a:endParaRPr lang="vi-VN" sz="2400" dirty="0"/>
          </a:p>
        </p:txBody>
      </p:sp>
      <p:sp>
        <p:nvSpPr>
          <p:cNvPr id="5" name="Rectangle 4"/>
          <p:cNvSpPr/>
          <p:nvPr/>
        </p:nvSpPr>
        <p:spPr>
          <a:xfrm>
            <a:off x="683568" y="3470239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/>
              <a:t>Vậy lập trình hướng đối tượng là gì ?</a:t>
            </a:r>
            <a:endParaRPr lang="vi-V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1130"/>
            <a:ext cx="4536504" cy="454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352928" cy="1872208"/>
          </a:xfrm>
        </p:spPr>
        <p:txBody>
          <a:bodyPr>
            <a:normAutofit/>
          </a:bodyPr>
          <a:lstStyle/>
          <a:p>
            <a:pPr algn="l"/>
            <a:r>
              <a:rPr lang="vi-VN" sz="2800" dirty="0" smtClean="0"/>
              <a:t>Lập trình hướng đối tượng (OOP): Là </a:t>
            </a:r>
            <a:r>
              <a:rPr lang="vi-VN" sz="2800" dirty="0"/>
              <a:t>một kỹ thuật lập trình cho phép lập trình viên tạo ra các đối tượng trong code trừu tượng hóa các đối tượng thực tế trong cuộc sống. </a:t>
            </a:r>
          </a:p>
        </p:txBody>
      </p:sp>
      <p:pic>
        <p:nvPicPr>
          <p:cNvPr id="4098" name="Picture 2" descr="Káº¿t quáº£ hÃ¬nh áº£nh cho xe hÆ¡i vinfa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5" y="3609853"/>
            <a:ext cx="3960440" cy="21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áº¿t quáº£ hÃ¬nh áº£nh cho iphone 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09853"/>
            <a:ext cx="3740193" cy="21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Các chương trình hướng đối tượng trong thực tế</a:t>
            </a:r>
            <a:endParaRPr lang="vi-VN" dirty="0"/>
          </a:p>
        </p:txBody>
      </p:sp>
      <p:pic>
        <p:nvPicPr>
          <p:cNvPr id="6148" name="Picture 4" descr="Káº¿t quáº£ hÃ¬nh áº£nh cho pu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5" y="3140968"/>
            <a:ext cx="4381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áº¿t quáº£ hÃ¬nh áº£nh cho quáº£n lÃ½ sinh viÃªn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09518"/>
            <a:ext cx="4248472" cy="371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8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 smtClean="0"/>
              <a:t>Lịch sử ra đời của Java</a:t>
            </a:r>
            <a:endParaRPr lang="vi-V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3677" y="2276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/>
              <a:t>Java được phát triển đầu tiên bởi </a:t>
            </a:r>
            <a:r>
              <a:rPr lang="vi-VN" sz="2400" dirty="0" smtClean="0"/>
              <a:t>James </a:t>
            </a:r>
            <a:r>
              <a:rPr lang="vi-VN" sz="2400" dirty="0"/>
              <a:t>Gosling tại Sun Microsystems (bât giờ là công ty con của </a:t>
            </a:r>
            <a:r>
              <a:rPr lang="vi-VN" sz="2400" dirty="0" smtClean="0"/>
              <a:t>Oracle) </a:t>
            </a:r>
            <a:r>
              <a:rPr lang="vi-VN" sz="2400" dirty="0"/>
              <a:t>và được công bố năm 1995.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3677" y="42210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3677" y="3933056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 smtClean="0"/>
              <a:t>Fun fact : </a:t>
            </a:r>
            <a:r>
              <a:rPr lang="vi-VN" sz="2400" dirty="0"/>
              <a:t>Java là một hòn đảo ở Indonesia, ở nơi này sản phẩm coffee đầu tiên được sản xuất (gọi là java coffee</a:t>
            </a:r>
            <a:r>
              <a:rPr lang="vi-VN" sz="2400" dirty="0" smtClean="0"/>
              <a:t>).</a:t>
            </a:r>
            <a:br>
              <a:rPr lang="vi-VN" sz="2400" dirty="0" smtClean="0"/>
            </a:br>
            <a:r>
              <a:rPr lang="vi-VN" sz="2400" dirty="0" smtClean="0"/>
              <a:t>Biểu tượng của Java có hình cốc cafe</a:t>
            </a:r>
            <a:endParaRPr lang="vi-VN" sz="2400" dirty="0"/>
          </a:p>
        </p:txBody>
      </p:sp>
      <p:pic>
        <p:nvPicPr>
          <p:cNvPr id="5124" name="Picture 4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48" y="1781942"/>
            <a:ext cx="5652457" cy="42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1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36" y="188640"/>
            <a:ext cx="8229600" cy="1143000"/>
          </a:xfrm>
        </p:spPr>
        <p:txBody>
          <a:bodyPr/>
          <a:lstStyle/>
          <a:p>
            <a:r>
              <a:rPr lang="vi-VN" dirty="0" smtClean="0"/>
              <a:t>Sứ mệnh của Java</a:t>
            </a:r>
            <a:endParaRPr lang="vi-V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6718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vi-VN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523" y="1772816"/>
            <a:ext cx="8356795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/>
              <a:t>Vấn đề rắc rối đối với C và C++ (hay hầu hết các ngôn ngữ khác) là chúng được thiết kế để được biên dịch cho một đối tượng nhất </a:t>
            </a:r>
            <a:r>
              <a:rPr lang="vi-VN" sz="2400" dirty="0" smtClean="0"/>
              <a:t>định. Vấn </a:t>
            </a:r>
            <a:r>
              <a:rPr lang="vi-VN" sz="2400" dirty="0"/>
              <a:t>đề là trình biên dịch đó rất đắt đỏ và mất nhiều thời gian để tạo ra </a:t>
            </a:r>
            <a:r>
              <a:rPr lang="vi-VN" sz="2400" dirty="0" smtClean="0"/>
              <a:t>nó -&gt; Java ra đời để giải quyết những vấn đề này</a:t>
            </a:r>
            <a:endParaRPr lang="vi-VN" sz="24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2" y="4581127"/>
            <a:ext cx="3174420" cy="177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64193" y="4869160"/>
            <a:ext cx="4522125" cy="107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dirty="0" smtClean="0"/>
              <a:t>Trước đây C/C++ được coi như là một ngôn ngữ lập trình hoàn hảo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9870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(ngôn ngữ đa nền tảng) - </a:t>
            </a:r>
            <a:r>
              <a:rPr lang="vi-VN" dirty="0"/>
              <a:t>Write once, run anywhere</a:t>
            </a:r>
          </a:p>
        </p:txBody>
      </p:sp>
      <p:pic>
        <p:nvPicPr>
          <p:cNvPr id="8196" name="Picture 4" descr="Káº¿t quáº£ hÃ¬nh áº£nh cho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6588224" cy="33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5688632" cy="43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Káº¿t quáº£ hÃ¬nh áº£nh cho láº­p trÃ¬nh nhÃº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7343"/>
            <a:ext cx="8280920" cy="42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Java – Ngôn ngữ phổ biến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536891"/>
            <a:ext cx="8592065" cy="50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587</Words>
  <Application>Microsoft Office PowerPoint</Application>
  <PresentationFormat>On-screen Show (4:3)</PresentationFormat>
  <Paragraphs>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Buổi 1 : Bắt đầu làm quen với Java</vt:lpstr>
      <vt:lpstr>Java là gì ?</vt:lpstr>
      <vt:lpstr>Java là một ngôn ngữ lập trình bậc cao, mạnh mẽ, bảo mật cao và được xây dựng trên tư tưởng lập trình hướng đối tượng (object-oriented programming – OOPs) rất phổ biến hiện nay.</vt:lpstr>
      <vt:lpstr>Lập trình hướng đối tượng (OOP): Là một kỹ thuật lập trình cho phép lập trình viên tạo ra các đối tượng trong code trừu tượng hóa các đối tượng thực tế trong cuộc sống. </vt:lpstr>
      <vt:lpstr>Các chương trình hướng đối tượng trong thực tế</vt:lpstr>
      <vt:lpstr>Lịch sử ra đời của Java</vt:lpstr>
      <vt:lpstr>Sứ mệnh của Java</vt:lpstr>
      <vt:lpstr>Java (ngôn ngữ đa nền tảng) - Write once, run anywhere</vt:lpstr>
      <vt:lpstr>Java – Ngôn ngữ phổ biến</vt:lpstr>
      <vt:lpstr>Java- Ngôn ngữ phổ biến</vt:lpstr>
      <vt:lpstr>Lương trung bình của lập trình viên Java tại Việt Nam</vt:lpstr>
      <vt:lpstr>Một vài công cụ lập trình Java</vt:lpstr>
      <vt:lpstr>Chương trình đầu tiên bằng Java</vt:lpstr>
      <vt:lpstr>Biến trong Java</vt:lpstr>
      <vt:lpstr> Kiểu dữ liệu trong Java</vt:lpstr>
      <vt:lpstr>Kiểu dữ liệu trong Java (2)</vt:lpstr>
      <vt:lpstr>Kiểu dữ liệu trong Java (3)</vt:lpstr>
      <vt:lpstr>Thực hành : Nhập, xuất</vt:lpstr>
      <vt:lpstr>PowerPoint Presentation</vt:lpstr>
      <vt:lpstr>Một vài thông tin bạn có thể muốn biết</vt:lpstr>
      <vt:lpstr>Một vài thông tin bạn có thể muốn biết (2)</vt:lpstr>
      <vt:lpstr>Kết thúc buổi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mrtom</dc:creator>
  <cp:lastModifiedBy>mrtom</cp:lastModifiedBy>
  <cp:revision>30</cp:revision>
  <dcterms:created xsi:type="dcterms:W3CDTF">2018-09-28T04:05:06Z</dcterms:created>
  <dcterms:modified xsi:type="dcterms:W3CDTF">2018-10-24T12:29:50Z</dcterms:modified>
</cp:coreProperties>
</file>