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65"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7DEAD7-B5E4-4C21-9EFE-CAE03A8CD1C5}"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132446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7DEAD7-B5E4-4C21-9EFE-CAE03A8CD1C5}"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128290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7DEAD7-B5E4-4C21-9EFE-CAE03A8CD1C5}"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124325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7DEAD7-B5E4-4C21-9EFE-CAE03A8CD1C5}"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130726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DEAD7-B5E4-4C21-9EFE-CAE03A8CD1C5}"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330713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7DEAD7-B5E4-4C21-9EFE-CAE03A8CD1C5}"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182075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7DEAD7-B5E4-4C21-9EFE-CAE03A8CD1C5}"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1145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7DEAD7-B5E4-4C21-9EFE-CAE03A8CD1C5}"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134674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DEAD7-B5E4-4C21-9EFE-CAE03A8CD1C5}"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212428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DEAD7-B5E4-4C21-9EFE-CAE03A8CD1C5}"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3949204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DEAD7-B5E4-4C21-9EFE-CAE03A8CD1C5}"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169B4-043E-458F-B462-4724409A0F2A}" type="slidenum">
              <a:rPr lang="en-US" smtClean="0"/>
              <a:t>‹#›</a:t>
            </a:fld>
            <a:endParaRPr lang="en-US"/>
          </a:p>
        </p:txBody>
      </p:sp>
    </p:spTree>
    <p:extLst>
      <p:ext uri="{BB962C8B-B14F-4D97-AF65-F5344CB8AC3E}">
        <p14:creationId xmlns:p14="http://schemas.microsoft.com/office/powerpoint/2010/main" val="132658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DEAD7-B5E4-4C21-9EFE-CAE03A8CD1C5}" type="datetimeFigureOut">
              <a:rPr lang="en-US" smtClean="0"/>
              <a:t>4/19/2020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169B4-043E-458F-B462-4724409A0F2A}" type="slidenum">
              <a:rPr lang="en-US" smtClean="0"/>
              <a:t>‹#›</a:t>
            </a:fld>
            <a:endParaRPr lang="en-US"/>
          </a:p>
        </p:txBody>
      </p:sp>
    </p:spTree>
    <p:extLst>
      <p:ext uri="{BB962C8B-B14F-4D97-AF65-F5344CB8AC3E}">
        <p14:creationId xmlns:p14="http://schemas.microsoft.com/office/powerpoint/2010/main" val="221221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980728"/>
            <a:ext cx="7772400" cy="1470025"/>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Buổi 4 : Giới thiệu về Class trong Java và lập trình hướng đối tượng trong Java</a:t>
            </a:r>
            <a:endParaRPr lang="vi-VN" dirty="0"/>
          </a:p>
        </p:txBody>
      </p:sp>
      <p:pic>
        <p:nvPicPr>
          <p:cNvPr id="5" name="Picture 2" descr="Káº¿t quáº£ hÃ¬nh áº£nh cho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67" y="2618509"/>
            <a:ext cx="4184551" cy="23590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9552" y="5559623"/>
            <a:ext cx="7128792" cy="461665"/>
          </a:xfrm>
          <a:prstGeom prst="rect">
            <a:avLst/>
          </a:prstGeom>
        </p:spPr>
        <p:txBody>
          <a:bodyPr wrap="square">
            <a:spAutoFit/>
          </a:bodyPr>
          <a:lstStyle/>
          <a:p>
            <a:r>
              <a:rPr lang="vi-VN" sz="2400" dirty="0"/>
              <a:t>Tác giả : Nguyễn Ngọc Tiệp</a:t>
            </a:r>
          </a:p>
        </p:txBody>
      </p:sp>
      <p:pic>
        <p:nvPicPr>
          <p:cNvPr id="7" name="Picture 6" descr="C:\Users\Admin\Desktop\tải xuống.png">
            <a:extLst>
              <a:ext uri="{FF2B5EF4-FFF2-40B4-BE49-F238E27FC236}">
                <a16:creationId xmlns:a16="http://schemas.microsoft.com/office/drawing/2014/main" id="{71D2896E-7733-4BD6-A455-2CCAD40C5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5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90741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4.1. Tìm hiểu về kế thừa trong Java</a:t>
            </a:r>
          </a:p>
        </p:txBody>
      </p:sp>
      <p:sp>
        <p:nvSpPr>
          <p:cNvPr id="5" name="Title 1"/>
          <p:cNvSpPr txBox="1">
            <a:spLocks/>
          </p:cNvSpPr>
          <p:nvPr/>
        </p:nvSpPr>
        <p:spPr>
          <a:xfrm>
            <a:off x="304800" y="2377440"/>
            <a:ext cx="2514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t>Tính kế thừa trong Java là gì ?</a:t>
            </a:r>
            <a:endParaRPr lang="vi-VN" sz="2400" dirty="0"/>
          </a:p>
        </p:txBody>
      </p:sp>
      <p:pic>
        <p:nvPicPr>
          <p:cNvPr id="1026" name="Picture 2" descr="Káº¿t quáº£ hÃ¬nh áº£nh cho suy ngh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667000"/>
            <a:ext cx="4612556" cy="3076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dmin\Desktop\tải xuống.png">
            <a:extLst>
              <a:ext uri="{FF2B5EF4-FFF2-40B4-BE49-F238E27FC236}">
                <a16:creationId xmlns:a16="http://schemas.microsoft.com/office/drawing/2014/main" id="{1AD8D10A-8A9C-4D61-9988-117005254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6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102360"/>
            <a:ext cx="8458200" cy="3276600"/>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dirty="0"/>
              <a:t>Tính kế thừa trong Java là môt kỹ thuật mà trong đó một đối tượng thu được tất cả thuộc tính và hành vi của đối tượng cha. Ý tưởng đằng sau tính kế thừa trong Java là bạn có thể tạo các lớp mới mà được xây dựng dựa trên các lớp đang tồn tại. Khi bạn kế thừa từ một lớp đang tồn tại, bạn có thể tái sử dụng các phương thức và các trường của lớp cha, và bạn cũng có thể bổ sung thêm các phương thức và các trường khác.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7" y="4422140"/>
            <a:ext cx="65246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C7189986-1403-4F50-9DE3-6CC613552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11792" y="817184"/>
            <a:ext cx="8458200" cy="1828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Trong ví dụ sau, Programmer là lớp con và Employee là lớp cha. Mối quan hệ giữa hai lớp là Programmer IS-A Employee. Nghĩa là Programmer là một kiểu của Employee.</a:t>
            </a:r>
            <a:endParaRPr lang="vi-V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52" y="2743200"/>
            <a:ext cx="8867775"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C:\Users\Admin\Desktop\tải xuống.png">
            <a:extLst>
              <a:ext uri="{FF2B5EF4-FFF2-40B4-BE49-F238E27FC236}">
                <a16:creationId xmlns:a16="http://schemas.microsoft.com/office/drawing/2014/main" id="{FE83DD38-29A0-463A-9AFC-C90FD7004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41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11499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 Tìm hiểu về tính đóng gói trong Java</a:t>
            </a:r>
          </a:p>
        </p:txBody>
      </p:sp>
      <p:pic>
        <p:nvPicPr>
          <p:cNvPr id="6" name="Picture 2" descr="Káº¿t quáº£ hÃ¬nh áº£nh cho suy ngh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482" y="2667000"/>
            <a:ext cx="4612556" cy="3076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Admin\Desktop\tải xuống.png">
            <a:extLst>
              <a:ext uri="{FF2B5EF4-FFF2-40B4-BE49-F238E27FC236}">
                <a16:creationId xmlns:a16="http://schemas.microsoft.com/office/drawing/2014/main" id="{1BB7A4C8-97DD-4B07-A06D-70E7DABFC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02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46575" y="82096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2.1 Các kiểu Modifier trong Java</a:t>
            </a:r>
          </a:p>
        </p:txBody>
      </p:sp>
      <p:sp>
        <p:nvSpPr>
          <p:cNvPr id="5" name="Title 1"/>
          <p:cNvSpPr txBox="1">
            <a:spLocks/>
          </p:cNvSpPr>
          <p:nvPr/>
        </p:nvSpPr>
        <p:spPr>
          <a:xfrm>
            <a:off x="203675" y="2365761"/>
            <a:ext cx="8458200" cy="1828800"/>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Access Modifier :</a:t>
            </a:r>
          </a:p>
          <a:p>
            <a:pPr algn="l"/>
            <a:r>
              <a:rPr lang="vi-VN" dirty="0"/>
              <a:t>Default: Truy cập trong nội bộ package</a:t>
            </a:r>
          </a:p>
          <a:p>
            <a:pPr algn="l"/>
            <a:r>
              <a:rPr lang="vi-VN" dirty="0"/>
              <a:t>Private: Truy cập trong nội bộ lớp</a:t>
            </a:r>
          </a:p>
          <a:p>
            <a:pPr algn="l"/>
            <a:r>
              <a:rPr lang="vi-VN" dirty="0"/>
              <a:t>Public: Thành phần công khai, truy cập tự do từ bên ngoài</a:t>
            </a:r>
          </a:p>
          <a:p>
            <a:pPr algn="l"/>
            <a:r>
              <a:rPr lang="vi-VN" dirty="0"/>
              <a:t>Protected: Thành phần được bảo vệ, bị hạn chế truy nhập từ bên ngoài.</a:t>
            </a:r>
          </a:p>
          <a:p>
            <a:pPr algn="l"/>
            <a:endParaRPr lang="en-US" dirty="0"/>
          </a:p>
        </p:txBody>
      </p:sp>
      <p:sp>
        <p:nvSpPr>
          <p:cNvPr id="6" name="Title 1"/>
          <p:cNvSpPr txBox="1">
            <a:spLocks/>
          </p:cNvSpPr>
          <p:nvPr/>
        </p:nvSpPr>
        <p:spPr>
          <a:xfrm>
            <a:off x="268660" y="4344113"/>
            <a:ext cx="8458200" cy="1828800"/>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Non Access Modifier :</a:t>
            </a:r>
          </a:p>
          <a:p>
            <a:pPr algn="l"/>
            <a:r>
              <a:rPr lang="vi-VN" i="1" dirty="0"/>
              <a:t>Static</a:t>
            </a:r>
            <a:r>
              <a:rPr lang="vi-VN" dirty="0"/>
              <a:t> Modifier để tạo các phương thức lớp và các biến.</a:t>
            </a:r>
          </a:p>
          <a:p>
            <a:pPr algn="l"/>
            <a:r>
              <a:rPr lang="vi-VN" i="1" dirty="0"/>
              <a:t>Final</a:t>
            </a:r>
            <a:r>
              <a:rPr lang="vi-VN" dirty="0"/>
              <a:t> Modifier để kết thúc sự thi hành của các lớp, các phương thức và các biến.</a:t>
            </a:r>
          </a:p>
          <a:p>
            <a:pPr algn="l"/>
            <a:r>
              <a:rPr lang="vi-VN" i="1" dirty="0"/>
              <a:t>Abstract</a:t>
            </a:r>
            <a:r>
              <a:rPr lang="vi-VN" dirty="0"/>
              <a:t> Modifier để tạo các lớp và các phương thức trừu tượng.</a:t>
            </a:r>
          </a:p>
          <a:p>
            <a:pPr algn="l"/>
            <a:r>
              <a:rPr lang="vi-VN" i="1" dirty="0"/>
              <a:t>Synchronized</a:t>
            </a:r>
            <a:r>
              <a:rPr lang="vi-VN" dirty="0"/>
              <a:t> Modifier và </a:t>
            </a:r>
            <a:r>
              <a:rPr lang="vi-VN" i="1" dirty="0"/>
              <a:t>Volatile</a:t>
            </a:r>
            <a:r>
              <a:rPr lang="vi-VN" dirty="0"/>
              <a:t> Modifier được sử dụng cho các Thread.</a:t>
            </a:r>
          </a:p>
          <a:p>
            <a:pPr algn="l"/>
            <a:endParaRPr lang="en-US" dirty="0"/>
          </a:p>
        </p:txBody>
      </p:sp>
      <p:pic>
        <p:nvPicPr>
          <p:cNvPr id="7" name="Picture 6" descr="C:\Users\Admin\Desktop\tải xuống.png">
            <a:extLst>
              <a:ext uri="{FF2B5EF4-FFF2-40B4-BE49-F238E27FC236}">
                <a16:creationId xmlns:a16="http://schemas.microsoft.com/office/drawing/2014/main" id="{FCB0C9DE-FF74-44B7-841A-06B67F625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04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Access Modifier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901409" cy="44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dmin\Desktop\tải xuống.png">
            <a:extLst>
              <a:ext uri="{FF2B5EF4-FFF2-40B4-BE49-F238E27FC236}">
                <a16:creationId xmlns:a16="http://schemas.microsoft.com/office/drawing/2014/main" id="{D1C6DAAE-9493-4C91-B24B-A0C7FBD63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35238" y="89573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dirty="0"/>
              <a:t>Lợi thế của tính bao đóng trong Java</a:t>
            </a:r>
          </a:p>
        </p:txBody>
      </p:sp>
      <p:sp>
        <p:nvSpPr>
          <p:cNvPr id="5" name="Title 1"/>
          <p:cNvSpPr txBox="1">
            <a:spLocks/>
          </p:cNvSpPr>
          <p:nvPr/>
        </p:nvSpPr>
        <p:spPr>
          <a:xfrm>
            <a:off x="203675" y="2365760"/>
            <a:ext cx="8635526" cy="3425439"/>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dirty="0"/>
              <a:t>Bởi cung cấp phương thức setter hoặc getter, bạn có thể làm cho lớp là read-only hoặc write-only. Nó cung cấp cho bạn sự điều khiển thông qua dữ liệu. Giả sử bạn muốn thiết lập giá trị của id là lớn hơn 100, thì bạn có thể viết biểu thức logic bên trong phương thức setter.</a:t>
            </a:r>
          </a:p>
          <a:p>
            <a:pPr algn="l"/>
            <a:r>
              <a:rPr lang="vi-VN" dirty="0"/>
              <a:t>Tất cả các lớp có thể có chế độ chỉ đọc hoặc chỉ ghi (chỉ có hàm getter hoặc setter)</a:t>
            </a:r>
          </a:p>
          <a:p>
            <a:pPr algn="l"/>
            <a:r>
              <a:rPr lang="vi-VN" dirty="0"/>
              <a:t>Một lớp có thể có toàn bộ điều khiển thông qua những gì được lưu giữ trong các trường của nó.</a:t>
            </a:r>
          </a:p>
          <a:p>
            <a:pPr algn="l"/>
            <a:r>
              <a:rPr lang="vi-VN" dirty="0"/>
              <a:t>Người sử dụng của class không biết cách các class lưu trữ dữ liệu. Một class có thể thay đổi kiểu dữ liệu của một trường và người dùng class không cần sự thay đổi trong code.</a:t>
            </a:r>
          </a:p>
        </p:txBody>
      </p:sp>
      <p:pic>
        <p:nvPicPr>
          <p:cNvPr id="6" name="Picture 5" descr="C:\Users\Admin\Desktop\tải xuống.png">
            <a:extLst>
              <a:ext uri="{FF2B5EF4-FFF2-40B4-BE49-F238E27FC236}">
                <a16:creationId xmlns:a16="http://schemas.microsoft.com/office/drawing/2014/main" id="{B599AE1C-00FB-4409-9DC8-127E670DF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13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620688"/>
            <a:ext cx="7772400" cy="197011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a:p>
            <a:endParaRPr lang="en-US" dirty="0"/>
          </a:p>
          <a:p>
            <a:r>
              <a:rPr lang="en-US" dirty="0"/>
              <a:t>5</a:t>
            </a:r>
            <a:r>
              <a:rPr lang="vi-VN" dirty="0"/>
              <a:t>. </a:t>
            </a:r>
            <a:r>
              <a:rPr lang="en-US" dirty="0" err="1"/>
              <a:t>Giới</a:t>
            </a:r>
            <a:r>
              <a:rPr lang="en-US" dirty="0"/>
              <a:t> </a:t>
            </a:r>
            <a:r>
              <a:rPr lang="en-US" dirty="0" err="1"/>
              <a:t>thiệu</a:t>
            </a:r>
            <a:r>
              <a:rPr lang="en-US" dirty="0"/>
              <a:t> </a:t>
            </a:r>
            <a:r>
              <a:rPr lang="en-US" dirty="0" err="1"/>
              <a:t>về</a:t>
            </a:r>
            <a:r>
              <a:rPr lang="en-US" dirty="0"/>
              <a:t> Java Collections framework</a:t>
            </a:r>
          </a:p>
          <a:p>
            <a:endParaRPr lang="en-US" dirty="0"/>
          </a:p>
          <a:p>
            <a:endParaRPr lang="en-US" dirty="0"/>
          </a:p>
        </p:txBody>
      </p:sp>
      <p:pic>
        <p:nvPicPr>
          <p:cNvPr id="6" name="Picture 5" descr="C:\Users\Admin\Desktop\tải xuống.png">
            <a:extLst>
              <a:ext uri="{FF2B5EF4-FFF2-40B4-BE49-F238E27FC236}">
                <a16:creationId xmlns:a16="http://schemas.microsoft.com/office/drawing/2014/main" id="{30C2B737-18B2-4487-A7C0-590C78339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E99B9AE-DDDA-4472-96E7-53129D62E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241872"/>
            <a:ext cx="4953000" cy="4096672"/>
          </a:xfrm>
          <a:prstGeom prst="rect">
            <a:avLst/>
          </a:prstGeom>
        </p:spPr>
      </p:pic>
    </p:spTree>
    <p:extLst>
      <p:ext uri="{BB962C8B-B14F-4D97-AF65-F5344CB8AC3E}">
        <p14:creationId xmlns:p14="http://schemas.microsoft.com/office/powerpoint/2010/main" val="311334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7565" y="25649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Kết thúc buổi 4</a:t>
            </a:r>
            <a:endParaRPr lang="vi-VN" dirty="0"/>
          </a:p>
        </p:txBody>
      </p:sp>
    </p:spTree>
    <p:extLst>
      <p:ext uri="{BB962C8B-B14F-4D97-AF65-F5344CB8AC3E}">
        <p14:creationId xmlns:p14="http://schemas.microsoft.com/office/powerpoint/2010/main" val="254604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62068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Nội dung buổi 4</a:t>
            </a:r>
            <a:endParaRPr lang="vi-VN" dirty="0"/>
          </a:p>
        </p:txBody>
      </p:sp>
      <p:sp>
        <p:nvSpPr>
          <p:cNvPr id="5" name="Rectangle 4"/>
          <p:cNvSpPr/>
          <p:nvPr/>
        </p:nvSpPr>
        <p:spPr>
          <a:xfrm>
            <a:off x="611560" y="2492896"/>
            <a:ext cx="7128792" cy="461665"/>
          </a:xfrm>
          <a:prstGeom prst="rect">
            <a:avLst/>
          </a:prstGeom>
        </p:spPr>
        <p:txBody>
          <a:bodyPr wrap="square">
            <a:spAutoFit/>
          </a:bodyPr>
          <a:lstStyle/>
          <a:p>
            <a:r>
              <a:rPr lang="en-US" sz="2400" dirty="0"/>
              <a:t>1. Tìm hiểu về tính kế thừa trong Java</a:t>
            </a:r>
          </a:p>
        </p:txBody>
      </p:sp>
      <p:sp>
        <p:nvSpPr>
          <p:cNvPr id="6" name="Rectangle 5"/>
          <p:cNvSpPr/>
          <p:nvPr/>
        </p:nvSpPr>
        <p:spPr>
          <a:xfrm>
            <a:off x="611560" y="2996952"/>
            <a:ext cx="7128792" cy="461665"/>
          </a:xfrm>
          <a:prstGeom prst="rect">
            <a:avLst/>
          </a:prstGeom>
        </p:spPr>
        <p:txBody>
          <a:bodyPr wrap="square">
            <a:spAutoFit/>
          </a:bodyPr>
          <a:lstStyle/>
          <a:p>
            <a:r>
              <a:rPr lang="vi-VN" sz="2400" dirty="0"/>
              <a:t>2. </a:t>
            </a:r>
            <a:r>
              <a:rPr lang="en-US" sz="2400" dirty="0"/>
              <a:t>Thuộc tính và phương thức</a:t>
            </a:r>
            <a:endParaRPr lang="vi-VN" sz="2400" dirty="0"/>
          </a:p>
        </p:txBody>
      </p:sp>
      <p:sp>
        <p:nvSpPr>
          <p:cNvPr id="7" name="Rectangle 6"/>
          <p:cNvSpPr/>
          <p:nvPr/>
        </p:nvSpPr>
        <p:spPr>
          <a:xfrm>
            <a:off x="613696" y="3598425"/>
            <a:ext cx="7128792" cy="461665"/>
          </a:xfrm>
          <a:prstGeom prst="rect">
            <a:avLst/>
          </a:prstGeom>
        </p:spPr>
        <p:txBody>
          <a:bodyPr wrap="square">
            <a:spAutoFit/>
          </a:bodyPr>
          <a:lstStyle/>
          <a:p>
            <a:r>
              <a:rPr lang="en-US" sz="2400" dirty="0"/>
              <a:t>3</a:t>
            </a:r>
            <a:r>
              <a:rPr lang="vi-VN" sz="2400" dirty="0"/>
              <a:t>. </a:t>
            </a:r>
            <a:r>
              <a:rPr lang="en-US" sz="2400" dirty="0"/>
              <a:t>Constructor, getter và setter trong Java</a:t>
            </a:r>
          </a:p>
        </p:txBody>
      </p:sp>
      <p:sp>
        <p:nvSpPr>
          <p:cNvPr id="8" name="Rectangle 7"/>
          <p:cNvSpPr/>
          <p:nvPr/>
        </p:nvSpPr>
        <p:spPr>
          <a:xfrm>
            <a:off x="611560" y="4343400"/>
            <a:ext cx="7128792" cy="830997"/>
          </a:xfrm>
          <a:prstGeom prst="rect">
            <a:avLst/>
          </a:prstGeom>
        </p:spPr>
        <p:txBody>
          <a:bodyPr wrap="square">
            <a:spAutoFit/>
          </a:bodyPr>
          <a:lstStyle/>
          <a:p>
            <a:r>
              <a:rPr lang="en-US" sz="2400" dirty="0"/>
              <a:t>4</a:t>
            </a:r>
            <a:r>
              <a:rPr lang="vi-VN" sz="2400" dirty="0"/>
              <a:t>. </a:t>
            </a:r>
            <a:r>
              <a:rPr lang="en-US" sz="2400" dirty="0"/>
              <a:t>Giới thiệu về các Tính Chất Của Java OOPs</a:t>
            </a:r>
          </a:p>
          <a:p>
            <a:endParaRPr lang="en-US" sz="2400" dirty="0"/>
          </a:p>
        </p:txBody>
      </p:sp>
      <p:pic>
        <p:nvPicPr>
          <p:cNvPr id="9" name="Picture 8" descr="C:\Users\Admin\Desktop\tải xuống.png">
            <a:extLst>
              <a:ext uri="{FF2B5EF4-FFF2-40B4-BE49-F238E27FC236}">
                <a16:creationId xmlns:a16="http://schemas.microsoft.com/office/drawing/2014/main" id="{DA261B5A-0FA3-4762-AC9E-C21E0A52C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E090D37-BD4A-4338-9769-3D7E481B52B7}"/>
              </a:ext>
            </a:extLst>
          </p:cNvPr>
          <p:cNvSpPr/>
          <p:nvPr/>
        </p:nvSpPr>
        <p:spPr>
          <a:xfrm>
            <a:off x="642040" y="5042208"/>
            <a:ext cx="7128792" cy="830997"/>
          </a:xfrm>
          <a:prstGeom prst="rect">
            <a:avLst/>
          </a:prstGeom>
        </p:spPr>
        <p:txBody>
          <a:bodyPr wrap="square">
            <a:spAutoFit/>
          </a:bodyPr>
          <a:lstStyle/>
          <a:p>
            <a:r>
              <a:rPr lang="en-US" sz="2400" dirty="0"/>
              <a:t>5</a:t>
            </a:r>
            <a:r>
              <a:rPr lang="vi-VN" sz="2400" dirty="0"/>
              <a:t>. </a:t>
            </a:r>
            <a:r>
              <a:rPr lang="en-US" sz="2400" dirty="0"/>
              <a:t>Giới thiệu </a:t>
            </a:r>
            <a:r>
              <a:rPr lang="en-US" sz="2400" dirty="0" err="1"/>
              <a:t>về</a:t>
            </a:r>
            <a:r>
              <a:rPr lang="en-US" sz="2400" dirty="0"/>
              <a:t> Java Collection Framework</a:t>
            </a:r>
          </a:p>
          <a:p>
            <a:endParaRPr lang="en-US" sz="2400" dirty="0"/>
          </a:p>
        </p:txBody>
      </p:sp>
    </p:spTree>
    <p:extLst>
      <p:ext uri="{BB962C8B-B14F-4D97-AF65-F5344CB8AC3E}">
        <p14:creationId xmlns:p14="http://schemas.microsoft.com/office/powerpoint/2010/main" val="2906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796691"/>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 Tìm hiểu về class và object trong Java</a:t>
            </a:r>
          </a:p>
        </p:txBody>
      </p:sp>
      <p:sp>
        <p:nvSpPr>
          <p:cNvPr id="5" name="Title 1"/>
          <p:cNvSpPr txBox="1">
            <a:spLocks/>
          </p:cNvSpPr>
          <p:nvPr/>
        </p:nvSpPr>
        <p:spPr>
          <a:xfrm>
            <a:off x="246625" y="2743200"/>
            <a:ext cx="8534400" cy="9906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Class là gì ?</a:t>
            </a:r>
            <a:br>
              <a:rPr lang="en-US" dirty="0"/>
            </a:br>
            <a:r>
              <a:rPr lang="en-US" dirty="0"/>
              <a:t>Object là gì ?</a:t>
            </a:r>
            <a:endParaRPr lang="vi-VN" dirty="0"/>
          </a:p>
        </p:txBody>
      </p:sp>
      <p:pic>
        <p:nvPicPr>
          <p:cNvPr id="1026" name="Picture 2" descr="Káº¿t quáº£ hÃ¬nh áº£nh cho suy ngh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743200"/>
            <a:ext cx="584937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dmin\Desktop\tải xuống.png">
            <a:extLst>
              <a:ext uri="{FF2B5EF4-FFF2-40B4-BE49-F238E27FC236}">
                <a16:creationId xmlns:a16="http://schemas.microsoft.com/office/drawing/2014/main" id="{900AD54D-DBCB-414B-9B31-7F7D22627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1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762000"/>
            <a:ext cx="8534400" cy="3505200"/>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dirty="0"/>
              <a:t>Lớp trong Java</a:t>
            </a:r>
            <a:r>
              <a:rPr lang="en-US" dirty="0"/>
              <a:t> :</a:t>
            </a:r>
          </a:p>
          <a:p>
            <a:pPr algn="l"/>
            <a:endParaRPr lang="vi-VN" dirty="0"/>
          </a:p>
          <a:p>
            <a:pPr algn="l"/>
            <a:r>
              <a:rPr lang="vi-VN" dirty="0"/>
              <a:t>Một lớp là một nhóm các đối tượng mà có các thuộc tính chung. Lớp là một Template hoặc bản thiết kế từ đó đối tượng được tạo. Một lớp trong Java có thể bao gồm:</a:t>
            </a:r>
          </a:p>
          <a:p>
            <a:pPr algn="l"/>
            <a:r>
              <a:rPr lang="en-US" dirty="0"/>
              <a:t>- </a:t>
            </a:r>
            <a:r>
              <a:rPr lang="vi-VN" dirty="0"/>
              <a:t>Thành viên dữ liệu</a:t>
            </a:r>
          </a:p>
          <a:p>
            <a:pPr algn="l"/>
            <a:r>
              <a:rPr lang="en-US" dirty="0"/>
              <a:t>- </a:t>
            </a:r>
            <a:r>
              <a:rPr lang="vi-VN" dirty="0"/>
              <a:t>Phương thức</a:t>
            </a:r>
          </a:p>
          <a:p>
            <a:pPr algn="l"/>
            <a:r>
              <a:rPr lang="en-US" dirty="0"/>
              <a:t>- </a:t>
            </a:r>
            <a:r>
              <a:rPr lang="vi-VN" dirty="0"/>
              <a:t>Constructor</a:t>
            </a:r>
          </a:p>
          <a:p>
            <a:pPr algn="l"/>
            <a:r>
              <a:rPr lang="en-US" dirty="0"/>
              <a:t>- </a:t>
            </a:r>
            <a:r>
              <a:rPr lang="vi-VN" dirty="0"/>
              <a:t>Block</a:t>
            </a:r>
          </a:p>
          <a:p>
            <a:pPr algn="l"/>
            <a:r>
              <a:rPr lang="en-US" dirty="0"/>
              <a:t>- </a:t>
            </a:r>
            <a:r>
              <a:rPr lang="vi-VN" dirty="0"/>
              <a:t>Lớp và Interface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9600"/>
            <a:ext cx="736158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C:\Users\Admin\Desktop\tải xuống.png">
            <a:extLst>
              <a:ext uri="{FF2B5EF4-FFF2-40B4-BE49-F238E27FC236}">
                <a16:creationId xmlns:a16="http://schemas.microsoft.com/office/drawing/2014/main" id="{116A73B6-C78A-407C-9EA5-F637D4DB2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63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677111" cy="4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C:\Users\Admin\Desktop\tải xuống.png">
            <a:extLst>
              <a:ext uri="{FF2B5EF4-FFF2-40B4-BE49-F238E27FC236}">
                <a16:creationId xmlns:a16="http://schemas.microsoft.com/office/drawing/2014/main" id="{C745FC9A-6F9A-4BAB-AA59-2F6236AC4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36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62000" y="3810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dirty="0"/>
              <a:t>2. </a:t>
            </a:r>
            <a:r>
              <a:rPr lang="en-US" dirty="0"/>
              <a:t>Thuộc tính và phương thức</a:t>
            </a:r>
            <a:endParaRPr lang="vi-V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86" y="1816130"/>
            <a:ext cx="7863614"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C:\Users\Admin\Desktop\tải xuống.png">
            <a:extLst>
              <a:ext uri="{FF2B5EF4-FFF2-40B4-BE49-F238E27FC236}">
                <a16:creationId xmlns:a16="http://schemas.microsoft.com/office/drawing/2014/main" id="{D3AF67AC-DA8F-4A3B-9C44-3466F3E2B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90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73929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3</a:t>
            </a:r>
            <a:r>
              <a:rPr lang="vi-VN" dirty="0"/>
              <a:t>. </a:t>
            </a:r>
            <a:r>
              <a:rPr lang="en-US" dirty="0"/>
              <a:t>Constructor, getter và setter trong Java</a:t>
            </a:r>
          </a:p>
        </p:txBody>
      </p:sp>
      <p:sp>
        <p:nvSpPr>
          <p:cNvPr id="5" name="Title 1"/>
          <p:cNvSpPr txBox="1">
            <a:spLocks/>
          </p:cNvSpPr>
          <p:nvPr/>
        </p:nvSpPr>
        <p:spPr>
          <a:xfrm>
            <a:off x="196553" y="2286000"/>
            <a:ext cx="8534400" cy="2057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sz="2000" dirty="0"/>
              <a:t>Constructor trong Java là một kiểu phương thức đặc biệt mà được sử dụng để khởi tạo đối tượng. Constructor được triệu hồi tại thời gian tạo đối tượng. Nó xây dựng giá trị, cung cấp dữ liệu cho đối tượng, đó là lý do nó được gọi là Constructor.</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96568"/>
            <a:ext cx="7017128"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C:\Users\Admin\Desktop\tải xuống.png">
            <a:extLst>
              <a:ext uri="{FF2B5EF4-FFF2-40B4-BE49-F238E27FC236}">
                <a16:creationId xmlns:a16="http://schemas.microsoft.com/office/drawing/2014/main" id="{DB184E16-1C61-40D8-B46B-D4D1DF3BB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83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62000" y="3810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Getter và setter trong Java</a:t>
            </a:r>
            <a:endParaRPr lang="vi-V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51025"/>
            <a:ext cx="736187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C:\Users\Admin\Desktop\tải xuống.png">
            <a:extLst>
              <a:ext uri="{FF2B5EF4-FFF2-40B4-BE49-F238E27FC236}">
                <a16:creationId xmlns:a16="http://schemas.microsoft.com/office/drawing/2014/main" id="{814955F1-A514-49C7-B381-7EE72B7CA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9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0040" y="1042008"/>
            <a:ext cx="7772400" cy="1828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4</a:t>
            </a:r>
            <a:r>
              <a:rPr lang="vi-VN" dirty="0"/>
              <a:t>. </a:t>
            </a:r>
            <a:r>
              <a:rPr lang="en-US" dirty="0"/>
              <a:t>Giới thiệu về các Tính Chất Của Java OOPs</a:t>
            </a:r>
          </a:p>
          <a:p>
            <a:endParaRPr lang="en-US" dirty="0"/>
          </a:p>
        </p:txBody>
      </p:sp>
      <p:sp>
        <p:nvSpPr>
          <p:cNvPr id="5" name="Rectangle 4"/>
          <p:cNvSpPr/>
          <p:nvPr/>
        </p:nvSpPr>
        <p:spPr>
          <a:xfrm>
            <a:off x="611560" y="2492896"/>
            <a:ext cx="7128792" cy="461665"/>
          </a:xfrm>
          <a:prstGeom prst="rect">
            <a:avLst/>
          </a:prstGeom>
        </p:spPr>
        <p:txBody>
          <a:bodyPr wrap="square">
            <a:spAutoFit/>
          </a:bodyPr>
          <a:lstStyle/>
          <a:p>
            <a:r>
              <a:rPr lang="en-US" sz="2400" dirty="0"/>
              <a:t>1. Tính kế thừa</a:t>
            </a:r>
          </a:p>
        </p:txBody>
      </p:sp>
      <p:sp>
        <p:nvSpPr>
          <p:cNvPr id="6" name="Rectangle 5"/>
          <p:cNvSpPr/>
          <p:nvPr/>
        </p:nvSpPr>
        <p:spPr>
          <a:xfrm>
            <a:off x="620106" y="3200400"/>
            <a:ext cx="7128792" cy="461665"/>
          </a:xfrm>
          <a:prstGeom prst="rect">
            <a:avLst/>
          </a:prstGeom>
        </p:spPr>
        <p:txBody>
          <a:bodyPr wrap="square">
            <a:spAutoFit/>
          </a:bodyPr>
          <a:lstStyle/>
          <a:p>
            <a:r>
              <a:rPr lang="en-US" sz="2400" dirty="0"/>
              <a:t>2. Tính đóng gói</a:t>
            </a:r>
          </a:p>
        </p:txBody>
      </p:sp>
      <p:sp>
        <p:nvSpPr>
          <p:cNvPr id="7" name="Rectangle 6"/>
          <p:cNvSpPr/>
          <p:nvPr/>
        </p:nvSpPr>
        <p:spPr>
          <a:xfrm>
            <a:off x="611560" y="3810000"/>
            <a:ext cx="7128792" cy="461665"/>
          </a:xfrm>
          <a:prstGeom prst="rect">
            <a:avLst/>
          </a:prstGeom>
        </p:spPr>
        <p:txBody>
          <a:bodyPr wrap="square">
            <a:spAutoFit/>
          </a:bodyPr>
          <a:lstStyle/>
          <a:p>
            <a:r>
              <a:rPr lang="en-US" sz="2400" dirty="0"/>
              <a:t>3. Tính đa hình</a:t>
            </a:r>
          </a:p>
        </p:txBody>
      </p:sp>
      <p:sp>
        <p:nvSpPr>
          <p:cNvPr id="8" name="Rectangle 7"/>
          <p:cNvSpPr/>
          <p:nvPr/>
        </p:nvSpPr>
        <p:spPr>
          <a:xfrm>
            <a:off x="611560" y="4572000"/>
            <a:ext cx="7128792" cy="461665"/>
          </a:xfrm>
          <a:prstGeom prst="rect">
            <a:avLst/>
          </a:prstGeom>
        </p:spPr>
        <p:txBody>
          <a:bodyPr wrap="square">
            <a:spAutoFit/>
          </a:bodyPr>
          <a:lstStyle/>
          <a:p>
            <a:r>
              <a:rPr lang="en-US" sz="2400" dirty="0"/>
              <a:t>4. Tính trìu tượng</a:t>
            </a:r>
          </a:p>
        </p:txBody>
      </p:sp>
      <p:pic>
        <p:nvPicPr>
          <p:cNvPr id="9" name="Picture 8" descr="C:\Users\Admin\Desktop\tải xuống.png">
            <a:extLst>
              <a:ext uri="{FF2B5EF4-FFF2-40B4-BE49-F238E27FC236}">
                <a16:creationId xmlns:a16="http://schemas.microsoft.com/office/drawing/2014/main" id="{2AFFB8B9-306D-49CA-A156-A274C8708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17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TotalTime>
  <Words>704</Words>
  <Application>Microsoft Office PowerPoint</Application>
  <PresentationFormat>On-screen Show (4:3)</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tiepnguyenptit</dc:creator>
  <cp:lastModifiedBy>Tiep Nguyen</cp:lastModifiedBy>
  <cp:revision>30</cp:revision>
  <dcterms:created xsi:type="dcterms:W3CDTF">2018-12-02T15:40:27Z</dcterms:created>
  <dcterms:modified xsi:type="dcterms:W3CDTF">2020-04-19T10:15:38Z</dcterms:modified>
</cp:coreProperties>
</file>