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84" r:id="rId2"/>
    <p:sldMasterId id="2147483696" r:id="rId3"/>
  </p:sldMasterIdLst>
  <p:notesMasterIdLst>
    <p:notesMasterId r:id="rId16"/>
  </p:notesMasterIdLst>
  <p:sldIdLst>
    <p:sldId id="256" r:id="rId4"/>
    <p:sldId id="334" r:id="rId5"/>
    <p:sldId id="294" r:id="rId6"/>
    <p:sldId id="289" r:id="rId7"/>
    <p:sldId id="307" r:id="rId8"/>
    <p:sldId id="335" r:id="rId9"/>
    <p:sldId id="296" r:id="rId10"/>
    <p:sldId id="297" r:id="rId11"/>
    <p:sldId id="336" r:id="rId12"/>
    <p:sldId id="299" r:id="rId13"/>
    <p:sldId id="300" r:id="rId14"/>
    <p:sldId id="28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Lato Hairline" panose="020B0604020202020204" charset="0"/>
      <p:regular r:id="rId23"/>
      <p:bold r:id="rId24"/>
      <p:italic r:id="rId25"/>
      <p:boldItalic r:id="rId26"/>
    </p:embeddedFont>
    <p:embeddedFont>
      <p:font typeface="Lato Light" panose="020F0502020204030203" pitchFamily="34" charset="0"/>
      <p:regular r:id="rId27"/>
      <p:bold r:id="rId28"/>
      <p:italic r:id="rId29"/>
      <p:boldItalic r:id="rId30"/>
    </p:embeddedFont>
    <p:embeddedFont>
      <p:font typeface="Oswald" panose="00000500000000000000" pitchFamily="2" charset="0"/>
      <p:regular r:id="rId31"/>
      <p:bold r:id="rId32"/>
    </p:embeddedFont>
    <p:embeddedFont>
      <p:font typeface="Roboto Condensed"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796BF"/>
    <a:srgbClr val="4BB5D9"/>
    <a:srgbClr val="333333"/>
    <a:srgbClr val="FF9900"/>
    <a:srgbClr val="FF6600"/>
    <a:srgbClr val="595959"/>
    <a:srgbClr val="4472C4"/>
    <a:srgbClr val="A5A5A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121857-B97C-4BAE-9C98-252233694A34}">
  <a:tblStyle styleId="{28121857-B97C-4BAE-9C98-252233694A3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3932" autoAdjust="0"/>
  </p:normalViewPr>
  <p:slideViewPr>
    <p:cSldViewPr snapToGrid="0">
      <p:cViewPr varScale="1">
        <p:scale>
          <a:sx n="105" d="100"/>
          <a:sy n="105"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607314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78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08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1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81003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78930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04243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42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82153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7972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16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0453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89962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circle"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113246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rectangle">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1348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half">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FFFFFF"/>
                </a:solidFill>
              </a:rPr>
              <a:pPr/>
              <a:t>‹#›</a:t>
            </a:fld>
            <a:endParaRPr>
              <a:solidFill>
                <a:srgbClr val="FFFFFF"/>
              </a:solidFill>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extLst>
      <p:ext uri="{BB962C8B-B14F-4D97-AF65-F5344CB8AC3E}">
        <p14:creationId xmlns:p14="http://schemas.microsoft.com/office/powerpoint/2010/main" val="262802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3161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128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8353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3689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769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0058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078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843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5439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213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4203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895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5EF39B-ACB2-4079-AE17-A9048773BF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034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5348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extLst>
      <p:ext uri="{BB962C8B-B14F-4D97-AF65-F5344CB8AC3E}">
        <p14:creationId xmlns:p14="http://schemas.microsoft.com/office/powerpoint/2010/main" val="45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62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41627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85349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388563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70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89028489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endParaRPr lang="en-US" kern="120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4F5EF39B-ACB2-4079-AE17-A9048773BF85}" type="slidenum">
              <a:rPr lang="en-US" kern="1200" smtClean="0">
                <a:solidFill>
                  <a:prstClr val="black">
                    <a:tint val="75000"/>
                  </a:prstClr>
                </a:solidFill>
                <a:latin typeface="Calibri"/>
              </a:rPr>
              <a:pPr>
                <a:buClrTx/>
                <a:buFontTx/>
                <a:buNone/>
              </a:pPr>
              <a:t>‹#›</a:t>
            </a:fld>
            <a:endParaRPr lang="en-US" kern="1200">
              <a:solidFill>
                <a:prstClr val="black">
                  <a:tint val="75000"/>
                </a:prstClr>
              </a:solidFill>
              <a:latin typeface="Calibri"/>
            </a:endParaRPr>
          </a:p>
        </p:txBody>
      </p:sp>
    </p:spTree>
    <p:extLst>
      <p:ext uri="{BB962C8B-B14F-4D97-AF65-F5344CB8AC3E}">
        <p14:creationId xmlns:p14="http://schemas.microsoft.com/office/powerpoint/2010/main" val="17931872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0" y="695844"/>
            <a:ext cx="9143997" cy="18085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vi-VN" sz="2800">
                <a:latin typeface="Calibri" panose="020F0502020204030204" pitchFamily="34" charset="0"/>
                <a:cs typeface="Calibri" panose="020F0502020204030204" pitchFamily="34" charset="0"/>
              </a:rPr>
            </a:br>
            <a:br>
              <a:rPr lang="vi-VN" sz="2800">
                <a:latin typeface="Calibri" panose="020F0502020204030204" pitchFamily="34" charset="0"/>
                <a:cs typeface="Calibri" panose="020F0502020204030204" pitchFamily="34" charset="0"/>
              </a:rPr>
            </a:br>
            <a:br>
              <a:rPr lang="vi-VN"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USECASE ỨNG DỤNG R PHÂN TÍCH DỮ LIỆU</a:t>
            </a:r>
            <a:endParaRPr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57" y="3917305"/>
            <a:ext cx="3743432" cy="2113835"/>
          </a:xfrm>
          <a:prstGeom prst="rect">
            <a:avLst/>
          </a:prstGeom>
        </p:spPr>
      </p:pic>
      <p:sp>
        <p:nvSpPr>
          <p:cNvPr id="4" name="TextBox 3">
            <a:extLst>
              <a:ext uri="{FF2B5EF4-FFF2-40B4-BE49-F238E27FC236}">
                <a16:creationId xmlns:a16="http://schemas.microsoft.com/office/drawing/2014/main" id="{F8B99197-8BA8-4B0E-8DD1-16D110E4F4E9}"/>
              </a:ext>
            </a:extLst>
          </p:cNvPr>
          <p:cNvSpPr txBox="1"/>
          <p:nvPr/>
        </p:nvSpPr>
        <p:spPr>
          <a:xfrm>
            <a:off x="3107614" y="2504376"/>
            <a:ext cx="5821810" cy="661720"/>
          </a:xfrm>
          <a:prstGeom prst="rect">
            <a:avLst/>
          </a:prstGeom>
          <a:noFill/>
        </p:spPr>
        <p:txBody>
          <a:bodyPr wrap="square" rtlCol="0">
            <a:spAutoFit/>
          </a:bodyPr>
          <a:lstStyle>
            <a:defPPr>
              <a:defRPr lang="en-US"/>
            </a:defPPr>
            <a:lvl1pPr algn="ctr">
              <a:defRPr sz="3600" b="1">
                <a:solidFill>
                  <a:srgbClr val="122F95"/>
                </a:solidFill>
                <a:latin typeface="VIE-HandelGothic" pitchFamily="50" charset="0"/>
                <a:ea typeface="Roboto" panose="02000000000000000000" pitchFamily="2" charset="0"/>
                <a:cs typeface="Roboto" panose="02000000000000000000" pitchFamily="2" charset="0"/>
              </a:defRPr>
            </a:lvl1pPr>
          </a:lstStyle>
          <a:p>
            <a:pPr algn="l"/>
            <a:r>
              <a:rPr lang="en-US" sz="1800" b="0" dirty="0" err="1">
                <a:solidFill>
                  <a:srgbClr val="FFFF00"/>
                </a:solidFill>
                <a:latin typeface="Calibri" panose="020F0502020204030204" pitchFamily="34" charset="0"/>
                <a:cs typeface="Calibri" panose="020F0502020204030204" pitchFamily="34" charset="0"/>
              </a:rPr>
              <a:t>Trình</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bày</a:t>
            </a:r>
            <a:r>
              <a:rPr lang="en-US" sz="1800" b="0" dirty="0">
                <a:solidFill>
                  <a:srgbClr val="FFFF00"/>
                </a:solidFill>
                <a:latin typeface="Calibri" panose="020F0502020204030204" pitchFamily="34" charset="0"/>
                <a:cs typeface="Calibri" panose="020F0502020204030204" pitchFamily="34" charset="0"/>
              </a:rPr>
              <a:t>            </a:t>
            </a:r>
            <a:r>
              <a:rPr lang="en-US" sz="1800" b="0">
                <a:solidFill>
                  <a:srgbClr val="FFFF00"/>
                </a:solidFill>
                <a:latin typeface="Calibri" panose="020F0502020204030204" pitchFamily="34" charset="0"/>
                <a:cs typeface="Calibri" panose="020F0502020204030204" pitchFamily="34" charset="0"/>
              </a:rPr>
              <a:t>: NCS. Phạm </a:t>
            </a:r>
            <a:r>
              <a:rPr lang="en-US" sz="1800" b="0" dirty="0" err="1">
                <a:solidFill>
                  <a:srgbClr val="FFFF00"/>
                </a:solidFill>
                <a:latin typeface="Calibri" panose="020F0502020204030204" pitchFamily="34" charset="0"/>
                <a:cs typeface="Calibri" panose="020F0502020204030204" pitchFamily="34" charset="0"/>
              </a:rPr>
              <a:t>Quốc</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Cường</a:t>
            </a:r>
            <a:endParaRPr lang="en-US" sz="1800" b="0" dirty="0">
              <a:solidFill>
                <a:srgbClr val="FFFF00"/>
              </a:solidFill>
              <a:latin typeface="Calibri" panose="020F0502020204030204" pitchFamily="34" charset="0"/>
              <a:cs typeface="Calibri" panose="020F0502020204030204" pitchFamily="34" charset="0"/>
            </a:endParaRPr>
          </a:p>
          <a:p>
            <a:pPr algn="l"/>
            <a:r>
              <a:rPr lang="en-US" sz="1800" b="0" dirty="0" err="1">
                <a:solidFill>
                  <a:srgbClr val="FFFF00"/>
                </a:solidFill>
                <a:latin typeface="Calibri" panose="020F0502020204030204" pitchFamily="34" charset="0"/>
                <a:cs typeface="Calibri" panose="020F0502020204030204" pitchFamily="34" charset="0"/>
              </a:rPr>
              <a:t>Tư</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vấn</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nội</a:t>
            </a:r>
            <a:r>
              <a:rPr lang="en-US" sz="1800" b="0" dirty="0">
                <a:solidFill>
                  <a:srgbClr val="FFFF00"/>
                </a:solidFill>
                <a:latin typeface="Calibri" panose="020F0502020204030204" pitchFamily="34" charset="0"/>
                <a:cs typeface="Calibri" panose="020F0502020204030204" pitchFamily="34" charset="0"/>
              </a:rPr>
              <a:t> dung: TS. </a:t>
            </a:r>
            <a:r>
              <a:rPr lang="en-US" sz="1800" b="0" dirty="0" err="1">
                <a:solidFill>
                  <a:srgbClr val="FFFF00"/>
                </a:solidFill>
                <a:latin typeface="Calibri" panose="020F0502020204030204" pitchFamily="34" charset="0"/>
                <a:cs typeface="Calibri" panose="020F0502020204030204" pitchFamily="34" charset="0"/>
              </a:rPr>
              <a:t>Nguyễn</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Xuân</a:t>
            </a:r>
            <a:r>
              <a:rPr lang="en-US" sz="1800" b="0" dirty="0">
                <a:solidFill>
                  <a:srgbClr val="FFFF00"/>
                </a:solidFill>
                <a:latin typeface="Calibri" panose="020F0502020204030204" pitchFamily="34" charset="0"/>
                <a:cs typeface="Calibri" panose="020F0502020204030204" pitchFamily="34" charset="0"/>
              </a:rPr>
              <a:t> </a:t>
            </a:r>
            <a:r>
              <a:rPr lang="en-US" sz="1800" b="0" dirty="0" err="1">
                <a:solidFill>
                  <a:srgbClr val="FFFF00"/>
                </a:solidFill>
                <a:latin typeface="Calibri" panose="020F0502020204030204" pitchFamily="34" charset="0"/>
                <a:cs typeface="Calibri" panose="020F0502020204030204" pitchFamily="34" charset="0"/>
              </a:rPr>
              <a:t>Nghĩa</a:t>
            </a:r>
            <a:endParaRPr lang="en-US" sz="1800" b="0" dirty="0">
              <a:solidFill>
                <a:srgbClr val="FFFF00"/>
              </a:solidFill>
              <a:latin typeface="Calibri" panose="020F0502020204030204" pitchFamily="34" charset="0"/>
              <a:cs typeface="Calibri" panose="020F0502020204030204" pitchFamily="34" charset="0"/>
            </a:endParaRPr>
          </a:p>
          <a:p>
            <a:pPr lvl="1"/>
            <a:r>
              <a:rPr lang="en-US" sz="100" b="0" dirty="0" err="1">
                <a:solidFill>
                  <a:srgbClr val="FFFF00"/>
                </a:solidFill>
                <a:latin typeface="Calibri" panose="020F0502020204030204" pitchFamily="34" charset="0"/>
                <a:cs typeface="Calibri" panose="020F0502020204030204" pitchFamily="34" charset="0"/>
              </a:rPr>
              <a:t>Chủ</a:t>
            </a:r>
            <a:r>
              <a:rPr lang="en-US" sz="100" b="0" dirty="0">
                <a:solidFill>
                  <a:srgbClr val="FFFF00"/>
                </a:solidFill>
                <a:latin typeface="Calibri" panose="020F0502020204030204" pitchFamily="34" charset="0"/>
                <a:cs typeface="Calibri" panose="020F0502020204030204" pitchFamily="34" charset="0"/>
              </a:rPr>
              <a:t> </a:t>
            </a:r>
            <a:r>
              <a:rPr lang="en-US" sz="100" b="0" dirty="0" err="1">
                <a:solidFill>
                  <a:srgbClr val="FFFF00"/>
                </a:solidFill>
                <a:latin typeface="Calibri" panose="020F0502020204030204" pitchFamily="34" charset="0"/>
                <a:cs typeface="Calibri" panose="020F0502020204030204" pitchFamily="34" charset="0"/>
              </a:rPr>
              <a:t>nhiệm</a:t>
            </a:r>
            <a:r>
              <a:rPr lang="en-US" sz="100" b="0" dirty="0">
                <a:solidFill>
                  <a:srgbClr val="FFFF00"/>
                </a:solidFill>
                <a:latin typeface="Calibri" panose="020F0502020204030204" pitchFamily="34" charset="0"/>
                <a:cs typeface="Calibri" panose="020F0502020204030204" pitchFamily="34" charset="0"/>
              </a:rPr>
              <a:t>: </a:t>
            </a:r>
            <a:r>
              <a:rPr lang="en-US" sz="100" b="0" dirty="0" err="1">
                <a:solidFill>
                  <a:srgbClr val="FFFF00"/>
                </a:solidFill>
                <a:latin typeface="Calibri" panose="020F0502020204030204" pitchFamily="34" charset="0"/>
                <a:cs typeface="Calibri" panose="020F0502020204030204" pitchFamily="34" charset="0"/>
              </a:rPr>
              <a:t>Ông</a:t>
            </a:r>
            <a:r>
              <a:rPr lang="en-US" sz="100" b="0" dirty="0">
                <a:solidFill>
                  <a:srgbClr val="FFFF00"/>
                </a:solidFill>
                <a:latin typeface="Calibri" panose="020F0502020204030204" pitchFamily="34" charset="0"/>
                <a:cs typeface="Calibri" panose="020F0502020204030204" pitchFamily="34" charset="0"/>
              </a:rPr>
              <a:t> Nguyễn Quang Vinh – </a:t>
            </a:r>
            <a:r>
              <a:rPr lang="en-US" sz="100" b="0" dirty="0" err="1">
                <a:solidFill>
                  <a:srgbClr val="FFFF00"/>
                </a:solidFill>
                <a:latin typeface="Calibri" panose="020F0502020204030204" pitchFamily="34" charset="0"/>
                <a:cs typeface="Calibri" panose="020F0502020204030204" pitchFamily="34" charset="0"/>
              </a:rPr>
              <a:t>Phó</a:t>
            </a:r>
            <a:r>
              <a:rPr lang="en-US" sz="100" b="0" dirty="0">
                <a:solidFill>
                  <a:srgbClr val="FFFF00"/>
                </a:solidFill>
                <a:latin typeface="Calibri" panose="020F0502020204030204" pitchFamily="34" charset="0"/>
                <a:cs typeface="Calibri" panose="020F0502020204030204" pitchFamily="34" charset="0"/>
              </a:rPr>
              <a:t> </a:t>
            </a:r>
            <a:r>
              <a:rPr lang="en-US" sz="100" b="0" dirty="0" err="1">
                <a:solidFill>
                  <a:srgbClr val="FFFF00"/>
                </a:solidFill>
                <a:latin typeface="Calibri" panose="020F0502020204030204" pitchFamily="34" charset="0"/>
                <a:cs typeface="Calibri" panose="020F0502020204030204" pitchFamily="34" charset="0"/>
              </a:rPr>
              <a:t>Giám</a:t>
            </a:r>
            <a:r>
              <a:rPr lang="en-US" sz="100" b="0" dirty="0">
                <a:solidFill>
                  <a:srgbClr val="FFFF00"/>
                </a:solidFill>
                <a:latin typeface="Calibri" panose="020F0502020204030204" pitchFamily="34" charset="0"/>
                <a:cs typeface="Calibri" panose="020F0502020204030204" pitchFamily="34" charset="0"/>
              </a:rPr>
              <a:t> </a:t>
            </a:r>
            <a:r>
              <a:rPr lang="en-US" sz="100" b="0" dirty="0" err="1">
                <a:solidFill>
                  <a:srgbClr val="FFFF00"/>
                </a:solidFill>
                <a:latin typeface="Calibri" panose="020F0502020204030204" pitchFamily="34" charset="0"/>
                <a:cs typeface="Calibri" panose="020F0502020204030204" pitchFamily="34" charset="0"/>
              </a:rPr>
              <a:t>đốc</a:t>
            </a:r>
            <a:r>
              <a:rPr lang="en-US" sz="100" b="0" dirty="0">
                <a:solidFill>
                  <a:srgbClr val="FFFF00"/>
                </a:solidFill>
                <a:latin typeface="Calibri" panose="020F0502020204030204" pitchFamily="34" charset="0"/>
                <a:cs typeface="Calibri" panose="020F0502020204030204" pitchFamily="34" charset="0"/>
              </a:rPr>
              <a:t> TT.ĐKSC</a:t>
            </a:r>
          </a:p>
        </p:txBody>
      </p:sp>
      <p:sp>
        <p:nvSpPr>
          <p:cNvPr id="6" name="TextBox 5">
            <a:extLst>
              <a:ext uri="{FF2B5EF4-FFF2-40B4-BE49-F238E27FC236}">
                <a16:creationId xmlns:a16="http://schemas.microsoft.com/office/drawing/2014/main" id="{F8B99197-8BA8-4B0E-8DD1-16D110E4F4E9}"/>
              </a:ext>
            </a:extLst>
          </p:cNvPr>
          <p:cNvSpPr txBox="1"/>
          <p:nvPr/>
        </p:nvSpPr>
        <p:spPr>
          <a:xfrm>
            <a:off x="0" y="4804946"/>
            <a:ext cx="9143999" cy="338554"/>
          </a:xfrm>
          <a:prstGeom prst="rect">
            <a:avLst/>
          </a:prstGeom>
          <a:noFill/>
        </p:spPr>
        <p:txBody>
          <a:bodyPr wrap="square" rtlCol="0">
            <a:spAutoFit/>
          </a:bodyPr>
          <a:lstStyle>
            <a:defPPr>
              <a:defRPr lang="en-US"/>
            </a:defPPr>
            <a:lvl1pPr algn="ctr">
              <a:defRPr sz="3600" b="1">
                <a:solidFill>
                  <a:srgbClr val="122F95"/>
                </a:solidFill>
                <a:latin typeface="VIE-HandelGothic" pitchFamily="50" charset="0"/>
                <a:ea typeface="Roboto" panose="02000000000000000000" pitchFamily="2" charset="0"/>
                <a:cs typeface="Roboto" panose="02000000000000000000" pitchFamily="2" charset="0"/>
              </a:defRPr>
            </a:lvl1pPr>
          </a:lstStyle>
          <a:p>
            <a:r>
              <a:rPr lang="en-US" sz="1600" b="0" i="1">
                <a:solidFill>
                  <a:srgbClr val="FFFF00"/>
                </a:solidFill>
                <a:latin typeface="Calibri" panose="020F0502020204030204" pitchFamily="34" charset="0"/>
                <a:cs typeface="Calibri" panose="020F0502020204030204" pitchFamily="34" charset="0"/>
              </a:rPr>
              <a:t>Hà Nội, 4-2023</a:t>
            </a:r>
            <a:endParaRPr lang="en-US" sz="1600" b="0" i="1" dirty="0">
              <a:solidFill>
                <a:srgbClr val="FFFF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8B99197-8BA8-4B0E-8DD1-16D110E4F4E9}"/>
              </a:ext>
            </a:extLst>
          </p:cNvPr>
          <p:cNvSpPr txBox="1"/>
          <p:nvPr/>
        </p:nvSpPr>
        <p:spPr>
          <a:xfrm>
            <a:off x="3268979" y="126861"/>
            <a:ext cx="5875019" cy="738664"/>
          </a:xfrm>
          <a:prstGeom prst="rect">
            <a:avLst/>
          </a:prstGeom>
          <a:noFill/>
        </p:spPr>
        <p:txBody>
          <a:bodyPr wrap="square" rtlCol="0">
            <a:spAutoFit/>
          </a:bodyPr>
          <a:lstStyle>
            <a:defPPr>
              <a:defRPr lang="en-US"/>
            </a:defPPr>
            <a:lvl1pPr algn="ctr">
              <a:defRPr sz="3600" b="1">
                <a:solidFill>
                  <a:srgbClr val="122F95"/>
                </a:solidFill>
                <a:latin typeface="VIE-HandelGothic" pitchFamily="50" charset="0"/>
                <a:ea typeface="Roboto" panose="02000000000000000000" pitchFamily="2" charset="0"/>
                <a:cs typeface="Roboto" panose="02000000000000000000" pitchFamily="2" charset="0"/>
              </a:defRPr>
            </a:lvl1pPr>
          </a:lstStyle>
          <a:p>
            <a:r>
              <a:rPr lang="en-US" sz="2200" dirty="0">
                <a:solidFill>
                  <a:schemeClr val="bg1"/>
                </a:solidFill>
                <a:latin typeface="Calibri" panose="020F0502020204030204" pitchFamily="34" charset="0"/>
                <a:cs typeface="Calibri" panose="020F0502020204030204" pitchFamily="34" charset="0"/>
              </a:rPr>
              <a:t>TỔNG CÔNG TY VIỄN THÔNG MOBIFONE</a:t>
            </a:r>
          </a:p>
          <a:p>
            <a:r>
              <a:rPr lang="en-US" sz="2000" dirty="0">
                <a:solidFill>
                  <a:schemeClr val="bg1"/>
                </a:solidFill>
                <a:latin typeface="Calibri" panose="020F0502020204030204" pitchFamily="34" charset="0"/>
                <a:cs typeface="Calibri" panose="020F0502020204030204" pitchFamily="34" charset="0"/>
              </a:rPr>
              <a:t>TRUNG TÂM ĐO KIỂM &amp; SCTB VT MOBIFONE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403860" y="1880530"/>
            <a:ext cx="7048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solidFill>
                  <a:srgbClr val="3796BF"/>
                </a:solidFill>
                <a:latin typeface="Calibri" panose="020F0502020204030204" pitchFamily="34" charset="0"/>
                <a:cs typeface="Calibri" panose="020F0502020204030204" pitchFamily="34" charset="0"/>
              </a:rPr>
              <a:t>3</a:t>
            </a:r>
            <a:r>
              <a:rPr lang="en" sz="3500" b="0" dirty="0">
                <a:solidFill>
                  <a:srgbClr val="3796BF"/>
                </a:solidFill>
                <a:latin typeface="Calibri" panose="020F0502020204030204" pitchFamily="34" charset="0"/>
                <a:cs typeface="Calibri" panose="020F0502020204030204" pitchFamily="34" charset="0"/>
              </a:rPr>
              <a:t>.</a:t>
            </a:r>
            <a:endParaRPr sz="3500" b="0" dirty="0">
              <a:solidFill>
                <a:srgbClr val="3796BF"/>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3500">
                <a:latin typeface="Calibri" panose="020F0502020204030204" pitchFamily="34" charset="0"/>
                <a:cs typeface="Calibri" panose="020F0502020204030204" pitchFamily="34" charset="0"/>
              </a:rPr>
              <a:t>Bài tập và t</a:t>
            </a:r>
            <a:r>
              <a:rPr lang="vi-VN" sz="3500">
                <a:latin typeface="Calibri" panose="020F0502020204030204" pitchFamily="34" charset="0"/>
                <a:cs typeface="Calibri" panose="020F0502020204030204" pitchFamily="34" charset="0"/>
              </a:rPr>
              <a:t>hực hành</a:t>
            </a:r>
            <a:endParaRPr sz="35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31EE342-658B-5320-B1C8-15C4F8CE6084}"/>
              </a:ext>
            </a:extLst>
          </p:cNvPr>
          <p:cNvSpPr>
            <a:spLocks noGrp="1"/>
          </p:cNvSpPr>
          <p:nvPr>
            <p:ph type="sldNum" idx="12"/>
          </p:nvPr>
        </p:nvSpPr>
        <p:spPr/>
        <p:txBody>
          <a:bodyPr/>
          <a:lstStyle/>
          <a:p>
            <a:pPr marL="0" lvl="0" indent="0" algn="r" rtl="0">
              <a:spcBef>
                <a:spcPts val="0"/>
              </a:spcBef>
              <a:spcAft>
                <a:spcPts val="0"/>
              </a:spcAft>
              <a:buNone/>
            </a:pPr>
            <a:r>
              <a:rPr lang="en" dirty="0"/>
              <a:t>2</a:t>
            </a:r>
          </a:p>
        </p:txBody>
      </p:sp>
    </p:spTree>
    <p:extLst>
      <p:ext uri="{BB962C8B-B14F-4D97-AF65-F5344CB8AC3E}">
        <p14:creationId xmlns:p14="http://schemas.microsoft.com/office/powerpoint/2010/main" val="3915081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403860" y="1880530"/>
            <a:ext cx="7048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0" dirty="0">
                <a:solidFill>
                  <a:srgbClr val="3796BF"/>
                </a:solidFill>
                <a:latin typeface="Calibri" panose="020F0502020204030204" pitchFamily="34" charset="0"/>
                <a:cs typeface="Calibri" panose="020F0502020204030204" pitchFamily="34" charset="0"/>
              </a:rPr>
              <a:t>4.</a:t>
            </a:r>
            <a:endParaRPr sz="3500" b="0" dirty="0">
              <a:solidFill>
                <a:srgbClr val="3796BF"/>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500" dirty="0">
                <a:latin typeface="Calibri" panose="020F0502020204030204" pitchFamily="34" charset="0"/>
                <a:cs typeface="Calibri" panose="020F0502020204030204" pitchFamily="34" charset="0"/>
              </a:rPr>
              <a:t>Q &amp; A</a:t>
            </a:r>
            <a:endParaRPr sz="35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31EE342-658B-5320-B1C8-15C4F8CE6084}"/>
              </a:ext>
            </a:extLst>
          </p:cNvPr>
          <p:cNvSpPr>
            <a:spLocks noGrp="1"/>
          </p:cNvSpPr>
          <p:nvPr>
            <p:ph type="sldNum" idx="12"/>
          </p:nvPr>
        </p:nvSpPr>
        <p:spPr/>
        <p:txBody>
          <a:bodyPr/>
          <a:lstStyle/>
          <a:p>
            <a:pPr marL="0" lvl="0" indent="0" algn="r" rtl="0">
              <a:spcBef>
                <a:spcPts val="0"/>
              </a:spcBef>
              <a:spcAft>
                <a:spcPts val="0"/>
              </a:spcAft>
              <a:buNone/>
            </a:pPr>
            <a:r>
              <a:rPr lang="en" dirty="0"/>
              <a:t>2</a:t>
            </a:r>
          </a:p>
        </p:txBody>
      </p:sp>
    </p:spTree>
    <p:extLst>
      <p:ext uri="{BB962C8B-B14F-4D97-AF65-F5344CB8AC3E}">
        <p14:creationId xmlns:p14="http://schemas.microsoft.com/office/powerpoint/2010/main" val="17699434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95020" y="1963452"/>
            <a:ext cx="874897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Trân trọng cảm ơn!</a:t>
            </a:r>
            <a:endParaRPr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8A29B78-AF6E-BCB0-02D2-A03EA5437AA6}"/>
              </a:ext>
            </a:extLst>
          </p:cNvPr>
          <p:cNvPicPr>
            <a:picLocks noChangeAspect="1"/>
          </p:cNvPicPr>
          <p:nvPr/>
        </p:nvPicPr>
        <p:blipFill>
          <a:blip r:embed="rId3"/>
          <a:stretch>
            <a:fillRect/>
          </a:stretch>
        </p:blipFill>
        <p:spPr>
          <a:xfrm>
            <a:off x="187087" y="4167289"/>
            <a:ext cx="1089093" cy="844047"/>
          </a:xfrm>
          <a:prstGeom prst="rect">
            <a:avLst/>
          </a:prstGeom>
        </p:spPr>
      </p:pic>
    </p:spTree>
    <p:extLst>
      <p:ext uri="{BB962C8B-B14F-4D97-AF65-F5344CB8AC3E}">
        <p14:creationId xmlns:p14="http://schemas.microsoft.com/office/powerpoint/2010/main" val="145808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D1D491-BF38-4CCA-ABB0-FBC43BAC5A03}"/>
              </a:ext>
            </a:extLst>
          </p:cNvPr>
          <p:cNvSpPr>
            <a:spLocks noGrp="1"/>
          </p:cNvSpPr>
          <p:nvPr>
            <p:ph type="sldNum" sz="quarter" idx="12"/>
          </p:nvPr>
        </p:nvSpPr>
        <p:spPr/>
        <p:txBody>
          <a:bodyPr/>
          <a:lstStyle/>
          <a:p>
            <a:fld id="{4F5EF39B-ACB2-4079-AE17-A9048773BF85}" type="slidenum">
              <a:rPr lang="en-US" smtClean="0">
                <a:solidFill>
                  <a:prstClr val="black">
                    <a:tint val="75000"/>
                  </a:prstClr>
                </a:solidFill>
              </a:rPr>
              <a:pPr/>
              <a:t>2</a:t>
            </a:fld>
            <a:endParaRPr lang="en-US">
              <a:solidFill>
                <a:prstClr val="black">
                  <a:tint val="75000"/>
                </a:prstClr>
              </a:solidFill>
            </a:endParaRPr>
          </a:p>
        </p:txBody>
      </p:sp>
      <p:sp>
        <p:nvSpPr>
          <p:cNvPr id="6" name="Google Shape;172;p13">
            <a:extLst>
              <a:ext uri="{FF2B5EF4-FFF2-40B4-BE49-F238E27FC236}">
                <a16:creationId xmlns:a16="http://schemas.microsoft.com/office/drawing/2014/main" id="{80946CA0-A555-4A97-9F2B-F02982E1E981}"/>
              </a:ext>
            </a:extLst>
          </p:cNvPr>
          <p:cNvSpPr txBox="1">
            <a:spLocks/>
          </p:cNvSpPr>
          <p:nvPr/>
        </p:nvSpPr>
        <p:spPr>
          <a:xfrm>
            <a:off x="0" y="0"/>
            <a:ext cx="9144000" cy="5207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rgbClr val="4D4D4D"/>
                </a:solidFill>
                <a:latin typeface="Calibri" panose="020F0502020204030204" pitchFamily="34" charset="0"/>
                <a:cs typeface="Calibri" panose="020F0502020204030204" pitchFamily="34" charset="0"/>
              </a:rPr>
              <a:t>NỘI DUNG</a:t>
            </a:r>
          </a:p>
        </p:txBody>
      </p:sp>
      <p:pic>
        <p:nvPicPr>
          <p:cNvPr id="8" name="Picture 7">
            <a:extLst>
              <a:ext uri="{FF2B5EF4-FFF2-40B4-BE49-F238E27FC236}">
                <a16:creationId xmlns:a16="http://schemas.microsoft.com/office/drawing/2014/main" id="{FD93CCBA-B3C2-4F56-84E0-787B50D72273}"/>
              </a:ext>
            </a:extLst>
          </p:cNvPr>
          <p:cNvPicPr>
            <a:picLocks noChangeAspect="1"/>
          </p:cNvPicPr>
          <p:nvPr/>
        </p:nvPicPr>
        <p:blipFill>
          <a:blip r:embed="rId2"/>
          <a:stretch>
            <a:fillRect/>
          </a:stretch>
        </p:blipFill>
        <p:spPr>
          <a:xfrm>
            <a:off x="5841346" y="3290439"/>
            <a:ext cx="2867025" cy="1695450"/>
          </a:xfrm>
          <a:prstGeom prst="rect">
            <a:avLst/>
          </a:prstGeom>
        </p:spPr>
      </p:pic>
      <p:sp>
        <p:nvSpPr>
          <p:cNvPr id="10" name="Freeform 6">
            <a:extLst>
              <a:ext uri="{FF2B5EF4-FFF2-40B4-BE49-F238E27FC236}">
                <a16:creationId xmlns:a16="http://schemas.microsoft.com/office/drawing/2014/main" id="{60BD660E-87E6-4C0B-B538-B729F19343B6}"/>
              </a:ext>
            </a:extLst>
          </p:cNvPr>
          <p:cNvSpPr>
            <a:spLocks/>
          </p:cNvSpPr>
          <p:nvPr/>
        </p:nvSpPr>
        <p:spPr bwMode="auto">
          <a:xfrm>
            <a:off x="905088" y="669041"/>
            <a:ext cx="1047750" cy="1009878"/>
          </a:xfrm>
          <a:custGeom>
            <a:avLst/>
            <a:gdLst>
              <a:gd name="T0" fmla="*/ 464 w 472"/>
              <a:gd name="T1" fmla="*/ 95 h 417"/>
              <a:gd name="T2" fmla="*/ 464 w 472"/>
              <a:gd name="T3" fmla="*/ 417 h 417"/>
              <a:gd name="T4" fmla="*/ 0 w 472"/>
              <a:gd name="T5" fmla="*/ 417 h 417"/>
              <a:gd name="T6" fmla="*/ 0 w 472"/>
              <a:gd name="T7" fmla="*/ 95 h 417"/>
              <a:gd name="T8" fmla="*/ 95 w 472"/>
              <a:gd name="T9" fmla="*/ 0 h 417"/>
              <a:gd name="T10" fmla="*/ 472 w 472"/>
              <a:gd name="T11" fmla="*/ 0 h 417"/>
              <a:gd name="T12" fmla="*/ 468 w 472"/>
              <a:gd name="T13" fmla="*/ 0 h 417"/>
              <a:gd name="T14" fmla="*/ 464 w 472"/>
              <a:gd name="T15" fmla="*/ 95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17">
                <a:moveTo>
                  <a:pt x="464" y="95"/>
                </a:moveTo>
                <a:cubicBezTo>
                  <a:pt x="464" y="417"/>
                  <a:pt x="464" y="417"/>
                  <a:pt x="464" y="417"/>
                </a:cubicBezTo>
                <a:cubicBezTo>
                  <a:pt x="0" y="417"/>
                  <a:pt x="0" y="417"/>
                  <a:pt x="0" y="417"/>
                </a:cubicBezTo>
                <a:cubicBezTo>
                  <a:pt x="0" y="95"/>
                  <a:pt x="0" y="95"/>
                  <a:pt x="0" y="95"/>
                </a:cubicBezTo>
                <a:cubicBezTo>
                  <a:pt x="0" y="43"/>
                  <a:pt x="43" y="0"/>
                  <a:pt x="95" y="0"/>
                </a:cubicBezTo>
                <a:cubicBezTo>
                  <a:pt x="472" y="0"/>
                  <a:pt x="472" y="0"/>
                  <a:pt x="472" y="0"/>
                </a:cubicBezTo>
                <a:cubicBezTo>
                  <a:pt x="468" y="0"/>
                  <a:pt x="468" y="0"/>
                  <a:pt x="468" y="0"/>
                </a:cubicBezTo>
                <a:cubicBezTo>
                  <a:pt x="419" y="4"/>
                  <a:pt x="464" y="45"/>
                  <a:pt x="464" y="95"/>
                </a:cubicBezTo>
                <a:close/>
              </a:path>
            </a:pathLst>
          </a:custGeom>
          <a:solidFill>
            <a:srgbClr val="B0D85B"/>
          </a:solidFill>
          <a:ln>
            <a:noFill/>
          </a:ln>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11" name="Freeform 7">
            <a:extLst>
              <a:ext uri="{FF2B5EF4-FFF2-40B4-BE49-F238E27FC236}">
                <a16:creationId xmlns:a16="http://schemas.microsoft.com/office/drawing/2014/main" id="{E591D09C-5A9B-4F67-AAB4-76C092CB63D9}"/>
              </a:ext>
            </a:extLst>
          </p:cNvPr>
          <p:cNvSpPr>
            <a:spLocks/>
          </p:cNvSpPr>
          <p:nvPr/>
        </p:nvSpPr>
        <p:spPr bwMode="auto">
          <a:xfrm>
            <a:off x="1127280" y="805559"/>
            <a:ext cx="6271260" cy="791592"/>
          </a:xfrm>
          <a:custGeom>
            <a:avLst/>
            <a:gdLst>
              <a:gd name="T0" fmla="*/ 2003 w 2196"/>
              <a:gd name="T1" fmla="*/ 0 h 387"/>
              <a:gd name="T2" fmla="*/ 0 w 2196"/>
              <a:gd name="T3" fmla="*/ 0 h 387"/>
              <a:gd name="T4" fmla="*/ 0 w 2196"/>
              <a:gd name="T5" fmla="*/ 387 h 387"/>
              <a:gd name="T6" fmla="*/ 2003 w 2196"/>
              <a:gd name="T7" fmla="*/ 387 h 387"/>
              <a:gd name="T8" fmla="*/ 2196 w 2196"/>
              <a:gd name="T9" fmla="*/ 193 h 387"/>
              <a:gd name="T10" fmla="*/ 2196 w 2196"/>
              <a:gd name="T11" fmla="*/ 193 h 387"/>
              <a:gd name="T12" fmla="*/ 2003 w 2196"/>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196" h="387">
                <a:moveTo>
                  <a:pt x="2003" y="0"/>
                </a:moveTo>
                <a:cubicBezTo>
                  <a:pt x="0" y="0"/>
                  <a:pt x="0" y="0"/>
                  <a:pt x="0" y="0"/>
                </a:cubicBezTo>
                <a:cubicBezTo>
                  <a:pt x="0" y="387"/>
                  <a:pt x="0" y="387"/>
                  <a:pt x="0" y="387"/>
                </a:cubicBezTo>
                <a:cubicBezTo>
                  <a:pt x="2003" y="387"/>
                  <a:pt x="2003" y="387"/>
                  <a:pt x="2003" y="387"/>
                </a:cubicBezTo>
                <a:cubicBezTo>
                  <a:pt x="2110" y="387"/>
                  <a:pt x="2196" y="300"/>
                  <a:pt x="2196" y="193"/>
                </a:cubicBezTo>
                <a:cubicBezTo>
                  <a:pt x="2196" y="193"/>
                  <a:pt x="2196" y="193"/>
                  <a:pt x="2196" y="193"/>
                </a:cubicBezTo>
                <a:cubicBezTo>
                  <a:pt x="2196" y="86"/>
                  <a:pt x="2110" y="0"/>
                  <a:pt x="2003"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12" name="Freeform 9">
            <a:extLst>
              <a:ext uri="{FF2B5EF4-FFF2-40B4-BE49-F238E27FC236}">
                <a16:creationId xmlns:a16="http://schemas.microsoft.com/office/drawing/2014/main" id="{965ED150-1E40-49E2-991A-9E37F6313A31}"/>
              </a:ext>
            </a:extLst>
          </p:cNvPr>
          <p:cNvSpPr>
            <a:spLocks/>
          </p:cNvSpPr>
          <p:nvPr/>
        </p:nvSpPr>
        <p:spPr bwMode="auto">
          <a:xfrm>
            <a:off x="1077043" y="669041"/>
            <a:ext cx="1223963" cy="939475"/>
          </a:xfrm>
          <a:custGeom>
            <a:avLst/>
            <a:gdLst>
              <a:gd name="T0" fmla="*/ 88 w 552"/>
              <a:gd name="T1" fmla="*/ 95 h 421"/>
              <a:gd name="T2" fmla="*/ 88 w 552"/>
              <a:gd name="T3" fmla="*/ 318 h 421"/>
              <a:gd name="T4" fmla="*/ 320 w 552"/>
              <a:gd name="T5" fmla="*/ 421 h 421"/>
              <a:gd name="T6" fmla="*/ 552 w 552"/>
              <a:gd name="T7" fmla="*/ 318 h 421"/>
              <a:gd name="T8" fmla="*/ 552 w 552"/>
              <a:gd name="T9" fmla="*/ 95 h 421"/>
              <a:gd name="T10" fmla="*/ 457 w 552"/>
              <a:gd name="T11" fmla="*/ 0 h 421"/>
              <a:gd name="T12" fmla="*/ 0 w 552"/>
              <a:gd name="T13" fmla="*/ 0 h 421"/>
              <a:gd name="T14" fmla="*/ 0 w 552"/>
              <a:gd name="T15" fmla="*/ 0 h 421"/>
              <a:gd name="T16" fmla="*/ 88 w 552"/>
              <a:gd name="T17" fmla="*/ 9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421">
                <a:moveTo>
                  <a:pt x="88" y="95"/>
                </a:moveTo>
                <a:cubicBezTo>
                  <a:pt x="88" y="318"/>
                  <a:pt x="88" y="318"/>
                  <a:pt x="88" y="318"/>
                </a:cubicBezTo>
                <a:cubicBezTo>
                  <a:pt x="320" y="421"/>
                  <a:pt x="320" y="421"/>
                  <a:pt x="320" y="421"/>
                </a:cubicBezTo>
                <a:cubicBezTo>
                  <a:pt x="552" y="318"/>
                  <a:pt x="552" y="318"/>
                  <a:pt x="552" y="318"/>
                </a:cubicBezTo>
                <a:cubicBezTo>
                  <a:pt x="552" y="95"/>
                  <a:pt x="552" y="95"/>
                  <a:pt x="552" y="95"/>
                </a:cubicBezTo>
                <a:cubicBezTo>
                  <a:pt x="552" y="43"/>
                  <a:pt x="509" y="0"/>
                  <a:pt x="457" y="0"/>
                </a:cubicBezTo>
                <a:cubicBezTo>
                  <a:pt x="0" y="0"/>
                  <a:pt x="0" y="0"/>
                  <a:pt x="0" y="0"/>
                </a:cubicBezTo>
                <a:cubicBezTo>
                  <a:pt x="0" y="0"/>
                  <a:pt x="0" y="0"/>
                  <a:pt x="0" y="0"/>
                </a:cubicBezTo>
                <a:cubicBezTo>
                  <a:pt x="49" y="4"/>
                  <a:pt x="88" y="45"/>
                  <a:pt x="88" y="95"/>
                </a:cubicBezTo>
                <a:close/>
              </a:path>
            </a:pathLst>
          </a:custGeom>
          <a:solidFill>
            <a:srgbClr val="B0D85B"/>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394C09B-FC98-4FA3-8FC5-6C52F7B55084}"/>
              </a:ext>
            </a:extLst>
          </p:cNvPr>
          <p:cNvSpPr txBox="1"/>
          <p:nvPr/>
        </p:nvSpPr>
        <p:spPr>
          <a:xfrm>
            <a:off x="1218720" y="951543"/>
            <a:ext cx="1021179" cy="436370"/>
          </a:xfrm>
          <a:prstGeom prst="rect">
            <a:avLst/>
          </a:prstGeom>
          <a:noFill/>
        </p:spPr>
        <p:txBody>
          <a:bodyPr wrap="square" rtlCol="0">
            <a:spAutoFit/>
          </a:bodyPr>
          <a:lstStyle/>
          <a:p>
            <a:pPr algn="ctr"/>
            <a:r>
              <a:rPr lang="en-US" sz="2200" dirty="0">
                <a:solidFill>
                  <a:srgbClr val="4D4D4D"/>
                </a:solidFill>
                <a:latin typeface="Calibri" panose="020F0502020204030204" pitchFamily="34" charset="0"/>
                <a:cs typeface="Calibri" panose="020F0502020204030204" pitchFamily="34" charset="0"/>
              </a:rPr>
              <a:t>1</a:t>
            </a:r>
          </a:p>
        </p:txBody>
      </p:sp>
      <p:sp>
        <p:nvSpPr>
          <p:cNvPr id="14" name="Rectangle 13">
            <a:extLst>
              <a:ext uri="{FF2B5EF4-FFF2-40B4-BE49-F238E27FC236}">
                <a16:creationId xmlns:a16="http://schemas.microsoft.com/office/drawing/2014/main" id="{3DC1BF60-245E-404D-BD20-622C0BD39B76}"/>
              </a:ext>
            </a:extLst>
          </p:cNvPr>
          <p:cNvSpPr/>
          <p:nvPr/>
        </p:nvSpPr>
        <p:spPr>
          <a:xfrm>
            <a:off x="2526961" y="954285"/>
            <a:ext cx="4726798" cy="400110"/>
          </a:xfrm>
          <a:prstGeom prst="rect">
            <a:avLst/>
          </a:prstGeom>
        </p:spPr>
        <p:txBody>
          <a:bodyPr wrap="square">
            <a:spAutoFit/>
          </a:bodyPr>
          <a:lstStyle/>
          <a:p>
            <a:pPr defTabSz="685783">
              <a:defRPr/>
            </a:pPr>
            <a:r>
              <a:rPr lang="en-US" sz="2000">
                <a:solidFill>
                  <a:srgbClr val="B0D85B"/>
                </a:solidFill>
                <a:latin typeface="Calibri" panose="020F0502020204030204" pitchFamily="34" charset="0"/>
                <a:cs typeface="Calibri" panose="020F0502020204030204" pitchFamily="34" charset="0"/>
              </a:rPr>
              <a:t>UC1: Xác định dữ liệu ngoại lai</a:t>
            </a:r>
            <a:endParaRPr lang="en-US" sz="2000" dirty="0">
              <a:solidFill>
                <a:srgbClr val="B0D85B"/>
              </a:solidFill>
              <a:latin typeface="Calibri" panose="020F0502020204030204" pitchFamily="34" charset="0"/>
              <a:cs typeface="Calibri" panose="020F0502020204030204" pitchFamily="34" charset="0"/>
            </a:endParaRPr>
          </a:p>
        </p:txBody>
      </p:sp>
      <p:sp>
        <p:nvSpPr>
          <p:cNvPr id="39" name="Freeform 6">
            <a:extLst>
              <a:ext uri="{FF2B5EF4-FFF2-40B4-BE49-F238E27FC236}">
                <a16:creationId xmlns:a16="http://schemas.microsoft.com/office/drawing/2014/main" id="{FE227C50-70E7-45A6-9D30-CA9162B1571C}"/>
              </a:ext>
            </a:extLst>
          </p:cNvPr>
          <p:cNvSpPr>
            <a:spLocks/>
          </p:cNvSpPr>
          <p:nvPr/>
        </p:nvSpPr>
        <p:spPr bwMode="auto">
          <a:xfrm>
            <a:off x="905088" y="1849378"/>
            <a:ext cx="1047750" cy="1009878"/>
          </a:xfrm>
          <a:custGeom>
            <a:avLst/>
            <a:gdLst>
              <a:gd name="T0" fmla="*/ 464 w 472"/>
              <a:gd name="T1" fmla="*/ 95 h 417"/>
              <a:gd name="T2" fmla="*/ 464 w 472"/>
              <a:gd name="T3" fmla="*/ 417 h 417"/>
              <a:gd name="T4" fmla="*/ 0 w 472"/>
              <a:gd name="T5" fmla="*/ 417 h 417"/>
              <a:gd name="T6" fmla="*/ 0 w 472"/>
              <a:gd name="T7" fmla="*/ 95 h 417"/>
              <a:gd name="T8" fmla="*/ 95 w 472"/>
              <a:gd name="T9" fmla="*/ 0 h 417"/>
              <a:gd name="T10" fmla="*/ 472 w 472"/>
              <a:gd name="T11" fmla="*/ 0 h 417"/>
              <a:gd name="T12" fmla="*/ 468 w 472"/>
              <a:gd name="T13" fmla="*/ 0 h 417"/>
              <a:gd name="T14" fmla="*/ 464 w 472"/>
              <a:gd name="T15" fmla="*/ 95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17">
                <a:moveTo>
                  <a:pt x="464" y="95"/>
                </a:moveTo>
                <a:cubicBezTo>
                  <a:pt x="464" y="417"/>
                  <a:pt x="464" y="417"/>
                  <a:pt x="464" y="417"/>
                </a:cubicBezTo>
                <a:cubicBezTo>
                  <a:pt x="0" y="417"/>
                  <a:pt x="0" y="417"/>
                  <a:pt x="0" y="417"/>
                </a:cubicBezTo>
                <a:cubicBezTo>
                  <a:pt x="0" y="95"/>
                  <a:pt x="0" y="95"/>
                  <a:pt x="0" y="95"/>
                </a:cubicBezTo>
                <a:cubicBezTo>
                  <a:pt x="0" y="43"/>
                  <a:pt x="43" y="0"/>
                  <a:pt x="95" y="0"/>
                </a:cubicBezTo>
                <a:cubicBezTo>
                  <a:pt x="472" y="0"/>
                  <a:pt x="472" y="0"/>
                  <a:pt x="472" y="0"/>
                </a:cubicBezTo>
                <a:cubicBezTo>
                  <a:pt x="468" y="0"/>
                  <a:pt x="468" y="0"/>
                  <a:pt x="468" y="0"/>
                </a:cubicBezTo>
                <a:cubicBezTo>
                  <a:pt x="419" y="4"/>
                  <a:pt x="464" y="45"/>
                  <a:pt x="464" y="95"/>
                </a:cubicBezTo>
                <a:close/>
              </a:path>
            </a:pathLst>
          </a:custGeom>
          <a:solidFill>
            <a:srgbClr val="7198A9"/>
          </a:solidFill>
          <a:ln>
            <a:noFill/>
          </a:ln>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0" name="Freeform 7">
            <a:extLst>
              <a:ext uri="{FF2B5EF4-FFF2-40B4-BE49-F238E27FC236}">
                <a16:creationId xmlns:a16="http://schemas.microsoft.com/office/drawing/2014/main" id="{C367F562-F729-4D76-8A6B-9C09A5FF2580}"/>
              </a:ext>
            </a:extLst>
          </p:cNvPr>
          <p:cNvSpPr>
            <a:spLocks/>
          </p:cNvSpPr>
          <p:nvPr/>
        </p:nvSpPr>
        <p:spPr bwMode="auto">
          <a:xfrm>
            <a:off x="1127280" y="1985896"/>
            <a:ext cx="6271260" cy="791592"/>
          </a:xfrm>
          <a:custGeom>
            <a:avLst/>
            <a:gdLst>
              <a:gd name="T0" fmla="*/ 2003 w 2196"/>
              <a:gd name="T1" fmla="*/ 0 h 387"/>
              <a:gd name="T2" fmla="*/ 0 w 2196"/>
              <a:gd name="T3" fmla="*/ 0 h 387"/>
              <a:gd name="T4" fmla="*/ 0 w 2196"/>
              <a:gd name="T5" fmla="*/ 387 h 387"/>
              <a:gd name="T6" fmla="*/ 2003 w 2196"/>
              <a:gd name="T7" fmla="*/ 387 h 387"/>
              <a:gd name="T8" fmla="*/ 2196 w 2196"/>
              <a:gd name="T9" fmla="*/ 193 h 387"/>
              <a:gd name="T10" fmla="*/ 2196 w 2196"/>
              <a:gd name="T11" fmla="*/ 193 h 387"/>
              <a:gd name="T12" fmla="*/ 2003 w 2196"/>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196" h="387">
                <a:moveTo>
                  <a:pt x="2003" y="0"/>
                </a:moveTo>
                <a:cubicBezTo>
                  <a:pt x="0" y="0"/>
                  <a:pt x="0" y="0"/>
                  <a:pt x="0" y="0"/>
                </a:cubicBezTo>
                <a:cubicBezTo>
                  <a:pt x="0" y="387"/>
                  <a:pt x="0" y="387"/>
                  <a:pt x="0" y="387"/>
                </a:cubicBezTo>
                <a:cubicBezTo>
                  <a:pt x="2003" y="387"/>
                  <a:pt x="2003" y="387"/>
                  <a:pt x="2003" y="387"/>
                </a:cubicBezTo>
                <a:cubicBezTo>
                  <a:pt x="2110" y="387"/>
                  <a:pt x="2196" y="300"/>
                  <a:pt x="2196" y="193"/>
                </a:cubicBezTo>
                <a:cubicBezTo>
                  <a:pt x="2196" y="193"/>
                  <a:pt x="2196" y="193"/>
                  <a:pt x="2196" y="193"/>
                </a:cubicBezTo>
                <a:cubicBezTo>
                  <a:pt x="2196" y="86"/>
                  <a:pt x="2110" y="0"/>
                  <a:pt x="2003"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1" name="Freeform 9">
            <a:extLst>
              <a:ext uri="{FF2B5EF4-FFF2-40B4-BE49-F238E27FC236}">
                <a16:creationId xmlns:a16="http://schemas.microsoft.com/office/drawing/2014/main" id="{543EF59A-EAFC-43E1-B6AE-0D2DBB5D073A}"/>
              </a:ext>
            </a:extLst>
          </p:cNvPr>
          <p:cNvSpPr>
            <a:spLocks/>
          </p:cNvSpPr>
          <p:nvPr/>
        </p:nvSpPr>
        <p:spPr bwMode="auto">
          <a:xfrm>
            <a:off x="1077043" y="1849378"/>
            <a:ext cx="1223963" cy="939475"/>
          </a:xfrm>
          <a:custGeom>
            <a:avLst/>
            <a:gdLst>
              <a:gd name="T0" fmla="*/ 88 w 552"/>
              <a:gd name="T1" fmla="*/ 95 h 421"/>
              <a:gd name="T2" fmla="*/ 88 w 552"/>
              <a:gd name="T3" fmla="*/ 318 h 421"/>
              <a:gd name="T4" fmla="*/ 320 w 552"/>
              <a:gd name="T5" fmla="*/ 421 h 421"/>
              <a:gd name="T6" fmla="*/ 552 w 552"/>
              <a:gd name="T7" fmla="*/ 318 h 421"/>
              <a:gd name="T8" fmla="*/ 552 w 552"/>
              <a:gd name="T9" fmla="*/ 95 h 421"/>
              <a:gd name="T10" fmla="*/ 457 w 552"/>
              <a:gd name="T11" fmla="*/ 0 h 421"/>
              <a:gd name="T12" fmla="*/ 0 w 552"/>
              <a:gd name="T13" fmla="*/ 0 h 421"/>
              <a:gd name="T14" fmla="*/ 0 w 552"/>
              <a:gd name="T15" fmla="*/ 0 h 421"/>
              <a:gd name="T16" fmla="*/ 88 w 552"/>
              <a:gd name="T17" fmla="*/ 9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421">
                <a:moveTo>
                  <a:pt x="88" y="95"/>
                </a:moveTo>
                <a:cubicBezTo>
                  <a:pt x="88" y="318"/>
                  <a:pt x="88" y="318"/>
                  <a:pt x="88" y="318"/>
                </a:cubicBezTo>
                <a:cubicBezTo>
                  <a:pt x="320" y="421"/>
                  <a:pt x="320" y="421"/>
                  <a:pt x="320" y="421"/>
                </a:cubicBezTo>
                <a:cubicBezTo>
                  <a:pt x="552" y="318"/>
                  <a:pt x="552" y="318"/>
                  <a:pt x="552" y="318"/>
                </a:cubicBezTo>
                <a:cubicBezTo>
                  <a:pt x="552" y="95"/>
                  <a:pt x="552" y="95"/>
                  <a:pt x="552" y="95"/>
                </a:cubicBezTo>
                <a:cubicBezTo>
                  <a:pt x="552" y="43"/>
                  <a:pt x="509" y="0"/>
                  <a:pt x="457" y="0"/>
                </a:cubicBezTo>
                <a:cubicBezTo>
                  <a:pt x="0" y="0"/>
                  <a:pt x="0" y="0"/>
                  <a:pt x="0" y="0"/>
                </a:cubicBezTo>
                <a:cubicBezTo>
                  <a:pt x="0" y="0"/>
                  <a:pt x="0" y="0"/>
                  <a:pt x="0" y="0"/>
                </a:cubicBezTo>
                <a:cubicBezTo>
                  <a:pt x="49" y="4"/>
                  <a:pt x="88" y="45"/>
                  <a:pt x="88" y="95"/>
                </a:cubicBezTo>
                <a:close/>
              </a:path>
            </a:pathLst>
          </a:custGeom>
          <a:solidFill>
            <a:srgbClr val="7198A9"/>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7204DFFF-9EDC-4BEA-A57D-1A32549C70FD}"/>
              </a:ext>
            </a:extLst>
          </p:cNvPr>
          <p:cNvSpPr txBox="1"/>
          <p:nvPr/>
        </p:nvSpPr>
        <p:spPr>
          <a:xfrm>
            <a:off x="1218720" y="2131880"/>
            <a:ext cx="1021179" cy="436370"/>
          </a:xfrm>
          <a:prstGeom prst="rect">
            <a:avLst/>
          </a:prstGeom>
          <a:noFill/>
        </p:spPr>
        <p:txBody>
          <a:bodyPr wrap="square" rtlCol="0">
            <a:spAutoFit/>
          </a:bodyPr>
          <a:lstStyle/>
          <a:p>
            <a:pPr algn="ctr"/>
            <a:r>
              <a:rPr lang="vi-VN" sz="2200">
                <a:solidFill>
                  <a:schemeClr val="bg1"/>
                </a:solidFill>
                <a:latin typeface="Calibri" panose="020F0502020204030204" pitchFamily="34" charset="0"/>
                <a:cs typeface="Calibri" panose="020F0502020204030204" pitchFamily="34" charset="0"/>
              </a:rPr>
              <a:t>2</a:t>
            </a:r>
            <a:endParaRPr lang="en-US" sz="2200" dirty="0">
              <a:solidFill>
                <a:schemeClr val="bg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5AB64D61-46B7-4F49-B771-1E930D1775E9}"/>
              </a:ext>
            </a:extLst>
          </p:cNvPr>
          <p:cNvSpPr/>
          <p:nvPr/>
        </p:nvSpPr>
        <p:spPr>
          <a:xfrm>
            <a:off x="2526961" y="2134622"/>
            <a:ext cx="4726798" cy="400110"/>
          </a:xfrm>
          <a:prstGeom prst="rect">
            <a:avLst/>
          </a:prstGeom>
        </p:spPr>
        <p:txBody>
          <a:bodyPr wrap="square">
            <a:spAutoFit/>
          </a:bodyPr>
          <a:lstStyle/>
          <a:p>
            <a:pPr defTabSz="685783">
              <a:defRPr/>
            </a:pPr>
            <a:r>
              <a:rPr lang="en-US" sz="2000">
                <a:solidFill>
                  <a:schemeClr val="bg1">
                    <a:lumMod val="50000"/>
                  </a:schemeClr>
                </a:solidFill>
                <a:latin typeface="Calibri" panose="020F0502020204030204" pitchFamily="34" charset="0"/>
                <a:cs typeface="Calibri" panose="020F0502020204030204" pitchFamily="34" charset="0"/>
              </a:rPr>
              <a:t>UC2: Tương quan Pearson nhiều biến</a:t>
            </a:r>
            <a:endParaRPr lang="en-US" sz="2000" dirty="0">
              <a:solidFill>
                <a:schemeClr val="bg1">
                  <a:lumMod val="50000"/>
                </a:schemeClr>
              </a:solidFill>
              <a:latin typeface="Calibri" panose="020F0502020204030204" pitchFamily="34" charset="0"/>
              <a:cs typeface="Calibri" panose="020F0502020204030204" pitchFamily="34" charset="0"/>
            </a:endParaRPr>
          </a:p>
        </p:txBody>
      </p:sp>
      <p:sp>
        <p:nvSpPr>
          <p:cNvPr id="44" name="Freeform 6">
            <a:extLst>
              <a:ext uri="{FF2B5EF4-FFF2-40B4-BE49-F238E27FC236}">
                <a16:creationId xmlns:a16="http://schemas.microsoft.com/office/drawing/2014/main" id="{21B2FE4F-A964-4CFF-8827-AF90294C4170}"/>
              </a:ext>
            </a:extLst>
          </p:cNvPr>
          <p:cNvSpPr>
            <a:spLocks/>
          </p:cNvSpPr>
          <p:nvPr/>
        </p:nvSpPr>
        <p:spPr bwMode="auto">
          <a:xfrm>
            <a:off x="905088" y="3030399"/>
            <a:ext cx="1047750" cy="1009878"/>
          </a:xfrm>
          <a:custGeom>
            <a:avLst/>
            <a:gdLst>
              <a:gd name="T0" fmla="*/ 464 w 472"/>
              <a:gd name="T1" fmla="*/ 95 h 417"/>
              <a:gd name="T2" fmla="*/ 464 w 472"/>
              <a:gd name="T3" fmla="*/ 417 h 417"/>
              <a:gd name="T4" fmla="*/ 0 w 472"/>
              <a:gd name="T5" fmla="*/ 417 h 417"/>
              <a:gd name="T6" fmla="*/ 0 w 472"/>
              <a:gd name="T7" fmla="*/ 95 h 417"/>
              <a:gd name="T8" fmla="*/ 95 w 472"/>
              <a:gd name="T9" fmla="*/ 0 h 417"/>
              <a:gd name="T10" fmla="*/ 472 w 472"/>
              <a:gd name="T11" fmla="*/ 0 h 417"/>
              <a:gd name="T12" fmla="*/ 468 w 472"/>
              <a:gd name="T13" fmla="*/ 0 h 417"/>
              <a:gd name="T14" fmla="*/ 464 w 472"/>
              <a:gd name="T15" fmla="*/ 95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17">
                <a:moveTo>
                  <a:pt x="464" y="95"/>
                </a:moveTo>
                <a:cubicBezTo>
                  <a:pt x="464" y="417"/>
                  <a:pt x="464" y="417"/>
                  <a:pt x="464" y="417"/>
                </a:cubicBezTo>
                <a:cubicBezTo>
                  <a:pt x="0" y="417"/>
                  <a:pt x="0" y="417"/>
                  <a:pt x="0" y="417"/>
                </a:cubicBezTo>
                <a:cubicBezTo>
                  <a:pt x="0" y="95"/>
                  <a:pt x="0" y="95"/>
                  <a:pt x="0" y="95"/>
                </a:cubicBezTo>
                <a:cubicBezTo>
                  <a:pt x="0" y="43"/>
                  <a:pt x="43" y="0"/>
                  <a:pt x="95" y="0"/>
                </a:cubicBezTo>
                <a:cubicBezTo>
                  <a:pt x="472" y="0"/>
                  <a:pt x="472" y="0"/>
                  <a:pt x="472" y="0"/>
                </a:cubicBezTo>
                <a:cubicBezTo>
                  <a:pt x="468" y="0"/>
                  <a:pt x="468" y="0"/>
                  <a:pt x="468" y="0"/>
                </a:cubicBezTo>
                <a:cubicBezTo>
                  <a:pt x="419" y="4"/>
                  <a:pt x="464" y="45"/>
                  <a:pt x="464" y="95"/>
                </a:cubicBezTo>
                <a:close/>
              </a:path>
            </a:pathLst>
          </a:custGeom>
          <a:solidFill>
            <a:srgbClr val="FF6600"/>
          </a:solidFill>
          <a:ln>
            <a:noFill/>
          </a:ln>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5" name="Freeform 7">
            <a:extLst>
              <a:ext uri="{FF2B5EF4-FFF2-40B4-BE49-F238E27FC236}">
                <a16:creationId xmlns:a16="http://schemas.microsoft.com/office/drawing/2014/main" id="{16866E3C-936A-4519-AF95-DC78CA88F672}"/>
              </a:ext>
            </a:extLst>
          </p:cNvPr>
          <p:cNvSpPr>
            <a:spLocks/>
          </p:cNvSpPr>
          <p:nvPr/>
        </p:nvSpPr>
        <p:spPr bwMode="auto">
          <a:xfrm>
            <a:off x="1127280" y="3166917"/>
            <a:ext cx="6271260" cy="791592"/>
          </a:xfrm>
          <a:custGeom>
            <a:avLst/>
            <a:gdLst>
              <a:gd name="T0" fmla="*/ 2003 w 2196"/>
              <a:gd name="T1" fmla="*/ 0 h 387"/>
              <a:gd name="T2" fmla="*/ 0 w 2196"/>
              <a:gd name="T3" fmla="*/ 0 h 387"/>
              <a:gd name="T4" fmla="*/ 0 w 2196"/>
              <a:gd name="T5" fmla="*/ 387 h 387"/>
              <a:gd name="T6" fmla="*/ 2003 w 2196"/>
              <a:gd name="T7" fmla="*/ 387 h 387"/>
              <a:gd name="T8" fmla="*/ 2196 w 2196"/>
              <a:gd name="T9" fmla="*/ 193 h 387"/>
              <a:gd name="T10" fmla="*/ 2196 w 2196"/>
              <a:gd name="T11" fmla="*/ 193 h 387"/>
              <a:gd name="T12" fmla="*/ 2003 w 2196"/>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196" h="387">
                <a:moveTo>
                  <a:pt x="2003" y="0"/>
                </a:moveTo>
                <a:cubicBezTo>
                  <a:pt x="0" y="0"/>
                  <a:pt x="0" y="0"/>
                  <a:pt x="0" y="0"/>
                </a:cubicBezTo>
                <a:cubicBezTo>
                  <a:pt x="0" y="387"/>
                  <a:pt x="0" y="387"/>
                  <a:pt x="0" y="387"/>
                </a:cubicBezTo>
                <a:cubicBezTo>
                  <a:pt x="2003" y="387"/>
                  <a:pt x="2003" y="387"/>
                  <a:pt x="2003" y="387"/>
                </a:cubicBezTo>
                <a:cubicBezTo>
                  <a:pt x="2110" y="387"/>
                  <a:pt x="2196" y="300"/>
                  <a:pt x="2196" y="193"/>
                </a:cubicBezTo>
                <a:cubicBezTo>
                  <a:pt x="2196" y="193"/>
                  <a:pt x="2196" y="193"/>
                  <a:pt x="2196" y="193"/>
                </a:cubicBezTo>
                <a:cubicBezTo>
                  <a:pt x="2196" y="86"/>
                  <a:pt x="2110" y="0"/>
                  <a:pt x="2003" y="0"/>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6" name="Freeform 9">
            <a:extLst>
              <a:ext uri="{FF2B5EF4-FFF2-40B4-BE49-F238E27FC236}">
                <a16:creationId xmlns:a16="http://schemas.microsoft.com/office/drawing/2014/main" id="{810C5B82-FB3D-4CE3-A63B-91A2F055A529}"/>
              </a:ext>
            </a:extLst>
          </p:cNvPr>
          <p:cNvSpPr>
            <a:spLocks/>
          </p:cNvSpPr>
          <p:nvPr/>
        </p:nvSpPr>
        <p:spPr bwMode="auto">
          <a:xfrm>
            <a:off x="1077043" y="3030399"/>
            <a:ext cx="1223963" cy="939475"/>
          </a:xfrm>
          <a:custGeom>
            <a:avLst/>
            <a:gdLst>
              <a:gd name="T0" fmla="*/ 88 w 552"/>
              <a:gd name="T1" fmla="*/ 95 h 421"/>
              <a:gd name="T2" fmla="*/ 88 w 552"/>
              <a:gd name="T3" fmla="*/ 318 h 421"/>
              <a:gd name="T4" fmla="*/ 320 w 552"/>
              <a:gd name="T5" fmla="*/ 421 h 421"/>
              <a:gd name="T6" fmla="*/ 552 w 552"/>
              <a:gd name="T7" fmla="*/ 318 h 421"/>
              <a:gd name="T8" fmla="*/ 552 w 552"/>
              <a:gd name="T9" fmla="*/ 95 h 421"/>
              <a:gd name="T10" fmla="*/ 457 w 552"/>
              <a:gd name="T11" fmla="*/ 0 h 421"/>
              <a:gd name="T12" fmla="*/ 0 w 552"/>
              <a:gd name="T13" fmla="*/ 0 h 421"/>
              <a:gd name="T14" fmla="*/ 0 w 552"/>
              <a:gd name="T15" fmla="*/ 0 h 421"/>
              <a:gd name="T16" fmla="*/ 88 w 552"/>
              <a:gd name="T17" fmla="*/ 9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421">
                <a:moveTo>
                  <a:pt x="88" y="95"/>
                </a:moveTo>
                <a:cubicBezTo>
                  <a:pt x="88" y="318"/>
                  <a:pt x="88" y="318"/>
                  <a:pt x="88" y="318"/>
                </a:cubicBezTo>
                <a:cubicBezTo>
                  <a:pt x="320" y="421"/>
                  <a:pt x="320" y="421"/>
                  <a:pt x="320" y="421"/>
                </a:cubicBezTo>
                <a:cubicBezTo>
                  <a:pt x="552" y="318"/>
                  <a:pt x="552" y="318"/>
                  <a:pt x="552" y="318"/>
                </a:cubicBezTo>
                <a:cubicBezTo>
                  <a:pt x="552" y="95"/>
                  <a:pt x="552" y="95"/>
                  <a:pt x="552" y="95"/>
                </a:cubicBezTo>
                <a:cubicBezTo>
                  <a:pt x="552" y="43"/>
                  <a:pt x="509" y="0"/>
                  <a:pt x="457" y="0"/>
                </a:cubicBezTo>
                <a:cubicBezTo>
                  <a:pt x="0" y="0"/>
                  <a:pt x="0" y="0"/>
                  <a:pt x="0" y="0"/>
                </a:cubicBezTo>
                <a:cubicBezTo>
                  <a:pt x="0" y="0"/>
                  <a:pt x="0" y="0"/>
                  <a:pt x="0" y="0"/>
                </a:cubicBezTo>
                <a:cubicBezTo>
                  <a:pt x="49" y="4"/>
                  <a:pt x="88" y="45"/>
                  <a:pt x="88" y="95"/>
                </a:cubicBezTo>
                <a:close/>
              </a:path>
            </a:pathLst>
          </a:custGeom>
          <a:solidFill>
            <a:srgbClr val="FF660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20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042E1341-D094-4CCF-8589-8DD83590843A}"/>
              </a:ext>
            </a:extLst>
          </p:cNvPr>
          <p:cNvSpPr txBox="1"/>
          <p:nvPr/>
        </p:nvSpPr>
        <p:spPr>
          <a:xfrm>
            <a:off x="1218720" y="3312901"/>
            <a:ext cx="1021179" cy="436370"/>
          </a:xfrm>
          <a:prstGeom prst="rect">
            <a:avLst/>
          </a:prstGeom>
          <a:noFill/>
        </p:spPr>
        <p:txBody>
          <a:bodyPr wrap="square" rtlCol="0">
            <a:spAutoFit/>
          </a:bodyPr>
          <a:lstStyle/>
          <a:p>
            <a:pPr algn="ctr"/>
            <a:r>
              <a:rPr lang="vi-VN" sz="2200">
                <a:solidFill>
                  <a:schemeClr val="bg1"/>
                </a:solidFill>
                <a:latin typeface="Calibri" panose="020F0502020204030204" pitchFamily="34" charset="0"/>
                <a:cs typeface="Calibri" panose="020F0502020204030204" pitchFamily="34" charset="0"/>
              </a:rPr>
              <a:t>3</a:t>
            </a:r>
            <a:endParaRPr lang="en-US" sz="2200" dirty="0">
              <a:solidFill>
                <a:schemeClr val="bg1"/>
              </a:solidFill>
              <a:latin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A404B5D5-C3A3-40F0-A64E-0C3A8086B456}"/>
              </a:ext>
            </a:extLst>
          </p:cNvPr>
          <p:cNvSpPr/>
          <p:nvPr/>
        </p:nvSpPr>
        <p:spPr>
          <a:xfrm>
            <a:off x="2526961" y="3315643"/>
            <a:ext cx="4726798" cy="400110"/>
          </a:xfrm>
          <a:prstGeom prst="rect">
            <a:avLst/>
          </a:prstGeom>
        </p:spPr>
        <p:txBody>
          <a:bodyPr wrap="square">
            <a:spAutoFit/>
          </a:bodyPr>
          <a:lstStyle/>
          <a:p>
            <a:pPr defTabSz="685783">
              <a:defRPr/>
            </a:pPr>
            <a:r>
              <a:rPr lang="en-US" sz="2000">
                <a:solidFill>
                  <a:srgbClr val="FF6600"/>
                </a:solidFill>
                <a:latin typeface="Calibri" panose="020F0502020204030204" pitchFamily="34" charset="0"/>
                <a:cs typeface="Calibri" panose="020F0502020204030204" pitchFamily="34" charset="0"/>
              </a:rPr>
              <a:t>Làm bài tập và thực hành</a:t>
            </a:r>
            <a:endParaRPr lang="en-US" sz="2000" dirty="0">
              <a:solidFill>
                <a:srgbClr val="FF66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5C43663-425E-71A1-8404-D663C8EE249C}"/>
              </a:ext>
            </a:extLst>
          </p:cNvPr>
          <p:cNvPicPr>
            <a:picLocks noChangeAspect="1"/>
          </p:cNvPicPr>
          <p:nvPr/>
        </p:nvPicPr>
        <p:blipFill>
          <a:blip r:embed="rId3"/>
          <a:stretch>
            <a:fillRect/>
          </a:stretch>
        </p:blipFill>
        <p:spPr>
          <a:xfrm>
            <a:off x="7906324" y="4188554"/>
            <a:ext cx="1089093" cy="844047"/>
          </a:xfrm>
          <a:prstGeom prst="rect">
            <a:avLst/>
          </a:prstGeom>
        </p:spPr>
      </p:pic>
    </p:spTree>
    <p:extLst>
      <p:ext uri="{BB962C8B-B14F-4D97-AF65-F5344CB8AC3E}">
        <p14:creationId xmlns:p14="http://schemas.microsoft.com/office/powerpoint/2010/main" val="21260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39" grpId="0" animBg="1"/>
      <p:bldP spid="40" grpId="0" animBg="1"/>
      <p:bldP spid="41" grpId="0" animBg="1"/>
      <p:bldP spid="42" grpId="0"/>
      <p:bldP spid="43" grpId="0"/>
      <p:bldP spid="44" grpId="0" animBg="1"/>
      <p:bldP spid="45" grpId="0" animBg="1"/>
      <p:bldP spid="46" grpId="0" animBg="1"/>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403860" y="1880530"/>
            <a:ext cx="7048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0">
                <a:solidFill>
                  <a:srgbClr val="3796BF"/>
                </a:solidFill>
                <a:latin typeface="Calibri" panose="020F0502020204030204" pitchFamily="34" charset="0"/>
                <a:cs typeface="Calibri" panose="020F0502020204030204" pitchFamily="34" charset="0"/>
              </a:rPr>
              <a:t>1.</a:t>
            </a:r>
            <a:endParaRPr lang="en-US" sz="3500" b="0">
              <a:solidFill>
                <a:srgbClr val="3796BF"/>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3500">
                <a:latin typeface="Calibri" panose="020F0502020204030204" pitchFamily="34" charset="0"/>
                <a:cs typeface="Calibri" panose="020F0502020204030204" pitchFamily="34" charset="0"/>
              </a:rPr>
              <a:t>Xác định dữ liệu ngoại lai</a:t>
            </a:r>
            <a:endParaRPr lang="en-US" sz="35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31EE342-658B-5320-B1C8-15C4F8CE6084}"/>
              </a:ext>
            </a:extLst>
          </p:cNvPr>
          <p:cNvSpPr>
            <a:spLocks noGrp="1"/>
          </p:cNvSpPr>
          <p:nvPr>
            <p:ph type="sldNum" idx="12"/>
          </p:nvPr>
        </p:nvSpPr>
        <p:spPr/>
        <p:txBody>
          <a:bodyPr/>
          <a:lstStyle/>
          <a:p>
            <a:pPr marL="0" lvl="0" indent="0" algn="r" rtl="0">
              <a:spcBef>
                <a:spcPts val="0"/>
              </a:spcBef>
              <a:spcAft>
                <a:spcPts val="0"/>
              </a:spcAft>
              <a:buNone/>
            </a:pPr>
            <a:r>
              <a:rPr lang="en" dirty="0"/>
              <a:t>2</a:t>
            </a:r>
          </a:p>
        </p:txBody>
      </p:sp>
    </p:spTree>
    <p:extLst>
      <p:ext uri="{BB962C8B-B14F-4D97-AF65-F5344CB8AC3E}">
        <p14:creationId xmlns:p14="http://schemas.microsoft.com/office/powerpoint/2010/main" val="15789367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D0011771-EA18-40E3-A1C9-DF7AD33D13B6}"/>
              </a:ext>
            </a:extLst>
          </p:cNvPr>
          <p:cNvSpPr txBox="1"/>
          <p:nvPr/>
        </p:nvSpPr>
        <p:spPr>
          <a:xfrm>
            <a:off x="0" y="-8681"/>
            <a:ext cx="9144000" cy="392415"/>
          </a:xfrm>
          <a:prstGeom prst="rect">
            <a:avLst/>
          </a:prstGeom>
          <a:solidFill>
            <a:srgbClr val="3796BF"/>
          </a:solidFill>
          <a:ln>
            <a:noFill/>
          </a:ln>
        </p:spPr>
        <p:txBody>
          <a:bodyPr wrap="square" rtlCol="0">
            <a:spAutoFit/>
          </a:bodyPr>
          <a:lstStyle/>
          <a:p>
            <a:pPr algn="ctr">
              <a:buClrTx/>
              <a:buFontTx/>
              <a:buNone/>
            </a:pPr>
            <a:r>
              <a:rPr lang="en-US" sz="1950" b="1" kern="1200">
                <a:solidFill>
                  <a:prstClr val="white"/>
                </a:solidFill>
                <a:latin typeface="Calibri Light"/>
                <a:ea typeface="Roboto" panose="02000000000000000000" pitchFamily="2" charset="0"/>
                <a:cs typeface="Raavi" panose="020B0502040204020203" pitchFamily="34" charset="0"/>
              </a:rPr>
              <a:t>1. Xác định dữ liệu ngoại lai (1)</a:t>
            </a:r>
            <a:endParaRPr lang="en-US" sz="1950" b="1" kern="1200" dirty="0">
              <a:solidFill>
                <a:prstClr val="white"/>
              </a:solidFill>
              <a:latin typeface="Calibri Light"/>
              <a:ea typeface="Roboto" panose="02000000000000000000" pitchFamily="2" charset="0"/>
              <a:cs typeface="Raavi" panose="020B0502040204020203" pitchFamily="34" charset="0"/>
            </a:endParaRPr>
          </a:p>
        </p:txBody>
      </p:sp>
      <p:sp>
        <p:nvSpPr>
          <p:cNvPr id="13" name="TextBox 12">
            <a:extLst>
              <a:ext uri="{FF2B5EF4-FFF2-40B4-BE49-F238E27FC236}">
                <a16:creationId xmlns:a16="http://schemas.microsoft.com/office/drawing/2014/main" id="{74264978-C8FA-DBBF-54F9-B1EB2F7700FE}"/>
              </a:ext>
            </a:extLst>
          </p:cNvPr>
          <p:cNvSpPr txBox="1"/>
          <p:nvPr/>
        </p:nvSpPr>
        <p:spPr>
          <a:xfrm>
            <a:off x="0" y="383734"/>
            <a:ext cx="9144000" cy="382092"/>
          </a:xfrm>
          <a:prstGeom prst="rect">
            <a:avLst/>
          </a:prstGeom>
          <a:noFill/>
        </p:spPr>
        <p:txBody>
          <a:bodyPr wrap="square">
            <a:spAutoFit/>
          </a:bodyPr>
          <a:lstStyle/>
          <a:p>
            <a:pPr marL="285750" indent="-285750" algn="just" fontAlgn="base">
              <a:lnSpc>
                <a:spcPct val="150000"/>
              </a:lnSpc>
              <a:buFont typeface="Wingdings" panose="05000000000000000000" pitchFamily="2" charset="2"/>
              <a:buChar char="q"/>
            </a:pPr>
            <a:r>
              <a:rPr lang="en-US">
                <a:solidFill>
                  <a:srgbClr val="333333"/>
                </a:solidFill>
                <a:latin typeface="Calibri" panose="020F0502020204030204" pitchFamily="34" charset="0"/>
                <a:cs typeface="Calibri" panose="020F0502020204030204" pitchFamily="34" charset="0"/>
              </a:rPr>
              <a:t>Dữ liệu ngoại lai là gì?</a:t>
            </a:r>
            <a:endParaRPr lang="en-US" dirty="0">
              <a:solidFill>
                <a:srgbClr val="333333"/>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DBBFBE1-5455-4C2D-791D-2813DFC3CFC3}"/>
              </a:ext>
            </a:extLst>
          </p:cNvPr>
          <p:cNvSpPr txBox="1"/>
          <p:nvPr/>
        </p:nvSpPr>
        <p:spPr>
          <a:xfrm>
            <a:off x="-3363" y="843248"/>
            <a:ext cx="9143999" cy="307777"/>
          </a:xfrm>
          <a:prstGeom prst="rect">
            <a:avLst/>
          </a:prstGeom>
          <a:noFill/>
        </p:spPr>
        <p:txBody>
          <a:bodyPr wrap="square">
            <a:spAutoFit/>
          </a:bodyPr>
          <a:lstStyle/>
          <a:p>
            <a:pPr marL="425450" marR="0" lvl="0" indent="-285750" algn="just" defTabSz="914400" rtl="0" eaLnBrk="1" fontAlgn="auto" latinLnBrk="0" hangingPunct="1">
              <a:lnSpc>
                <a:spcPct val="100000"/>
              </a:lnSpc>
              <a:spcBef>
                <a:spcPts val="0"/>
              </a:spcBef>
              <a:spcAft>
                <a:spcPts val="0"/>
              </a:spcAft>
              <a:buClr>
                <a:srgbClr val="000000"/>
              </a:buClr>
              <a:buSzPts val="1400"/>
              <a:buFont typeface="Courier New" panose="02070309020205020404" pitchFamily="49" charset="0"/>
              <a:buChar char="o"/>
              <a:tabLst/>
              <a:defRPr/>
            </a:pPr>
            <a:r>
              <a:rPr lang="pt-BR" sz="1400">
                <a:effectLst/>
                <a:latin typeface="+mn-lt"/>
                <a:ea typeface="Times New Roman" panose="02020603050405020304" pitchFamily="18" charset="0"/>
                <a:cs typeface="Times New Roman" panose="02020603050405020304" pitchFamily="18" charset="0"/>
              </a:rPr>
              <a:t>Dữ liệu ngoại lai (outlier/anomaly data) là thuật ngữ được sử dụng rộng rãi trong khoa học dữ liệu. </a:t>
            </a:r>
          </a:p>
        </p:txBody>
      </p:sp>
      <p:sp>
        <p:nvSpPr>
          <p:cNvPr id="11" name="TextBox 10">
            <a:extLst>
              <a:ext uri="{FF2B5EF4-FFF2-40B4-BE49-F238E27FC236}">
                <a16:creationId xmlns:a16="http://schemas.microsoft.com/office/drawing/2014/main" id="{BBA0FBB3-7904-476B-4826-AB48A149351D}"/>
              </a:ext>
            </a:extLst>
          </p:cNvPr>
          <p:cNvSpPr txBox="1"/>
          <p:nvPr/>
        </p:nvSpPr>
        <p:spPr>
          <a:xfrm>
            <a:off x="1" y="1253526"/>
            <a:ext cx="9143999" cy="523220"/>
          </a:xfrm>
          <a:prstGeom prst="rect">
            <a:avLst/>
          </a:prstGeom>
          <a:noFill/>
        </p:spPr>
        <p:txBody>
          <a:bodyPr wrap="square">
            <a:spAutoFit/>
          </a:bodyPr>
          <a:lstStyle/>
          <a:p>
            <a:pPr marL="425450" marR="0" lvl="0" indent="-285750" algn="just" defTabSz="914400" rtl="0" eaLnBrk="1" fontAlgn="auto" latinLnBrk="0" hangingPunct="1">
              <a:lnSpc>
                <a:spcPct val="100000"/>
              </a:lnSpc>
              <a:spcBef>
                <a:spcPts val="0"/>
              </a:spcBef>
              <a:spcAft>
                <a:spcPts val="0"/>
              </a:spcAft>
              <a:buClr>
                <a:srgbClr val="000000"/>
              </a:buClr>
              <a:buSzPts val="1400"/>
              <a:buFont typeface="Courier New" panose="02070309020205020404" pitchFamily="49" charset="0"/>
              <a:buChar char="o"/>
              <a:tabLst/>
              <a:defRPr/>
            </a:pPr>
            <a:r>
              <a:rPr lang="pt-BR" sz="1400">
                <a:effectLst/>
                <a:latin typeface="+mn-lt"/>
                <a:ea typeface="Times New Roman" panose="02020603050405020304" pitchFamily="18" charset="0"/>
                <a:cs typeface="Times New Roman" panose="02020603050405020304" pitchFamily="18" charset="0"/>
              </a:rPr>
              <a:t>Xác định và loại bỏ dữ liệu ngoại lai là một bước cực kỳ quan trọng trong quá trình xử lý dữ liệu, giúp nâng cao độ chính xác cho các mô hình học máy hoặc phép đánh giá KPI bằng phương pháp thống kê cổ điển. </a:t>
            </a:r>
          </a:p>
        </p:txBody>
      </p:sp>
      <p:sp>
        <p:nvSpPr>
          <p:cNvPr id="12" name="TextBox 11">
            <a:extLst>
              <a:ext uri="{FF2B5EF4-FFF2-40B4-BE49-F238E27FC236}">
                <a16:creationId xmlns:a16="http://schemas.microsoft.com/office/drawing/2014/main" id="{68D48435-0689-9971-D6AC-A94E1E65B02E}"/>
              </a:ext>
            </a:extLst>
          </p:cNvPr>
          <p:cNvSpPr txBox="1"/>
          <p:nvPr/>
        </p:nvSpPr>
        <p:spPr>
          <a:xfrm>
            <a:off x="-3364" y="1879247"/>
            <a:ext cx="9143999" cy="523220"/>
          </a:xfrm>
          <a:prstGeom prst="rect">
            <a:avLst/>
          </a:prstGeom>
          <a:noFill/>
        </p:spPr>
        <p:txBody>
          <a:bodyPr wrap="square">
            <a:spAutoFit/>
          </a:bodyPr>
          <a:lstStyle/>
          <a:p>
            <a:pPr marL="425450" marR="0" lvl="0" indent="-285750" algn="just" defTabSz="914400" rtl="0" eaLnBrk="1" fontAlgn="auto" latinLnBrk="0" hangingPunct="1">
              <a:lnSpc>
                <a:spcPct val="100000"/>
              </a:lnSpc>
              <a:spcBef>
                <a:spcPts val="0"/>
              </a:spcBef>
              <a:spcAft>
                <a:spcPts val="0"/>
              </a:spcAft>
              <a:buClr>
                <a:srgbClr val="000000"/>
              </a:buClr>
              <a:buSzPts val="1400"/>
              <a:buFont typeface="Courier New" panose="02070309020205020404" pitchFamily="49" charset="0"/>
              <a:buChar char="o"/>
              <a:tabLst/>
              <a:defRPr/>
            </a:pPr>
            <a:r>
              <a:rPr lang="pt-BR" sz="1400">
                <a:effectLst/>
                <a:latin typeface="+mn-lt"/>
                <a:ea typeface="Times New Roman" panose="02020603050405020304" pitchFamily="18" charset="0"/>
                <a:cs typeface="Times New Roman" panose="02020603050405020304" pitchFamily="18" charset="0"/>
              </a:rPr>
              <a:t>Dữ liệu ngoại lai làm sai lệch tính chuẩn hóa của dữ liệu (normal distribution) hay là sai lệch giả định quan trọng cho đa số các phép xác suất thống kê.</a:t>
            </a:r>
            <a:endParaRPr lang="en-US" sz="1400">
              <a:effectLst/>
              <a:latin typeface="+mn-lt"/>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B80D2ACA-EACA-A283-9751-89ACEE3DFC68}"/>
              </a:ext>
            </a:extLst>
          </p:cNvPr>
          <p:cNvPicPr>
            <a:picLocks noChangeAspect="1"/>
          </p:cNvPicPr>
          <p:nvPr/>
        </p:nvPicPr>
        <p:blipFill>
          <a:blip r:embed="rId3"/>
          <a:stretch>
            <a:fillRect/>
          </a:stretch>
        </p:blipFill>
        <p:spPr>
          <a:xfrm>
            <a:off x="1389604" y="2512907"/>
            <a:ext cx="6364792" cy="2416656"/>
          </a:xfrm>
          <a:prstGeom prst="rect">
            <a:avLst/>
          </a:prstGeom>
        </p:spPr>
      </p:pic>
    </p:spTree>
    <p:extLst>
      <p:ext uri="{BB962C8B-B14F-4D97-AF65-F5344CB8AC3E}">
        <p14:creationId xmlns:p14="http://schemas.microsoft.com/office/powerpoint/2010/main" val="1857783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024F68-6194-C26C-1CA2-FC15F964F508}"/>
              </a:ext>
            </a:extLst>
          </p:cNvPr>
          <p:cNvPicPr>
            <a:picLocks noChangeAspect="1"/>
          </p:cNvPicPr>
          <p:nvPr/>
        </p:nvPicPr>
        <p:blipFill>
          <a:blip r:embed="rId3"/>
          <a:stretch>
            <a:fillRect/>
          </a:stretch>
        </p:blipFill>
        <p:spPr>
          <a:xfrm>
            <a:off x="2359957" y="578715"/>
            <a:ext cx="6784043" cy="4328565"/>
          </a:xfrm>
          <a:prstGeom prst="rect">
            <a:avLst/>
          </a:prstGeom>
        </p:spPr>
      </p:pic>
      <p:sp>
        <p:nvSpPr>
          <p:cNvPr id="57" name="TextBox 56">
            <a:extLst>
              <a:ext uri="{FF2B5EF4-FFF2-40B4-BE49-F238E27FC236}">
                <a16:creationId xmlns:a16="http://schemas.microsoft.com/office/drawing/2014/main" id="{D0011771-EA18-40E3-A1C9-DF7AD33D13B6}"/>
              </a:ext>
            </a:extLst>
          </p:cNvPr>
          <p:cNvSpPr txBox="1"/>
          <p:nvPr/>
        </p:nvSpPr>
        <p:spPr>
          <a:xfrm>
            <a:off x="0" y="-8681"/>
            <a:ext cx="9144000" cy="392415"/>
          </a:xfrm>
          <a:prstGeom prst="rect">
            <a:avLst/>
          </a:prstGeom>
          <a:solidFill>
            <a:srgbClr val="3796BF"/>
          </a:solidFill>
          <a:ln>
            <a:noFill/>
          </a:ln>
        </p:spPr>
        <p:txBody>
          <a:bodyPr wrap="square" rtlCol="0">
            <a:spAutoFit/>
          </a:bodyPr>
          <a:lstStyle/>
          <a:p>
            <a:pPr algn="ctr">
              <a:buClrTx/>
              <a:buFontTx/>
              <a:buNone/>
            </a:pPr>
            <a:r>
              <a:rPr lang="en-US" sz="1950" b="1" kern="1200">
                <a:solidFill>
                  <a:prstClr val="white"/>
                </a:solidFill>
                <a:latin typeface="Calibri Light"/>
                <a:ea typeface="Roboto" panose="02000000000000000000" pitchFamily="2" charset="0"/>
                <a:cs typeface="Raavi" panose="020B0502040204020203" pitchFamily="34" charset="0"/>
              </a:rPr>
              <a:t>1. Xác định dữ liệu ngoại lai (2)</a:t>
            </a:r>
            <a:endParaRPr lang="en-US" sz="1950" b="1" kern="1200" dirty="0">
              <a:solidFill>
                <a:prstClr val="white"/>
              </a:solidFill>
              <a:latin typeface="Calibri Light"/>
              <a:ea typeface="Roboto" panose="02000000000000000000" pitchFamily="2" charset="0"/>
              <a:cs typeface="Raavi" panose="020B0502040204020203" pitchFamily="34" charset="0"/>
            </a:endParaRPr>
          </a:p>
        </p:txBody>
      </p:sp>
      <p:sp>
        <p:nvSpPr>
          <p:cNvPr id="3" name="TextBox 2">
            <a:extLst>
              <a:ext uri="{FF2B5EF4-FFF2-40B4-BE49-F238E27FC236}">
                <a16:creationId xmlns:a16="http://schemas.microsoft.com/office/drawing/2014/main" id="{C8EC270B-99D1-D40A-6A6B-290941823786}"/>
              </a:ext>
            </a:extLst>
          </p:cNvPr>
          <p:cNvSpPr txBox="1"/>
          <p:nvPr/>
        </p:nvSpPr>
        <p:spPr>
          <a:xfrm>
            <a:off x="0" y="884170"/>
            <a:ext cx="2763371" cy="1600438"/>
          </a:xfrm>
          <a:prstGeom prst="rect">
            <a:avLst/>
          </a:prstGeom>
          <a:noFill/>
        </p:spPr>
        <p:txBody>
          <a:bodyPr wrap="square">
            <a:spAutoFit/>
          </a:bodyPr>
          <a:lstStyle/>
          <a:p>
            <a:r>
              <a:rPr lang="en-US">
                <a:solidFill>
                  <a:srgbClr val="3796BF"/>
                </a:solidFill>
                <a:latin typeface="+mn-lt"/>
              </a:rPr>
              <a:t>library(tidyverse)</a:t>
            </a:r>
          </a:p>
          <a:p>
            <a:endParaRPr lang="en-US">
              <a:solidFill>
                <a:srgbClr val="3796BF"/>
              </a:solidFill>
              <a:latin typeface="+mn-lt"/>
            </a:endParaRPr>
          </a:p>
          <a:p>
            <a:r>
              <a:rPr lang="en-US">
                <a:solidFill>
                  <a:srgbClr val="3796BF"/>
                </a:solidFill>
                <a:latin typeface="+mn-lt"/>
              </a:rPr>
              <a:t>SINR=read.csv("SINR.csv")</a:t>
            </a:r>
          </a:p>
          <a:p>
            <a:endParaRPr lang="en-US">
              <a:solidFill>
                <a:srgbClr val="3796BF"/>
              </a:solidFill>
              <a:latin typeface="+mn-lt"/>
            </a:endParaRPr>
          </a:p>
          <a:p>
            <a:r>
              <a:rPr lang="en-US">
                <a:solidFill>
                  <a:srgbClr val="3796BF"/>
                </a:solidFill>
                <a:latin typeface="+mn-lt"/>
              </a:rPr>
              <a:t>qplot(data=SINR, x=Operator, y=SINR, geom = "boxplot", fill=Operator)</a:t>
            </a:r>
          </a:p>
        </p:txBody>
      </p:sp>
    </p:spTree>
    <p:extLst>
      <p:ext uri="{BB962C8B-B14F-4D97-AF65-F5344CB8AC3E}">
        <p14:creationId xmlns:p14="http://schemas.microsoft.com/office/powerpoint/2010/main" val="278788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D0011771-EA18-40E3-A1C9-DF7AD33D13B6}"/>
              </a:ext>
            </a:extLst>
          </p:cNvPr>
          <p:cNvSpPr txBox="1"/>
          <p:nvPr/>
        </p:nvSpPr>
        <p:spPr>
          <a:xfrm>
            <a:off x="0" y="-8681"/>
            <a:ext cx="9144000" cy="392415"/>
          </a:xfrm>
          <a:prstGeom prst="rect">
            <a:avLst/>
          </a:prstGeom>
          <a:solidFill>
            <a:srgbClr val="3796BF"/>
          </a:solidFill>
          <a:ln>
            <a:noFill/>
          </a:ln>
        </p:spPr>
        <p:txBody>
          <a:bodyPr wrap="square" rtlCol="0">
            <a:spAutoFit/>
          </a:bodyPr>
          <a:lstStyle/>
          <a:p>
            <a:pPr algn="ctr">
              <a:buClrTx/>
              <a:buFontTx/>
              <a:buNone/>
            </a:pPr>
            <a:r>
              <a:rPr lang="en-US" sz="1950" b="1" kern="1200">
                <a:solidFill>
                  <a:prstClr val="white"/>
                </a:solidFill>
                <a:latin typeface="Calibri Light"/>
                <a:ea typeface="Roboto" panose="02000000000000000000" pitchFamily="2" charset="0"/>
                <a:cs typeface="Raavi" panose="020B0502040204020203" pitchFamily="34" charset="0"/>
              </a:rPr>
              <a:t>1. Xác định dữ liệu ngoại lai (3)</a:t>
            </a:r>
            <a:endParaRPr lang="en-US" sz="1950" b="1" kern="1200" dirty="0">
              <a:solidFill>
                <a:prstClr val="white"/>
              </a:solidFill>
              <a:latin typeface="Calibri Light"/>
              <a:ea typeface="Roboto" panose="02000000000000000000" pitchFamily="2" charset="0"/>
              <a:cs typeface="Raavi" panose="020B0502040204020203" pitchFamily="34" charset="0"/>
            </a:endParaRPr>
          </a:p>
        </p:txBody>
      </p:sp>
      <p:sp>
        <p:nvSpPr>
          <p:cNvPr id="3" name="TextBox 2">
            <a:extLst>
              <a:ext uri="{FF2B5EF4-FFF2-40B4-BE49-F238E27FC236}">
                <a16:creationId xmlns:a16="http://schemas.microsoft.com/office/drawing/2014/main" id="{C8EC270B-99D1-D40A-6A6B-290941823786}"/>
              </a:ext>
            </a:extLst>
          </p:cNvPr>
          <p:cNvSpPr txBox="1"/>
          <p:nvPr/>
        </p:nvSpPr>
        <p:spPr>
          <a:xfrm>
            <a:off x="0" y="884170"/>
            <a:ext cx="2763371" cy="1815882"/>
          </a:xfrm>
          <a:prstGeom prst="rect">
            <a:avLst/>
          </a:prstGeom>
          <a:noFill/>
        </p:spPr>
        <p:txBody>
          <a:bodyPr wrap="square">
            <a:spAutoFit/>
          </a:bodyPr>
          <a:lstStyle/>
          <a:p>
            <a:r>
              <a:rPr lang="en-US">
                <a:solidFill>
                  <a:srgbClr val="3796BF"/>
                </a:solidFill>
                <a:latin typeface="+mn-lt"/>
              </a:rPr>
              <a:t>library(tidyverse)</a:t>
            </a:r>
          </a:p>
          <a:p>
            <a:endParaRPr lang="en-US">
              <a:solidFill>
                <a:srgbClr val="3796BF"/>
              </a:solidFill>
              <a:latin typeface="+mn-lt"/>
            </a:endParaRPr>
          </a:p>
          <a:p>
            <a:r>
              <a:rPr lang="en-US">
                <a:solidFill>
                  <a:srgbClr val="3796BF"/>
                </a:solidFill>
                <a:latin typeface="+mn-lt"/>
              </a:rPr>
              <a:t>MOS=read.csv("MOS.csv")</a:t>
            </a:r>
          </a:p>
          <a:p>
            <a:endParaRPr lang="en-US">
              <a:solidFill>
                <a:srgbClr val="3796BF"/>
              </a:solidFill>
              <a:latin typeface="+mn-lt"/>
            </a:endParaRPr>
          </a:p>
          <a:p>
            <a:r>
              <a:rPr lang="en-US">
                <a:solidFill>
                  <a:srgbClr val="3796BF"/>
                </a:solidFill>
                <a:latin typeface="+mn-lt"/>
              </a:rPr>
              <a:t>qplot(data=MOS, x=Operator, y=MOS, geom = "boxplot", fill=Operator, ylab="CS POLQA NB Score DL")</a:t>
            </a:r>
          </a:p>
        </p:txBody>
      </p:sp>
      <p:pic>
        <p:nvPicPr>
          <p:cNvPr id="4" name="Picture 3">
            <a:extLst>
              <a:ext uri="{FF2B5EF4-FFF2-40B4-BE49-F238E27FC236}">
                <a16:creationId xmlns:a16="http://schemas.microsoft.com/office/drawing/2014/main" id="{D935E4CF-4B0C-B060-4AB4-395FA97C0C78}"/>
              </a:ext>
            </a:extLst>
          </p:cNvPr>
          <p:cNvPicPr>
            <a:picLocks noChangeAspect="1"/>
          </p:cNvPicPr>
          <p:nvPr/>
        </p:nvPicPr>
        <p:blipFill>
          <a:blip r:embed="rId3"/>
          <a:stretch>
            <a:fillRect/>
          </a:stretch>
        </p:blipFill>
        <p:spPr>
          <a:xfrm>
            <a:off x="2577055" y="706464"/>
            <a:ext cx="6566945" cy="4190046"/>
          </a:xfrm>
          <a:prstGeom prst="rect">
            <a:avLst/>
          </a:prstGeom>
        </p:spPr>
      </p:pic>
    </p:spTree>
    <p:extLst>
      <p:ext uri="{BB962C8B-B14F-4D97-AF65-F5344CB8AC3E}">
        <p14:creationId xmlns:p14="http://schemas.microsoft.com/office/powerpoint/2010/main" val="1113409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403860" y="1880530"/>
            <a:ext cx="7048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solidFill>
                  <a:srgbClr val="3796BF"/>
                </a:solidFill>
                <a:latin typeface="Calibri" panose="020F0502020204030204" pitchFamily="34" charset="0"/>
                <a:cs typeface="Calibri" panose="020F0502020204030204" pitchFamily="34" charset="0"/>
              </a:rPr>
              <a:t>2</a:t>
            </a:r>
            <a:r>
              <a:rPr lang="en" sz="3500" b="0" dirty="0">
                <a:solidFill>
                  <a:srgbClr val="3796BF"/>
                </a:solidFill>
                <a:latin typeface="Calibri" panose="020F0502020204030204" pitchFamily="34" charset="0"/>
                <a:cs typeface="Calibri" panose="020F0502020204030204" pitchFamily="34" charset="0"/>
              </a:rPr>
              <a:t>.</a:t>
            </a:r>
            <a:endParaRPr sz="3500" b="0" dirty="0">
              <a:solidFill>
                <a:srgbClr val="3796BF"/>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3500">
                <a:latin typeface="Calibri" panose="020F0502020204030204" pitchFamily="34" charset="0"/>
                <a:cs typeface="Calibri" panose="020F0502020204030204" pitchFamily="34" charset="0"/>
              </a:rPr>
              <a:t>Tương quan Pearson nhiều biến</a:t>
            </a:r>
            <a:endParaRPr sz="35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31EE342-658B-5320-B1C8-15C4F8CE6084}"/>
              </a:ext>
            </a:extLst>
          </p:cNvPr>
          <p:cNvSpPr>
            <a:spLocks noGrp="1"/>
          </p:cNvSpPr>
          <p:nvPr>
            <p:ph type="sldNum" idx="12"/>
          </p:nvPr>
        </p:nvSpPr>
        <p:spPr/>
        <p:txBody>
          <a:bodyPr/>
          <a:lstStyle/>
          <a:p>
            <a:pPr marL="0" lvl="0" indent="0" algn="r" rtl="0">
              <a:spcBef>
                <a:spcPts val="0"/>
              </a:spcBef>
              <a:spcAft>
                <a:spcPts val="0"/>
              </a:spcAft>
              <a:buNone/>
            </a:pPr>
            <a:r>
              <a:rPr lang="en" dirty="0"/>
              <a:t>2</a:t>
            </a:r>
          </a:p>
        </p:txBody>
      </p:sp>
    </p:spTree>
    <p:extLst>
      <p:ext uri="{BB962C8B-B14F-4D97-AF65-F5344CB8AC3E}">
        <p14:creationId xmlns:p14="http://schemas.microsoft.com/office/powerpoint/2010/main" val="28709254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D0011771-EA18-40E3-A1C9-DF7AD33D13B6}"/>
              </a:ext>
            </a:extLst>
          </p:cNvPr>
          <p:cNvSpPr txBox="1"/>
          <p:nvPr/>
        </p:nvSpPr>
        <p:spPr>
          <a:xfrm>
            <a:off x="0" y="-8681"/>
            <a:ext cx="9144000" cy="392415"/>
          </a:xfrm>
          <a:prstGeom prst="rect">
            <a:avLst/>
          </a:prstGeom>
          <a:solidFill>
            <a:srgbClr val="3796BF"/>
          </a:solidFill>
          <a:ln>
            <a:noFill/>
          </a:ln>
        </p:spPr>
        <p:txBody>
          <a:bodyPr wrap="square" rtlCol="0">
            <a:spAutoFit/>
          </a:bodyPr>
          <a:lstStyle/>
          <a:p>
            <a:pPr algn="ctr">
              <a:buClrTx/>
              <a:buFontTx/>
              <a:buNone/>
            </a:pPr>
            <a:r>
              <a:rPr lang="en-US" sz="1950" b="1" kern="1200">
                <a:solidFill>
                  <a:prstClr val="white"/>
                </a:solidFill>
                <a:latin typeface="Calibri Light"/>
                <a:ea typeface="Roboto" panose="02000000000000000000" pitchFamily="2" charset="0"/>
                <a:cs typeface="Raavi" panose="020B0502040204020203" pitchFamily="34" charset="0"/>
              </a:rPr>
              <a:t>Tương quan Pearson nhiều biến (1)</a:t>
            </a:r>
            <a:endParaRPr lang="en-US" sz="1950" b="1" kern="1200" dirty="0">
              <a:solidFill>
                <a:prstClr val="white"/>
              </a:solidFill>
              <a:latin typeface="Calibri Light"/>
              <a:ea typeface="Roboto" panose="02000000000000000000" pitchFamily="2" charset="0"/>
              <a:cs typeface="Raavi" panose="020B0502040204020203" pitchFamily="34" charset="0"/>
            </a:endParaRPr>
          </a:p>
        </p:txBody>
      </p:sp>
      <p:sp>
        <p:nvSpPr>
          <p:cNvPr id="7" name="TextBox 6">
            <a:extLst>
              <a:ext uri="{FF2B5EF4-FFF2-40B4-BE49-F238E27FC236}">
                <a16:creationId xmlns:a16="http://schemas.microsoft.com/office/drawing/2014/main" id="{69B65CD8-C594-F4DC-FA31-95565C628CA0}"/>
              </a:ext>
            </a:extLst>
          </p:cNvPr>
          <p:cNvSpPr txBox="1"/>
          <p:nvPr/>
        </p:nvSpPr>
        <p:spPr>
          <a:xfrm>
            <a:off x="147919" y="2036562"/>
            <a:ext cx="8848163" cy="738664"/>
          </a:xfrm>
          <a:prstGeom prst="rect">
            <a:avLst/>
          </a:prstGeom>
          <a:noFill/>
        </p:spPr>
        <p:txBody>
          <a:bodyPr wrap="square">
            <a:spAutoFit/>
          </a:bodyPr>
          <a:lstStyle/>
          <a:p>
            <a:pPr marL="285750" indent="-285750" algn="just">
              <a:buFont typeface="Wingdings" panose="05000000000000000000" pitchFamily="2" charset="2"/>
              <a:buChar char="q"/>
            </a:pPr>
            <a:r>
              <a:rPr lang="en-GB">
                <a:solidFill>
                  <a:srgbClr val="000000"/>
                </a:solidFill>
                <a:effectLst/>
                <a:latin typeface="+mn-lt"/>
                <a:ea typeface="Times New Roman" panose="02020603050405020304" pitchFamily="18" charset="0"/>
              </a:rPr>
              <a:t>Hệ số tương quan Pearson giúp chúng ta thực hiện các thống kê cơ bản như ước lượng điểm (kiểm định mức ý nghĩa), giải thích (sự ảnh hưởng của biến độc lập đối với biến phụ thuộc), dự báo (thông qua mô hình hồi quy tuyến tính), ước lượng độ tin cậy (degree of confidence) và tính hợp lý (validity).</a:t>
            </a:r>
            <a:endParaRPr lang="en-US">
              <a:latin typeface="+mn-lt"/>
            </a:endParaRPr>
          </a:p>
        </p:txBody>
      </p:sp>
      <p:sp>
        <p:nvSpPr>
          <p:cNvPr id="9" name="TextBox 8">
            <a:extLst>
              <a:ext uri="{FF2B5EF4-FFF2-40B4-BE49-F238E27FC236}">
                <a16:creationId xmlns:a16="http://schemas.microsoft.com/office/drawing/2014/main" id="{A03A07E8-9DFB-6B7B-6021-68AD87AAD1F1}"/>
              </a:ext>
            </a:extLst>
          </p:cNvPr>
          <p:cNvSpPr txBox="1"/>
          <p:nvPr/>
        </p:nvSpPr>
        <p:spPr>
          <a:xfrm>
            <a:off x="1" y="948511"/>
            <a:ext cx="8996081" cy="954107"/>
          </a:xfrm>
          <a:prstGeom prst="rect">
            <a:avLst/>
          </a:prstGeom>
          <a:noFill/>
        </p:spPr>
        <p:txBody>
          <a:bodyPr wrap="square">
            <a:spAutoFit/>
          </a:bodyPr>
          <a:lstStyle/>
          <a:p>
            <a:pPr marL="425450" marR="0" lvl="0" indent="-285750" algn="just"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q"/>
              <a:tabLst/>
              <a:defRPr/>
            </a:pPr>
            <a:r>
              <a:rPr lang="en-GB">
                <a:solidFill>
                  <a:srgbClr val="000000"/>
                </a:solidFill>
                <a:effectLst/>
                <a:latin typeface="+mn-lt"/>
                <a:ea typeface="Times New Roman" panose="02020603050405020304" pitchFamily="18" charset="0"/>
                <a:cs typeface="Times New Roman" panose="02020603050405020304" pitchFamily="18" charset="0"/>
              </a:rPr>
              <a:t>Tương quan Pearson được biết đến như là phương pháp tốt nhất để đo lường mối liên hệ giữa các biến quan tâm bởi vì nó dựa trên phương pháp hiệp phương sai (covariance). Nó cung cấp thông tin về mức độ quan trọng của mối liên hệ, hoặc mối tương quan, cũng như hướng của mối quan hệ để nâng cao chất lượng của phân tích dữ liệu có nhiều đặc trưng.</a:t>
            </a:r>
            <a:endParaRPr lang="en-US">
              <a:effectLst/>
              <a:latin typeface="+mn-lt"/>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16659E7-9F55-B848-C231-B90F1B0AF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677" y="2996576"/>
            <a:ext cx="3636645" cy="811530"/>
          </a:xfrm>
          <a:prstGeom prst="rect">
            <a:avLst/>
          </a:prstGeom>
        </p:spPr>
      </p:pic>
    </p:spTree>
    <p:extLst>
      <p:ext uri="{BB962C8B-B14F-4D97-AF65-F5344CB8AC3E}">
        <p14:creationId xmlns:p14="http://schemas.microsoft.com/office/powerpoint/2010/main" val="3519746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D0011771-EA18-40E3-A1C9-DF7AD33D13B6}"/>
              </a:ext>
            </a:extLst>
          </p:cNvPr>
          <p:cNvSpPr txBox="1"/>
          <p:nvPr/>
        </p:nvSpPr>
        <p:spPr>
          <a:xfrm>
            <a:off x="0" y="-8681"/>
            <a:ext cx="9144000" cy="392415"/>
          </a:xfrm>
          <a:prstGeom prst="rect">
            <a:avLst/>
          </a:prstGeom>
          <a:solidFill>
            <a:srgbClr val="3796BF"/>
          </a:solidFill>
          <a:ln>
            <a:noFill/>
          </a:ln>
        </p:spPr>
        <p:txBody>
          <a:bodyPr wrap="square" rtlCol="0">
            <a:spAutoFit/>
          </a:bodyPr>
          <a:lstStyle/>
          <a:p>
            <a:pPr algn="ctr">
              <a:buClrTx/>
              <a:buFontTx/>
              <a:buNone/>
            </a:pPr>
            <a:r>
              <a:rPr lang="en-US" sz="1950" b="1" kern="1200">
                <a:solidFill>
                  <a:prstClr val="white"/>
                </a:solidFill>
                <a:latin typeface="Calibri Light"/>
                <a:ea typeface="Roboto" panose="02000000000000000000" pitchFamily="2" charset="0"/>
                <a:cs typeface="Raavi" panose="020B0502040204020203" pitchFamily="34" charset="0"/>
              </a:rPr>
              <a:t>Tương quan Pearson nhiều biến (2)</a:t>
            </a:r>
            <a:endParaRPr lang="en-US" sz="1950" b="1" kern="1200" dirty="0">
              <a:solidFill>
                <a:prstClr val="white"/>
              </a:solidFill>
              <a:latin typeface="Calibri Light"/>
              <a:ea typeface="Roboto" panose="02000000000000000000" pitchFamily="2" charset="0"/>
              <a:cs typeface="Raavi" panose="020B0502040204020203" pitchFamily="34" charset="0"/>
            </a:endParaRPr>
          </a:p>
        </p:txBody>
      </p:sp>
      <p:pic>
        <p:nvPicPr>
          <p:cNvPr id="2" name="Picture 1">
            <a:extLst>
              <a:ext uri="{FF2B5EF4-FFF2-40B4-BE49-F238E27FC236}">
                <a16:creationId xmlns:a16="http://schemas.microsoft.com/office/drawing/2014/main" id="{3D44E617-5FE4-C2D8-6ABD-C75A56900AC0}"/>
              </a:ext>
            </a:extLst>
          </p:cNvPr>
          <p:cNvPicPr>
            <a:picLocks noChangeAspect="1"/>
          </p:cNvPicPr>
          <p:nvPr/>
        </p:nvPicPr>
        <p:blipFill>
          <a:blip r:embed="rId3"/>
          <a:stretch>
            <a:fillRect/>
          </a:stretch>
        </p:blipFill>
        <p:spPr>
          <a:xfrm>
            <a:off x="1060180" y="383734"/>
            <a:ext cx="7023640" cy="4759766"/>
          </a:xfrm>
          <a:prstGeom prst="rect">
            <a:avLst/>
          </a:prstGeom>
        </p:spPr>
      </p:pic>
    </p:spTree>
    <p:extLst>
      <p:ext uri="{BB962C8B-B14F-4D97-AF65-F5344CB8AC3E}">
        <p14:creationId xmlns:p14="http://schemas.microsoft.com/office/powerpoint/2010/main" val="3132001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3025</TotalTime>
  <Words>520</Words>
  <Application>Microsoft Office PowerPoint</Application>
  <PresentationFormat>On-screen Show (16:9)</PresentationFormat>
  <Paragraphs>49</Paragraphs>
  <Slides>12</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Oswald</vt:lpstr>
      <vt:lpstr>Lato Light</vt:lpstr>
      <vt:lpstr>Calibri Light</vt:lpstr>
      <vt:lpstr>Arial</vt:lpstr>
      <vt:lpstr>Lato Hairline</vt:lpstr>
      <vt:lpstr>Wingdings</vt:lpstr>
      <vt:lpstr>Calibri</vt:lpstr>
      <vt:lpstr>Courier New</vt:lpstr>
      <vt:lpstr>Roboto Condensed</vt:lpstr>
      <vt:lpstr>Wolsey template</vt:lpstr>
      <vt:lpstr>1_Eglamour template</vt:lpstr>
      <vt:lpstr>Office Theme</vt:lpstr>
      <vt:lpstr>   USECASE ỨNG DỤNG R PHÂN TÍCH DỮ LIỆU</vt:lpstr>
      <vt:lpstr>PowerPoint Presentation</vt:lpstr>
      <vt:lpstr>1. Xác định dữ liệu ngoại lai</vt:lpstr>
      <vt:lpstr>PowerPoint Presentation</vt:lpstr>
      <vt:lpstr>PowerPoint Presentation</vt:lpstr>
      <vt:lpstr>PowerPoint Presentation</vt:lpstr>
      <vt:lpstr>2. Tương quan Pearson nhiều biến</vt:lpstr>
      <vt:lpstr>PowerPoint Presentation</vt:lpstr>
      <vt:lpstr>PowerPoint Presentation</vt:lpstr>
      <vt:lpstr>3. Bài tập và thực hành</vt:lpstr>
      <vt:lpstr>4. Q &amp; A</vt:lpstr>
      <vt:lpstr>Trân trọng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LaTeX_MobiFone</dc:title>
  <dc:creator>Nguyen Xuan Nghia; Pham Quoc Cuong</dc:creator>
  <cp:lastModifiedBy>coe</cp:lastModifiedBy>
  <cp:revision>99</cp:revision>
  <dcterms:modified xsi:type="dcterms:W3CDTF">2023-05-16T07:27:00Z</dcterms:modified>
</cp:coreProperties>
</file>