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Pacifico" panose="020B0604020202020204" charset="0"/>
      <p:regular r:id="rId10"/>
    </p:embeddedFont>
    <p:embeddedFont>
      <p:font typeface="Proxima Nova" panose="020B0604020202020204" charset="0"/>
      <p:regular r:id="rId11"/>
      <p:bold r:id="rId12"/>
      <p:italic r:id="rId13"/>
      <p:boldItalic r:id="rId14"/>
    </p:embeddedFont>
    <p:embeddedFont>
      <p:font typeface="Proxima Nova Semibold" panose="020B0604020202020204" charset="0"/>
      <p:regular r:id="rId15"/>
      <p:bold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  <p:embeddedFont>
      <p:font typeface="Roboto Light" panose="020B0604020202020204" charset="0"/>
      <p:regular r:id="rId22"/>
      <p:bold r:id="rId23"/>
      <p:italic r:id="rId24"/>
      <p:boldItalic r:id="rId25"/>
    </p:embeddedFont>
    <p:embeddedFont>
      <p:font typeface="Roboto Medium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0A7DA3-E79D-4EFC-9A7F-8314FB8275A0}">
  <a:tblStyle styleId="{4E0A7DA3-E79D-4EFC-9A7F-8314FB8275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1BDFBCE-CC8C-4765-B27A-FD3BD9DAD9B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2a06a0e84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2a06a0e84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81aefe76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81aefe76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d289a691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d289a691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8f0e1133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8f0e1133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947bcfa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947bcfa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947bcfac8_0_1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947bcfac8_0_1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8f0e113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8f0e113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75DE7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15450" y="2373100"/>
            <a:ext cx="3528551" cy="2770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l="12990"/>
          <a:stretch/>
        </p:blipFill>
        <p:spPr>
          <a:xfrm>
            <a:off x="0" y="2561675"/>
            <a:ext cx="3456823" cy="260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7825" y="4551563"/>
            <a:ext cx="1100475" cy="3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0" y="442388"/>
            <a:ext cx="159900" cy="7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227550" y="324825"/>
            <a:ext cx="8481000" cy="21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3143050" y="3431100"/>
            <a:ext cx="26499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2"/>
          </p:nvPr>
        </p:nvSpPr>
        <p:spPr>
          <a:xfrm>
            <a:off x="305625" y="1248795"/>
            <a:ext cx="67071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"/>
              <a:buNone/>
              <a:def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45850"/>
            <a:ext cx="8520600" cy="15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75DE7"/>
              </a:buClr>
              <a:buSzPts val="8000"/>
              <a:buFont typeface="Roboto Light"/>
              <a:buNone/>
              <a:defRPr sz="8000">
                <a:solidFill>
                  <a:srgbClr val="375DE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311700" y="2993425"/>
            <a:ext cx="8520600" cy="18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●"/>
              <a:def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algn="ctr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algn="ctr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ctr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ctr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ctr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algn="ctr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algn="ctr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algn="ctr" rtl="0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/>
          <p:nvPr/>
        </p:nvSpPr>
        <p:spPr>
          <a:xfrm>
            <a:off x="0" y="-1"/>
            <a:ext cx="9144000" cy="656700"/>
          </a:xfrm>
          <a:prstGeom prst="rect">
            <a:avLst/>
          </a:prstGeom>
          <a:solidFill>
            <a:srgbClr val="375D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 &amp; A" type="blank">
  <p:cSld name="BLANK">
    <p:bg>
      <p:bgPr>
        <a:solidFill>
          <a:srgbClr val="FFFF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4650" y="2073800"/>
            <a:ext cx="8954677" cy="30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2"/>
          <p:cNvSpPr/>
          <p:nvPr/>
        </p:nvSpPr>
        <p:spPr>
          <a:xfrm>
            <a:off x="3445575" y="2101425"/>
            <a:ext cx="255600" cy="24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2"/>
          <p:cNvSpPr txBox="1"/>
          <p:nvPr/>
        </p:nvSpPr>
        <p:spPr>
          <a:xfrm>
            <a:off x="3474300" y="1392650"/>
            <a:ext cx="21954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375DE7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lang="en" sz="6000">
                <a:solidFill>
                  <a:srgbClr val="375DE7"/>
                </a:solidFill>
                <a:latin typeface="Roboto Medium"/>
                <a:ea typeface="Roboto Medium"/>
                <a:cs typeface="Roboto Medium"/>
                <a:sym typeface="Roboto Medium"/>
              </a:rPr>
              <a:t>&amp;</a:t>
            </a:r>
            <a:r>
              <a:rPr lang="en" sz="8000">
                <a:solidFill>
                  <a:srgbClr val="375DE7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sz="8000">
              <a:solidFill>
                <a:srgbClr val="375DE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 type="secHead">
  <p:cSld name="SECTION_HEADER"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11700" y="2074651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Roboto"/>
              <a:buNone/>
              <a:defRPr sz="3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 b="1"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 b="1"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 b="1"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 b="1"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 b="1"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 b="1"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 b="1"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 sz="36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All Hands" type="tx">
  <p:cSld name="TITLE_AND_BODY"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238925"/>
            <a:ext cx="85206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311700" y="3601601"/>
            <a:ext cx="4239600" cy="13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-7525" y="-7525"/>
            <a:ext cx="9151500" cy="684900"/>
          </a:xfrm>
          <a:prstGeom prst="rect">
            <a:avLst/>
          </a:prstGeom>
          <a:solidFill>
            <a:srgbClr val="375D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11700" y="560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3"/>
          </p:nvPr>
        </p:nvSpPr>
        <p:spPr>
          <a:xfrm>
            <a:off x="4592700" y="3601601"/>
            <a:ext cx="4239600" cy="13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All Hands" type="twoColTx">
  <p:cSld name="TITLE_AND_TWO_COLUMNS">
    <p:bg>
      <p:bgPr>
        <a:solidFill>
          <a:srgbClr val="FFFFF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4592700" y="1238925"/>
            <a:ext cx="4239600" cy="14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7525" y="-7525"/>
            <a:ext cx="9151500" cy="684900"/>
          </a:xfrm>
          <a:prstGeom prst="rect">
            <a:avLst/>
          </a:prstGeom>
          <a:solidFill>
            <a:srgbClr val="375D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560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592700" y="3215575"/>
            <a:ext cx="4239600" cy="14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4592700" y="768213"/>
            <a:ext cx="40245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Roboto Medium"/>
                <a:ea typeface="Roboto Medium"/>
                <a:cs typeface="Roboto Medium"/>
                <a:sym typeface="Roboto Medium"/>
              </a:rPr>
              <a:t>Winning</a:t>
            </a:r>
            <a:endParaRPr sz="2000">
              <a:solidFill>
                <a:srgbClr val="CCCCC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4592700" y="2744863"/>
            <a:ext cx="40245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Roboto Medium"/>
                <a:ea typeface="Roboto Medium"/>
                <a:cs typeface="Roboto Medium"/>
                <a:sym typeface="Roboto Medium"/>
              </a:rPr>
              <a:t>Whoops</a:t>
            </a:r>
            <a:endParaRPr sz="2000">
              <a:solidFill>
                <a:srgbClr val="CCCCC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3"/>
          </p:nvPr>
        </p:nvSpPr>
        <p:spPr>
          <a:xfrm>
            <a:off x="311700" y="1238925"/>
            <a:ext cx="4101900" cy="3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/>
          <p:nvPr/>
        </p:nvSpPr>
        <p:spPr>
          <a:xfrm>
            <a:off x="311700" y="768225"/>
            <a:ext cx="41019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CCCC"/>
                </a:solidFill>
                <a:latin typeface="Roboto Medium"/>
                <a:ea typeface="Roboto Medium"/>
                <a:cs typeface="Roboto Medium"/>
                <a:sym typeface="Roboto Medium"/>
              </a:rPr>
              <a:t>What’s going on?</a:t>
            </a:r>
            <a:endParaRPr sz="2000">
              <a:solidFill>
                <a:srgbClr val="CCCCCC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20000" y="902512"/>
            <a:ext cx="147025" cy="20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2438" y="2876038"/>
            <a:ext cx="202125" cy="20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-all-hands-structure">
  <p:cSld name="TITLE_AND_TWO_COLUMNS_1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-7525" y="-7525"/>
            <a:ext cx="9151500" cy="684900"/>
          </a:xfrm>
          <a:prstGeom prst="rect">
            <a:avLst/>
          </a:prstGeom>
          <a:solidFill>
            <a:srgbClr val="375D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311700" y="560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/>
          <p:nvPr/>
        </p:nvSpPr>
        <p:spPr>
          <a:xfrm>
            <a:off x="130075" y="677375"/>
            <a:ext cx="27507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</a:t>
            </a:r>
            <a:endParaRPr>
              <a:solidFill>
                <a:srgbClr val="9E9E9E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2975175" y="739300"/>
            <a:ext cx="2996700" cy="1818000"/>
          </a:xfrm>
          <a:prstGeom prst="rect">
            <a:avLst/>
          </a:prstGeom>
          <a:noFill/>
          <a:ln w="9525" cap="flat" cmpd="sng">
            <a:solidFill>
              <a:srgbClr val="422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 Medium"/>
                <a:ea typeface="Roboto Medium"/>
                <a:cs typeface="Roboto Medium"/>
                <a:sym typeface="Roboto Medium"/>
              </a:rPr>
              <a:t>Achievements </a:t>
            </a:r>
            <a:endParaRPr>
              <a:solidFill>
                <a:srgbClr val="99999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6071100" y="730175"/>
            <a:ext cx="2996700" cy="1818000"/>
          </a:xfrm>
          <a:prstGeom prst="rect">
            <a:avLst/>
          </a:prstGeom>
          <a:noFill/>
          <a:ln w="9525" cap="flat" cmpd="sng">
            <a:solidFill>
              <a:srgbClr val="422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  <a:latin typeface="Roboto Medium"/>
                <a:ea typeface="Roboto Medium"/>
                <a:cs typeface="Roboto Medium"/>
                <a:sym typeface="Roboto Medium"/>
              </a:rPr>
              <a:t>Key Learnings </a:t>
            </a:r>
            <a:endParaRPr>
              <a:solidFill>
                <a:srgbClr val="9E9E9E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2975175" y="2662200"/>
            <a:ext cx="2996700" cy="1951200"/>
          </a:xfrm>
          <a:prstGeom prst="rect">
            <a:avLst/>
          </a:prstGeom>
          <a:noFill/>
          <a:ln w="9525" cap="flat" cmpd="sng">
            <a:solidFill>
              <a:srgbClr val="422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Next Week focus </a:t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6071100" y="2662200"/>
            <a:ext cx="2996700" cy="1951200"/>
          </a:xfrm>
          <a:prstGeom prst="rect">
            <a:avLst/>
          </a:prstGeom>
          <a:noFill/>
          <a:ln w="9525" cap="flat" cmpd="sng">
            <a:solidFill>
              <a:srgbClr val="422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E9E9E"/>
                </a:solidFill>
                <a:latin typeface="Roboto Medium"/>
                <a:ea typeface="Roboto Medium"/>
                <a:cs typeface="Roboto Medium"/>
                <a:sym typeface="Roboto Medium"/>
              </a:rPr>
              <a:t>Fun Facts</a:t>
            </a:r>
            <a:r>
              <a:rPr lang="en" u="sng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endParaRPr u="sng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2975175" y="1048475"/>
            <a:ext cx="2996700" cy="14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  <a:def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■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■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100"/>
              <a:buFont typeface="Roboto"/>
              <a:buChar char="■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071100" y="1048475"/>
            <a:ext cx="2996700" cy="14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  <a:def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■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■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100"/>
              <a:buFont typeface="Roboto"/>
              <a:buChar char="■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3"/>
          </p:nvPr>
        </p:nvSpPr>
        <p:spPr>
          <a:xfrm>
            <a:off x="2975175" y="3031300"/>
            <a:ext cx="2996700" cy="15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  <a:def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■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■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100"/>
              <a:buFont typeface="Roboto"/>
              <a:buChar char="■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4"/>
          </p:nvPr>
        </p:nvSpPr>
        <p:spPr>
          <a:xfrm>
            <a:off x="6071100" y="3031300"/>
            <a:ext cx="2996700" cy="15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  <a:defRPr sz="1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■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■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●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Roboto"/>
              <a:buChar char="○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100"/>
              <a:buFont typeface="Roboto"/>
              <a:buChar char="■"/>
              <a:defRPr sz="11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2981200" y="1083500"/>
            <a:ext cx="2987400" cy="0"/>
          </a:xfrm>
          <a:prstGeom prst="straightConnector1">
            <a:avLst/>
          </a:prstGeom>
          <a:noFill/>
          <a:ln w="9525" cap="flat" cmpd="sng">
            <a:solidFill>
              <a:srgbClr val="4229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6"/>
          <p:cNvCxnSpPr/>
          <p:nvPr/>
        </p:nvCxnSpPr>
        <p:spPr>
          <a:xfrm>
            <a:off x="6066300" y="1083500"/>
            <a:ext cx="3015000" cy="0"/>
          </a:xfrm>
          <a:prstGeom prst="straightConnector1">
            <a:avLst/>
          </a:prstGeom>
          <a:noFill/>
          <a:ln w="9525" cap="flat" cmpd="sng">
            <a:solidFill>
              <a:srgbClr val="4229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6"/>
          <p:cNvCxnSpPr/>
          <p:nvPr/>
        </p:nvCxnSpPr>
        <p:spPr>
          <a:xfrm>
            <a:off x="2981200" y="3018750"/>
            <a:ext cx="2987400" cy="0"/>
          </a:xfrm>
          <a:prstGeom prst="straightConnector1">
            <a:avLst/>
          </a:prstGeom>
          <a:noFill/>
          <a:ln w="9525" cap="flat" cmpd="sng">
            <a:solidFill>
              <a:srgbClr val="4229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Google Shape;56;p6"/>
          <p:cNvCxnSpPr/>
          <p:nvPr/>
        </p:nvCxnSpPr>
        <p:spPr>
          <a:xfrm>
            <a:off x="6066300" y="3018750"/>
            <a:ext cx="3015000" cy="0"/>
          </a:xfrm>
          <a:prstGeom prst="straightConnector1">
            <a:avLst/>
          </a:prstGeom>
          <a:noFill/>
          <a:ln w="9525" cap="flat" cmpd="sng">
            <a:solidFill>
              <a:srgbClr val="4229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FFFFFF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759975" y="1432295"/>
            <a:ext cx="6707100" cy="6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  <a:defRPr sz="3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Roboto"/>
              <a:buNone/>
              <a:defRPr sz="30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759975" y="2025020"/>
            <a:ext cx="67071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Roboto"/>
              <a:buNone/>
              <a:defRPr sz="20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61" name="Google Shape;6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947125" y="2247400"/>
            <a:ext cx="4196874" cy="289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SECTION_TITLE_AND_DESCRIPTION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3737400" y="677375"/>
            <a:ext cx="5406600" cy="44661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-7525" y="-7525"/>
            <a:ext cx="9151500" cy="684900"/>
          </a:xfrm>
          <a:prstGeom prst="rect">
            <a:avLst/>
          </a:prstGeom>
          <a:solidFill>
            <a:srgbClr val="375D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311700" y="560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1"/>
          </p:nvPr>
        </p:nvSpPr>
        <p:spPr>
          <a:xfrm>
            <a:off x="311700" y="1244725"/>
            <a:ext cx="3349500" cy="16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5089650" y="2545475"/>
            <a:ext cx="2702100" cy="729900"/>
          </a:xfrm>
          <a:prstGeom prst="rect">
            <a:avLst/>
          </a:prstGeom>
          <a:noFill/>
          <a:ln w="19050" cap="flat" cmpd="sng">
            <a:solidFill>
              <a:srgbClr val="D9D9D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CCCC"/>
                </a:solidFill>
              </a:rPr>
              <a:t>Insert image, graph and/or other content here</a:t>
            </a:r>
            <a:endParaRPr sz="1200">
              <a:solidFill>
                <a:srgbClr val="CCCCCC"/>
              </a:solidFill>
            </a:endParaRPr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2"/>
          </p:nvPr>
        </p:nvSpPr>
        <p:spPr>
          <a:xfrm>
            <a:off x="311700" y="3413625"/>
            <a:ext cx="3349500" cy="16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ubTitle" idx="3"/>
          </p:nvPr>
        </p:nvSpPr>
        <p:spPr>
          <a:xfrm>
            <a:off x="311700" y="768225"/>
            <a:ext cx="33495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CCCCCC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ubTitle" idx="4"/>
          </p:nvPr>
        </p:nvSpPr>
        <p:spPr>
          <a:xfrm>
            <a:off x="311700" y="2937132"/>
            <a:ext cx="33495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CCCCCC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2">
  <p:cSld name="SECTION_TITLE_AND_DESCRIPTION_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7525" y="-7525"/>
            <a:ext cx="9151500" cy="684900"/>
          </a:xfrm>
          <a:prstGeom prst="rect">
            <a:avLst/>
          </a:prstGeom>
          <a:solidFill>
            <a:srgbClr val="375D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11700" y="560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Slide">
  <p:cSld name="SECTION_TITLE_AND_DESCRIPTION_1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/>
        </p:nvSpPr>
        <p:spPr>
          <a:xfrm>
            <a:off x="-7525" y="-7525"/>
            <a:ext cx="9151500" cy="684900"/>
          </a:xfrm>
          <a:prstGeom prst="rect">
            <a:avLst/>
          </a:prstGeom>
          <a:solidFill>
            <a:srgbClr val="375D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311700" y="560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311700" y="1245850"/>
            <a:ext cx="4187700" cy="38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2"/>
          </p:nvPr>
        </p:nvSpPr>
        <p:spPr>
          <a:xfrm>
            <a:off x="4499400" y="1245850"/>
            <a:ext cx="4187700" cy="38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  <a:defRPr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●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■"/>
              <a:defRPr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ubTitle" idx="3"/>
          </p:nvPr>
        </p:nvSpPr>
        <p:spPr>
          <a:xfrm>
            <a:off x="311700" y="769350"/>
            <a:ext cx="41877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ubTitle" idx="4"/>
          </p:nvPr>
        </p:nvSpPr>
        <p:spPr>
          <a:xfrm>
            <a:off x="4499400" y="769350"/>
            <a:ext cx="41877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227550" y="324825"/>
            <a:ext cx="8481000" cy="15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 It Ops Exercise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3143100" y="3583325"/>
            <a:ext cx="26499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Ray (Hung Pham)</a:t>
            </a:r>
            <a:br>
              <a:rPr lang="en"/>
            </a:br>
            <a:r>
              <a:rPr lang="en"/>
              <a:t>March 12, 2023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316500" y="1477375"/>
            <a:ext cx="8696400" cy="4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cause analysis of low star ratings in </a:t>
            </a:r>
            <a:r>
              <a:rPr lang="en">
                <a:solidFill>
                  <a:schemeClr val="lt1"/>
                </a:solidFill>
              </a:rPr>
              <a:t>October’s Week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311700" y="560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Hypotheses &amp; Data Requirement</a:t>
            </a:r>
            <a:endParaRPr/>
          </a:p>
        </p:txBody>
      </p:sp>
      <p:graphicFrame>
        <p:nvGraphicFramePr>
          <p:cNvPr id="102" name="Google Shape;102;p14"/>
          <p:cNvGraphicFramePr/>
          <p:nvPr>
            <p:extLst>
              <p:ext uri="{D42A27DB-BD31-4B8C-83A1-F6EECF244321}">
                <p14:modId xmlns:p14="http://schemas.microsoft.com/office/powerpoint/2010/main" val="1433368084"/>
              </p:ext>
            </p:extLst>
          </p:nvPr>
        </p:nvGraphicFramePr>
        <p:xfrm>
          <a:off x="311700" y="1150660"/>
          <a:ext cx="8520600" cy="3411175"/>
        </p:xfrm>
        <a:graphic>
          <a:graphicData uri="http://schemas.openxmlformats.org/drawingml/2006/table">
            <a:tbl>
              <a:tblPr>
                <a:noFill/>
                <a:tableStyleId>{4E0A7DA3-E79D-4EFC-9A7F-8314FB8275A0}</a:tableStyleId>
              </a:tblPr>
              <a:tblGrid>
                <a:gridCol w="52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No.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375D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Hypothesis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375DE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Requirement</a:t>
                      </a:r>
                      <a:endParaRPr b="1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rgbClr val="375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Recruitment Process</a:t>
                      </a: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criteria of expert backgrounds during recruitment may not be clearly defined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Backgrounds, experience, expert rank, user ratings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Expert Service Quality</a:t>
                      </a: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experts may be inadequately trained to meet user expectations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Expert performance evaluation during training, number of completed sessions, login duration, user ratings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Audit</a:t>
                      </a:r>
                      <a:r>
                        <a:rPr lang="en-GB" sz="12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ing</a:t>
                      </a:r>
                      <a:r>
                        <a:rPr lang="en-GB" sz="12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System</a:t>
                      </a: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our auditing system may have failed to detect and decertify many low-rated experts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Audi</a:t>
                      </a:r>
                      <a:r>
                        <a:rPr lang="en-GB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ting system</a:t>
                      </a: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’s configurations </a:t>
                      </a:r>
                      <a:r>
                        <a:rPr lang="en-GB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and recent</a:t>
                      </a: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releases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Newly Introduced Features</a:t>
                      </a: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: users &amp; experts may need time to adapt to new updates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Users and experts’ feedback to Customer Support team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Follow-Up With Users</a:t>
                      </a:r>
                      <a:r>
                        <a:rPr lang="en" sz="12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: post-session communication with users may be lacking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Users’ reasons for low star ratings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311700" y="560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General Analysis</a:t>
            </a:r>
            <a:endParaRPr/>
          </a:p>
        </p:txBody>
      </p:sp>
      <p:pic>
        <p:nvPicPr>
          <p:cNvPr id="108" name="Google Shape;108;p15" title="Total Problems in October by wee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5" y="933600"/>
            <a:ext cx="4454299" cy="338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 title="Total Experts' Login Duration in October by week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400" y="933600"/>
            <a:ext cx="4454299" cy="338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286925" y="4434925"/>
            <a:ext cx="4045200" cy="369300"/>
          </a:xfrm>
          <a:prstGeom prst="roundRect">
            <a:avLst>
              <a:gd name="adj" fmla="val 16667"/>
            </a:avLst>
          </a:prstGeom>
          <a:solidFill>
            <a:srgbClr val="0944A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286925" y="4404608"/>
            <a:ext cx="4045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Total problems remained stable throughout the 4 weeks.</a:t>
            </a:r>
            <a:endParaRPr dirty="0"/>
          </a:p>
        </p:txBody>
      </p:sp>
      <p:sp>
        <p:nvSpPr>
          <p:cNvPr id="112" name="Google Shape;112;p15"/>
          <p:cNvSpPr/>
          <p:nvPr/>
        </p:nvSpPr>
        <p:spPr>
          <a:xfrm>
            <a:off x="4477925" y="4434925"/>
            <a:ext cx="4602300" cy="369300"/>
          </a:xfrm>
          <a:prstGeom prst="roundRect">
            <a:avLst>
              <a:gd name="adj" fmla="val 16667"/>
            </a:avLst>
          </a:prstGeom>
          <a:solidFill>
            <a:srgbClr val="0944A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4477925" y="4404709"/>
            <a:ext cx="45498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However, login duration time saw a </a:t>
            </a:r>
            <a:r>
              <a:rPr lang="en" sz="1200" b="1" i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noticeable decline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in Week 4.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>
            <a:spLocks noGrp="1"/>
          </p:cNvSpPr>
          <p:nvPr>
            <p:ph type="title"/>
          </p:nvPr>
        </p:nvSpPr>
        <p:spPr>
          <a:xfrm>
            <a:off x="311700" y="560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Correlation Analysis</a:t>
            </a:r>
            <a:endParaRPr/>
          </a:p>
        </p:txBody>
      </p:sp>
      <p:pic>
        <p:nvPicPr>
          <p:cNvPr id="119" name="Google Shape;119;p16" title="Relationship between Avg. Rating and Expert Rank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5" y="1968725"/>
            <a:ext cx="4616726" cy="313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 title="Relationship between Avg. Rating and Week 4's Problems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275" y="1968725"/>
            <a:ext cx="4616726" cy="31317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16"/>
          <p:cNvGraphicFramePr/>
          <p:nvPr/>
        </p:nvGraphicFramePr>
        <p:xfrm>
          <a:off x="1198713" y="790170"/>
          <a:ext cx="2365275" cy="992542"/>
        </p:xfrm>
        <a:graphic>
          <a:graphicData uri="http://schemas.openxmlformats.org/drawingml/2006/table">
            <a:tbl>
              <a:tblPr>
                <a:noFill/>
                <a:tableStyleId>{41BDFBCE-CC8C-4765-B27A-FD3BD9DAD9B9}</a:tableStyleId>
              </a:tblPr>
              <a:tblGrid>
                <a:gridCol w="78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914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Expert Rank</a:t>
                      </a:r>
                      <a:endParaRPr sz="800"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Avg. Rating</a:t>
                      </a:r>
                      <a:endParaRPr sz="800"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Expert Rank</a:t>
                      </a:r>
                      <a:endParaRPr sz="800"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0.7732</a:t>
                      </a:r>
                      <a:endParaRPr sz="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Avg. Rating</a:t>
                      </a:r>
                      <a:endParaRPr sz="800"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0.7732</a:t>
                      </a:r>
                      <a:endParaRPr sz="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2" name="Google Shape;122;p16"/>
          <p:cNvGraphicFramePr/>
          <p:nvPr/>
        </p:nvGraphicFramePr>
        <p:xfrm>
          <a:off x="5576300" y="790163"/>
          <a:ext cx="2748850" cy="992542"/>
        </p:xfrm>
        <a:graphic>
          <a:graphicData uri="http://schemas.openxmlformats.org/drawingml/2006/table">
            <a:tbl>
              <a:tblPr>
                <a:noFill/>
                <a:tableStyleId>{41BDFBCE-CC8C-4765-B27A-FD3BD9DAD9B9}</a:tableStyleId>
              </a:tblPr>
              <a:tblGrid>
                <a:gridCol w="92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28575" marR="28575" marT="914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 4's Prob.</a:t>
                      </a:r>
                      <a:endParaRPr sz="800"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Avg. Rating</a:t>
                      </a:r>
                      <a:endParaRPr sz="800"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Week 4's Prob.</a:t>
                      </a:r>
                      <a:endParaRPr sz="800"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-0.6446</a:t>
                      </a:r>
                      <a:endParaRPr sz="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Avg. Rating</a:t>
                      </a:r>
                      <a:endParaRPr sz="800"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-0.6446</a:t>
                      </a:r>
                      <a:endParaRPr sz="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E1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8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28575" marR="28575" marT="91425" marB="91425" anchor="ctr">
                    <a:lnL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6A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3" name="Google Shape;123;p16"/>
          <p:cNvSpPr txBox="1"/>
          <p:nvPr/>
        </p:nvSpPr>
        <p:spPr>
          <a:xfrm>
            <a:off x="2634950" y="2836500"/>
            <a:ext cx="1347900" cy="415468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" sz="7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= -0.462x</a:t>
            </a:r>
            <a:r>
              <a:rPr lang="en-GB" sz="750" baseline="30000" dirty="0">
                <a:solidFill>
                  <a:schemeClr val="dk1"/>
                </a:solidFill>
                <a:latin typeface="Roboto"/>
                <a:ea typeface="Roboto"/>
              </a:rPr>
              <a:t>2</a:t>
            </a:r>
            <a:r>
              <a:rPr lang="en" sz="7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+ 4.31x - 5.02</a:t>
            </a:r>
            <a:endParaRPr sz="7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>
              <a:buClr>
                <a:schemeClr val="dk1"/>
              </a:buClr>
              <a:buSzPts val="1100"/>
            </a:pPr>
            <a:r>
              <a:rPr lang="en-GB" sz="750" dirty="0">
                <a:solidFill>
                  <a:schemeClr val="dk1"/>
                </a:solidFill>
                <a:latin typeface="Roboto"/>
                <a:ea typeface="Roboto"/>
              </a:rPr>
              <a:t>R</a:t>
            </a:r>
            <a:r>
              <a:rPr lang="en-GB" sz="750" baseline="30000" dirty="0">
                <a:solidFill>
                  <a:schemeClr val="dk1"/>
                </a:solidFill>
                <a:latin typeface="Roboto"/>
                <a:ea typeface="Roboto"/>
              </a:rPr>
              <a:t>2</a:t>
            </a:r>
            <a:r>
              <a:rPr lang="en-GB" sz="750" dirty="0">
                <a:solidFill>
                  <a:schemeClr val="dk1"/>
                </a:solidFill>
                <a:latin typeface="Roboto"/>
                <a:ea typeface="Roboto"/>
              </a:rPr>
              <a:t> </a:t>
            </a:r>
            <a:r>
              <a:rPr lang="en" sz="7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0.667</a:t>
            </a:r>
            <a:endParaRPr sz="750" dirty="0"/>
          </a:p>
        </p:txBody>
      </p:sp>
      <p:sp>
        <p:nvSpPr>
          <p:cNvPr id="124" name="Google Shape;124;p16"/>
          <p:cNvSpPr txBox="1"/>
          <p:nvPr/>
        </p:nvSpPr>
        <p:spPr>
          <a:xfrm>
            <a:off x="1906699" y="3695775"/>
            <a:ext cx="2620575" cy="531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66.7% of Avg. Rating can be explained by this model.</a:t>
            </a:r>
            <a:endParaRPr sz="7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Experts ranked &gt; 3.00 earned more 4 and 5-star ratings.</a:t>
            </a:r>
            <a:endParaRPr sz="7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Experts ranked &lt;= 3.00 had more 1, 2, and 3-star ratings.</a:t>
            </a:r>
            <a:endParaRPr sz="750" dirty="0"/>
          </a:p>
        </p:txBody>
      </p:sp>
      <p:sp>
        <p:nvSpPr>
          <p:cNvPr id="125" name="Google Shape;125;p16"/>
          <p:cNvSpPr txBox="1"/>
          <p:nvPr/>
        </p:nvSpPr>
        <p:spPr>
          <a:xfrm>
            <a:off x="7148025" y="2836500"/>
            <a:ext cx="1593900" cy="4155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" sz="7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 = 7.52 + -0.106x + 5.6E-04x</a:t>
            </a:r>
            <a:r>
              <a:rPr lang="en-GB" sz="750" baseline="30000" dirty="0">
                <a:solidFill>
                  <a:schemeClr val="dk1"/>
                </a:solidFill>
                <a:latin typeface="Roboto"/>
                <a:ea typeface="Roboto"/>
              </a:rPr>
              <a:t>2</a:t>
            </a:r>
            <a:endParaRPr sz="7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algn="ctr"/>
            <a:r>
              <a:rPr lang="en-GB" sz="750" dirty="0">
                <a:solidFill>
                  <a:schemeClr val="dk1"/>
                </a:solidFill>
                <a:latin typeface="Roboto"/>
                <a:ea typeface="Roboto"/>
              </a:rPr>
              <a:t>R</a:t>
            </a:r>
            <a:r>
              <a:rPr lang="en-GB" sz="750" baseline="30000" dirty="0">
                <a:solidFill>
                  <a:schemeClr val="dk1"/>
                </a:solidFill>
                <a:latin typeface="Roboto"/>
                <a:ea typeface="Roboto"/>
              </a:rPr>
              <a:t>2 </a:t>
            </a:r>
            <a:r>
              <a:rPr lang="en" sz="7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0.495</a:t>
            </a:r>
            <a:endParaRPr sz="7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6326525" y="3918975"/>
            <a:ext cx="2655050" cy="30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49.5% of Avg. Rating can be explained by this model.</a:t>
            </a:r>
            <a:endParaRPr sz="75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title"/>
          </p:nvPr>
        </p:nvSpPr>
        <p:spPr>
          <a:xfrm>
            <a:off x="311700" y="560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Further Investigation</a:t>
            </a:r>
            <a:endParaRPr/>
          </a:p>
        </p:txBody>
      </p:sp>
      <p:pic>
        <p:nvPicPr>
          <p:cNvPr id="132" name="Google Shape;132;p17" title="Relationship between Expert Rank and No. of Low star rating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600" y="2899250"/>
            <a:ext cx="4371700" cy="216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 title="Total Problems by Week and Expert Rank level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475" y="720350"/>
            <a:ext cx="3856350" cy="211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 title="Week 4's Low Star Rating Distribution by Expert Rank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475" y="2923950"/>
            <a:ext cx="3612801" cy="216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 title="Expert Count by Number of Low Star Ratings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9550" y="750750"/>
            <a:ext cx="3471475" cy="21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7"/>
          <p:cNvSpPr txBox="1"/>
          <p:nvPr/>
        </p:nvSpPr>
        <p:spPr>
          <a:xfrm>
            <a:off x="5069550" y="3763525"/>
            <a:ext cx="2479566" cy="450093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experts ranked &lt;= 3 with low star ratings </a:t>
            </a:r>
            <a:r>
              <a:rPr lang="en-GB" sz="7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</a:t>
            </a:r>
            <a:r>
              <a:rPr lang="en-US" sz="7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Week 4 </a:t>
            </a:r>
            <a:r>
              <a:rPr lang="en" sz="7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had the exact same number of </a:t>
            </a:r>
            <a:r>
              <a:rPr lang="en" sz="750" b="1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 low star ratings</a:t>
            </a:r>
            <a:r>
              <a:rPr lang="en" sz="7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75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3930850" y="1370175"/>
            <a:ext cx="1064100" cy="769800"/>
          </a:xfrm>
          <a:prstGeom prst="roundRect">
            <a:avLst>
              <a:gd name="adj" fmla="val 16667"/>
            </a:avLst>
          </a:prstGeom>
          <a:solidFill>
            <a:srgbClr val="0944A1"/>
          </a:solidFill>
          <a:ln w="9525" cap="flat" cmpd="sng">
            <a:solidFill>
              <a:srgbClr val="0944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3885850" y="1348375"/>
            <a:ext cx="1154100" cy="84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Problems solved by experts ranked &lt;= 3 </a:t>
            </a:r>
            <a:r>
              <a:rPr lang="en" sz="750" b="1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sharply increased  </a:t>
            </a:r>
            <a:r>
              <a:rPr lang="en" sz="7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compared to the previous weeks.</a:t>
            </a:r>
            <a:endParaRPr sz="75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" name="Google Shape;139;p17"/>
          <p:cNvCxnSpPr>
            <a:stCxn id="138" idx="1"/>
          </p:cNvCxnSpPr>
          <p:nvPr/>
        </p:nvCxnSpPr>
        <p:spPr>
          <a:xfrm flipH="1" flipV="1">
            <a:off x="3698950" y="1522825"/>
            <a:ext cx="186900" cy="24969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6431375" y="2739075"/>
            <a:ext cx="1687800" cy="64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6431375" y="1250550"/>
            <a:ext cx="2461200" cy="75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805575" y="3672775"/>
            <a:ext cx="1788300" cy="64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343575" y="1874575"/>
            <a:ext cx="2250300" cy="697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/>
          </p:nvPr>
        </p:nvSpPr>
        <p:spPr>
          <a:xfrm>
            <a:off x="311700" y="5609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Initiatives</a:t>
            </a:r>
            <a:endParaRPr/>
          </a:p>
        </p:txBody>
      </p:sp>
      <p:grpSp>
        <p:nvGrpSpPr>
          <p:cNvPr id="149" name="Google Shape;149;p18"/>
          <p:cNvGrpSpPr/>
          <p:nvPr/>
        </p:nvGrpSpPr>
        <p:grpSpPr>
          <a:xfrm flipH="1">
            <a:off x="5626075" y="2802375"/>
            <a:ext cx="2769925" cy="1047300"/>
            <a:chOff x="1029424" y="1966420"/>
            <a:chExt cx="2769925" cy="1047300"/>
          </a:xfrm>
        </p:grpSpPr>
        <p:sp>
          <p:nvSpPr>
            <p:cNvPr id="150" name="Google Shape;150;p18"/>
            <p:cNvSpPr txBox="1"/>
            <p:nvPr/>
          </p:nvSpPr>
          <p:spPr>
            <a:xfrm>
              <a:off x="1029424" y="1966420"/>
              <a:ext cx="22140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Update </a:t>
              </a:r>
              <a:r>
                <a:rPr lang="en-GB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our </a:t>
              </a:r>
              <a:r>
                <a:rPr lang="en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expert training program</a:t>
              </a:r>
              <a:endParaRPr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1" name="Google Shape;151;p18"/>
            <p:cNvCxnSpPr/>
            <p:nvPr/>
          </p:nvCxnSpPr>
          <p:spPr>
            <a:xfrm rot="10800000">
              <a:off x="3046949" y="2215320"/>
              <a:ext cx="7524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2" name="Google Shape;152;p18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54" name="Google Shape;154;p18"/>
          <p:cNvGrpSpPr/>
          <p:nvPr/>
        </p:nvGrpSpPr>
        <p:grpSpPr>
          <a:xfrm flipH="1">
            <a:off x="4837475" y="1358725"/>
            <a:ext cx="4105375" cy="1047300"/>
            <a:chOff x="482574" y="1945420"/>
            <a:chExt cx="4105375" cy="1047300"/>
          </a:xfrm>
        </p:grpSpPr>
        <p:sp>
          <p:nvSpPr>
            <p:cNvPr id="155" name="Google Shape;155;p18"/>
            <p:cNvSpPr txBox="1"/>
            <p:nvPr/>
          </p:nvSpPr>
          <p:spPr>
            <a:xfrm>
              <a:off x="482574" y="1945420"/>
              <a:ext cx="2513400" cy="104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Troubleshoot </a:t>
              </a:r>
              <a:r>
                <a:rPr lang="en-GB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auditing system </a:t>
              </a:r>
              <a:r>
                <a:rPr lang="en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configuration issues</a:t>
              </a:r>
              <a:endParaRPr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6" name="Google Shape;156;p18"/>
            <p:cNvCxnSpPr/>
            <p:nvPr/>
          </p:nvCxnSpPr>
          <p:spPr>
            <a:xfrm rot="10800000">
              <a:off x="3046849" y="2215320"/>
              <a:ext cx="15411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7" name="Google Shape;157;p18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8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59" name="Google Shape;159;p18"/>
          <p:cNvGrpSpPr/>
          <p:nvPr/>
        </p:nvGrpSpPr>
        <p:grpSpPr>
          <a:xfrm>
            <a:off x="402276" y="2004150"/>
            <a:ext cx="3610249" cy="969600"/>
            <a:chOff x="800456" y="1957580"/>
            <a:chExt cx="3610249" cy="969600"/>
          </a:xfrm>
        </p:grpSpPr>
        <p:sp>
          <p:nvSpPr>
            <p:cNvPr id="160" name="Google Shape;160;p18"/>
            <p:cNvSpPr txBox="1"/>
            <p:nvPr/>
          </p:nvSpPr>
          <p:spPr>
            <a:xfrm>
              <a:off x="800456" y="1957580"/>
              <a:ext cx="2169600" cy="9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Check users’ reasons for low star ratings</a:t>
              </a:r>
              <a:endParaRPr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 b="1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1" name="Google Shape;161;p18"/>
            <p:cNvCxnSpPr/>
            <p:nvPr/>
          </p:nvCxnSpPr>
          <p:spPr>
            <a:xfrm flipH="1">
              <a:off x="3046905" y="2205330"/>
              <a:ext cx="1363800" cy="9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2" name="Google Shape;162;p18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64" name="Google Shape;164;p18"/>
          <p:cNvGrpSpPr/>
          <p:nvPr/>
        </p:nvGrpSpPr>
        <p:grpSpPr>
          <a:xfrm>
            <a:off x="464150" y="3849664"/>
            <a:ext cx="3312766" cy="753711"/>
            <a:chOff x="864468" y="2051434"/>
            <a:chExt cx="3312766" cy="753711"/>
          </a:xfrm>
        </p:grpSpPr>
        <p:cxnSp>
          <p:nvCxnSpPr>
            <p:cNvPr id="165" name="Google Shape;165;p18"/>
            <p:cNvCxnSpPr/>
            <p:nvPr/>
          </p:nvCxnSpPr>
          <p:spPr>
            <a:xfrm rot="10800000">
              <a:off x="3046834" y="2215329"/>
              <a:ext cx="11304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6" name="Google Shape;166;p18"/>
            <p:cNvSpPr/>
            <p:nvPr/>
          </p:nvSpPr>
          <p:spPr>
            <a:xfrm>
              <a:off x="3020371" y="2111851"/>
              <a:ext cx="198600" cy="198300"/>
            </a:xfrm>
            <a:prstGeom prst="ellipse">
              <a:avLst/>
            </a:prstGeom>
            <a:solidFill>
              <a:srgbClr val="307B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 txBox="1"/>
            <p:nvPr/>
          </p:nvSpPr>
          <p:spPr>
            <a:xfrm>
              <a:off x="2995927" y="2051434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864468" y="2111845"/>
              <a:ext cx="2044800" cy="69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Reduce number of unrated sessions</a:t>
              </a:r>
              <a:endParaRPr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18"/>
          <p:cNvGrpSpPr/>
          <p:nvPr/>
        </p:nvGrpSpPr>
        <p:grpSpPr>
          <a:xfrm>
            <a:off x="2817423" y="1250550"/>
            <a:ext cx="3509166" cy="3251991"/>
            <a:chOff x="3217473" y="1225350"/>
            <a:chExt cx="3118150" cy="3159727"/>
          </a:xfrm>
        </p:grpSpPr>
        <p:sp>
          <p:nvSpPr>
            <p:cNvPr id="170" name="Google Shape;170;p18"/>
            <p:cNvSpPr/>
            <p:nvPr/>
          </p:nvSpPr>
          <p:spPr>
            <a:xfrm>
              <a:off x="3579175" y="2711400"/>
              <a:ext cx="2396410" cy="971161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71" name="Google Shape;171;p18"/>
            <p:cNvSpPr/>
            <p:nvPr/>
          </p:nvSpPr>
          <p:spPr>
            <a:xfrm>
              <a:off x="3730755" y="2527208"/>
              <a:ext cx="2079127" cy="837209"/>
            </a:xfrm>
            <a:custGeom>
              <a:avLst/>
              <a:gdLst/>
              <a:ahLst/>
              <a:cxnLst/>
              <a:rect l="l" t="t" r="r" b="b"/>
              <a:pathLst>
                <a:path w="49248" h="16300" extrusionOk="0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72" name="Google Shape;172;p18"/>
            <p:cNvSpPr/>
            <p:nvPr/>
          </p:nvSpPr>
          <p:spPr>
            <a:xfrm>
              <a:off x="3946479" y="2252239"/>
              <a:ext cx="1647477" cy="663383"/>
            </a:xfrm>
            <a:custGeom>
              <a:avLst/>
              <a:gdLst/>
              <a:ahLst/>
              <a:cxnLst/>
              <a:rect l="l" t="t" r="r" b="b"/>
              <a:pathLst>
                <a:path w="39012" h="12970" extrusionOk="0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73" name="Google Shape;173;p18"/>
            <p:cNvSpPr/>
            <p:nvPr/>
          </p:nvSpPr>
          <p:spPr>
            <a:xfrm>
              <a:off x="4265445" y="1828277"/>
              <a:ext cx="1014014" cy="416547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74" name="Google Shape;174;p18"/>
            <p:cNvSpPr/>
            <p:nvPr/>
          </p:nvSpPr>
          <p:spPr>
            <a:xfrm>
              <a:off x="3217473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175" name="Google Shape;175;p18"/>
            <p:cNvSpPr/>
            <p:nvPr/>
          </p:nvSpPr>
          <p:spPr>
            <a:xfrm>
              <a:off x="3790596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76" name="Google Shape;176;p18"/>
            <p:cNvSpPr/>
            <p:nvPr/>
          </p:nvSpPr>
          <p:spPr>
            <a:xfrm flipH="1">
              <a:off x="4770690" y="2554725"/>
              <a:ext cx="982143" cy="653205"/>
            </a:xfrm>
            <a:custGeom>
              <a:avLst/>
              <a:gdLst/>
              <a:ahLst/>
              <a:cxnLst/>
              <a:rect l="l" t="t" r="r" b="b"/>
              <a:pathLst>
                <a:path w="23257" h="12771" extrusionOk="0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177" name="Google Shape;177;p18"/>
            <p:cNvSpPr/>
            <p:nvPr/>
          </p:nvSpPr>
          <p:spPr>
            <a:xfrm>
              <a:off x="4002555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178" name="Google Shape;178;p18"/>
            <p:cNvSpPr/>
            <p:nvPr/>
          </p:nvSpPr>
          <p:spPr>
            <a:xfrm flipH="1">
              <a:off x="4770683" y="2023456"/>
              <a:ext cx="770191" cy="72189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0D5DDF"/>
            </a:solidFill>
            <a:ln>
              <a:noFill/>
            </a:ln>
          </p:spPr>
        </p:sp>
        <p:sp>
          <p:nvSpPr>
            <p:cNvPr id="179" name="Google Shape;179;p18"/>
            <p:cNvSpPr/>
            <p:nvPr/>
          </p:nvSpPr>
          <p:spPr>
            <a:xfrm>
              <a:off x="4323640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180" name="Google Shape;180;p18"/>
            <p:cNvSpPr/>
            <p:nvPr/>
          </p:nvSpPr>
          <p:spPr>
            <a:xfrm flipH="1">
              <a:off x="4770673" y="1225350"/>
              <a:ext cx="449116" cy="85401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0C58D3"/>
            </a:solidFill>
            <a:ln>
              <a:noFill/>
            </a:ln>
          </p:spPr>
        </p:sp>
        <p:sp>
          <p:nvSpPr>
            <p:cNvPr id="181" name="Google Shape;181;p18"/>
            <p:cNvSpPr/>
            <p:nvPr/>
          </p:nvSpPr>
          <p:spPr>
            <a:xfrm>
              <a:off x="3636034" y="2553603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944A1"/>
            </a:solidFill>
            <a:ln>
              <a:noFill/>
            </a:ln>
          </p:spPr>
        </p:sp>
        <p:sp>
          <p:nvSpPr>
            <p:cNvPr id="182" name="Google Shape;182;p18"/>
            <p:cNvSpPr/>
            <p:nvPr/>
          </p:nvSpPr>
          <p:spPr>
            <a:xfrm flipH="1">
              <a:off x="4770657" y="2555106"/>
              <a:ext cx="1136642" cy="946913"/>
            </a:xfrm>
            <a:custGeom>
              <a:avLst/>
              <a:gdLst/>
              <a:ahLst/>
              <a:cxnLst/>
              <a:rect l="l" t="t" r="r" b="b"/>
              <a:pathLst>
                <a:path w="65016" h="46623" extrusionOk="0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0E65F0"/>
            </a:solidFill>
            <a:ln>
              <a:noFill/>
            </a:ln>
          </p:spPr>
        </p:sp>
        <p:sp>
          <p:nvSpPr>
            <p:cNvPr id="183" name="Google Shape;183;p18"/>
            <p:cNvSpPr/>
            <p:nvPr/>
          </p:nvSpPr>
          <p:spPr>
            <a:xfrm flipH="1">
              <a:off x="4776508" y="3154705"/>
              <a:ext cx="1559116" cy="1230372"/>
            </a:xfrm>
            <a:custGeom>
              <a:avLst/>
              <a:gdLst/>
              <a:ahLst/>
              <a:cxnLst/>
              <a:rect l="l" t="t" r="r" b="b"/>
              <a:pathLst>
                <a:path w="31954" h="20822" extrusionOk="0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307BF3"/>
            </a:solidFill>
            <a:ln>
              <a:noFill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title" idx="4294967295"/>
          </p:nvPr>
        </p:nvSpPr>
        <p:spPr>
          <a:xfrm>
            <a:off x="311700" y="60644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Thank you for listening!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ot It Intern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367</Words>
  <Application>Microsoft Office PowerPoint</Application>
  <PresentationFormat>On-screen Show (16:9)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Roboto Medium</vt:lpstr>
      <vt:lpstr>Pacifico</vt:lpstr>
      <vt:lpstr>Proxima Nova Semibold</vt:lpstr>
      <vt:lpstr>Arial</vt:lpstr>
      <vt:lpstr>Roboto Light</vt:lpstr>
      <vt:lpstr>Roboto</vt:lpstr>
      <vt:lpstr>Proxima Nova</vt:lpstr>
      <vt:lpstr>Got It Internal</vt:lpstr>
      <vt:lpstr>Got It Ops Exercise</vt:lpstr>
      <vt:lpstr>Initial Hypotheses &amp; Data Requirement</vt:lpstr>
      <vt:lpstr>General Analysis</vt:lpstr>
      <vt:lpstr>Correlation Analysis</vt:lpstr>
      <vt:lpstr>Further Investigation</vt:lpstr>
      <vt:lpstr>Initiatives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Got It Ops Exercise</dc:title>
  <cp:lastModifiedBy>Administrator</cp:lastModifiedBy>
  <cp:revision>13</cp:revision>
  <dcterms:modified xsi:type="dcterms:W3CDTF">2023-05-15T22:04:06Z</dcterms:modified>
</cp:coreProperties>
</file>