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9" r:id="rId3"/>
    <p:sldId id="258" r:id="rId4"/>
    <p:sldId id="265" r:id="rId5"/>
    <p:sldId id="260" r:id="rId6"/>
    <p:sldId id="264" r:id="rId7"/>
    <p:sldId id="268" r:id="rId8"/>
    <p:sldId id="269" r:id="rId9"/>
    <p:sldId id="280" r:id="rId10"/>
    <p:sldId id="282" r:id="rId11"/>
    <p:sldId id="283" r:id="rId12"/>
    <p:sldId id="262" r:id="rId13"/>
    <p:sldId id="263" r:id="rId14"/>
    <p:sldId id="267" r:id="rId15"/>
    <p:sldId id="287" r:id="rId16"/>
    <p:sldId id="270" r:id="rId17"/>
    <p:sldId id="288" r:id="rId18"/>
    <p:sldId id="271" r:id="rId19"/>
    <p:sldId id="276" r:id="rId20"/>
    <p:sldId id="273" r:id="rId21"/>
    <p:sldId id="284" r:id="rId22"/>
    <p:sldId id="285" r:id="rId23"/>
    <p:sldId id="286" r:id="rId24"/>
    <p:sldId id="290" r:id="rId25"/>
    <p:sldId id="277"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79" autoAdjust="0"/>
  </p:normalViewPr>
  <p:slideViewPr>
    <p:cSldViewPr>
      <p:cViewPr varScale="1">
        <p:scale>
          <a:sx n="65" d="100"/>
          <a:sy n="65" d="100"/>
        </p:scale>
        <p:origin x="1374"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2112F-5316-40B6-AD5F-88121401E4C9}" type="datetimeFigureOut">
              <a:rPr lang="en-US" smtClean="0"/>
              <a:t>11/23/2020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50C61-4427-4C33-A8E0-D2EEB82E009B}" type="slidenum">
              <a:rPr lang="en-US" smtClean="0"/>
              <a:t>‹#›</a:t>
            </a:fld>
            <a:endParaRPr lang="en-US"/>
          </a:p>
        </p:txBody>
      </p:sp>
    </p:spTree>
    <p:extLst>
      <p:ext uri="{BB962C8B-B14F-4D97-AF65-F5344CB8AC3E}">
        <p14:creationId xmlns:p14="http://schemas.microsoft.com/office/powerpoint/2010/main" val="223456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D348C-1BCE-4DE4-981A-2550935164C7}" type="slidenum">
              <a:rPr lang="en-US" smtClean="0"/>
              <a:t>2</a:t>
            </a:fld>
            <a:endParaRPr lang="en-US"/>
          </a:p>
        </p:txBody>
      </p:sp>
    </p:spTree>
    <p:extLst>
      <p:ext uri="{BB962C8B-B14F-4D97-AF65-F5344CB8AC3E}">
        <p14:creationId xmlns:p14="http://schemas.microsoft.com/office/powerpoint/2010/main" val="200802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hàm</a:t>
            </a:r>
            <a:r>
              <a:rPr lang="en-US" baseline="0" dirty="0" smtClean="0"/>
              <a:t> này trong JSP đều có thể override</a:t>
            </a:r>
          </a:p>
          <a:p>
            <a:r>
              <a:rPr lang="en-US" baseline="0" dirty="0" smtClean="0"/>
              <a:t>Chu kì:</a:t>
            </a:r>
          </a:p>
          <a:p>
            <a:r>
              <a:rPr lang="en-US" baseline="0" dirty="0" smtClean="0"/>
              <a:t>Đọc file </a:t>
            </a:r>
            <a:r>
              <a:rPr lang="en-US" baseline="0" dirty="0" err="1" smtClean="0"/>
              <a:t>jsp</a:t>
            </a:r>
            <a:endParaRPr lang="en-US" baseline="0" dirty="0" smtClean="0"/>
          </a:p>
          <a:p>
            <a:r>
              <a:rPr lang="en-US" baseline="0" dirty="0" smtClean="0"/>
              <a:t>Đổi </a:t>
            </a:r>
            <a:r>
              <a:rPr lang="en-US" baseline="0" dirty="0" err="1" smtClean="0"/>
              <a:t>jsp</a:t>
            </a:r>
            <a:r>
              <a:rPr lang="en-US" baseline="0" dirty="0" smtClean="0"/>
              <a:t> thành servlet </a:t>
            </a:r>
          </a:p>
          <a:p>
            <a:r>
              <a:rPr lang="en-US" baseline="0" dirty="0" smtClean="0"/>
              <a:t>Biên dịch servlet</a:t>
            </a:r>
          </a:p>
          <a:p>
            <a:r>
              <a:rPr lang="en-US" baseline="0" dirty="0" smtClean="0"/>
              <a:t>Gọi các trạng thái của </a:t>
            </a:r>
            <a:r>
              <a:rPr lang="en-US" baseline="0" dirty="0" err="1" smtClean="0"/>
              <a:t>jsp</a:t>
            </a:r>
            <a:endParaRPr lang="en-US" baseline="0" dirty="0" smtClean="0"/>
          </a:p>
          <a:p>
            <a:r>
              <a:rPr lang="en-US" baseline="0" dirty="0" smtClean="0"/>
              <a:t>Khởi tạo </a:t>
            </a:r>
            <a:r>
              <a:rPr lang="en-US" baseline="0" dirty="0" err="1" smtClean="0"/>
              <a:t>jspInit</a:t>
            </a:r>
            <a:endParaRPr lang="en-US" baseline="0" dirty="0" smtClean="0"/>
          </a:p>
          <a:p>
            <a:r>
              <a:rPr lang="en-US" baseline="0" dirty="0" smtClean="0"/>
              <a:t>Thực thi </a:t>
            </a:r>
            <a:r>
              <a:rPr lang="en-US" baseline="0" dirty="0" err="1" smtClean="0"/>
              <a:t>jspService</a:t>
            </a:r>
            <a:endParaRPr lang="en-US" baseline="0" dirty="0" smtClean="0"/>
          </a:p>
          <a:p>
            <a:r>
              <a:rPr lang="en-US" baseline="0" dirty="0" smtClean="0"/>
              <a:t>Kết thúc </a:t>
            </a:r>
            <a:r>
              <a:rPr lang="en-US" baseline="0" smtClean="0"/>
              <a:t>jspDestroy</a:t>
            </a: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6</a:t>
            </a:fld>
            <a:endParaRPr lang="en-US"/>
          </a:p>
        </p:txBody>
      </p:sp>
    </p:spTree>
    <p:extLst>
      <p:ext uri="{BB962C8B-B14F-4D97-AF65-F5344CB8AC3E}">
        <p14:creationId xmlns:p14="http://schemas.microsoft.com/office/powerpoint/2010/main" val="182997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D348C-1BCE-4DE4-981A-2550935164C7}" type="slidenum">
              <a:rPr lang="en-US" smtClean="0"/>
              <a:t>25</a:t>
            </a:fld>
            <a:endParaRPr lang="en-US"/>
          </a:p>
        </p:txBody>
      </p:sp>
    </p:spTree>
    <p:extLst>
      <p:ext uri="{BB962C8B-B14F-4D97-AF65-F5344CB8AC3E}">
        <p14:creationId xmlns:p14="http://schemas.microsoft.com/office/powerpoint/2010/main" val="2497531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47813" y="792163"/>
            <a:ext cx="6048375" cy="1109662"/>
          </a:xfrm>
        </p:spPr>
        <p:txBody>
          <a:bodyPr/>
          <a:lstStyle>
            <a:lvl1pPr algn="ctr">
              <a:defRPr sz="3200" b="1"/>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1547813" y="1724027"/>
            <a:ext cx="6048375" cy="696913"/>
          </a:xfrm>
          <a:effectLst>
            <a:outerShdw dist="17961" dir="2700000" algn="ctr" rotWithShape="0">
              <a:schemeClr val="bg2"/>
            </a:outerShdw>
          </a:effectLst>
        </p:spPr>
        <p:txBody>
          <a:bodyPr/>
          <a:lstStyle>
            <a:lvl1pPr marL="0" indent="0" algn="ctr">
              <a:buFontTx/>
              <a:buNone/>
              <a:defRPr sz="2400" b="1">
                <a:solidFill>
                  <a:schemeClr val="bg1"/>
                </a:solidFill>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75489" y="400050"/>
            <a:ext cx="1889125" cy="6269038"/>
          </a:xfrm>
        </p:spPr>
        <p:txBody>
          <a:bodyPr vert="eaVert"/>
          <a:lstStyle/>
          <a:p>
            <a:r>
              <a:rPr lang="en-US" smtClean="0"/>
              <a:t>Click to edit Master title style</a:t>
            </a:r>
            <a:endParaRPr lang="ru-RU"/>
          </a:p>
        </p:txBody>
      </p:sp>
      <p:sp>
        <p:nvSpPr>
          <p:cNvPr id="3" name="Вертикальный текст 2"/>
          <p:cNvSpPr>
            <a:spLocks noGrp="1"/>
          </p:cNvSpPr>
          <p:nvPr>
            <p:ph type="body" orient="vert" idx="1"/>
          </p:nvPr>
        </p:nvSpPr>
        <p:spPr>
          <a:xfrm>
            <a:off x="1403350" y="400050"/>
            <a:ext cx="5519738" cy="62690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sz="half" idx="1"/>
          </p:nvPr>
        </p:nvSpPr>
        <p:spPr>
          <a:xfrm>
            <a:off x="1403350" y="1484315"/>
            <a:ext cx="3703638"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Объект 3"/>
          <p:cNvSpPr>
            <a:spLocks noGrp="1"/>
          </p:cNvSpPr>
          <p:nvPr>
            <p:ph sz="half" idx="2"/>
          </p:nvPr>
        </p:nvSpPr>
        <p:spPr>
          <a:xfrm>
            <a:off x="5259388" y="1484315"/>
            <a:ext cx="37052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Объект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Rectangle 2"/>
          <p:cNvSpPr/>
          <p:nvPr userDrawn="1"/>
        </p:nvSpPr>
        <p:spPr>
          <a:xfrm>
            <a:off x="0" y="1224136"/>
            <a:ext cx="9144000" cy="5633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ru-RU"/>
          </a:p>
        </p:txBody>
      </p:sp>
      <p:sp>
        <p:nvSpPr>
          <p:cNvPr id="3" name="Объект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Текст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03351" y="400050"/>
            <a:ext cx="7561263"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1403351" y="1484315"/>
            <a:ext cx="7561263"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defRPr>
      </a:lvl2pPr>
      <a:lvl3pPr algn="l" rtl="0" eaLnBrk="1" fontAlgn="base" hangingPunct="1">
        <a:spcBef>
          <a:spcPct val="0"/>
        </a:spcBef>
        <a:spcAft>
          <a:spcPct val="0"/>
        </a:spcAft>
        <a:defRPr sz="3600">
          <a:solidFill>
            <a:schemeClr val="bg1"/>
          </a:solidFill>
          <a:latin typeface="Arial" charset="0"/>
        </a:defRPr>
      </a:lvl3pPr>
      <a:lvl4pPr algn="l" rtl="0" eaLnBrk="1" fontAlgn="base" hangingPunct="1">
        <a:spcBef>
          <a:spcPct val="0"/>
        </a:spcBef>
        <a:spcAft>
          <a:spcPct val="0"/>
        </a:spcAft>
        <a:defRPr sz="3600">
          <a:solidFill>
            <a:schemeClr val="bg1"/>
          </a:solidFill>
          <a:latin typeface="Arial" charset="0"/>
        </a:defRPr>
      </a:lvl4pPr>
      <a:lvl5pPr algn="l" rtl="0" eaLnBrk="1" fontAlgn="base" hangingPunct="1">
        <a:spcBef>
          <a:spcPct val="0"/>
        </a:spcBef>
        <a:spcAft>
          <a:spcPct val="0"/>
        </a:spcAft>
        <a:defRPr sz="3600">
          <a:solidFill>
            <a:schemeClr val="bg1"/>
          </a:solidFill>
          <a:latin typeface="Arial" charset="0"/>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7664" y="1052736"/>
            <a:ext cx="6048375" cy="1109662"/>
          </a:xfrm>
        </p:spPr>
        <p:txBody>
          <a:bodyPr/>
          <a:lstStyle/>
          <a:p>
            <a:r>
              <a:rPr lang="en-US" sz="3500" dirty="0" smtClean="0"/>
              <a:t>Lập trình Web và JSP</a:t>
            </a:r>
            <a:endParaRPr lang="en-US" sz="3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Cấu tạo của JSP</a:t>
            </a:r>
            <a:endParaRPr lang="en-US" dirty="0"/>
          </a:p>
        </p:txBody>
      </p:sp>
      <p:sp>
        <p:nvSpPr>
          <p:cNvPr id="4" name="TextBox 3"/>
          <p:cNvSpPr txBox="1"/>
          <p:nvPr/>
        </p:nvSpPr>
        <p:spPr>
          <a:xfrm>
            <a:off x="395536" y="1556792"/>
            <a:ext cx="2880320" cy="461665"/>
          </a:xfrm>
          <a:prstGeom prst="rect">
            <a:avLst/>
          </a:prstGeom>
          <a:noFill/>
        </p:spPr>
        <p:txBody>
          <a:bodyPr wrap="square" rtlCol="0">
            <a:spAutoFit/>
          </a:bodyPr>
          <a:lstStyle/>
          <a:p>
            <a:r>
              <a:rPr lang="en-US" sz="2400" b="1" dirty="0" smtClean="0"/>
              <a:t>2. Declaration</a:t>
            </a:r>
            <a:endParaRPr lang="en-US" sz="2400" b="1" dirty="0"/>
          </a:p>
        </p:txBody>
      </p:sp>
      <p:sp>
        <p:nvSpPr>
          <p:cNvPr id="7" name="TextBox 6"/>
          <p:cNvSpPr txBox="1"/>
          <p:nvPr/>
        </p:nvSpPr>
        <p:spPr>
          <a:xfrm>
            <a:off x="683568" y="3885984"/>
            <a:ext cx="2160240" cy="400110"/>
          </a:xfrm>
          <a:prstGeom prst="rect">
            <a:avLst/>
          </a:prstGeom>
          <a:noFill/>
        </p:spPr>
        <p:txBody>
          <a:bodyPr wrap="square" rtlCol="0">
            <a:spAutoFit/>
          </a:bodyPr>
          <a:lstStyle/>
          <a:p>
            <a:r>
              <a:rPr lang="en-US" sz="2000" dirty="0" smtClean="0"/>
              <a:t>Ví dụ:</a:t>
            </a:r>
            <a:endParaRPr lang="en-US" sz="2000" dirty="0"/>
          </a:p>
        </p:txBody>
      </p:sp>
      <p:sp>
        <p:nvSpPr>
          <p:cNvPr id="9" name="TextBox 8"/>
          <p:cNvSpPr txBox="1"/>
          <p:nvPr/>
        </p:nvSpPr>
        <p:spPr>
          <a:xfrm>
            <a:off x="683568" y="2348880"/>
            <a:ext cx="1656184" cy="400110"/>
          </a:xfrm>
          <a:prstGeom prst="rect">
            <a:avLst/>
          </a:prstGeom>
          <a:noFill/>
        </p:spPr>
        <p:txBody>
          <a:bodyPr wrap="square" rtlCol="0">
            <a:spAutoFit/>
          </a:bodyPr>
          <a:lstStyle/>
          <a:p>
            <a:r>
              <a:rPr lang="en-US" sz="2000" dirty="0" smtClean="0"/>
              <a:t>Cú pháp</a:t>
            </a:r>
            <a:endParaRPr lang="en-US" sz="2000" dirty="0"/>
          </a:p>
        </p:txBody>
      </p:sp>
      <p:pic>
        <p:nvPicPr>
          <p:cNvPr id="3" name="Picture 2"/>
          <p:cNvPicPr>
            <a:picLocks noChangeAspect="1"/>
          </p:cNvPicPr>
          <p:nvPr/>
        </p:nvPicPr>
        <p:blipFill>
          <a:blip r:embed="rId2"/>
          <a:stretch>
            <a:fillRect/>
          </a:stretch>
        </p:blipFill>
        <p:spPr>
          <a:xfrm>
            <a:off x="511614" y="2975632"/>
            <a:ext cx="6065251" cy="661664"/>
          </a:xfrm>
          <a:prstGeom prst="rect">
            <a:avLst/>
          </a:prstGeom>
        </p:spPr>
      </p:pic>
      <p:pic>
        <p:nvPicPr>
          <p:cNvPr id="5" name="Picture 4"/>
          <p:cNvPicPr>
            <a:picLocks noChangeAspect="1"/>
          </p:cNvPicPr>
          <p:nvPr/>
        </p:nvPicPr>
        <p:blipFill>
          <a:blip r:embed="rId3"/>
          <a:stretch>
            <a:fillRect/>
          </a:stretch>
        </p:blipFill>
        <p:spPr>
          <a:xfrm>
            <a:off x="511614" y="4437112"/>
            <a:ext cx="5644562" cy="2216962"/>
          </a:xfrm>
          <a:prstGeom prst="rect">
            <a:avLst/>
          </a:prstGeom>
        </p:spPr>
      </p:pic>
    </p:spTree>
    <p:extLst>
      <p:ext uri="{BB962C8B-B14F-4D97-AF65-F5344CB8AC3E}">
        <p14:creationId xmlns:p14="http://schemas.microsoft.com/office/powerpoint/2010/main" val="3987247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Cấu tạo của JSP</a:t>
            </a:r>
            <a:endParaRPr lang="en-US" dirty="0"/>
          </a:p>
        </p:txBody>
      </p:sp>
      <p:sp>
        <p:nvSpPr>
          <p:cNvPr id="4" name="TextBox 3"/>
          <p:cNvSpPr txBox="1"/>
          <p:nvPr/>
        </p:nvSpPr>
        <p:spPr>
          <a:xfrm>
            <a:off x="395536" y="1556792"/>
            <a:ext cx="2880320" cy="461665"/>
          </a:xfrm>
          <a:prstGeom prst="rect">
            <a:avLst/>
          </a:prstGeom>
          <a:noFill/>
        </p:spPr>
        <p:txBody>
          <a:bodyPr wrap="square" rtlCol="0">
            <a:spAutoFit/>
          </a:bodyPr>
          <a:lstStyle/>
          <a:p>
            <a:r>
              <a:rPr lang="en-US" sz="2400" b="1" dirty="0" smtClean="0"/>
              <a:t>3. Expression</a:t>
            </a:r>
            <a:endParaRPr lang="en-US" sz="2400" b="1" dirty="0"/>
          </a:p>
        </p:txBody>
      </p:sp>
      <p:sp>
        <p:nvSpPr>
          <p:cNvPr id="7" name="TextBox 6"/>
          <p:cNvSpPr txBox="1"/>
          <p:nvPr/>
        </p:nvSpPr>
        <p:spPr>
          <a:xfrm>
            <a:off x="683568" y="3794556"/>
            <a:ext cx="2160240" cy="400110"/>
          </a:xfrm>
          <a:prstGeom prst="rect">
            <a:avLst/>
          </a:prstGeom>
          <a:noFill/>
        </p:spPr>
        <p:txBody>
          <a:bodyPr wrap="square" rtlCol="0">
            <a:spAutoFit/>
          </a:bodyPr>
          <a:lstStyle/>
          <a:p>
            <a:r>
              <a:rPr lang="en-US" sz="2000" dirty="0" smtClean="0"/>
              <a:t>Ví dụ:</a:t>
            </a:r>
            <a:endParaRPr lang="en-US" sz="2000" dirty="0"/>
          </a:p>
        </p:txBody>
      </p:sp>
      <p:sp>
        <p:nvSpPr>
          <p:cNvPr id="9" name="TextBox 8"/>
          <p:cNvSpPr txBox="1"/>
          <p:nvPr/>
        </p:nvSpPr>
        <p:spPr>
          <a:xfrm>
            <a:off x="683568" y="2348880"/>
            <a:ext cx="1656184" cy="400110"/>
          </a:xfrm>
          <a:prstGeom prst="rect">
            <a:avLst/>
          </a:prstGeom>
          <a:noFill/>
        </p:spPr>
        <p:txBody>
          <a:bodyPr wrap="square" rtlCol="0">
            <a:spAutoFit/>
          </a:bodyPr>
          <a:lstStyle/>
          <a:p>
            <a:r>
              <a:rPr lang="en-US" sz="2000" dirty="0" smtClean="0"/>
              <a:t>Cú pháp</a:t>
            </a:r>
            <a:endParaRPr lang="en-US" sz="2000" dirty="0"/>
          </a:p>
        </p:txBody>
      </p:sp>
      <p:pic>
        <p:nvPicPr>
          <p:cNvPr id="3" name="Picture 2"/>
          <p:cNvPicPr>
            <a:picLocks noChangeAspect="1"/>
          </p:cNvPicPr>
          <p:nvPr/>
        </p:nvPicPr>
        <p:blipFill>
          <a:blip r:embed="rId2"/>
          <a:stretch>
            <a:fillRect/>
          </a:stretch>
        </p:blipFill>
        <p:spPr>
          <a:xfrm>
            <a:off x="587724" y="2884204"/>
            <a:ext cx="5153943" cy="635728"/>
          </a:xfrm>
          <a:prstGeom prst="rect">
            <a:avLst/>
          </a:prstGeom>
        </p:spPr>
      </p:pic>
      <p:pic>
        <p:nvPicPr>
          <p:cNvPr id="5" name="Picture 4"/>
          <p:cNvPicPr>
            <a:picLocks noChangeAspect="1"/>
          </p:cNvPicPr>
          <p:nvPr/>
        </p:nvPicPr>
        <p:blipFill>
          <a:blip r:embed="rId3"/>
          <a:stretch>
            <a:fillRect/>
          </a:stretch>
        </p:blipFill>
        <p:spPr>
          <a:xfrm>
            <a:off x="587724" y="4365104"/>
            <a:ext cx="3768252" cy="1900416"/>
          </a:xfrm>
          <a:prstGeom prst="rect">
            <a:avLst/>
          </a:prstGeom>
        </p:spPr>
      </p:pic>
    </p:spTree>
    <p:extLst>
      <p:ext uri="{BB962C8B-B14F-4D97-AF65-F5344CB8AC3E}">
        <p14:creationId xmlns:p14="http://schemas.microsoft.com/office/powerpoint/2010/main" val="68264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Phần 3</a:t>
            </a:r>
            <a:endParaRPr lang="en-US" sz="3600" dirty="0"/>
          </a:p>
        </p:txBody>
      </p:sp>
      <p:sp>
        <p:nvSpPr>
          <p:cNvPr id="5" name="Subtitle 4"/>
          <p:cNvSpPr>
            <a:spLocks noGrp="1"/>
          </p:cNvSpPr>
          <p:nvPr>
            <p:ph type="subTitle" idx="1"/>
          </p:nvPr>
        </p:nvSpPr>
        <p:spPr/>
        <p:txBody>
          <a:bodyPr/>
          <a:lstStyle/>
          <a:p>
            <a:r>
              <a:rPr lang="en-US" sz="3600" dirty="0" smtClean="0"/>
              <a:t>Lợi thế của JSP hơn HTML</a:t>
            </a:r>
            <a:endParaRPr lang="en-US" sz="3600" dirty="0"/>
          </a:p>
        </p:txBody>
      </p:sp>
    </p:spTree>
    <p:extLst>
      <p:ext uri="{BB962C8B-B14F-4D97-AF65-F5344CB8AC3E}">
        <p14:creationId xmlns:p14="http://schemas.microsoft.com/office/powerpoint/2010/main" val="3588237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Lợi thế của JSP so với HTML</a:t>
            </a:r>
            <a:endParaRPr lang="en-US" dirty="0"/>
          </a:p>
        </p:txBody>
      </p:sp>
      <p:sp>
        <p:nvSpPr>
          <p:cNvPr id="5" name="TextBox 4"/>
          <p:cNvSpPr txBox="1"/>
          <p:nvPr/>
        </p:nvSpPr>
        <p:spPr>
          <a:xfrm>
            <a:off x="467544" y="1700808"/>
            <a:ext cx="640871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Người dùng không cần viết code </a:t>
            </a:r>
            <a:r>
              <a:rPr lang="en-US" sz="2000" b="1" dirty="0" smtClean="0"/>
              <a:t>HTML</a:t>
            </a:r>
            <a:r>
              <a:rPr lang="en-US" sz="2000" dirty="0" smtClean="0"/>
              <a:t> và </a:t>
            </a:r>
            <a:r>
              <a:rPr lang="en-US" sz="2000" b="1" dirty="0" smtClean="0"/>
              <a:t>Java</a:t>
            </a:r>
            <a:r>
              <a:rPr lang="en-US" sz="2000" dirty="0" smtClean="0"/>
              <a:t> riêng biệt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smtClean="0"/>
              <a:t>JSP</a:t>
            </a:r>
            <a:r>
              <a:rPr lang="en-US" sz="2000" dirty="0" smtClean="0"/>
              <a:t> có thể sử dụng cho cả </a:t>
            </a:r>
            <a:r>
              <a:rPr lang="en-US" sz="2000" b="1" dirty="0" smtClean="0"/>
              <a:t>front end</a:t>
            </a:r>
            <a:r>
              <a:rPr lang="en-US" sz="2000" dirty="0" smtClean="0"/>
              <a:t> và cho cả </a:t>
            </a:r>
            <a:r>
              <a:rPr lang="en-US" sz="2000" b="1" dirty="0" smtClean="0"/>
              <a:t>xử lí logic nghiệp vụ</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t>JSP</a:t>
            </a:r>
            <a:r>
              <a:rPr lang="en-US" sz="2000" dirty="0" smtClean="0"/>
              <a:t> rất dễ viết so với </a:t>
            </a:r>
            <a:r>
              <a:rPr lang="en-US" sz="2000" b="1" dirty="0" smtClean="0"/>
              <a:t>Servlets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smtClean="0"/>
              <a:t>JSP</a:t>
            </a:r>
            <a:r>
              <a:rPr lang="en-US" sz="2000" dirty="0" smtClean="0"/>
              <a:t> là biên dịch động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Trong nhiều ứng dụng, </a:t>
            </a:r>
            <a:r>
              <a:rPr lang="en-US" sz="2000" b="1" dirty="0" smtClean="0"/>
              <a:t>JSP</a:t>
            </a:r>
            <a:r>
              <a:rPr lang="en-US" sz="2000" dirty="0" smtClean="0"/>
              <a:t> được sử dụng cho tầng 1,2 của kiến trúc 3 tầng</a:t>
            </a:r>
            <a:endParaRPr lang="en-US" sz="2000" dirty="0"/>
          </a:p>
        </p:txBody>
      </p:sp>
    </p:spTree>
    <p:extLst>
      <p:ext uri="{BB962C8B-B14F-4D97-AF65-F5344CB8AC3E}">
        <p14:creationId xmlns:p14="http://schemas.microsoft.com/office/powerpoint/2010/main" val="187662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Các</a:t>
            </a:r>
            <a:r>
              <a:rPr lang="en-US" dirty="0" smtClean="0"/>
              <a:t> </a:t>
            </a:r>
            <a:r>
              <a:rPr lang="en-US" dirty="0" err="1"/>
              <a:t>đối</a:t>
            </a:r>
            <a:r>
              <a:rPr lang="en-US" dirty="0"/>
              <a:t> </a:t>
            </a:r>
            <a:r>
              <a:rPr lang="en-US" dirty="0" err="1"/>
              <a:t>tượng</a:t>
            </a:r>
            <a:r>
              <a:rPr lang="en-US" dirty="0"/>
              <a:t> </a:t>
            </a:r>
            <a:r>
              <a:rPr lang="en-US" dirty="0" err="1"/>
              <a:t>ngầm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24220524"/>
              </p:ext>
            </p:extLst>
          </p:nvPr>
        </p:nvGraphicFramePr>
        <p:xfrm>
          <a:off x="251520" y="1412776"/>
          <a:ext cx="8496944" cy="5405608"/>
        </p:xfrm>
        <a:graphic>
          <a:graphicData uri="http://schemas.openxmlformats.org/drawingml/2006/table">
            <a:tbl>
              <a:tblPr/>
              <a:tblGrid>
                <a:gridCol w="576064">
                  <a:extLst>
                    <a:ext uri="{9D8B030D-6E8A-4147-A177-3AD203B41FA5}">
                      <a16:colId xmlns:a16="http://schemas.microsoft.com/office/drawing/2014/main" val="4134775160"/>
                    </a:ext>
                  </a:extLst>
                </a:gridCol>
                <a:gridCol w="7920880">
                  <a:extLst>
                    <a:ext uri="{9D8B030D-6E8A-4147-A177-3AD203B41FA5}">
                      <a16:colId xmlns:a16="http://schemas.microsoft.com/office/drawing/2014/main" val="2305932819"/>
                    </a:ext>
                  </a:extLst>
                </a:gridCol>
              </a:tblGrid>
              <a:tr h="447748">
                <a:tc>
                  <a:txBody>
                    <a:bodyPr/>
                    <a:lstStyle/>
                    <a:p>
                      <a:pPr algn="ctr" fontAlgn="t"/>
                      <a:r>
                        <a:rPr lang="en-US" sz="1400" baseline="0" dirty="0">
                          <a:solidFill>
                            <a:srgbClr val="000000"/>
                          </a:solidFill>
                          <a:effectLst/>
                          <a:latin typeface="times new roman" panose="02020603050405020304" pitchFamily="18" charset="0"/>
                        </a:rPr>
                        <a:t>No.</a:t>
                      </a:r>
                    </a:p>
                  </a:txBody>
                  <a:tcPr marL="29540" marR="29540" marT="29540" marB="29540" anchor="ctr">
                    <a:lnL w="9525" cap="flat" cmpd="sng" algn="ctr">
                      <a:solidFill>
                        <a:srgbClr val="809015"/>
                      </a:solidFill>
                      <a:prstDash val="solid"/>
                      <a:round/>
                      <a:headEnd type="none" w="med" len="med"/>
                      <a:tailEnd type="none" w="med" len="med"/>
                    </a:lnL>
                    <a:lnR w="9525" cap="flat" cmpd="sng" algn="ctr">
                      <a:solidFill>
                        <a:srgbClr val="809015"/>
                      </a:solidFill>
                      <a:prstDash val="solid"/>
                      <a:round/>
                      <a:headEnd type="none" w="med" len="med"/>
                      <a:tailEnd type="none" w="med" len="med"/>
                    </a:lnR>
                    <a:lnT w="9525" cap="flat" cmpd="sng" algn="ctr">
                      <a:solidFill>
                        <a:srgbClr val="8090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vi-VN" sz="1400" baseline="0" dirty="0">
                          <a:solidFill>
                            <a:srgbClr val="000000"/>
                          </a:solidFill>
                          <a:effectLst/>
                          <a:latin typeface="times new roman" panose="02020603050405020304" pitchFamily="18" charset="0"/>
                        </a:rPr>
                        <a:t>Đối tượng &amp; Mô tả</a:t>
                      </a:r>
                    </a:p>
                  </a:txBody>
                  <a:tcPr marL="29540" marR="29540" marT="29540" marB="29540" anchor="ctr">
                    <a:lnL w="9525" cap="flat" cmpd="sng" algn="ctr">
                      <a:solidFill>
                        <a:srgbClr val="809015"/>
                      </a:solidFill>
                      <a:prstDash val="solid"/>
                      <a:round/>
                      <a:headEnd type="none" w="med" len="med"/>
                      <a:tailEnd type="none" w="med" len="med"/>
                    </a:lnL>
                    <a:lnR w="9525" cap="flat" cmpd="sng" algn="ctr">
                      <a:solidFill>
                        <a:srgbClr val="809015"/>
                      </a:solidFill>
                      <a:prstDash val="solid"/>
                      <a:round/>
                      <a:headEnd type="none" w="med" len="med"/>
                      <a:tailEnd type="none" w="med" len="med"/>
                    </a:lnR>
                    <a:lnT w="9525" cap="flat" cmpd="sng" algn="ctr">
                      <a:solidFill>
                        <a:srgbClr val="8090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076801018"/>
                  </a:ext>
                </a:extLst>
              </a:tr>
              <a:tr h="517588">
                <a:tc>
                  <a:txBody>
                    <a:bodyPr/>
                    <a:lstStyle/>
                    <a:p>
                      <a:pPr algn="ctr" fontAlgn="t"/>
                      <a:r>
                        <a:rPr lang="en-US" sz="1400" baseline="0">
                          <a:effectLst/>
                        </a:rPr>
                        <a:t>1</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solidFill>
                            <a:srgbClr val="FF0000"/>
                          </a:solidFill>
                          <a:effectLst/>
                        </a:rPr>
                        <a:t>- </a:t>
                      </a:r>
                      <a:r>
                        <a:rPr lang="vi-VN" sz="1400" b="1" baseline="0" dirty="0" smtClean="0">
                          <a:solidFill>
                            <a:srgbClr val="FF0000"/>
                          </a:solidFill>
                          <a:effectLst/>
                        </a:rPr>
                        <a:t>request</a:t>
                      </a:r>
                      <a:endParaRPr lang="vi-VN" sz="1400" baseline="0" dirty="0">
                        <a:solidFill>
                          <a:srgbClr val="FF0000"/>
                        </a:solidFill>
                        <a:effectLst/>
                      </a:endParaRPr>
                    </a:p>
                    <a:p>
                      <a:pPr algn="l" fontAlgn="t"/>
                      <a:r>
                        <a:rPr lang="vi-VN" sz="1400" baseline="0" dirty="0">
                          <a:effectLst/>
                        </a:rPr>
                        <a:t>Đây là đối tượng </a:t>
                      </a:r>
                      <a:r>
                        <a:rPr lang="vi-VN" sz="1400" b="1" baseline="0" dirty="0">
                          <a:effectLst/>
                        </a:rPr>
                        <a:t>HttpServletRequest</a:t>
                      </a:r>
                      <a:r>
                        <a:rPr lang="vi-VN" sz="1400" baseline="0" dirty="0">
                          <a:effectLst/>
                        </a:rPr>
                        <a:t> được liên kết với request.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79319625"/>
                  </a:ext>
                </a:extLst>
              </a:tr>
              <a:tr h="517588">
                <a:tc>
                  <a:txBody>
                    <a:bodyPr/>
                    <a:lstStyle/>
                    <a:p>
                      <a:pPr algn="ctr" fontAlgn="t"/>
                      <a:r>
                        <a:rPr lang="en-US" sz="1400" baseline="0">
                          <a:effectLst/>
                        </a:rPr>
                        <a:t>2</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solidFill>
                            <a:srgbClr val="FF0000"/>
                          </a:solidFill>
                          <a:effectLst/>
                        </a:rPr>
                        <a:t>- </a:t>
                      </a:r>
                      <a:r>
                        <a:rPr lang="vi-VN" sz="1400" b="1" baseline="0" dirty="0" smtClean="0">
                          <a:solidFill>
                            <a:srgbClr val="FF0000"/>
                          </a:solidFill>
                          <a:effectLst/>
                        </a:rPr>
                        <a:t>response</a:t>
                      </a:r>
                      <a:endParaRPr lang="vi-VN" sz="1400" baseline="0" dirty="0">
                        <a:solidFill>
                          <a:srgbClr val="FF0000"/>
                        </a:solidFill>
                        <a:effectLst/>
                      </a:endParaRPr>
                    </a:p>
                    <a:p>
                      <a:pPr algn="l" fontAlgn="t"/>
                      <a:r>
                        <a:rPr lang="vi-VN" sz="1400" baseline="0" dirty="0">
                          <a:effectLst/>
                        </a:rPr>
                        <a:t>Đây là đối tượng </a:t>
                      </a:r>
                      <a:r>
                        <a:rPr lang="vi-VN" sz="1400" b="1" baseline="0" dirty="0">
                          <a:effectLst/>
                        </a:rPr>
                        <a:t>HttpServletResponse</a:t>
                      </a:r>
                      <a:r>
                        <a:rPr lang="vi-VN" sz="1400" baseline="0" dirty="0">
                          <a:effectLst/>
                        </a:rPr>
                        <a:t> được liên kết với response tới client.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1200207"/>
                  </a:ext>
                </a:extLst>
              </a:tr>
              <a:tr h="517588">
                <a:tc>
                  <a:txBody>
                    <a:bodyPr/>
                    <a:lstStyle/>
                    <a:p>
                      <a:pPr algn="ctr" fontAlgn="t"/>
                      <a:r>
                        <a:rPr lang="en-US" sz="1400" baseline="0">
                          <a:effectLst/>
                        </a:rPr>
                        <a:t>3</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out</a:t>
                      </a:r>
                      <a:endParaRPr lang="vi-VN" sz="1400" baseline="0" dirty="0">
                        <a:effectLst/>
                      </a:endParaRPr>
                    </a:p>
                    <a:p>
                      <a:pPr algn="l" fontAlgn="t"/>
                      <a:r>
                        <a:rPr lang="vi-VN" sz="1400" baseline="0" dirty="0">
                          <a:effectLst/>
                        </a:rPr>
                        <a:t>Đây là đối tượng </a:t>
                      </a:r>
                      <a:r>
                        <a:rPr lang="vi-VN" sz="1400" b="1" baseline="0" dirty="0">
                          <a:effectLst/>
                        </a:rPr>
                        <a:t>PrintWriter</a:t>
                      </a:r>
                      <a:r>
                        <a:rPr lang="vi-VN" sz="1400" baseline="0" dirty="0">
                          <a:effectLst/>
                        </a:rPr>
                        <a:t> được sử dụng để gửi dữ liệu tới client.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10427171"/>
                  </a:ext>
                </a:extLst>
              </a:tr>
              <a:tr h="476279">
                <a:tc>
                  <a:txBody>
                    <a:bodyPr/>
                    <a:lstStyle/>
                    <a:p>
                      <a:pPr algn="ctr" fontAlgn="t"/>
                      <a:r>
                        <a:rPr lang="en-US" sz="1400" baseline="0">
                          <a:effectLst/>
                        </a:rPr>
                        <a:t>4</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session</a:t>
                      </a:r>
                      <a:endParaRPr lang="vi-VN" sz="1400" baseline="0" dirty="0">
                        <a:effectLst/>
                      </a:endParaRPr>
                    </a:p>
                    <a:p>
                      <a:pPr algn="l" fontAlgn="t"/>
                      <a:r>
                        <a:rPr lang="vi-VN" sz="1400" baseline="0" dirty="0">
                          <a:effectLst/>
                        </a:rPr>
                        <a:t>Đây là đối tượng </a:t>
                      </a:r>
                      <a:r>
                        <a:rPr lang="vi-VN" sz="1400" b="1" baseline="0" dirty="0">
                          <a:effectLst/>
                        </a:rPr>
                        <a:t>HttpSession</a:t>
                      </a:r>
                      <a:r>
                        <a:rPr lang="vi-VN" sz="1400" baseline="0" dirty="0">
                          <a:effectLst/>
                        </a:rPr>
                        <a:t> được liên kết với request.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1692872"/>
                  </a:ext>
                </a:extLst>
              </a:tr>
              <a:tr h="517588">
                <a:tc>
                  <a:txBody>
                    <a:bodyPr/>
                    <a:lstStyle/>
                    <a:p>
                      <a:pPr algn="ctr" fontAlgn="t"/>
                      <a:r>
                        <a:rPr lang="en-US" sz="1400" baseline="0">
                          <a:effectLst/>
                        </a:rPr>
                        <a:t>5</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application</a:t>
                      </a:r>
                      <a:endParaRPr lang="vi-VN" sz="1400" baseline="0" dirty="0">
                        <a:effectLst/>
                      </a:endParaRPr>
                    </a:p>
                    <a:p>
                      <a:pPr algn="l" fontAlgn="t"/>
                      <a:r>
                        <a:rPr lang="vi-VN" sz="1400" baseline="0" dirty="0">
                          <a:effectLst/>
                        </a:rPr>
                        <a:t>Đây là đối tượng </a:t>
                      </a:r>
                      <a:r>
                        <a:rPr lang="vi-VN" sz="1400" b="1" baseline="0" dirty="0">
                          <a:effectLst/>
                        </a:rPr>
                        <a:t>ServletContext</a:t>
                      </a:r>
                      <a:r>
                        <a:rPr lang="vi-VN" sz="1400" baseline="0" dirty="0">
                          <a:effectLst/>
                        </a:rPr>
                        <a:t> được liên kết với application context.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8563839"/>
                  </a:ext>
                </a:extLst>
              </a:tr>
              <a:tr h="476279">
                <a:tc>
                  <a:txBody>
                    <a:bodyPr/>
                    <a:lstStyle/>
                    <a:p>
                      <a:pPr algn="ctr" fontAlgn="t"/>
                      <a:r>
                        <a:rPr lang="en-US" sz="1400" baseline="0">
                          <a:effectLst/>
                        </a:rPr>
                        <a:t>6</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config</a:t>
                      </a:r>
                      <a:endParaRPr lang="vi-VN" sz="1400" baseline="0" dirty="0">
                        <a:effectLst/>
                      </a:endParaRPr>
                    </a:p>
                    <a:p>
                      <a:pPr algn="l" fontAlgn="t"/>
                      <a:r>
                        <a:rPr lang="vi-VN" sz="1400" baseline="0" dirty="0">
                          <a:effectLst/>
                        </a:rPr>
                        <a:t>Đây là đối tượng </a:t>
                      </a:r>
                      <a:r>
                        <a:rPr lang="vi-VN" sz="1400" b="1" baseline="0" dirty="0">
                          <a:effectLst/>
                        </a:rPr>
                        <a:t>ServletConfig</a:t>
                      </a:r>
                      <a:r>
                        <a:rPr lang="vi-VN" sz="1400" baseline="0" dirty="0">
                          <a:effectLst/>
                        </a:rPr>
                        <a:t> được liên kết với page.</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6131566"/>
                  </a:ext>
                </a:extLst>
              </a:tr>
              <a:tr h="517588">
                <a:tc>
                  <a:txBody>
                    <a:bodyPr/>
                    <a:lstStyle/>
                    <a:p>
                      <a:pPr algn="ctr" fontAlgn="t"/>
                      <a:r>
                        <a:rPr lang="en-US" sz="1400" baseline="0">
                          <a:effectLst/>
                        </a:rPr>
                        <a:t>7</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pageContext</a:t>
                      </a:r>
                      <a:endParaRPr lang="vi-VN" sz="1400" baseline="0" dirty="0">
                        <a:effectLst/>
                      </a:endParaRPr>
                    </a:p>
                    <a:p>
                      <a:pPr algn="l" fontAlgn="t"/>
                      <a:r>
                        <a:rPr lang="vi-VN" sz="1400" baseline="0" dirty="0">
                          <a:effectLst/>
                        </a:rPr>
                        <a:t>Điều này đóng gói việc sử dụng các tính năng cụ thể của server như </a:t>
                      </a:r>
                      <a:r>
                        <a:rPr lang="vi-VN" sz="1400" b="1" baseline="0" dirty="0">
                          <a:effectLst/>
                        </a:rPr>
                        <a:t>JspWriters</a:t>
                      </a:r>
                      <a:r>
                        <a:rPr lang="vi-VN" sz="1400" baseline="0" dirty="0">
                          <a:effectLst/>
                        </a:rPr>
                        <a:t> với hiệu suất cao hơn.</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3929335"/>
                  </a:ext>
                </a:extLst>
              </a:tr>
              <a:tr h="678742">
                <a:tc>
                  <a:txBody>
                    <a:bodyPr/>
                    <a:lstStyle/>
                    <a:p>
                      <a:pPr algn="ctr" fontAlgn="t"/>
                      <a:r>
                        <a:rPr lang="en-US" sz="1400" baseline="0">
                          <a:effectLst/>
                        </a:rPr>
                        <a:t>8</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page</a:t>
                      </a:r>
                      <a:endParaRPr lang="vi-VN" sz="1400" baseline="0" dirty="0">
                        <a:effectLst/>
                      </a:endParaRPr>
                    </a:p>
                    <a:p>
                      <a:pPr algn="l" fontAlgn="t"/>
                      <a:r>
                        <a:rPr lang="vi-VN" sz="1400" baseline="0" dirty="0">
                          <a:effectLst/>
                        </a:rPr>
                        <a:t>Đơn giản là một từ đồng nghĩa với </a:t>
                      </a:r>
                      <a:r>
                        <a:rPr lang="vi-VN" sz="1400" b="1" baseline="0" dirty="0">
                          <a:effectLst/>
                        </a:rPr>
                        <a:t>this</a:t>
                      </a:r>
                      <a:r>
                        <a:rPr lang="vi-VN" sz="1400" baseline="0" dirty="0">
                          <a:effectLst/>
                        </a:rPr>
                        <a:t>, được sử dụng để gọi các phương thức được định nghĩa bởi lớp servlet được biên dịch.</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4947867"/>
                  </a:ext>
                </a:extLst>
              </a:tr>
              <a:tr h="517588">
                <a:tc>
                  <a:txBody>
                    <a:bodyPr/>
                    <a:lstStyle/>
                    <a:p>
                      <a:pPr algn="ctr" fontAlgn="t"/>
                      <a:r>
                        <a:rPr lang="en-US" sz="1400" baseline="0" dirty="0">
                          <a:effectLst/>
                        </a:rPr>
                        <a:t>9</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Exception</a:t>
                      </a:r>
                      <a:endParaRPr lang="vi-VN" sz="1400" baseline="0" dirty="0">
                        <a:effectLst/>
                      </a:endParaRPr>
                    </a:p>
                    <a:p>
                      <a:pPr algn="l" fontAlgn="t"/>
                      <a:r>
                        <a:rPr lang="vi-VN" sz="1400" baseline="0" dirty="0">
                          <a:effectLst/>
                        </a:rPr>
                        <a:t>Đối tượng </a:t>
                      </a:r>
                      <a:r>
                        <a:rPr lang="vi-VN" sz="1400" b="1" baseline="0" dirty="0">
                          <a:effectLst/>
                        </a:rPr>
                        <a:t>Exception</a:t>
                      </a:r>
                      <a:r>
                        <a:rPr lang="vi-VN" sz="1400" baseline="0" dirty="0">
                          <a:effectLst/>
                        </a:rPr>
                        <a:t> cho phép các dữ liệu ngoại lệ được truy cập bằng JSP được chỉ định.</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0805438"/>
                  </a:ext>
                </a:extLst>
              </a:tr>
            </a:tbl>
          </a:graphicData>
        </a:graphic>
      </p:graphicFrame>
    </p:spTree>
    <p:extLst>
      <p:ext uri="{BB962C8B-B14F-4D97-AF65-F5344CB8AC3E}">
        <p14:creationId xmlns:p14="http://schemas.microsoft.com/office/powerpoint/2010/main" val="2640089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Demo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24743"/>
            <a:ext cx="9130343" cy="5735367"/>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5616" y="1844824"/>
            <a:ext cx="6173666" cy="23042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8962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Gọi lớp Java từ JSP</a:t>
            </a:r>
            <a:endParaRPr lang="en-US" dirty="0"/>
          </a:p>
        </p:txBody>
      </p:sp>
      <p:pic>
        <p:nvPicPr>
          <p:cNvPr id="3" name="Picture 2"/>
          <p:cNvPicPr>
            <a:picLocks noChangeAspect="1"/>
          </p:cNvPicPr>
          <p:nvPr/>
        </p:nvPicPr>
        <p:blipFill>
          <a:blip r:embed="rId2"/>
          <a:stretch>
            <a:fillRect/>
          </a:stretch>
        </p:blipFill>
        <p:spPr>
          <a:xfrm>
            <a:off x="1547664" y="3861048"/>
            <a:ext cx="5849166" cy="2305372"/>
          </a:xfrm>
          <a:prstGeom prst="rect">
            <a:avLst/>
          </a:prstGeom>
        </p:spPr>
      </p:pic>
      <p:sp>
        <p:nvSpPr>
          <p:cNvPr id="4" name="TextBox 3"/>
          <p:cNvSpPr txBox="1"/>
          <p:nvPr/>
        </p:nvSpPr>
        <p:spPr>
          <a:xfrm>
            <a:off x="755576" y="1556792"/>
            <a:ext cx="6552728"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dirty="0" smtClean="0"/>
              <a:t>JSP thực hiện gọi 1 lớp Java để nó thực hiện các công việc nặng nhọc, sau đó nhận kết quả và tiếp tục xử lí </a:t>
            </a:r>
          </a:p>
          <a:p>
            <a:pPr marL="285750" indent="-285750">
              <a:buFont typeface="Wingdings" panose="05000000000000000000" pitchFamily="2" charset="2"/>
              <a:buChar char="v"/>
            </a:pPr>
            <a:r>
              <a:rPr lang="en-US" sz="2000" dirty="0" smtClean="0"/>
              <a:t>Tránh việc file JSP chứa hàng nghìn dòng code</a:t>
            </a:r>
            <a:endParaRPr lang="en-US" sz="2000" dirty="0"/>
          </a:p>
        </p:txBody>
      </p:sp>
    </p:spTree>
    <p:extLst>
      <p:ext uri="{BB962C8B-B14F-4D97-AF65-F5344CB8AC3E}">
        <p14:creationId xmlns:p14="http://schemas.microsoft.com/office/powerpoint/2010/main" val="111444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221088"/>
            <a:ext cx="8857110" cy="2375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804028"/>
            <a:ext cx="8857110" cy="1722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0" y="3689064"/>
            <a:ext cx="1159292" cy="369332"/>
          </a:xfrm>
          <a:prstGeom prst="rect">
            <a:avLst/>
          </a:prstGeom>
          <a:noFill/>
        </p:spPr>
        <p:txBody>
          <a:bodyPr wrap="none" rtlCol="0">
            <a:spAutoFit/>
          </a:bodyPr>
          <a:lstStyle/>
          <a:p>
            <a:r>
              <a:rPr lang="en-US" dirty="0" err="1" smtClean="0"/>
              <a:t>Home.jsp</a:t>
            </a:r>
            <a:endParaRPr lang="en-US" dirty="0" smtClean="0"/>
          </a:p>
        </p:txBody>
      </p:sp>
      <p:sp>
        <p:nvSpPr>
          <p:cNvPr id="4" name="TextBox 3"/>
          <p:cNvSpPr txBox="1"/>
          <p:nvPr/>
        </p:nvSpPr>
        <p:spPr>
          <a:xfrm>
            <a:off x="-14808" y="1411677"/>
            <a:ext cx="2275046" cy="369332"/>
          </a:xfrm>
          <a:prstGeom prst="rect">
            <a:avLst/>
          </a:prstGeom>
          <a:noFill/>
        </p:spPr>
        <p:txBody>
          <a:bodyPr wrap="none" rtlCol="0">
            <a:spAutoFit/>
          </a:bodyPr>
          <a:lstStyle/>
          <a:p>
            <a:r>
              <a:rPr lang="en-US" dirty="0" smtClean="0"/>
              <a:t>HomeController.java</a:t>
            </a:r>
          </a:p>
        </p:txBody>
      </p:sp>
      <p:pic>
        <p:nvPicPr>
          <p:cNvPr id="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51583" y="2475724"/>
            <a:ext cx="8568952" cy="2172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7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3" name="TextBox 2"/>
          <p:cNvSpPr txBox="1"/>
          <p:nvPr/>
        </p:nvSpPr>
        <p:spPr>
          <a:xfrm>
            <a:off x="827584" y="1700808"/>
            <a:ext cx="6768752" cy="1323439"/>
          </a:xfrm>
          <a:prstGeom prst="rect">
            <a:avLst/>
          </a:prstGeom>
          <a:noFill/>
        </p:spPr>
        <p:txBody>
          <a:bodyPr wrap="square" rtlCol="0">
            <a:spAutoFit/>
          </a:bodyPr>
          <a:lstStyle/>
          <a:p>
            <a:r>
              <a:rPr lang="vi-VN" sz="2000" b="1" dirty="0"/>
              <a:t>JSP Standard Tag Library (JSTL)</a:t>
            </a:r>
            <a:r>
              <a:rPr lang="vi-VN" sz="2000" dirty="0"/>
              <a:t> là thư viện thẻ chuẩn cung cấp các thẻ để kiểm soát hành vi trang, lặp đi lặp lại và các lệnh điều khiển, các thẻ quốc tế hóa, và các thẻ SQL.</a:t>
            </a:r>
            <a:endParaRPr lang="en-US" sz="2000" dirty="0"/>
          </a:p>
        </p:txBody>
      </p:sp>
      <p:sp>
        <p:nvSpPr>
          <p:cNvPr id="4" name="TextBox 3"/>
          <p:cNvSpPr txBox="1"/>
          <p:nvPr/>
        </p:nvSpPr>
        <p:spPr>
          <a:xfrm>
            <a:off x="827584" y="3284984"/>
            <a:ext cx="4896544" cy="707886"/>
          </a:xfrm>
          <a:prstGeom prst="rect">
            <a:avLst/>
          </a:prstGeom>
          <a:noFill/>
        </p:spPr>
        <p:txBody>
          <a:bodyPr wrap="square" rtlCol="0">
            <a:spAutoFit/>
          </a:bodyPr>
          <a:lstStyle/>
          <a:p>
            <a:r>
              <a:rPr lang="en-US" sz="2000" b="1" dirty="0"/>
              <a:t>JSTL</a:t>
            </a:r>
            <a:r>
              <a:rPr lang="en-US" sz="2000" dirty="0"/>
              <a:t> là một phần của </a:t>
            </a:r>
            <a:r>
              <a:rPr lang="en-US" sz="2000" b="1" dirty="0"/>
              <a:t>Java EE API</a:t>
            </a:r>
            <a:r>
              <a:rPr lang="en-US" sz="2000" dirty="0"/>
              <a:t> và trong hầu hết các container servlet.</a:t>
            </a:r>
          </a:p>
        </p:txBody>
      </p:sp>
    </p:spTree>
    <p:extLst>
      <p:ext uri="{BB962C8B-B14F-4D97-AF65-F5344CB8AC3E}">
        <p14:creationId xmlns:p14="http://schemas.microsoft.com/office/powerpoint/2010/main" val="28091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3" name="TextBox 2"/>
          <p:cNvSpPr txBox="1"/>
          <p:nvPr/>
        </p:nvSpPr>
        <p:spPr>
          <a:xfrm>
            <a:off x="467544" y="1818723"/>
            <a:ext cx="6768752" cy="70788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 </a:t>
            </a:r>
            <a:r>
              <a:rPr lang="en-US" sz="2000" dirty="0"/>
              <a:t>Thẻ </a:t>
            </a:r>
            <a:r>
              <a:rPr lang="en-US" sz="2000" b="1" dirty="0"/>
              <a:t>&lt;c: if&gt;</a:t>
            </a:r>
            <a:r>
              <a:rPr lang="en-US" sz="2000" dirty="0"/>
              <a:t> </a:t>
            </a:r>
            <a:r>
              <a:rPr lang="en-US" sz="2000" dirty="0" smtClean="0"/>
              <a:t>: đánh </a:t>
            </a:r>
            <a:r>
              <a:rPr lang="en-US" sz="2000" dirty="0"/>
              <a:t>giá một biểu thức và chỉ hiển thị nội dung của nó nếu biểu thức đánh giá là true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53" y="2651321"/>
            <a:ext cx="6787096" cy="3888432"/>
          </a:xfrm>
          <a:prstGeom prst="rect">
            <a:avLst/>
          </a:prstGeom>
        </p:spPr>
      </p:pic>
      <p:sp>
        <p:nvSpPr>
          <p:cNvPr id="7" name="TextBox 6"/>
          <p:cNvSpPr txBox="1"/>
          <p:nvPr/>
        </p:nvSpPr>
        <p:spPr>
          <a:xfrm>
            <a:off x="675037" y="1274811"/>
            <a:ext cx="4464496" cy="461665"/>
          </a:xfrm>
          <a:prstGeom prst="rect">
            <a:avLst/>
          </a:prstGeom>
          <a:noFill/>
        </p:spPr>
        <p:txBody>
          <a:bodyPr wrap="square" rtlCol="0">
            <a:spAutoFit/>
          </a:bodyPr>
          <a:lstStyle/>
          <a:p>
            <a:r>
              <a:rPr lang="en-US" sz="2400" b="1" dirty="0" smtClean="0"/>
              <a:t>1 số câu lệnh thường dùng</a:t>
            </a:r>
            <a:endParaRPr lang="en-US" sz="2400" b="1" dirty="0"/>
          </a:p>
        </p:txBody>
      </p:sp>
    </p:spTree>
    <p:extLst>
      <p:ext uri="{BB962C8B-B14F-4D97-AF65-F5344CB8AC3E}">
        <p14:creationId xmlns:p14="http://schemas.microsoft.com/office/powerpoint/2010/main" val="14949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C3673D-8AB0-46F5-B203-1FC0725AF61B}"/>
              </a:ext>
            </a:extLst>
          </p:cNvPr>
          <p:cNvGrpSpPr/>
          <p:nvPr/>
        </p:nvGrpSpPr>
        <p:grpSpPr>
          <a:xfrm>
            <a:off x="967180" y="857250"/>
            <a:ext cx="8035521" cy="5143500"/>
            <a:chOff x="1296064" y="0"/>
            <a:chExt cx="10714028" cy="6858000"/>
          </a:xfrm>
        </p:grpSpPr>
        <p:sp>
          <p:nvSpPr>
            <p:cNvPr id="29" name="Rectangle 28">
              <a:extLst>
                <a:ext uri="{FF2B5EF4-FFF2-40B4-BE49-F238E27FC236}">
                  <a16:creationId xmlns:a16="http://schemas.microsoft.com/office/drawing/2014/main" id="{0F08A055-525D-4192-92DF-16DDEE33C610}"/>
                </a:ext>
              </a:extLst>
            </p:cNvPr>
            <p:cNvSpPr/>
            <p:nvPr/>
          </p:nvSpPr>
          <p:spPr>
            <a:xfrm>
              <a:off x="1308100" y="1192984"/>
              <a:ext cx="9217750" cy="4472032"/>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766A5D7-6403-4DCA-84EE-59E9319B2ECA}"/>
                </a:ext>
              </a:extLst>
            </p:cNvPr>
            <p:cNvSpPr/>
            <p:nvPr/>
          </p:nvSpPr>
          <p:spPr>
            <a:xfrm>
              <a:off x="1296064" y="0"/>
              <a:ext cx="10714028" cy="6858000"/>
            </a:xfrm>
            <a:custGeom>
              <a:avLst/>
              <a:gdLst>
                <a:gd name="connsiteX0" fmla="*/ 4448884 w 10714028"/>
                <a:gd name="connsiteY0" fmla="*/ 0 h 6858000"/>
                <a:gd name="connsiteX1" fmla="*/ 10714028 w 10714028"/>
                <a:gd name="connsiteY1" fmla="*/ 0 h 6858000"/>
                <a:gd name="connsiteX2" fmla="*/ 10714028 w 10714028"/>
                <a:gd name="connsiteY2" fmla="*/ 6858000 h 6858000"/>
                <a:gd name="connsiteX3" fmla="*/ 4448884 w 10714028"/>
                <a:gd name="connsiteY3" fmla="*/ 6858000 h 6858000"/>
                <a:gd name="connsiteX4" fmla="*/ 4448884 w 10714028"/>
                <a:gd name="connsiteY4" fmla="*/ 5483256 h 6858000"/>
                <a:gd name="connsiteX5" fmla="*/ 0 w 10714028"/>
                <a:gd name="connsiteY5" fmla="*/ 5483256 h 6858000"/>
                <a:gd name="connsiteX6" fmla="*/ 0 w 10714028"/>
                <a:gd name="connsiteY6" fmla="*/ 1374745 h 6858000"/>
                <a:gd name="connsiteX7" fmla="*/ 4448884 w 10714028"/>
                <a:gd name="connsiteY7" fmla="*/ 13747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4028" h="6858000">
                  <a:moveTo>
                    <a:pt x="4448884" y="0"/>
                  </a:moveTo>
                  <a:lnTo>
                    <a:pt x="10714028" y="0"/>
                  </a:lnTo>
                  <a:lnTo>
                    <a:pt x="10714028" y="6858000"/>
                  </a:lnTo>
                  <a:lnTo>
                    <a:pt x="4448884" y="6858000"/>
                  </a:lnTo>
                  <a:lnTo>
                    <a:pt x="4448884" y="5483256"/>
                  </a:lnTo>
                  <a:lnTo>
                    <a:pt x="0" y="5483256"/>
                  </a:lnTo>
                  <a:lnTo>
                    <a:pt x="0" y="1374745"/>
                  </a:lnTo>
                  <a:lnTo>
                    <a:pt x="4448884" y="13747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9B6C79BA-7825-4836-BB1C-3CE6D4752FF9}"/>
                </a:ext>
              </a:extLst>
            </p:cNvPr>
            <p:cNvSpPr txBox="1"/>
            <p:nvPr/>
          </p:nvSpPr>
          <p:spPr>
            <a:xfrm>
              <a:off x="1296064" y="2190200"/>
              <a:ext cx="5142860" cy="2277547"/>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pPr algn="ctr"/>
              <a:r>
                <a:rPr lang="en-US" sz="5000" dirty="0" err="1"/>
                <a:t>Nội</a:t>
              </a:r>
              <a:r>
                <a:rPr lang="en-US" sz="5000" dirty="0"/>
                <a:t> dung </a:t>
              </a:r>
            </a:p>
            <a:p>
              <a:pPr algn="ctr"/>
              <a:r>
                <a:rPr lang="en-US" sz="5000" dirty="0" err="1"/>
                <a:t>chính</a:t>
              </a:r>
              <a:endParaRPr lang="en-US" sz="5000" dirty="0"/>
            </a:p>
          </p:txBody>
        </p:sp>
      </p:grpSp>
      <p:grpSp>
        <p:nvGrpSpPr>
          <p:cNvPr id="36" name="Group 35">
            <a:extLst>
              <a:ext uri="{FF2B5EF4-FFF2-40B4-BE49-F238E27FC236}">
                <a16:creationId xmlns:a16="http://schemas.microsoft.com/office/drawing/2014/main" id="{304901CD-1BFE-4E96-A81D-73BFEA7132AC}"/>
              </a:ext>
            </a:extLst>
          </p:cNvPr>
          <p:cNvGrpSpPr/>
          <p:nvPr/>
        </p:nvGrpSpPr>
        <p:grpSpPr>
          <a:xfrm>
            <a:off x="4879121" y="1874259"/>
            <a:ext cx="2802075" cy="433297"/>
            <a:chOff x="6450485" y="1259423"/>
            <a:chExt cx="3736101" cy="577729"/>
          </a:xfrm>
        </p:grpSpPr>
        <p:sp>
          <p:nvSpPr>
            <p:cNvPr id="37" name="Rectangle 36">
              <a:extLst>
                <a:ext uri="{FF2B5EF4-FFF2-40B4-BE49-F238E27FC236}">
                  <a16:creationId xmlns:a16="http://schemas.microsoft.com/office/drawing/2014/main" id="{76D5268B-418D-4764-844E-31A104F7951B}"/>
                </a:ext>
              </a:extLst>
            </p:cNvPr>
            <p:cNvSpPr/>
            <p:nvPr/>
          </p:nvSpPr>
          <p:spPr>
            <a:xfrm>
              <a:off x="6450485" y="1259423"/>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iCiel Fester Bold" pitchFamily="50" charset="0"/>
                </a:rPr>
                <a:t>1</a:t>
              </a:r>
            </a:p>
          </p:txBody>
        </p:sp>
        <p:sp>
          <p:nvSpPr>
            <p:cNvPr id="38" name="TextBox 37">
              <a:extLst>
                <a:ext uri="{FF2B5EF4-FFF2-40B4-BE49-F238E27FC236}">
                  <a16:creationId xmlns:a16="http://schemas.microsoft.com/office/drawing/2014/main" id="{188B2585-2538-432B-9714-DF248F241114}"/>
                </a:ext>
              </a:extLst>
            </p:cNvPr>
            <p:cNvSpPr txBox="1"/>
            <p:nvPr/>
          </p:nvSpPr>
          <p:spPr>
            <a:xfrm>
              <a:off x="7112324" y="1291102"/>
              <a:ext cx="3074262" cy="523220"/>
            </a:xfrm>
            <a:prstGeom prst="rect">
              <a:avLst/>
            </a:prstGeom>
            <a:noFill/>
          </p:spPr>
          <p:txBody>
            <a:bodyPr wrap="none" rtlCol="0">
              <a:spAutoFit/>
            </a:bodyPr>
            <a:lstStyle/>
            <a:p>
              <a:pPr>
                <a:spcBef>
                  <a:spcPts val="450"/>
                </a:spcBef>
              </a:pPr>
              <a:r>
                <a:rPr lang="en-US" sz="1950" spc="150" dirty="0">
                  <a:latin typeface="iCiel Fester Bold" pitchFamily="50" charset="0"/>
                </a:rPr>
                <a:t>Tổng quan về JSP</a:t>
              </a:r>
            </a:p>
          </p:txBody>
        </p:sp>
      </p:grpSp>
      <p:grpSp>
        <p:nvGrpSpPr>
          <p:cNvPr id="39" name="Group 38">
            <a:extLst>
              <a:ext uri="{FF2B5EF4-FFF2-40B4-BE49-F238E27FC236}">
                <a16:creationId xmlns:a16="http://schemas.microsoft.com/office/drawing/2014/main" id="{5A108BB4-4A9D-4BF3-9B3B-1F0038EF6DAB}"/>
              </a:ext>
            </a:extLst>
          </p:cNvPr>
          <p:cNvGrpSpPr/>
          <p:nvPr/>
        </p:nvGrpSpPr>
        <p:grpSpPr>
          <a:xfrm>
            <a:off x="4873571" y="3642622"/>
            <a:ext cx="3844736" cy="769441"/>
            <a:chOff x="5080336" y="2424274"/>
            <a:chExt cx="5126315" cy="1025920"/>
          </a:xfrm>
        </p:grpSpPr>
        <p:sp>
          <p:nvSpPr>
            <p:cNvPr id="40" name="Rectangle 39">
              <a:extLst>
                <a:ext uri="{FF2B5EF4-FFF2-40B4-BE49-F238E27FC236}">
                  <a16:creationId xmlns:a16="http://schemas.microsoft.com/office/drawing/2014/main" id="{2AF71B20-E686-4DF0-B68F-38105599A22C}"/>
                </a:ext>
              </a:extLst>
            </p:cNvPr>
            <p:cNvSpPr/>
            <p:nvPr/>
          </p:nvSpPr>
          <p:spPr>
            <a:xfrm>
              <a:off x="5080336" y="2427011"/>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latin typeface="iCiel Fester Bold" pitchFamily="50" charset="0"/>
                </a:rPr>
                <a:t>3</a:t>
              </a:r>
            </a:p>
          </p:txBody>
        </p:sp>
        <p:sp>
          <p:nvSpPr>
            <p:cNvPr id="41" name="TextBox 40">
              <a:extLst>
                <a:ext uri="{FF2B5EF4-FFF2-40B4-BE49-F238E27FC236}">
                  <a16:creationId xmlns:a16="http://schemas.microsoft.com/office/drawing/2014/main" id="{A3243ED0-0E47-4584-840F-61AE419BCD7A}"/>
                </a:ext>
              </a:extLst>
            </p:cNvPr>
            <p:cNvSpPr txBox="1"/>
            <p:nvPr/>
          </p:nvSpPr>
          <p:spPr>
            <a:xfrm>
              <a:off x="5728501" y="2424274"/>
              <a:ext cx="4478150" cy="1025920"/>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r>
                <a:rPr lang="en-US" sz="1950" dirty="0"/>
                <a:t>Khác nhau </a:t>
              </a:r>
              <a:r>
                <a:rPr lang="en-US" sz="1950" dirty="0" err="1"/>
                <a:t>giữa</a:t>
              </a:r>
              <a:r>
                <a:rPr lang="en-US" sz="1950" dirty="0"/>
                <a:t> </a:t>
              </a:r>
              <a:r>
                <a:rPr lang="en-US" sz="1950" dirty="0" smtClean="0"/>
                <a:t>JSP</a:t>
              </a:r>
            </a:p>
            <a:p>
              <a:r>
                <a:rPr lang="en-US" sz="1950" dirty="0" smtClean="0"/>
                <a:t> </a:t>
              </a:r>
              <a:r>
                <a:rPr lang="en-US" sz="1950" dirty="0"/>
                <a:t>và HTML</a:t>
              </a:r>
            </a:p>
          </p:txBody>
        </p:sp>
      </p:grpSp>
      <p:grpSp>
        <p:nvGrpSpPr>
          <p:cNvPr id="45" name="Group 44">
            <a:extLst>
              <a:ext uri="{FF2B5EF4-FFF2-40B4-BE49-F238E27FC236}">
                <a16:creationId xmlns:a16="http://schemas.microsoft.com/office/drawing/2014/main" id="{5A108BB4-4A9D-4BF3-9B3B-1F0038EF6DAB}"/>
              </a:ext>
            </a:extLst>
          </p:cNvPr>
          <p:cNvGrpSpPr/>
          <p:nvPr/>
        </p:nvGrpSpPr>
        <p:grpSpPr>
          <a:xfrm>
            <a:off x="4873569" y="2747884"/>
            <a:ext cx="2202106" cy="435350"/>
            <a:chOff x="5080336" y="2424274"/>
            <a:chExt cx="2936145" cy="580466"/>
          </a:xfrm>
        </p:grpSpPr>
        <p:sp>
          <p:nvSpPr>
            <p:cNvPr id="46" name="Rectangle 45">
              <a:extLst>
                <a:ext uri="{FF2B5EF4-FFF2-40B4-BE49-F238E27FC236}">
                  <a16:creationId xmlns:a16="http://schemas.microsoft.com/office/drawing/2014/main" id="{2AF71B20-E686-4DF0-B68F-38105599A22C}"/>
                </a:ext>
              </a:extLst>
            </p:cNvPr>
            <p:cNvSpPr/>
            <p:nvPr/>
          </p:nvSpPr>
          <p:spPr>
            <a:xfrm>
              <a:off x="5080336" y="2427011"/>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latin typeface="iCiel Fester Bold" pitchFamily="50" charset="0"/>
                </a:rPr>
                <a:t>2</a:t>
              </a:r>
            </a:p>
          </p:txBody>
        </p:sp>
        <p:sp>
          <p:nvSpPr>
            <p:cNvPr id="47" name="TextBox 46">
              <a:extLst>
                <a:ext uri="{FF2B5EF4-FFF2-40B4-BE49-F238E27FC236}">
                  <a16:creationId xmlns:a16="http://schemas.microsoft.com/office/drawing/2014/main" id="{A3243ED0-0E47-4584-840F-61AE419BCD7A}"/>
                </a:ext>
              </a:extLst>
            </p:cNvPr>
            <p:cNvSpPr txBox="1"/>
            <p:nvPr/>
          </p:nvSpPr>
          <p:spPr>
            <a:xfrm>
              <a:off x="5728501" y="2424274"/>
              <a:ext cx="2287980" cy="523219"/>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r>
                <a:rPr lang="en-US" sz="1950" dirty="0" smtClean="0"/>
                <a:t>Cấu Tạo JSP</a:t>
              </a:r>
              <a:endParaRPr lang="en-US" sz="1950" dirty="0"/>
            </a:p>
          </p:txBody>
        </p:sp>
      </p:grpSp>
    </p:spTree>
    <p:extLst>
      <p:ext uri="{BB962C8B-B14F-4D97-AF65-F5344CB8AC3E}">
        <p14:creationId xmlns:p14="http://schemas.microsoft.com/office/powerpoint/2010/main" val="246804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5400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decel="10000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ppt_x"/>
                                          </p:val>
                                        </p:tav>
                                        <p:tav tm="100000">
                                          <p:val>
                                            <p:strVal val="#ppt_x"/>
                                          </p:val>
                                        </p:tav>
                                      </p:tavLst>
                                    </p:anim>
                                    <p:anim calcmode="lin" valueType="num">
                                      <p:cBhvr additive="base">
                                        <p:cTn id="1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decel="10000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4" name="TextBox 3"/>
          <p:cNvSpPr txBox="1"/>
          <p:nvPr/>
        </p:nvSpPr>
        <p:spPr>
          <a:xfrm>
            <a:off x="827584" y="1916832"/>
            <a:ext cx="295232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t> &lt;</a:t>
            </a:r>
            <a:r>
              <a:rPr lang="en-US" sz="2400" b="1" dirty="0" err="1" smtClean="0"/>
              <a:t>c:forEach</a:t>
            </a:r>
            <a:r>
              <a:rPr lang="en-US" sz="2400" b="1" dirty="0" smtClean="0"/>
              <a:t>&gt;</a:t>
            </a:r>
            <a:endParaRPr lang="en-US" sz="2400" b="1" dirty="0"/>
          </a:p>
        </p:txBody>
      </p:sp>
      <p:sp>
        <p:nvSpPr>
          <p:cNvPr id="6" name="TextBox 5"/>
          <p:cNvSpPr txBox="1"/>
          <p:nvPr/>
        </p:nvSpPr>
        <p:spPr>
          <a:xfrm>
            <a:off x="1043608" y="2636912"/>
            <a:ext cx="6768752" cy="1015663"/>
          </a:xfrm>
          <a:prstGeom prst="rect">
            <a:avLst/>
          </a:prstGeom>
          <a:noFill/>
        </p:spPr>
        <p:txBody>
          <a:bodyPr wrap="square" rtlCol="0">
            <a:spAutoFit/>
          </a:bodyPr>
          <a:lstStyle/>
          <a:p>
            <a:r>
              <a:rPr lang="en-US" sz="2000" dirty="0"/>
              <a:t>T</a:t>
            </a:r>
            <a:r>
              <a:rPr lang="vi-VN" sz="2000" dirty="0" smtClean="0"/>
              <a:t>hẻ </a:t>
            </a:r>
            <a:r>
              <a:rPr lang="vi-VN" sz="2000" dirty="0"/>
              <a:t>này tồn tại như một giải pháp thay thế tốt cho việc nhúng Java vòng lặp </a:t>
            </a:r>
            <a:r>
              <a:rPr lang="vi-VN" sz="2000" b="1" dirty="0"/>
              <a:t>for, while</a:t>
            </a:r>
            <a:r>
              <a:rPr lang="vi-VN" sz="2000" dirty="0"/>
              <a:t> hoặc </a:t>
            </a:r>
            <a:r>
              <a:rPr lang="vi-VN" sz="2000" b="1" dirty="0"/>
              <a:t>do-</a:t>
            </a:r>
            <a:r>
              <a:rPr lang="vi-VN" sz="2000" dirty="0"/>
              <a:t> while thông qua một scriptlet</a:t>
            </a:r>
            <a:endParaRPr lang="en-US" sz="2000" dirty="0"/>
          </a:p>
        </p:txBody>
      </p:sp>
    </p:spTree>
    <p:extLst>
      <p:ext uri="{BB962C8B-B14F-4D97-AF65-F5344CB8AC3E}">
        <p14:creationId xmlns:p14="http://schemas.microsoft.com/office/powerpoint/2010/main" val="340398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5256286"/>
          </a:xfrm>
          <a:prstGeom prst="rect">
            <a:avLst/>
          </a:prstGeom>
        </p:spPr>
      </p:pic>
    </p:spTree>
    <p:extLst>
      <p:ext uri="{BB962C8B-B14F-4D97-AF65-F5344CB8AC3E}">
        <p14:creationId xmlns:p14="http://schemas.microsoft.com/office/powerpoint/2010/main" val="457982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64704"/>
            <a:ext cx="7560840" cy="5629275"/>
          </a:xfrm>
          <a:prstGeom prst="rect">
            <a:avLst/>
          </a:prstGeom>
        </p:spPr>
      </p:pic>
    </p:spTree>
    <p:extLst>
      <p:ext uri="{BB962C8B-B14F-4D97-AF65-F5344CB8AC3E}">
        <p14:creationId xmlns:p14="http://schemas.microsoft.com/office/powerpoint/2010/main" val="3447083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331640" y="1844824"/>
            <a:ext cx="6408712" cy="3024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i="1" dirty="0" smtClean="0">
                <a:ln w="0"/>
                <a:solidFill>
                  <a:schemeClr val="tx1"/>
                </a:solidFill>
                <a:effectLst>
                  <a:outerShdw blurRad="38100" dist="19050" dir="2700000" algn="tl" rotWithShape="0">
                    <a:schemeClr val="dk1">
                      <a:alpha val="40000"/>
                    </a:schemeClr>
                  </a:outerShdw>
                </a:effectLst>
              </a:rPr>
              <a:t>Dưới đây là 1 sản phẩm demo có sử dụng JSP do nhóm thực hiện</a:t>
            </a:r>
            <a:endParaRPr lang="en-US" sz="2400" b="1" i="1" dirty="0"/>
          </a:p>
        </p:txBody>
      </p:sp>
    </p:spTree>
    <p:extLst>
      <p:ext uri="{BB962C8B-B14F-4D97-AF65-F5344CB8AC3E}">
        <p14:creationId xmlns:p14="http://schemas.microsoft.com/office/powerpoint/2010/main" val="1170823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cập</a:t>
            </a:r>
            <a:endParaRPr lang="en-US" dirty="0"/>
          </a:p>
        </p:txBody>
      </p:sp>
      <p:sp>
        <p:nvSpPr>
          <p:cNvPr id="3" name="TextBox 2"/>
          <p:cNvSpPr txBox="1"/>
          <p:nvPr/>
        </p:nvSpPr>
        <p:spPr>
          <a:xfrm>
            <a:off x="1403351" y="3068960"/>
            <a:ext cx="6913065" cy="1569660"/>
          </a:xfrm>
          <a:prstGeom prst="rect">
            <a:avLst/>
          </a:prstGeom>
          <a:noFill/>
        </p:spPr>
        <p:txBody>
          <a:bodyPr wrap="square" rtlCol="0">
            <a:spAutoFit/>
          </a:bodyPr>
          <a:lstStyle/>
          <a:p>
            <a:r>
              <a:rPr lang="en-US" sz="9600" dirty="0" smtClean="0"/>
              <a:t>Ptit.cf:8082</a:t>
            </a:r>
          </a:p>
        </p:txBody>
      </p:sp>
    </p:spTree>
    <p:extLst>
      <p:ext uri="{BB962C8B-B14F-4D97-AF65-F5344CB8AC3E}">
        <p14:creationId xmlns:p14="http://schemas.microsoft.com/office/powerpoint/2010/main" val="2062505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4957687-80E3-43A5-828E-671F5DB522BF}"/>
              </a:ext>
            </a:extLst>
          </p:cNvPr>
          <p:cNvGrpSpPr/>
          <p:nvPr/>
        </p:nvGrpSpPr>
        <p:grpSpPr>
          <a:xfrm>
            <a:off x="899479" y="1454229"/>
            <a:ext cx="7345043" cy="3949543"/>
            <a:chOff x="1199305" y="700722"/>
            <a:chExt cx="9793390" cy="5266057"/>
          </a:xfrm>
        </p:grpSpPr>
        <p:sp>
          <p:nvSpPr>
            <p:cNvPr id="30" name="Rectangle 29">
              <a:extLst>
                <a:ext uri="{FF2B5EF4-FFF2-40B4-BE49-F238E27FC236}">
                  <a16:creationId xmlns:a16="http://schemas.microsoft.com/office/drawing/2014/main" id="{875C78E5-50E6-4C58-890D-2BEE27E1A0F3}"/>
                </a:ext>
              </a:extLst>
            </p:cNvPr>
            <p:cNvSpPr/>
            <p:nvPr/>
          </p:nvSpPr>
          <p:spPr>
            <a:xfrm>
              <a:off x="1199305" y="700722"/>
              <a:ext cx="9793390" cy="5266057"/>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225"/>
            </a:p>
          </p:txBody>
        </p:sp>
        <p:sp>
          <p:nvSpPr>
            <p:cNvPr id="33" name="Rectangle 32">
              <a:extLst>
                <a:ext uri="{FF2B5EF4-FFF2-40B4-BE49-F238E27FC236}">
                  <a16:creationId xmlns:a16="http://schemas.microsoft.com/office/drawing/2014/main" id="{84883F89-A991-4319-820D-848ADFEF7F5F}"/>
                </a:ext>
              </a:extLst>
            </p:cNvPr>
            <p:cNvSpPr/>
            <p:nvPr/>
          </p:nvSpPr>
          <p:spPr>
            <a:xfrm>
              <a:off x="1409701" y="894860"/>
              <a:ext cx="9372599" cy="4877780"/>
            </a:xfrm>
            <a:prstGeom prst="rect">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225" dirty="0"/>
            </a:p>
          </p:txBody>
        </p:sp>
      </p:grpSp>
      <p:sp>
        <p:nvSpPr>
          <p:cNvPr id="37" name="TextBox 36">
            <a:extLst>
              <a:ext uri="{FF2B5EF4-FFF2-40B4-BE49-F238E27FC236}">
                <a16:creationId xmlns:a16="http://schemas.microsoft.com/office/drawing/2014/main" id="{85544D16-F98A-4129-923E-1BF4C43757E0}"/>
              </a:ext>
            </a:extLst>
          </p:cNvPr>
          <p:cNvSpPr txBox="1"/>
          <p:nvPr/>
        </p:nvSpPr>
        <p:spPr>
          <a:xfrm>
            <a:off x="658366" y="2730733"/>
            <a:ext cx="8055869" cy="1384995"/>
          </a:xfrm>
          <a:prstGeom prst="rect">
            <a:avLst/>
          </a:prstGeom>
          <a:noFill/>
        </p:spPr>
        <p:txBody>
          <a:bodyPr wrap="square" rtlCol="0">
            <a:spAutoFit/>
          </a:bodyPr>
          <a:lstStyle/>
          <a:p>
            <a:pPr algn="ctr">
              <a:spcBef>
                <a:spcPts val="450"/>
              </a:spcBef>
              <a:spcAft>
                <a:spcPts val="450"/>
              </a:spcAft>
            </a:pPr>
            <a:r>
              <a:rPr lang="vi-VN" sz="8400" kern="1500" spc="60" dirty="0">
                <a:latin typeface="fox in the snow" panose="02000000000000000000" pitchFamily="2" charset="-18"/>
                <a:ea typeface="Roboto" pitchFamily="2" charset="0"/>
              </a:rPr>
              <a:t>Thank you</a:t>
            </a:r>
            <a:r>
              <a:rPr lang="en-US" sz="8400" kern="1500" spc="60" dirty="0">
                <a:latin typeface="fox in the snow" panose="02000000000000000000" pitchFamily="2" charset="-18"/>
                <a:ea typeface="Roboto" pitchFamily="2" charset="0"/>
              </a:rPr>
              <a:t>!</a:t>
            </a:r>
            <a:endParaRPr lang="en-US" sz="8400" kern="1500" spc="60" dirty="0">
              <a:latin typeface="Edwardian Script ITC" panose="030303020407070D0804" pitchFamily="66" charset="0"/>
              <a:ea typeface="Roboto" pitchFamily="2" charset="0"/>
            </a:endParaRPr>
          </a:p>
        </p:txBody>
      </p:sp>
    </p:spTree>
    <p:extLst>
      <p:ext uri="{BB962C8B-B14F-4D97-AF65-F5344CB8AC3E}">
        <p14:creationId xmlns:p14="http://schemas.microsoft.com/office/powerpoint/2010/main" val="291600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5890"/>
            <a:ext cx="7056438" cy="719137"/>
          </a:xfrm>
        </p:spPr>
        <p:txBody>
          <a:bodyPr/>
          <a:lstStyle/>
          <a:p>
            <a:pPr eaLnBrk="1" hangingPunct="1"/>
            <a:r>
              <a:rPr lang="en-US" b="1" dirty="0" smtClean="0">
                <a:solidFill>
                  <a:srgbClr val="000000"/>
                </a:solidFill>
              </a:rPr>
              <a:t>Tổng quan về JSP</a:t>
            </a:r>
          </a:p>
        </p:txBody>
      </p:sp>
      <p:sp>
        <p:nvSpPr>
          <p:cNvPr id="5123" name="Rectangle 3"/>
          <p:cNvSpPr>
            <a:spLocks noGrp="1" noChangeArrowheads="1"/>
          </p:cNvSpPr>
          <p:nvPr>
            <p:ph type="body" idx="1"/>
          </p:nvPr>
        </p:nvSpPr>
        <p:spPr>
          <a:xfrm>
            <a:off x="1908175" y="908050"/>
            <a:ext cx="7056438" cy="1872878"/>
          </a:xfrm>
        </p:spPr>
        <p:txBody>
          <a:bodyPr/>
          <a:lstStyle/>
          <a:p>
            <a:pPr eaLnBrk="1" hangingPunct="1"/>
            <a:r>
              <a:rPr lang="en-US" sz="2000" dirty="0">
                <a:solidFill>
                  <a:srgbClr val="000000"/>
                </a:solidFill>
              </a:rPr>
              <a:t>JSP viết tắt của Java Server Page</a:t>
            </a:r>
          </a:p>
          <a:p>
            <a:pPr marL="0" indent="0">
              <a:buNone/>
            </a:pPr>
            <a:endParaRPr lang="en-US" sz="2000" dirty="0">
              <a:solidFill>
                <a:srgbClr val="000000"/>
              </a:solidFill>
            </a:endParaRPr>
          </a:p>
          <a:p>
            <a:pPr eaLnBrk="1" hangingPunct="1"/>
            <a:r>
              <a:rPr lang="en-US" sz="2000" dirty="0">
                <a:solidFill>
                  <a:srgbClr val="000000"/>
                </a:solidFill>
              </a:rPr>
              <a:t>JSP là 1 công nghệ phía máy chủ được sử dụng để tạo ứng dụng Web hoặc tạo nội dung các trang Web động </a:t>
            </a:r>
            <a:r>
              <a:rPr lang="en-US" sz="2000" dirty="0" smtClean="0">
                <a:solidFill>
                  <a:srgbClr val="000000"/>
                </a:solidFill>
              </a:rPr>
              <a:t>trên web server.</a:t>
            </a:r>
            <a:endParaRPr lang="en-US" sz="2000" dirty="0">
              <a:solidFill>
                <a:srgbClr val="000000"/>
              </a:solidFill>
            </a:endParaRPr>
          </a:p>
        </p:txBody>
      </p:sp>
      <p:pic>
        <p:nvPicPr>
          <p:cNvPr id="3" name="Picture 2"/>
          <p:cNvPicPr>
            <a:picLocks noChangeAspect="1"/>
          </p:cNvPicPr>
          <p:nvPr/>
        </p:nvPicPr>
        <p:blipFill>
          <a:blip r:embed="rId3"/>
          <a:stretch>
            <a:fillRect/>
          </a:stretch>
        </p:blipFill>
        <p:spPr>
          <a:xfrm>
            <a:off x="1782242" y="3093207"/>
            <a:ext cx="7376236" cy="3764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5890"/>
            <a:ext cx="7056438" cy="719137"/>
          </a:xfrm>
        </p:spPr>
        <p:txBody>
          <a:bodyPr/>
          <a:lstStyle/>
          <a:p>
            <a:pPr eaLnBrk="1" hangingPunct="1"/>
            <a:r>
              <a:rPr lang="en-US" b="1" dirty="0" smtClean="0">
                <a:solidFill>
                  <a:srgbClr val="000000"/>
                </a:solidFill>
              </a:rPr>
              <a:t>Tổng quan về JSP</a:t>
            </a:r>
          </a:p>
        </p:txBody>
      </p:sp>
      <p:sp>
        <p:nvSpPr>
          <p:cNvPr id="5123" name="Rectangle 3"/>
          <p:cNvSpPr>
            <a:spLocks noGrp="1" noChangeArrowheads="1"/>
          </p:cNvSpPr>
          <p:nvPr>
            <p:ph type="body" idx="1"/>
          </p:nvPr>
        </p:nvSpPr>
        <p:spPr>
          <a:xfrm>
            <a:off x="1926241" y="1052736"/>
            <a:ext cx="7056438" cy="3385046"/>
          </a:xfrm>
        </p:spPr>
        <p:txBody>
          <a:bodyPr/>
          <a:lstStyle/>
          <a:p>
            <a:pPr marL="0" indent="0" eaLnBrk="1" hangingPunct="1">
              <a:buNone/>
            </a:pPr>
            <a:endParaRPr lang="en-US" sz="2000" dirty="0">
              <a:solidFill>
                <a:srgbClr val="000000"/>
              </a:solidFill>
            </a:endParaRPr>
          </a:p>
          <a:p>
            <a:pPr eaLnBrk="1" hangingPunct="1"/>
            <a:r>
              <a:rPr lang="en-US" sz="2000" dirty="0">
                <a:solidFill>
                  <a:srgbClr val="000000"/>
                </a:solidFill>
              </a:rPr>
              <a:t>JSP là 1 phiên bản nâng cấp của Servlet</a:t>
            </a:r>
          </a:p>
          <a:p>
            <a:pPr eaLnBrk="1" hangingPunct="1"/>
            <a:endParaRPr lang="en-US" sz="2000" dirty="0">
              <a:solidFill>
                <a:srgbClr val="000000"/>
              </a:solidFill>
            </a:endParaRPr>
          </a:p>
          <a:p>
            <a:pPr eaLnBrk="1" hangingPunct="1"/>
            <a:r>
              <a:rPr lang="en-US" sz="2000" dirty="0" smtClean="0">
                <a:solidFill>
                  <a:srgbClr val="000000"/>
                </a:solidFill>
              </a:rPr>
              <a:t>HTML(XML) </a:t>
            </a:r>
            <a:r>
              <a:rPr lang="en-US" sz="2000" dirty="0">
                <a:solidFill>
                  <a:srgbClr val="000000"/>
                </a:solidFill>
              </a:rPr>
              <a:t>+ Java = JSP </a:t>
            </a:r>
          </a:p>
          <a:p>
            <a:pPr marL="0" indent="0">
              <a:buNone/>
            </a:pPr>
            <a:r>
              <a:rPr lang="en-US" sz="2000" dirty="0">
                <a:solidFill>
                  <a:srgbClr val="000000"/>
                </a:solidFill>
              </a:rPr>
              <a:t>1 file JSP sẽ </a:t>
            </a:r>
            <a:r>
              <a:rPr lang="en-US" sz="2000" dirty="0" smtClean="0">
                <a:solidFill>
                  <a:srgbClr val="000000"/>
                </a:solidFill>
              </a:rPr>
              <a:t>chứa </a:t>
            </a:r>
            <a:r>
              <a:rPr lang="en-US" sz="2000" dirty="0">
                <a:solidFill>
                  <a:srgbClr val="000000"/>
                </a:solidFill>
              </a:rPr>
              <a:t>cả code HTML và Java</a:t>
            </a:r>
          </a:p>
          <a:p>
            <a:pPr marL="0" indent="0">
              <a:buNone/>
            </a:pPr>
            <a:endParaRPr lang="en-US" sz="2000" dirty="0">
              <a:solidFill>
                <a:srgbClr val="000000"/>
              </a:solidFill>
            </a:endParaRPr>
          </a:p>
          <a:p>
            <a:r>
              <a:rPr lang="en-US" sz="2000" dirty="0">
                <a:solidFill>
                  <a:srgbClr val="000000"/>
                </a:solidFill>
              </a:rPr>
              <a:t>JSP được sử dụng trong UI/frond </a:t>
            </a:r>
            <a:r>
              <a:rPr lang="en-US" sz="2000" dirty="0" smtClean="0">
                <a:solidFill>
                  <a:srgbClr val="000000"/>
                </a:solidFill>
              </a:rPr>
              <a:t>end/display</a:t>
            </a:r>
          </a:p>
          <a:p>
            <a:endParaRPr lang="en-US" sz="2000" dirty="0">
              <a:solidFill>
                <a:srgbClr val="000000"/>
              </a:solidFill>
            </a:endParaRPr>
          </a:p>
          <a:p>
            <a:r>
              <a:rPr lang="en-US" sz="2000" dirty="0" smtClean="0">
                <a:solidFill>
                  <a:srgbClr val="000000"/>
                </a:solidFill>
              </a:rPr>
              <a:t>JSP nhìn chung như là view trong ứng dụng MVC</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51218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 calcmode="lin" valueType="num">
                                      <p:cBhvr additive="base">
                                        <p:cTn id="13"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anim calcmode="lin" valueType="num">
                                      <p:cBhvr additive="base">
                                        <p:cTn id="25"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5123">
                                            <p:txEl>
                                              <p:pRg st="8" end="8"/>
                                            </p:txEl>
                                          </p:spTgt>
                                        </p:tgtEl>
                                        <p:attrNameLst>
                                          <p:attrName>style.visibility</p:attrName>
                                        </p:attrNameLst>
                                      </p:cBhvr>
                                      <p:to>
                                        <p:strVal val="visible"/>
                                      </p:to>
                                    </p:set>
                                    <p:anim calcmode="lin" valueType="num">
                                      <p:cBhvr additive="base">
                                        <p:cTn id="31"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17593"/>
            <a:ext cx="9144000" cy="5633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Tổng quan về JSP – Vận hành </a:t>
            </a:r>
            <a:endParaRPr lang="en-US" dirty="0"/>
          </a:p>
        </p:txBody>
      </p:sp>
      <p:sp>
        <p:nvSpPr>
          <p:cNvPr id="5" name="Rounded Rectangle 4"/>
          <p:cNvSpPr/>
          <p:nvPr/>
        </p:nvSpPr>
        <p:spPr>
          <a:xfrm>
            <a:off x="395536" y="4005066"/>
            <a:ext cx="1296144" cy="9458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Client</a:t>
            </a:r>
            <a:endParaRPr lang="en-US" dirty="0"/>
          </a:p>
        </p:txBody>
      </p:sp>
      <p:sp>
        <p:nvSpPr>
          <p:cNvPr id="6" name="Rounded Rectangle 5"/>
          <p:cNvSpPr/>
          <p:nvPr/>
        </p:nvSpPr>
        <p:spPr>
          <a:xfrm>
            <a:off x="3599892" y="3793897"/>
            <a:ext cx="194421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Server with </a:t>
            </a:r>
          </a:p>
          <a:p>
            <a:pPr algn="ctr"/>
            <a:r>
              <a:rPr lang="en-US" dirty="0" smtClean="0"/>
              <a:t>JSP container</a:t>
            </a:r>
            <a:endParaRPr lang="en-US" dirty="0"/>
          </a:p>
        </p:txBody>
      </p:sp>
      <p:sp>
        <p:nvSpPr>
          <p:cNvPr id="7" name="Rounded Rectangle 6"/>
          <p:cNvSpPr/>
          <p:nvPr/>
        </p:nvSpPr>
        <p:spPr>
          <a:xfrm>
            <a:off x="6923626" y="2952940"/>
            <a:ext cx="177917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h</a:t>
            </a:r>
            <a:r>
              <a:rPr lang="en-US" dirty="0" err="1" smtClean="0">
                <a:ln w="0"/>
                <a:solidFill>
                  <a:schemeClr val="tx1"/>
                </a:solidFill>
                <a:effectLst>
                  <a:outerShdw blurRad="38100" dist="19050" dir="2700000" algn="tl" rotWithShape="0">
                    <a:schemeClr val="dk1">
                      <a:alpha val="40000"/>
                    </a:schemeClr>
                  </a:outerShdw>
                </a:effectLst>
              </a:rPr>
              <a:t>ello.jsp</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a:xfrm>
            <a:off x="6928059" y="4158795"/>
            <a:ext cx="177917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ln w="0"/>
                <a:solidFill>
                  <a:schemeClr val="tx1"/>
                </a:solidFill>
                <a:effectLst>
                  <a:outerShdw blurRad="38100" dist="19050" dir="2700000" algn="tl" rotWithShape="0">
                    <a:schemeClr val="dk1">
                      <a:alpha val="40000"/>
                    </a:schemeClr>
                  </a:outerShdw>
                </a:effectLst>
              </a:rPr>
              <a:t>hello_java.jsp</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6928059" y="5413082"/>
            <a:ext cx="1779178" cy="793811"/>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h</a:t>
            </a:r>
            <a:r>
              <a:rPr lang="en-US" dirty="0" err="1" smtClean="0">
                <a:ln w="0"/>
                <a:solidFill>
                  <a:schemeClr val="tx1"/>
                </a:solidFill>
                <a:effectLst>
                  <a:outerShdw blurRad="38100" dist="19050" dir="2700000" algn="tl" rotWithShape="0">
                    <a:schemeClr val="dk1">
                      <a:alpha val="40000"/>
                    </a:schemeClr>
                  </a:outerShdw>
                </a:effectLst>
              </a:rPr>
              <a:t>ello_jsp.class</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p:nvPr/>
        </p:nvCxnSpPr>
        <p:spPr>
          <a:xfrm>
            <a:off x="1979712" y="4293096"/>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07704" y="4797152"/>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71700" y="3934525"/>
            <a:ext cx="1728192" cy="369332"/>
          </a:xfrm>
          <a:prstGeom prst="rect">
            <a:avLst/>
          </a:prstGeom>
          <a:noFill/>
        </p:spPr>
        <p:txBody>
          <a:bodyPr wrap="square" rtlCol="0">
            <a:spAutoFit/>
          </a:bodyPr>
          <a:lstStyle/>
          <a:p>
            <a:r>
              <a:rPr lang="en-US" dirty="0" smtClean="0"/>
              <a:t>1.Get/</a:t>
            </a:r>
            <a:r>
              <a:rPr lang="en-US" dirty="0" err="1" smtClean="0"/>
              <a:t>hello.jsp</a:t>
            </a:r>
            <a:endParaRPr lang="en-US" dirty="0"/>
          </a:p>
        </p:txBody>
      </p:sp>
      <p:sp>
        <p:nvSpPr>
          <p:cNvPr id="16" name="TextBox 15"/>
          <p:cNvSpPr txBox="1"/>
          <p:nvPr/>
        </p:nvSpPr>
        <p:spPr>
          <a:xfrm>
            <a:off x="1963924" y="4461349"/>
            <a:ext cx="1584176" cy="369332"/>
          </a:xfrm>
          <a:prstGeom prst="rect">
            <a:avLst/>
          </a:prstGeom>
          <a:noFill/>
        </p:spPr>
        <p:txBody>
          <a:bodyPr wrap="square" rtlCol="0">
            <a:spAutoFit/>
          </a:bodyPr>
          <a:lstStyle/>
          <a:p>
            <a:r>
              <a:rPr lang="en-US" dirty="0" smtClean="0"/>
              <a:t>6. HTTP</a:t>
            </a:r>
            <a:endParaRPr lang="en-US" dirty="0"/>
          </a:p>
        </p:txBody>
      </p:sp>
      <p:cxnSp>
        <p:nvCxnSpPr>
          <p:cNvPr id="18" name="Straight Arrow Connector 17"/>
          <p:cNvCxnSpPr/>
          <p:nvPr/>
        </p:nvCxnSpPr>
        <p:spPr>
          <a:xfrm flipH="1">
            <a:off x="5666451" y="3424126"/>
            <a:ext cx="1077788" cy="7613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652122" y="4554839"/>
            <a:ext cx="123884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a:off x="5680782" y="4870926"/>
            <a:ext cx="1051458" cy="86233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rot="2364611">
            <a:off x="5645406" y="4963592"/>
            <a:ext cx="1273051" cy="369332"/>
          </a:xfrm>
          <a:prstGeom prst="rect">
            <a:avLst/>
          </a:prstGeom>
          <a:noFill/>
        </p:spPr>
        <p:txBody>
          <a:bodyPr wrap="square" rtlCol="0">
            <a:spAutoFit/>
          </a:bodyPr>
          <a:lstStyle/>
          <a:p>
            <a:r>
              <a:rPr lang="en-US" dirty="0" smtClean="0"/>
              <a:t>5. Execute</a:t>
            </a:r>
            <a:endParaRPr lang="en-US" dirty="0"/>
          </a:p>
        </p:txBody>
      </p:sp>
      <p:sp>
        <p:nvSpPr>
          <p:cNvPr id="29" name="TextBox 28"/>
          <p:cNvSpPr txBox="1"/>
          <p:nvPr/>
        </p:nvSpPr>
        <p:spPr>
          <a:xfrm>
            <a:off x="5581206" y="4234788"/>
            <a:ext cx="1548172" cy="369332"/>
          </a:xfrm>
          <a:prstGeom prst="rect">
            <a:avLst/>
          </a:prstGeom>
          <a:noFill/>
        </p:spPr>
        <p:txBody>
          <a:bodyPr wrap="square" rtlCol="0">
            <a:spAutoFit/>
          </a:bodyPr>
          <a:lstStyle/>
          <a:p>
            <a:r>
              <a:rPr lang="en-US" dirty="0" smtClean="0"/>
              <a:t>3. Generate</a:t>
            </a:r>
            <a:endParaRPr lang="en-US" dirty="0"/>
          </a:p>
        </p:txBody>
      </p:sp>
      <p:sp>
        <p:nvSpPr>
          <p:cNvPr id="32" name="TextBox 31"/>
          <p:cNvSpPr txBox="1"/>
          <p:nvPr/>
        </p:nvSpPr>
        <p:spPr>
          <a:xfrm rot="19439149">
            <a:off x="5580232" y="3405628"/>
            <a:ext cx="1146404" cy="369332"/>
          </a:xfrm>
          <a:prstGeom prst="rect">
            <a:avLst/>
          </a:prstGeom>
          <a:noFill/>
        </p:spPr>
        <p:txBody>
          <a:bodyPr wrap="square" rtlCol="0">
            <a:spAutoFit/>
          </a:bodyPr>
          <a:lstStyle/>
          <a:p>
            <a:r>
              <a:rPr lang="en-US" dirty="0" smtClean="0"/>
              <a:t>2.Read</a:t>
            </a:r>
            <a:endParaRPr lang="en-US" dirty="0"/>
          </a:p>
        </p:txBody>
      </p:sp>
      <p:cxnSp>
        <p:nvCxnSpPr>
          <p:cNvPr id="38" name="Straight Arrow Connector 37"/>
          <p:cNvCxnSpPr/>
          <p:nvPr/>
        </p:nvCxnSpPr>
        <p:spPr>
          <a:xfrm>
            <a:off x="7812360" y="4950885"/>
            <a:ext cx="0" cy="4621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7454265" y="4995318"/>
            <a:ext cx="1368450" cy="369332"/>
          </a:xfrm>
          <a:prstGeom prst="rect">
            <a:avLst/>
          </a:prstGeom>
          <a:noFill/>
        </p:spPr>
        <p:txBody>
          <a:bodyPr wrap="square" rtlCol="0">
            <a:spAutoFit/>
          </a:bodyPr>
          <a:lstStyle/>
          <a:p>
            <a:r>
              <a:rPr lang="en-US" dirty="0" smtClean="0"/>
              <a:t>4.  Compile</a:t>
            </a:r>
            <a:endParaRPr lang="en-US" dirty="0"/>
          </a:p>
        </p:txBody>
      </p:sp>
      <p:sp>
        <p:nvSpPr>
          <p:cNvPr id="36" name="TextBox 35"/>
          <p:cNvSpPr txBox="1"/>
          <p:nvPr/>
        </p:nvSpPr>
        <p:spPr>
          <a:xfrm>
            <a:off x="683568" y="1340770"/>
            <a:ext cx="662473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1 JSP sẽ được chuyển đổi thành 1 file servlet</a:t>
            </a:r>
          </a:p>
          <a:p>
            <a:pPr marL="285750" indent="-285750">
              <a:buFont typeface="Arial" panose="020B0604020202020204" pitchFamily="34" charset="0"/>
              <a:buChar char="•"/>
            </a:pPr>
            <a:r>
              <a:rPr lang="en-US" sz="2000" dirty="0"/>
              <a:t>File servlet được biên dịch và tạo ra 1 file .class</a:t>
            </a:r>
          </a:p>
          <a:p>
            <a:pPr marL="285750" indent="-285750">
              <a:buFont typeface="Arial" panose="020B0604020202020204" pitchFamily="34" charset="0"/>
              <a:buChar char="•"/>
            </a:pPr>
            <a:r>
              <a:rPr lang="en-US" sz="2000" dirty="0"/>
              <a:t>File .class này được tải vào bộ nhớ và thi hành bơi JVM </a:t>
            </a:r>
          </a:p>
        </p:txBody>
      </p:sp>
    </p:spTree>
    <p:extLst>
      <p:ext uri="{BB962C8B-B14F-4D97-AF65-F5344CB8AC3E}">
        <p14:creationId xmlns:p14="http://schemas.microsoft.com/office/powerpoint/2010/main" val="41935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randombar(horizontal)">
                                      <p:cBhvr>
                                        <p:cTn id="10" dur="500"/>
                                        <p:tgtEl>
                                          <p:spTgt spid="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par>
                                <p:cTn id="20" presetID="14"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4"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randombar(horizontal)">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randombar(horizontal)">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p:bldP spid="16" grpId="0"/>
      <p:bldP spid="28" grpId="0"/>
      <p:bldP spid="29" grpId="0"/>
      <p:bldP spid="32" grpId="0"/>
      <p:bldP spid="39"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 về JSP – Vòng đời</a:t>
            </a:r>
            <a:endParaRPr lang="en-US" dirty="0"/>
          </a:p>
        </p:txBody>
      </p:sp>
      <p:pic>
        <p:nvPicPr>
          <p:cNvPr id="3" name="Picture 2"/>
          <p:cNvPicPr>
            <a:picLocks noChangeAspect="1"/>
          </p:cNvPicPr>
          <p:nvPr/>
        </p:nvPicPr>
        <p:blipFill>
          <a:blip r:embed="rId3"/>
          <a:stretch>
            <a:fillRect/>
          </a:stretch>
        </p:blipFill>
        <p:spPr>
          <a:xfrm>
            <a:off x="3563888" y="1844824"/>
            <a:ext cx="5328420" cy="3816424"/>
          </a:xfrm>
          <a:prstGeom prst="rect">
            <a:avLst/>
          </a:prstGeom>
        </p:spPr>
      </p:pic>
      <p:sp>
        <p:nvSpPr>
          <p:cNvPr id="4" name="TextBox 3"/>
          <p:cNvSpPr txBox="1"/>
          <p:nvPr/>
        </p:nvSpPr>
        <p:spPr>
          <a:xfrm>
            <a:off x="395536" y="1628800"/>
            <a:ext cx="266429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Cũng như servlet, JSP cũng có </a:t>
            </a:r>
            <a:r>
              <a:rPr lang="en-US" sz="2000" b="1" dirty="0" err="1" smtClean="0"/>
              <a:t>jspInit</a:t>
            </a:r>
            <a:r>
              <a:rPr lang="en-US" sz="2000" b="1" dirty="0" smtClean="0"/>
              <a:t>() </a:t>
            </a:r>
            <a:r>
              <a:rPr lang="en-US" sz="2000" dirty="0" smtClean="0"/>
              <a:t>, </a:t>
            </a:r>
            <a:r>
              <a:rPr lang="en-US" sz="2000" b="1" dirty="0" err="1" smtClean="0"/>
              <a:t>jspService</a:t>
            </a:r>
            <a:r>
              <a:rPr lang="en-US" sz="2000" b="1" dirty="0" smtClean="0"/>
              <a:t>() </a:t>
            </a:r>
            <a:r>
              <a:rPr lang="en-US" sz="2000" dirty="0" smtClean="0"/>
              <a:t>và </a:t>
            </a:r>
            <a:r>
              <a:rPr lang="en-US" sz="2000" b="1" dirty="0" err="1" smtClean="0"/>
              <a:t>jspDestroy</a:t>
            </a:r>
            <a:r>
              <a:rPr lang="en-US" sz="2000" b="1" dirty="0" smtClean="0"/>
              <a:t>()</a:t>
            </a:r>
            <a:endParaRPr lang="en-US" sz="2000" b="1" dirty="0"/>
          </a:p>
        </p:txBody>
      </p:sp>
      <p:sp>
        <p:nvSpPr>
          <p:cNvPr id="5" name="TextBox 4"/>
          <p:cNvSpPr txBox="1"/>
          <p:nvPr/>
        </p:nvSpPr>
        <p:spPr>
          <a:xfrm>
            <a:off x="395536" y="3620056"/>
            <a:ext cx="2808312"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smtClean="0"/>
              <a:t>jspInit</a:t>
            </a:r>
            <a:r>
              <a:rPr lang="en-US" sz="2000" b="1" dirty="0" smtClean="0"/>
              <a:t>() </a:t>
            </a:r>
            <a:r>
              <a:rPr lang="en-US" sz="2000" dirty="0" smtClean="0"/>
              <a:t>được gọi khi </a:t>
            </a:r>
            <a:r>
              <a:rPr lang="en-US" sz="2000" dirty="0" err="1" smtClean="0"/>
              <a:t>jsp</a:t>
            </a:r>
            <a:r>
              <a:rPr lang="en-US" sz="2000" dirty="0" smtClean="0"/>
              <a:t> được tải vào bộ nhớ</a:t>
            </a:r>
          </a:p>
          <a:p>
            <a:pPr marL="285750" indent="-285750">
              <a:buFont typeface="Arial" panose="020B0604020202020204" pitchFamily="34" charset="0"/>
              <a:buChar char="•"/>
            </a:pPr>
            <a:r>
              <a:rPr lang="en-US" sz="2000" b="1" dirty="0" err="1" smtClean="0"/>
              <a:t>jspService</a:t>
            </a:r>
            <a:r>
              <a:rPr lang="en-US" sz="2000" b="1" dirty="0" smtClean="0"/>
              <a:t>() </a:t>
            </a:r>
            <a:r>
              <a:rPr lang="en-US" sz="2000" dirty="0" smtClean="0"/>
              <a:t>được gọi khi client gửi requests</a:t>
            </a:r>
          </a:p>
          <a:p>
            <a:pPr marL="285750" indent="-285750">
              <a:buFont typeface="Arial" panose="020B0604020202020204" pitchFamily="34" charset="0"/>
              <a:buChar char="•"/>
            </a:pPr>
            <a:r>
              <a:rPr lang="en-US" sz="2000" b="1" dirty="0" err="1" smtClean="0"/>
              <a:t>jspDestroy</a:t>
            </a:r>
            <a:r>
              <a:rPr lang="en-US" sz="2000" b="1" dirty="0" smtClean="0"/>
              <a:t>() </a:t>
            </a:r>
            <a:r>
              <a:rPr lang="en-US" sz="2000" dirty="0" smtClean="0"/>
              <a:t>được gọi khi 1 </a:t>
            </a:r>
            <a:r>
              <a:rPr lang="en-US" sz="2000" dirty="0" err="1" smtClean="0"/>
              <a:t>jsp</a:t>
            </a:r>
            <a:r>
              <a:rPr lang="en-US" sz="2000" dirty="0" smtClean="0"/>
              <a:t> remove khỏi hệ thống</a:t>
            </a:r>
            <a:endParaRPr lang="en-US" sz="2000" dirty="0"/>
          </a:p>
        </p:txBody>
      </p:sp>
    </p:spTree>
    <p:extLst>
      <p:ext uri="{BB962C8B-B14F-4D97-AF65-F5344CB8AC3E}">
        <p14:creationId xmlns:p14="http://schemas.microsoft.com/office/powerpoint/2010/main" val="19710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Phần 2</a:t>
            </a:r>
            <a:endParaRPr lang="en-US" dirty="0"/>
          </a:p>
        </p:txBody>
      </p:sp>
      <p:sp>
        <p:nvSpPr>
          <p:cNvPr id="4" name="Subtitle 3"/>
          <p:cNvSpPr>
            <a:spLocks noGrp="1"/>
          </p:cNvSpPr>
          <p:nvPr>
            <p:ph type="subTitle" idx="1"/>
          </p:nvPr>
        </p:nvSpPr>
        <p:spPr/>
        <p:txBody>
          <a:bodyPr/>
          <a:lstStyle/>
          <a:p>
            <a:r>
              <a:rPr lang="en-US" sz="3000" dirty="0" smtClean="0"/>
              <a:t>Cấu tạo của JSP </a:t>
            </a:r>
            <a:endParaRPr lang="en-US" sz="3000" dirty="0"/>
          </a:p>
        </p:txBody>
      </p:sp>
    </p:spTree>
    <p:extLst>
      <p:ext uri="{BB962C8B-B14F-4D97-AF65-F5344CB8AC3E}">
        <p14:creationId xmlns:p14="http://schemas.microsoft.com/office/powerpoint/2010/main" val="1579289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Cấu tạo của JSP</a:t>
            </a:r>
            <a:endParaRPr lang="en-US" dirty="0"/>
          </a:p>
        </p:txBody>
      </p:sp>
      <p:sp>
        <p:nvSpPr>
          <p:cNvPr id="5" name="TextBox 4"/>
          <p:cNvSpPr txBox="1"/>
          <p:nvPr/>
        </p:nvSpPr>
        <p:spPr>
          <a:xfrm>
            <a:off x="467544" y="1556792"/>
            <a:ext cx="4536504" cy="461665"/>
          </a:xfrm>
          <a:prstGeom prst="rect">
            <a:avLst/>
          </a:prstGeom>
          <a:noFill/>
        </p:spPr>
        <p:txBody>
          <a:bodyPr wrap="square" rtlCol="0">
            <a:spAutoFit/>
          </a:bodyPr>
          <a:lstStyle/>
          <a:p>
            <a:r>
              <a:rPr lang="en-US" sz="2400" dirty="0" smtClean="0"/>
              <a:t>Có 3 tag trong JSP:</a:t>
            </a:r>
          </a:p>
        </p:txBody>
      </p:sp>
      <p:sp>
        <p:nvSpPr>
          <p:cNvPr id="6" name="TextBox 5"/>
          <p:cNvSpPr txBox="1"/>
          <p:nvPr/>
        </p:nvSpPr>
        <p:spPr>
          <a:xfrm>
            <a:off x="683568" y="2132856"/>
            <a:ext cx="3744416" cy="830997"/>
          </a:xfrm>
          <a:prstGeom prst="rect">
            <a:avLst/>
          </a:prstGeom>
          <a:noFill/>
        </p:spPr>
        <p:txBody>
          <a:bodyPr wrap="square" rtlCol="0">
            <a:spAutoFit/>
          </a:bodyPr>
          <a:lstStyle/>
          <a:p>
            <a:r>
              <a:rPr lang="en-US" sz="2400" dirty="0" smtClean="0"/>
              <a:t>1. </a:t>
            </a:r>
            <a:r>
              <a:rPr lang="en-US" sz="2400" b="1" dirty="0" err="1" smtClean="0"/>
              <a:t>Scriptlet</a:t>
            </a:r>
            <a:r>
              <a:rPr lang="en-US" sz="2400" dirty="0" smtClean="0"/>
              <a:t> – để viết code Java </a:t>
            </a:r>
            <a:endParaRPr lang="en-US" sz="2400" dirty="0"/>
          </a:p>
        </p:txBody>
      </p:sp>
      <p:sp>
        <p:nvSpPr>
          <p:cNvPr id="10" name="TextBox 9"/>
          <p:cNvSpPr txBox="1"/>
          <p:nvPr/>
        </p:nvSpPr>
        <p:spPr>
          <a:xfrm>
            <a:off x="674737" y="3233636"/>
            <a:ext cx="6273527" cy="830997"/>
          </a:xfrm>
          <a:prstGeom prst="rect">
            <a:avLst/>
          </a:prstGeom>
          <a:noFill/>
        </p:spPr>
        <p:txBody>
          <a:bodyPr wrap="square" rtlCol="0">
            <a:spAutoFit/>
          </a:bodyPr>
          <a:lstStyle/>
          <a:p>
            <a:r>
              <a:rPr lang="en-US" sz="2400" dirty="0"/>
              <a:t>2</a:t>
            </a:r>
            <a:r>
              <a:rPr lang="en-US" sz="2400" dirty="0" smtClean="0"/>
              <a:t>. </a:t>
            </a:r>
            <a:r>
              <a:rPr lang="en-US" sz="2400" b="1" dirty="0" smtClean="0"/>
              <a:t>Declaration</a:t>
            </a:r>
            <a:r>
              <a:rPr lang="en-US" sz="2400" dirty="0" smtClean="0"/>
              <a:t> – để khai báo thuộc tính và phương thức </a:t>
            </a:r>
            <a:endParaRPr lang="en-US" sz="2400" dirty="0"/>
          </a:p>
        </p:txBody>
      </p:sp>
      <p:sp>
        <p:nvSpPr>
          <p:cNvPr id="11" name="TextBox 10"/>
          <p:cNvSpPr txBox="1"/>
          <p:nvPr/>
        </p:nvSpPr>
        <p:spPr>
          <a:xfrm>
            <a:off x="674737" y="4448815"/>
            <a:ext cx="4329311" cy="830997"/>
          </a:xfrm>
          <a:prstGeom prst="rect">
            <a:avLst/>
          </a:prstGeom>
          <a:noFill/>
        </p:spPr>
        <p:txBody>
          <a:bodyPr wrap="square" rtlCol="0">
            <a:spAutoFit/>
          </a:bodyPr>
          <a:lstStyle/>
          <a:p>
            <a:r>
              <a:rPr lang="en-US" sz="2400" dirty="0" smtClean="0"/>
              <a:t>3. </a:t>
            </a:r>
            <a:r>
              <a:rPr lang="en-US" sz="2400" b="1" dirty="0" smtClean="0"/>
              <a:t>Expression</a:t>
            </a:r>
            <a:r>
              <a:rPr lang="en-US" sz="2400" dirty="0" smtClean="0"/>
              <a:t> – để biểu diễn data</a:t>
            </a:r>
            <a:endParaRPr lang="en-US" sz="2400" dirty="0"/>
          </a:p>
        </p:txBody>
      </p:sp>
    </p:spTree>
    <p:extLst>
      <p:ext uri="{BB962C8B-B14F-4D97-AF65-F5344CB8AC3E}">
        <p14:creationId xmlns:p14="http://schemas.microsoft.com/office/powerpoint/2010/main" val="25034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Cấu tạo của JSP</a:t>
            </a:r>
            <a:endParaRPr lang="en-US" dirty="0"/>
          </a:p>
        </p:txBody>
      </p:sp>
      <p:sp>
        <p:nvSpPr>
          <p:cNvPr id="4" name="TextBox 3"/>
          <p:cNvSpPr txBox="1"/>
          <p:nvPr/>
        </p:nvSpPr>
        <p:spPr>
          <a:xfrm>
            <a:off x="395536" y="1556792"/>
            <a:ext cx="2880320" cy="461665"/>
          </a:xfrm>
          <a:prstGeom prst="rect">
            <a:avLst/>
          </a:prstGeom>
          <a:noFill/>
        </p:spPr>
        <p:txBody>
          <a:bodyPr wrap="square" rtlCol="0">
            <a:spAutoFit/>
          </a:bodyPr>
          <a:lstStyle/>
          <a:p>
            <a:r>
              <a:rPr lang="en-US" sz="2400" b="1" dirty="0" smtClean="0"/>
              <a:t>1. </a:t>
            </a:r>
            <a:r>
              <a:rPr lang="en-US" sz="2400" b="1" dirty="0" err="1" smtClean="0"/>
              <a:t>Scriptlet</a:t>
            </a:r>
            <a:endParaRPr lang="en-US" sz="2400" b="1" dirty="0"/>
          </a:p>
        </p:txBody>
      </p:sp>
      <p:pic>
        <p:nvPicPr>
          <p:cNvPr id="6" name="Picture 5"/>
          <p:cNvPicPr>
            <a:picLocks noChangeAspect="1"/>
          </p:cNvPicPr>
          <p:nvPr/>
        </p:nvPicPr>
        <p:blipFill>
          <a:blip r:embed="rId2"/>
          <a:stretch>
            <a:fillRect/>
          </a:stretch>
        </p:blipFill>
        <p:spPr>
          <a:xfrm>
            <a:off x="511614" y="4725144"/>
            <a:ext cx="5306165" cy="1733792"/>
          </a:xfrm>
          <a:prstGeom prst="rect">
            <a:avLst/>
          </a:prstGeom>
        </p:spPr>
      </p:pic>
      <p:sp>
        <p:nvSpPr>
          <p:cNvPr id="7" name="TextBox 6"/>
          <p:cNvSpPr txBox="1"/>
          <p:nvPr/>
        </p:nvSpPr>
        <p:spPr>
          <a:xfrm>
            <a:off x="683568" y="4140726"/>
            <a:ext cx="2160240" cy="400110"/>
          </a:xfrm>
          <a:prstGeom prst="rect">
            <a:avLst/>
          </a:prstGeom>
          <a:noFill/>
        </p:spPr>
        <p:txBody>
          <a:bodyPr wrap="square" rtlCol="0">
            <a:spAutoFit/>
          </a:bodyPr>
          <a:lstStyle/>
          <a:p>
            <a:r>
              <a:rPr lang="en-US" sz="2000" dirty="0" smtClean="0"/>
              <a:t>Ví dụ:</a:t>
            </a:r>
            <a:endParaRPr lang="en-US" sz="2000" dirty="0"/>
          </a:p>
        </p:txBody>
      </p:sp>
      <p:sp>
        <p:nvSpPr>
          <p:cNvPr id="9" name="TextBox 8"/>
          <p:cNvSpPr txBox="1"/>
          <p:nvPr/>
        </p:nvSpPr>
        <p:spPr>
          <a:xfrm>
            <a:off x="683568" y="2348880"/>
            <a:ext cx="1656184" cy="400110"/>
          </a:xfrm>
          <a:prstGeom prst="rect">
            <a:avLst/>
          </a:prstGeom>
          <a:noFill/>
        </p:spPr>
        <p:txBody>
          <a:bodyPr wrap="square" rtlCol="0">
            <a:spAutoFit/>
          </a:bodyPr>
          <a:lstStyle/>
          <a:p>
            <a:r>
              <a:rPr lang="en-US" sz="2000" dirty="0" smtClean="0"/>
              <a:t>Cú pháp</a:t>
            </a:r>
            <a:endParaRPr lang="en-US" sz="2000" dirty="0"/>
          </a:p>
        </p:txBody>
      </p:sp>
      <p:pic>
        <p:nvPicPr>
          <p:cNvPr id="10" name="Picture 9"/>
          <p:cNvPicPr>
            <a:picLocks noChangeAspect="1"/>
          </p:cNvPicPr>
          <p:nvPr/>
        </p:nvPicPr>
        <p:blipFill>
          <a:blip r:embed="rId3"/>
          <a:stretch>
            <a:fillRect/>
          </a:stretch>
        </p:blipFill>
        <p:spPr>
          <a:xfrm>
            <a:off x="511614" y="3017953"/>
            <a:ext cx="5477639" cy="609685"/>
          </a:xfrm>
          <a:prstGeom prst="rect">
            <a:avLst/>
          </a:prstGeom>
        </p:spPr>
      </p:pic>
    </p:spTree>
    <p:extLst>
      <p:ext uri="{BB962C8B-B14F-4D97-AF65-F5344CB8AC3E}">
        <p14:creationId xmlns:p14="http://schemas.microsoft.com/office/powerpoint/2010/main" val="1290843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02B7B"/>
        </a:lt2>
        <a:accent1>
          <a:srgbClr val="ED8400"/>
        </a:accent1>
        <a:accent2>
          <a:srgbClr val="50AAFF"/>
        </a:accent2>
        <a:accent3>
          <a:srgbClr val="FFFFFF"/>
        </a:accent3>
        <a:accent4>
          <a:srgbClr val="404040"/>
        </a:accent4>
        <a:accent5>
          <a:srgbClr val="F4C2AA"/>
        </a:accent5>
        <a:accent6>
          <a:srgbClr val="489AE7"/>
        </a:accent6>
        <a:hlink>
          <a:srgbClr val="F8BB5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02363"/>
        </a:lt2>
        <a:accent1>
          <a:srgbClr val="196DC8"/>
        </a:accent1>
        <a:accent2>
          <a:srgbClr val="B9788B"/>
        </a:accent2>
        <a:accent3>
          <a:srgbClr val="FFFFFF"/>
        </a:accent3>
        <a:accent4>
          <a:srgbClr val="404040"/>
        </a:accent4>
        <a:accent5>
          <a:srgbClr val="ABBAE0"/>
        </a:accent5>
        <a:accent6>
          <a:srgbClr val="A76C7D"/>
        </a:accent6>
        <a:hlink>
          <a:srgbClr val="D2AD3F"/>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002874"/>
        </a:lt2>
        <a:accent1>
          <a:srgbClr val="4CA6FF"/>
        </a:accent1>
        <a:accent2>
          <a:srgbClr val="61A9FA"/>
        </a:accent2>
        <a:accent3>
          <a:srgbClr val="FFFFFF"/>
        </a:accent3>
        <a:accent4>
          <a:srgbClr val="404040"/>
        </a:accent4>
        <a:accent5>
          <a:srgbClr val="B2D0FF"/>
        </a:accent5>
        <a:accent6>
          <a:srgbClr val="5799E3"/>
        </a:accent6>
        <a:hlink>
          <a:srgbClr val="06BD00"/>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02874"/>
        </a:lt2>
        <a:accent1>
          <a:srgbClr val="2D96FF"/>
        </a:accent1>
        <a:accent2>
          <a:srgbClr val="61A9FA"/>
        </a:accent2>
        <a:accent3>
          <a:srgbClr val="FFFFFF"/>
        </a:accent3>
        <a:accent4>
          <a:srgbClr val="404040"/>
        </a:accent4>
        <a:accent5>
          <a:srgbClr val="ADC9FF"/>
        </a:accent5>
        <a:accent6>
          <a:srgbClr val="5799E3"/>
        </a:accent6>
        <a:hlink>
          <a:srgbClr val="06BD00"/>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012448"/>
        </a:lt2>
        <a:accent1>
          <a:srgbClr val="275ABB"/>
        </a:accent1>
        <a:accent2>
          <a:srgbClr val="ED3839"/>
        </a:accent2>
        <a:accent3>
          <a:srgbClr val="FFFFFF"/>
        </a:accent3>
        <a:accent4>
          <a:srgbClr val="404040"/>
        </a:accent4>
        <a:accent5>
          <a:srgbClr val="ACB5DA"/>
        </a:accent5>
        <a:accent6>
          <a:srgbClr val="D73233"/>
        </a:accent6>
        <a:hlink>
          <a:srgbClr val="69A3ED"/>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0A0E3C"/>
        </a:lt2>
        <a:accent1>
          <a:srgbClr val="1B34C7"/>
        </a:accent1>
        <a:accent2>
          <a:srgbClr val="4457FD"/>
        </a:accent2>
        <a:accent3>
          <a:srgbClr val="FFFFFF"/>
        </a:accent3>
        <a:accent4>
          <a:srgbClr val="404040"/>
        </a:accent4>
        <a:accent5>
          <a:srgbClr val="ABAEE0"/>
        </a:accent5>
        <a:accent6>
          <a:srgbClr val="3D4EE5"/>
        </a:accent6>
        <a:hlink>
          <a:srgbClr val="15239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1304</TotalTime>
  <Words>619</Words>
  <Application>Microsoft Office PowerPoint</Application>
  <PresentationFormat>On-screen Show (4:3)</PresentationFormat>
  <Paragraphs>138</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Edwardian Script ITC</vt:lpstr>
      <vt:lpstr>fox in the snow</vt:lpstr>
      <vt:lpstr>iCiel Fester Bold</vt:lpstr>
      <vt:lpstr>Roboto</vt:lpstr>
      <vt:lpstr>times new roman</vt:lpstr>
      <vt:lpstr>Wingdings</vt:lpstr>
      <vt:lpstr>template</vt:lpstr>
      <vt:lpstr>Lập trình Web và JSP</vt:lpstr>
      <vt:lpstr>PowerPoint Presentation</vt:lpstr>
      <vt:lpstr>Tổng quan về JSP</vt:lpstr>
      <vt:lpstr>Tổng quan về JSP</vt:lpstr>
      <vt:lpstr>Tổng quan về JSP – Vận hành </vt:lpstr>
      <vt:lpstr>Tổng quan về JSP – Vòng đời</vt:lpstr>
      <vt:lpstr>Phần 2</vt:lpstr>
      <vt:lpstr>Cấu tạo của JSP</vt:lpstr>
      <vt:lpstr>Cấu tạo của JSP</vt:lpstr>
      <vt:lpstr>Cấu tạo của JSP</vt:lpstr>
      <vt:lpstr>Cấu tạo của JSP</vt:lpstr>
      <vt:lpstr>Phần 3</vt:lpstr>
      <vt:lpstr>Lợi thế của JSP so với HTML</vt:lpstr>
      <vt:lpstr>Các đối tượng ngầm</vt:lpstr>
      <vt:lpstr>Code Demo</vt:lpstr>
      <vt:lpstr>Gọi lớp Java từ JSP</vt:lpstr>
      <vt:lpstr>Hello World</vt:lpstr>
      <vt:lpstr>Thư viện JSTL</vt:lpstr>
      <vt:lpstr>Thư viện JSTL</vt:lpstr>
      <vt:lpstr>Thư viện JSTL</vt:lpstr>
      <vt:lpstr>PowerPoint Presentation</vt:lpstr>
      <vt:lpstr>PowerPoint Presentation</vt:lpstr>
      <vt:lpstr>PowerPoint Presentation</vt:lpstr>
      <vt:lpstr>Truy cập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Windows User</dc:creator>
  <cp:lastModifiedBy>HP</cp:lastModifiedBy>
  <cp:revision>76</cp:revision>
  <dcterms:created xsi:type="dcterms:W3CDTF">2020-11-13T04:56:40Z</dcterms:created>
  <dcterms:modified xsi:type="dcterms:W3CDTF">2020-11-24T02:00:13Z</dcterms:modified>
</cp:coreProperties>
</file>