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8" r:id="rId3"/>
    <p:sldId id="261" r:id="rId4"/>
    <p:sldId id="276" r:id="rId5"/>
    <p:sldId id="277" r:id="rId6"/>
    <p:sldId id="279" r:id="rId7"/>
    <p:sldId id="280" r:id="rId8"/>
    <p:sldId id="281" r:id="rId9"/>
    <p:sldId id="282" r:id="rId10"/>
    <p:sldId id="283" r:id="rId11"/>
    <p:sldId id="275" r:id="rId12"/>
    <p:sldId id="305" r:id="rId13"/>
    <p:sldId id="256" r:id="rId14"/>
    <p:sldId id="262" r:id="rId15"/>
    <p:sldId id="257" r:id="rId16"/>
    <p:sldId id="264" r:id="rId17"/>
    <p:sldId id="260" r:id="rId18"/>
    <p:sldId id="265" r:id="rId19"/>
    <p:sldId id="266" r:id="rId20"/>
    <p:sldId id="267" r:id="rId21"/>
    <p:sldId id="268" r:id="rId22"/>
    <p:sldId id="259" r:id="rId23"/>
    <p:sldId id="272" r:id="rId24"/>
    <p:sldId id="274" r:id="rId25"/>
    <p:sldId id="271" r:id="rId26"/>
    <p:sldId id="273" r:id="rId27"/>
    <p:sldId id="304"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E93E09-B687-4F11-9C36-C29987033A65}"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268627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93E09-B687-4F11-9C36-C29987033A65}"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214007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93E09-B687-4F11-9C36-C29987033A65}"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94353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93E09-B687-4F11-9C36-C29987033A65}"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206899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93E09-B687-4F11-9C36-C29987033A65}"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350290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E93E09-B687-4F11-9C36-C29987033A65}"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45405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E93E09-B687-4F11-9C36-C29987033A65}"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339858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E93E09-B687-4F11-9C36-C29987033A65}"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298883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93E09-B687-4F11-9C36-C29987033A65}"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71896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93E09-B687-4F11-9C36-C29987033A65}"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303571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E93E09-B687-4F11-9C36-C29987033A65}"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45535-025E-489D-8217-0B0DD6CF17EC}" type="slidenum">
              <a:rPr lang="en-US" smtClean="0"/>
              <a:t>‹#›</a:t>
            </a:fld>
            <a:endParaRPr lang="en-US"/>
          </a:p>
        </p:txBody>
      </p:sp>
    </p:spTree>
    <p:extLst>
      <p:ext uri="{BB962C8B-B14F-4D97-AF65-F5344CB8AC3E}">
        <p14:creationId xmlns:p14="http://schemas.microsoft.com/office/powerpoint/2010/main" val="5898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93E09-B687-4F11-9C36-C29987033A65}" type="datetimeFigureOut">
              <a:rPr lang="en-US" smtClean="0"/>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45535-025E-489D-8217-0B0DD6CF17EC}" type="slidenum">
              <a:rPr lang="en-US" smtClean="0"/>
              <a:t>‹#›</a:t>
            </a:fld>
            <a:endParaRPr lang="en-US"/>
          </a:p>
        </p:txBody>
      </p:sp>
    </p:spTree>
    <p:extLst>
      <p:ext uri="{BB962C8B-B14F-4D97-AF65-F5344CB8AC3E}">
        <p14:creationId xmlns:p14="http://schemas.microsoft.com/office/powerpoint/2010/main" val="333118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google.com/search?q=google+image+search&amp;source=lmns&amp;bih=730&amp;biw=1519&amp;prmd=isvnbtz&amp;hl=vi&amp;sa=X&amp;ved=2ahUKEwjpwuuWn6GFAxWuf_UHHfsyDjgQ0pQJKAB6BAgBEAI" TargetMode="External"/><Relationship Id="rId2" Type="http://schemas.openxmlformats.org/officeDocument/2006/relationships/hyperlink" Target="https://medicalvietnam.vn/mri-la-gi-co-so-ly-thuyet-cau-tao-va-ung-dung-cua-may-chup-cong-huong-tu"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p:cNvSpPr>
            <a:spLocks noGrp="1" noRot="1" noChangeAspect="1" noMove="1" noResize="1" noEditPoints="1" noAdjustHandles="1" noChangeArrowheads="1" noChangeShapeType="1" noTextEdit="1"/>
          </p:cNvSpPr>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p:cNvSpPr>
            <a:spLocks noGrp="1"/>
          </p:cNvSpPr>
          <p:nvPr>
            <p:ph type="ctrTitle"/>
          </p:nvPr>
        </p:nvSpPr>
        <p:spPr>
          <a:xfrm>
            <a:off x="1523998" y="0"/>
            <a:ext cx="9144000" cy="2489470"/>
          </a:xfrm>
        </p:spPr>
        <p:txBody>
          <a:bodyPr anchor="ctr">
            <a:normAutofit/>
          </a:bodyPr>
          <a:lstStyle/>
          <a:p>
            <a:r>
              <a:rPr lang="en-US" sz="4800" dirty="0" err="1">
                <a:latin typeface="Times New Roman" panose="02020603050405020304" pitchFamily="18" charset="0"/>
                <a:cs typeface="Times New Roman" panose="02020603050405020304" pitchFamily="18" charset="0"/>
              </a:rPr>
              <a:t>Chụp</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cộng</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hưởng</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từ</a:t>
            </a:r>
            <a:r>
              <a:rPr lang="en-US" sz="4800" dirty="0">
                <a:latin typeface="Times New Roman" panose="02020603050405020304" pitchFamily="18" charset="0"/>
                <a:cs typeface="Times New Roman" panose="02020603050405020304" pitchFamily="18" charset="0"/>
              </a:rPr>
              <a:t> MRI</a:t>
            </a:r>
          </a:p>
        </p:txBody>
      </p:sp>
      <p:sp>
        <p:nvSpPr>
          <p:cNvPr id="8" name="Subtitle 7"/>
          <p:cNvSpPr>
            <a:spLocks noGrp="1"/>
          </p:cNvSpPr>
          <p:nvPr>
            <p:ph type="subTitle" idx="1"/>
          </p:nvPr>
        </p:nvSpPr>
        <p:spPr>
          <a:xfrm>
            <a:off x="1966912" y="5645150"/>
            <a:ext cx="8258176" cy="631825"/>
          </a:xfrm>
        </p:spPr>
        <p:txBody>
          <a:bodyPr anchor="ctr">
            <a:normAutofit/>
          </a:bodyPr>
          <a:lstStyle/>
          <a:p>
            <a:r>
              <a:rPr lang="en-US" sz="2800">
                <a:latin typeface="Times New Roman" panose="02020603050405020304" pitchFamily="18" charset="0"/>
                <a:cs typeface="Times New Roman" panose="02020603050405020304" pitchFamily="18" charset="0"/>
              </a:rPr>
              <a:t>DS312-Xử lý ảnh y khoa</a:t>
            </a:r>
            <a:endParaRPr lang="en-US" sz="2800" dirty="0">
              <a:latin typeface="Times New Roman" panose="02020603050405020304" pitchFamily="18" charset="0"/>
              <a:cs typeface="Times New Roman" panose="02020603050405020304" pitchFamily="18" charset="0"/>
            </a:endParaRPr>
          </a:p>
        </p:txBody>
      </p:sp>
      <p:sp>
        <p:nvSpPr>
          <p:cNvPr id="30" name="Rectangle 29"/>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A1A7E3A7-298A-B0B2-43B9-828286A69DC2}"/>
              </a:ext>
            </a:extLst>
          </p:cNvPr>
          <p:cNvPicPr>
            <a:picLocks noChangeAspect="1"/>
          </p:cNvPicPr>
          <p:nvPr/>
        </p:nvPicPr>
        <p:blipFill>
          <a:blip r:embed="rId2"/>
          <a:stretch>
            <a:fillRect/>
          </a:stretch>
        </p:blipFill>
        <p:spPr>
          <a:xfrm>
            <a:off x="3214230" y="1877002"/>
            <a:ext cx="5763540" cy="31871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7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06245" y="668594"/>
            <a:ext cx="10674555" cy="5860025"/>
          </a:xfrm>
          <a:noFill/>
        </p:spPr>
        <p:txBody>
          <a:bodyPr>
            <a:normAutofit/>
          </a:bodyPr>
          <a:lstStyle/>
          <a:p>
            <a:pPr algn="l">
              <a:lnSpc>
                <a:spcPct val="100000"/>
              </a:lnSpc>
            </a:pPr>
            <a:r>
              <a:rPr lang="en-US" sz="1800" dirty="0">
                <a:highlight>
                  <a:srgbClr val="FFFFFF"/>
                </a:highlight>
                <a:latin typeface="Times New Roman" panose="02020603050405020304" pitchFamily="18" charset="0"/>
                <a:cs typeface="Times New Roman" panose="02020603050405020304" pitchFamily="18" charset="0"/>
              </a:rPr>
              <a:t>2</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Công</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nghệ</a:t>
            </a:r>
            <a:endParaRPr lang="en-US" sz="1800" dirty="0">
              <a:highlight>
                <a:srgbClr val="FFFFFF"/>
              </a:highlight>
              <a:latin typeface="Times New Roman" panose="02020603050405020304" pitchFamily="18" charset="0"/>
              <a:cs typeface="Times New Roman" panose="02020603050405020304" pitchFamily="18" charset="0"/>
            </a:endParaRPr>
          </a:p>
          <a:p>
            <a:pPr algn="l">
              <a:lnSpc>
                <a:spcPct val="100000"/>
              </a:lnSpc>
            </a:pPr>
            <a:r>
              <a:rPr lang="en-US" sz="1800" dirty="0">
                <a:highlight>
                  <a:srgbClr val="FFFFFF"/>
                </a:highlight>
                <a:latin typeface="Times New Roman" panose="02020603050405020304" pitchFamily="18" charset="0"/>
                <a:cs typeface="Times New Roman" panose="02020603050405020304" pitchFamily="18" charset="0"/>
              </a:rPr>
              <a:t>c. </a:t>
            </a:r>
            <a:r>
              <a:rPr lang="en-US" sz="1800" dirty="0" err="1">
                <a:highlight>
                  <a:srgbClr val="FFFFFF"/>
                </a:highlight>
                <a:latin typeface="Times New Roman" panose="02020603050405020304" pitchFamily="18" charset="0"/>
                <a:cs typeface="Times New Roman" panose="02020603050405020304" pitchFamily="18" charset="0"/>
              </a:rPr>
              <a:t>Ưu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điểm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chụp</a:t>
            </a:r>
            <a:r>
              <a:rPr lang="en-US" sz="1800" dirty="0">
                <a:highlight>
                  <a:srgbClr val="FFFFFF"/>
                </a:highlight>
                <a:latin typeface="Times New Roman" panose="02020603050405020304" pitchFamily="18" charset="0"/>
                <a:cs typeface="Times New Roman" panose="02020603050405020304" pitchFamily="18" charset="0"/>
              </a:rPr>
              <a:t> MRI?</a:t>
            </a:r>
          </a:p>
          <a:p>
            <a:pPr algn="l">
              <a:lnSpc>
                <a:spcPct val="150000"/>
              </a:lnSpc>
            </a:pPr>
            <a:endParaRPr lang="en-US" sz="1800" dirty="0">
              <a:highlight>
                <a:srgbClr val="FFFFFF"/>
              </a:highligh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3CC50E7-EF88-C5AA-3F6E-0ACC2D10EC9A}"/>
              </a:ext>
            </a:extLst>
          </p:cNvPr>
          <p:cNvPicPr>
            <a:picLocks noChangeAspect="1"/>
          </p:cNvPicPr>
          <p:nvPr/>
        </p:nvPicPr>
        <p:blipFill>
          <a:blip r:embed="rId2"/>
          <a:stretch>
            <a:fillRect/>
          </a:stretch>
        </p:blipFill>
        <p:spPr>
          <a:xfrm>
            <a:off x="1439809" y="1618583"/>
            <a:ext cx="8840434" cy="4782217"/>
          </a:xfrm>
          <a:prstGeom prst="rect">
            <a:avLst/>
          </a:prstGeom>
        </p:spPr>
      </p:pic>
    </p:spTree>
    <p:extLst>
      <p:ext uri="{BB962C8B-B14F-4D97-AF65-F5344CB8AC3E}">
        <p14:creationId xmlns:p14="http://schemas.microsoft.com/office/powerpoint/2010/main" val="122537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068" y="873717"/>
            <a:ext cx="10392358" cy="5286702"/>
          </a:xfrm>
        </p:spPr>
        <p:txBody>
          <a:bodyPr>
            <a:normAutofit/>
          </a:bodyPr>
          <a:lstStyle/>
          <a:p>
            <a:pPr algn="l"/>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đoán</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T1 tạo ra tín hiệu MRI mạnh và cho thấy hình ảnh các cấu trúc giải phẫu với T1 dịch não tuỷ, lớp vỏ xương, không khí và máu lưu thông với tốc độ cao tạo ra những tín hiệu không đáng kể và thể hiện màu sẫm. </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Chất trắng và chất xám biểu hiện bằng màu xám khác nhau và chất xám đậm hơn. </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Với T1 thì mô mỡ có màu sáng đó là lợi thế lớn nhất để ghi hình mô mỡ trong hốc mắt, ngoài màng cứng tuỷ xương và cột sống. Máu tụ mạn tính có hình ảnh tín hiệu cao và thể hiện ảnh màu trắng. </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Tuy nhiên sự khác biệt giữa hàm lượng nước trong mô không lớn thì độ nhạy hình ảnh T1 không cao. Do đó không thể ghi hình được ở những tổn thương nhỏ không đè đẩy cấu trúc giải phẫu.</a:t>
            </a: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26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068" y="873717"/>
            <a:ext cx="10392358" cy="5286702"/>
          </a:xfrm>
        </p:spPr>
        <p:txBody>
          <a:bodyPr>
            <a:normAutofit/>
          </a:bodyPr>
          <a:lstStyle/>
          <a:p>
            <a:pPr algn="l"/>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đoán</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b="0" i="0" dirty="0">
                <a:solidFill>
                  <a:srgbClr val="081C36"/>
                </a:solidFill>
                <a:effectLst/>
                <a:highlight>
                  <a:srgbClr val="FFFFFF"/>
                </a:highlight>
                <a:latin typeface="+mj-lt"/>
              </a:rPr>
              <a:t>T2: còn gọi là thời gian hồi giãn ngang. Trên hình T2 dịch não tủy ở não thất và khoang dưới nhện có màu trắng, các mô mềm có màu xám và vỏ xương hầu như không có tín hiệu nên có màu đen.</a:t>
            </a:r>
            <a:endParaRPr lang="en-US" sz="1800" b="0" i="0" dirty="0">
              <a:solidFill>
                <a:srgbClr val="081C36"/>
              </a:solidFill>
              <a:effectLst/>
              <a:highlight>
                <a:srgbClr val="FFFFFF"/>
              </a:highlight>
              <a:latin typeface="+mj-lt"/>
            </a:endParaRPr>
          </a:p>
          <a:p>
            <a:pPr algn="l">
              <a:lnSpc>
                <a:spcPct val="150000"/>
              </a:lnSpc>
            </a:pPr>
            <a:r>
              <a:rPr lang="vi-VN" sz="1800" i="1" dirty="0">
                <a:latin typeface="Times New Roman" panose="02020603050405020304" pitchFamily="18" charset="0"/>
                <a:cs typeface="Times New Roman" panose="02020603050405020304" pitchFamily="18" charset="0"/>
              </a:rPr>
              <a:t>Máy quét MRI</a:t>
            </a:r>
            <a:r>
              <a:rPr lang="vi-VN" sz="1800" dirty="0">
                <a:latin typeface="Times New Roman" panose="02020603050405020304" pitchFamily="18" charset="0"/>
                <a:cs typeface="Times New Roman" panose="02020603050405020304" pitchFamily="18" charset="0"/>
              </a:rPr>
              <a:t> tạo ra hình ảnh của dòng máu đến các khu vực nhất định của não, từ đó xác định vùng não bị tổn thương do không nhận đủ lượng máu cần thiết. </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MRI cũng cho ra hình ảnh giải phẫu của não để đánh giá tình trạng tổn thương do chấn thương đầu hoặc do các bệnh lý thần kinh gây ra, ví dụ như bệnh Alzheimer.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11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5863" y="821068"/>
            <a:ext cx="9855916" cy="1655762"/>
          </a:xfrm>
        </p:spPr>
        <p:txBody>
          <a:bodyPr>
            <a:normAutofit/>
          </a:bodyPr>
          <a:lstStyle/>
          <a:p>
            <a:pPr algn="l"/>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đoán</a:t>
            </a:r>
            <a:endParaRPr lang="en-US" sz="1800" dirty="0">
              <a:latin typeface="Times New Roman" panose="02020603050405020304" pitchFamily="18" charset="0"/>
              <a:cs typeface="Times New Roman" panose="02020603050405020304" pitchFamily="18" charset="0"/>
            </a:endParaRPr>
          </a:p>
          <a:p>
            <a:pPr algn="l"/>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3 </a:t>
            </a:r>
            <a:r>
              <a:rPr lang="en-US" sz="1800" dirty="0" err="1">
                <a:latin typeface="Times New Roman" panose="02020603050405020304" pitchFamily="18" charset="0"/>
                <a:cs typeface="Times New Roman" panose="02020603050405020304" pitchFamily="18" charset="0"/>
              </a:rPr>
              <a:t>mặt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lâm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mặt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mặt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nhỏ</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mặt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phẳng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vành</a:t>
            </a:r>
            <a:r>
              <a:rPr lang="en-US" sz="18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3502734" y="1990929"/>
            <a:ext cx="5399529" cy="4105072"/>
          </a:xfrm>
          <a:prstGeom prst="rect">
            <a:avLst/>
          </a:prstGeom>
        </p:spPr>
      </p:pic>
    </p:spTree>
    <p:extLst>
      <p:ext uri="{BB962C8B-B14F-4D97-AF65-F5344CB8AC3E}">
        <p14:creationId xmlns:p14="http://schemas.microsoft.com/office/powerpoint/2010/main" val="161284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9229" y="846496"/>
            <a:ext cx="5382578" cy="5327484"/>
          </a:xfrm>
        </p:spPr>
        <p:txBody>
          <a:bodyPr>
            <a:normAutofit/>
          </a:bodyPr>
          <a:lstStyle/>
          <a:p>
            <a:pPr algn="l"/>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đoán</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i="1" dirty="0">
                <a:latin typeface="Times New Roman" panose="02020603050405020304" pitchFamily="18" charset="0"/>
                <a:cs typeface="Times New Roman" panose="02020603050405020304" pitchFamily="18" charset="0"/>
              </a:rPr>
              <a:t>Máy quét MRI</a:t>
            </a:r>
            <a:r>
              <a:rPr lang="vi-VN" sz="1800" dirty="0">
                <a:latin typeface="Times New Roman" panose="02020603050405020304" pitchFamily="18" charset="0"/>
                <a:cs typeface="Times New Roman" panose="02020603050405020304" pitchFamily="18" charset="0"/>
              </a:rPr>
              <a:t> tạo ra hình ảnh của dòng máu đến các khu vực nhất định của não, từ đó xác định vùng não bị tổn thương do không nhận đủ lượng máu cần thiết. </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MRI cũng cho ra hình ảnh giải phẫu của não để đánh giá tình trạng tổn thương do chấn thương đầu hoặc do các bệnh lý thần kinh gây ra, ví dụ như bệnh Alzheimer.</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US" sz="1800" dirty="0">
                <a:latin typeface="Times New Roman" panose="02020603050405020304" pitchFamily="18" charset="0"/>
                <a:cs typeface="Times New Roman" panose="02020603050405020304" pitchFamily="18" charset="0"/>
              </a:rPr>
              <a:t>T</a:t>
            </a:r>
            <a:r>
              <a:rPr lang="vi-VN" sz="1800" dirty="0">
                <a:latin typeface="Times New Roman" panose="02020603050405020304" pitchFamily="18" charset="0"/>
                <a:cs typeface="Times New Roman" panose="02020603050405020304" pitchFamily="18" charset="0"/>
              </a:rPr>
              <a:t>ương tự như </a:t>
            </a:r>
            <a:r>
              <a:rPr lang="vi-VN" sz="1800" b="1" dirty="0">
                <a:latin typeface="Times New Roman" panose="02020603050405020304" pitchFamily="18" charset="0"/>
                <a:cs typeface="Times New Roman" panose="02020603050405020304" pitchFamily="18" charset="0"/>
              </a:rPr>
              <a:t>chụp cắt lớp vi tính</a:t>
            </a:r>
            <a:r>
              <a:rPr lang="vi-VN" sz="1800" dirty="0">
                <a:latin typeface="Times New Roman" panose="02020603050405020304" pitchFamily="18" charset="0"/>
                <a:cs typeface="Times New Roman" panose="02020603050405020304" pitchFamily="18" charset="0"/>
              </a:rPr>
              <a:t>, “chất cản quang” được dùng trong MRI là chất cản từ có bản chất là gadolinium</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118" y="1082770"/>
            <a:ext cx="3964498" cy="4285944"/>
          </a:xfrm>
          <a:prstGeom prst="rect">
            <a:avLst/>
          </a:prstGeom>
        </p:spPr>
      </p:pic>
    </p:spTree>
    <p:extLst>
      <p:ext uri="{BB962C8B-B14F-4D97-AF65-F5344CB8AC3E}">
        <p14:creationId xmlns:p14="http://schemas.microsoft.com/office/powerpoint/2010/main" val="196701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8275" y="764244"/>
            <a:ext cx="11130456" cy="3692141"/>
          </a:xfrm>
        </p:spPr>
        <p:txBody>
          <a:bodyPr>
            <a:normAutofit/>
          </a:bodyPr>
          <a:lstStyle/>
          <a:p>
            <a:pPr algn="l"/>
            <a:r>
              <a:rPr lang="vi-VN" sz="1800" dirty="0">
                <a:latin typeface="Times New Roman" panose="02020603050405020304" pitchFamily="18" charset="0"/>
                <a:cs typeface="Times New Roman" panose="02020603050405020304" pitchFamily="18" charset="0"/>
              </a:rPr>
              <a:t>Một số bệnh chuẩn đoán bằng MRI:</a:t>
            </a:r>
          </a:p>
          <a:p>
            <a:pPr algn="l"/>
            <a:r>
              <a:rPr lang="vi-VN" sz="1800" dirty="0">
                <a:latin typeface="Times New Roman" panose="02020603050405020304" pitchFamily="18" charset="0"/>
                <a:cs typeface="Times New Roman" panose="02020603050405020304" pitchFamily="18" charset="0"/>
              </a:rPr>
              <a:t>U não (Brain tumor)</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Là một tập hợp số lượng lớn các tế bào não phát triển bất thường vượt ngoài tầm kiểm soát của cơ thể. Các u não có thể bắt đầu trực tiếp từ tế bào não, tế bào đệm của hệ thần kinh trung ương.</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Sự phát triển của khối u não nào bên trong một không gian hẹp như hộp sọ tạo ra một áp lực nội sọ rất lớn chèn ép lên hệ thần kinh, gây đau đầu, co giật và Các vấn đề khác.</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Gồm u não vùng trán, u não thùy thái dương, u não thùy đỉnh, u não tủy sống, u não tuyến tùng, u não tuyến yên, u não vùng thân não, u não vùng tiểu não</a:t>
            </a:r>
          </a:p>
          <a:p>
            <a:pPr algn="l"/>
            <a:endParaRPr lang="en-US" sz="2000" dirty="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3658333" y="4344933"/>
            <a:ext cx="5039428" cy="2238687"/>
          </a:xfrm>
          <a:prstGeom prst="rect">
            <a:avLst/>
          </a:prstGeom>
        </p:spPr>
      </p:pic>
    </p:spTree>
    <p:extLst>
      <p:ext uri="{BB962C8B-B14F-4D97-AF65-F5344CB8AC3E}">
        <p14:creationId xmlns:p14="http://schemas.microsoft.com/office/powerpoint/2010/main" val="193255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4246" y="722203"/>
            <a:ext cx="10871725" cy="3656023"/>
          </a:xfrm>
        </p:spPr>
        <p:txBody>
          <a:bodyPr>
            <a:normAutofit/>
          </a:bodyPr>
          <a:lstStyle/>
          <a:p>
            <a:pPr algn="l"/>
            <a:r>
              <a:rPr lang="vi-VN" sz="1800" dirty="0">
                <a:latin typeface="+mj-lt"/>
                <a:cs typeface="Calibri" panose="020F0502020204030204" pitchFamily="34" charset="0"/>
              </a:rPr>
              <a:t>Một số bệnh chuẩn đoán bằng MRI:</a:t>
            </a:r>
          </a:p>
          <a:p>
            <a:pPr algn="l"/>
            <a:r>
              <a:rPr lang="vi-VN" sz="1800" dirty="0">
                <a:latin typeface="+mj-lt"/>
                <a:cs typeface="Calibri" panose="020F0502020204030204" pitchFamily="34" charset="0"/>
              </a:rPr>
              <a:t>Phình mạch máu não (brain aneurysm)</a:t>
            </a:r>
          </a:p>
          <a:p>
            <a:pPr marL="342900" indent="-342900" algn="l">
              <a:buFont typeface="Arial" panose="020B0604020202020204" pitchFamily="34" charset="0"/>
              <a:buChar char="•"/>
            </a:pPr>
            <a:r>
              <a:rPr lang="vi-VN" sz="1800" dirty="0">
                <a:latin typeface="+mj-lt"/>
                <a:cs typeface="Calibri" panose="020F0502020204030204" pitchFamily="34" charset="0"/>
              </a:rPr>
              <a:t>Là tình trạng đoạn mạch máu bên trong não xuất hiện những điểm phồng như quả bóng có chứa máu. Phình mạch máu não hay phình động mạch não thường xảy ra khi thành mạch bị yếu, khi phình lên sẽ gây áp lực lên các mô não hoặc dây thần kinh xung quanh.</a:t>
            </a:r>
          </a:p>
          <a:p>
            <a:pPr marL="342900" indent="-342900" algn="l">
              <a:buFont typeface="Arial" panose="020B0604020202020204" pitchFamily="34" charset="0"/>
              <a:buChar char="•"/>
            </a:pPr>
            <a:r>
              <a:rPr lang="vi-VN" sz="1800" dirty="0">
                <a:latin typeface="+mj-lt"/>
                <a:cs typeface="Calibri" panose="020F0502020204030204" pitchFamily="34" charset="0"/>
              </a:rPr>
              <a:t>Chụp mạch cộng hưởng từ (MRA) có thể tạo ra hình ảnh chi tiết về những động mạch não và thể hiện hình dạng, vị trí, kích thước của tình trạng phình động mạch não.</a:t>
            </a:r>
          </a:p>
          <a:p>
            <a:pPr algn="l"/>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654124" y="3462652"/>
            <a:ext cx="4659560" cy="3038450"/>
          </a:xfrm>
          <a:prstGeom prst="rect">
            <a:avLst/>
          </a:prstGeom>
        </p:spPr>
      </p:pic>
    </p:spTree>
    <p:extLst>
      <p:ext uri="{BB962C8B-B14F-4D97-AF65-F5344CB8AC3E}">
        <p14:creationId xmlns:p14="http://schemas.microsoft.com/office/powerpoint/2010/main" val="393577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4246" y="722203"/>
            <a:ext cx="10871725" cy="3656023"/>
          </a:xfrm>
        </p:spPr>
        <p:txBody>
          <a:bodyPr>
            <a:normAutofit/>
          </a:bodyPr>
          <a:lstStyle/>
          <a:p>
            <a:pPr algn="l">
              <a:lnSpc>
                <a:spcPct val="150000"/>
              </a:lnSpc>
            </a:pPr>
            <a:r>
              <a:rPr lang="vi-VN" sz="1800" dirty="0">
                <a:latin typeface="Times New Roman" panose="02020603050405020304" pitchFamily="18" charset="0"/>
                <a:cs typeface="Times New Roman" panose="02020603050405020304" pitchFamily="18" charset="0"/>
              </a:rPr>
              <a:t>Một số bệnh chuẩn đoán bằng MRI:</a:t>
            </a:r>
          </a:p>
          <a:p>
            <a:pPr algn="l">
              <a:lnSpc>
                <a:spcPct val="150000"/>
              </a:lnSpc>
            </a:pPr>
            <a:r>
              <a:rPr lang="vi-VN" sz="1800" dirty="0">
                <a:latin typeface="Times New Roman" panose="02020603050405020304" pitchFamily="18" charset="0"/>
                <a:cs typeface="Times New Roman" panose="02020603050405020304" pitchFamily="18" charset="0"/>
              </a:rPr>
              <a:t>U màng não (Meningioma)</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Nhìn chung, hình ảnh T1 chủ yếu được sử dụng để xác định u hoại tử, có tình trạng xuất huyết trong u. Một số trường hợp u màng não có thể ghi nhận được là có áp lực tưới máu cao hơn so với vỏ não. </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Hình ảnh T2W giúp đánh giá khe hở của dịch não tủy giữa mô tân sinh ( mô u màng não) và nhu mô não, xác nhận ranh giới của khối u. Hơn thế nữa, vai trò của pha T2W chính là phản ánh tính đồng nhất của khối u mềm. Điều này được nhìn thấy rõ ràng hơn trong các khối u màng não, u ác tính nói chung.</a:t>
            </a:r>
          </a:p>
          <a:p>
            <a:pPr algn="l"/>
            <a:endParaRPr lang="en-US" sz="2000" dirty="0"/>
          </a:p>
        </p:txBody>
      </p:sp>
      <p:pic>
        <p:nvPicPr>
          <p:cNvPr id="5" name="Picture 4"/>
          <p:cNvPicPr>
            <a:picLocks noChangeAspect="1"/>
          </p:cNvPicPr>
          <p:nvPr/>
        </p:nvPicPr>
        <p:blipFill>
          <a:blip r:embed="rId2"/>
          <a:stretch>
            <a:fillRect/>
          </a:stretch>
        </p:blipFill>
        <p:spPr>
          <a:xfrm>
            <a:off x="3508805" y="4280422"/>
            <a:ext cx="5422605" cy="2332629"/>
          </a:xfrm>
          <a:prstGeom prst="rect">
            <a:avLst/>
          </a:prstGeom>
        </p:spPr>
      </p:pic>
    </p:spTree>
    <p:extLst>
      <p:ext uri="{BB962C8B-B14F-4D97-AF65-F5344CB8AC3E}">
        <p14:creationId xmlns:p14="http://schemas.microsoft.com/office/powerpoint/2010/main" val="2560705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5097" y="1133463"/>
            <a:ext cx="7088002" cy="4963894"/>
          </a:xfrm>
        </p:spPr>
        <p:txBody>
          <a:bodyPr>
            <a:normAutofit lnSpcReduction="10000"/>
          </a:bodyPr>
          <a:lstStyle/>
          <a:p>
            <a:pPr algn="l">
              <a:lnSpc>
                <a:spcPct val="150000"/>
              </a:lnSpc>
            </a:pPr>
            <a:r>
              <a:rPr lang="vi-VN" sz="1800" dirty="0">
                <a:latin typeface="+mj-lt"/>
              </a:rPr>
              <a:t>Một số bệnh chuẩn đoán bằng MRI:</a:t>
            </a:r>
          </a:p>
          <a:p>
            <a:pPr algn="l">
              <a:lnSpc>
                <a:spcPct val="150000"/>
              </a:lnSpc>
            </a:pPr>
            <a:r>
              <a:rPr lang="vi-VN" sz="1800" dirty="0">
                <a:latin typeface="+mj-lt"/>
              </a:rPr>
              <a:t>Bệnh đa xơ cứng (Multiple Sclerosis)</a:t>
            </a:r>
          </a:p>
          <a:p>
            <a:pPr marL="342900" indent="-342900" algn="l">
              <a:lnSpc>
                <a:spcPct val="150000"/>
              </a:lnSpc>
              <a:buFont typeface="Arial" panose="020B0604020202020204" pitchFamily="34" charset="0"/>
              <a:buChar char="•"/>
            </a:pPr>
            <a:r>
              <a:rPr lang="vi-VN" sz="1800" dirty="0">
                <a:latin typeface="+mj-lt"/>
              </a:rPr>
              <a:t>Bệnh đa xơ cứng là một bệnh có khả năng vô hiệu hóa não và tủy sống. Ở bệnh đa xơ cứng, hệ thống miễn dịch tấn công lớp vỏ bảo vệ (Myelin) bao phủ các sợi thần kinh và gây ra các vấn đề truyền đạt giữa não và phần còn lại của cơ thể. Cuối cùng, bệnh có thể gây tổn thương vĩnh viễn hoặc suy giảm thần kinh.</a:t>
            </a:r>
          </a:p>
          <a:p>
            <a:pPr marL="342900" indent="-342900" algn="l">
              <a:lnSpc>
                <a:spcPct val="150000"/>
              </a:lnSpc>
              <a:buFont typeface="Arial" panose="020B0604020202020204" pitchFamily="34" charset="0"/>
              <a:buChar char="•"/>
            </a:pPr>
            <a:r>
              <a:rPr lang="vi-VN" sz="1800" dirty="0">
                <a:latin typeface="+mj-lt"/>
              </a:rPr>
              <a:t>Cộng hưởng từ MRI rất có ích trong chẩn đoán bệnh đa xơ cứng. MRI có thể phát hiện các vùng viêm nhỏ và sẹo trong não bệnh nhân xơ cứng rải rác. Hơn 90% bệnh nhân bị đa xơ cứng có mô sẹo xuất hiện khi quét MRI. </a:t>
            </a:r>
          </a:p>
          <a:p>
            <a:pPr algn="l"/>
            <a:endParaRPr lang="en-US" sz="2000" dirty="0"/>
          </a:p>
        </p:txBody>
      </p:sp>
      <p:pic>
        <p:nvPicPr>
          <p:cNvPr id="4098" name="Picture 2" descr="The Radiology Assistant : Multiple Sclerosis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5815" y="1366563"/>
            <a:ext cx="3354880" cy="3805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159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06375" y="1336105"/>
            <a:ext cx="6284129" cy="4185790"/>
          </a:xfrm>
        </p:spPr>
        <p:txBody>
          <a:bodyPr>
            <a:normAutofit/>
          </a:bodyPr>
          <a:lstStyle/>
          <a:p>
            <a:pPr algn="l">
              <a:lnSpc>
                <a:spcPct val="150000"/>
              </a:lnSpc>
            </a:pPr>
            <a:r>
              <a:rPr lang="vi-VN" sz="1800" dirty="0">
                <a:latin typeface="Times New Roman" panose="02020603050405020304" pitchFamily="18" charset="0"/>
                <a:cs typeface="Times New Roman" panose="02020603050405020304" pitchFamily="18" charset="0"/>
              </a:rPr>
              <a:t>Một số bệnh chuẩn đoán bằng MRI:</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Rối loạn tủy sống</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Các bệnh lý tủy sống gây ra nhiều dạng tổn thương khác nhau, tùy vào phần bị tổn thương là đường dẫn truyền thần kinh trong tủy, hay rễ thần kinh ngoài tủy.</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MRI cho thấy tổn thương tủy sống, tổn thương mô mềm (ví dụ áp xe, khối máu tụ, khối u, bất thường đĩa đệm) và các tổn thương xương (tiêu xương, phì đại xương nặng, lún xẹp, gãy, chệch đĩa đệm, khối u).</a:t>
            </a:r>
            <a:endParaRPr lang="en-US"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091806" y="1480153"/>
            <a:ext cx="3471782" cy="4027267"/>
          </a:xfrm>
          <a:prstGeom prst="rect">
            <a:avLst/>
          </a:prstGeom>
        </p:spPr>
      </p:pic>
    </p:spTree>
    <p:extLst>
      <p:ext uri="{BB962C8B-B14F-4D97-AF65-F5344CB8AC3E}">
        <p14:creationId xmlns:p14="http://schemas.microsoft.com/office/powerpoint/2010/main" val="305249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p:cNvSpPr>
            <a:spLocks noGrp="1" noRot="1" noChangeAspect="1" noMove="1" noResize="1" noEditPoints="1" noAdjustHandles="1" noChangeArrowheads="1" noChangeShapeType="1" noTextEdit="1"/>
          </p:cNvSpPr>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p:cNvSpPr>
            <a:spLocks noGrp="1"/>
          </p:cNvSpPr>
          <p:nvPr>
            <p:ph type="ctrTitle"/>
          </p:nvPr>
        </p:nvSpPr>
        <p:spPr>
          <a:xfrm>
            <a:off x="2482645" y="1915247"/>
            <a:ext cx="7226709" cy="3148878"/>
          </a:xfrm>
        </p:spPr>
        <p:txBody>
          <a:bodyPr anchor="ctr">
            <a:normAutofit/>
          </a:bodyPr>
          <a:lstStyle/>
          <a:p>
            <a:pPr marL="269875" lvl="1" algn="ctr">
              <a:lnSpc>
                <a:spcPct val="150000"/>
              </a:lnSpc>
            </a:pPr>
            <a:r>
              <a:rPr lang="en-US" sz="3000" dirty="0">
                <a:latin typeface="Times New Roman" panose="02020603050405020304" pitchFamily="18" charset="0"/>
                <a:cs typeface="Times New Roman" panose="02020603050405020304" pitchFamily="18" charset="0"/>
              </a:rPr>
              <a:t>Thông tin </a:t>
            </a:r>
            <a:r>
              <a:rPr lang="en-US" sz="3000" dirty="0" err="1">
                <a:latin typeface="Times New Roman" panose="02020603050405020304" pitchFamily="18" charset="0"/>
                <a:cs typeface="Times New Roman" panose="02020603050405020304" pitchFamily="18" charset="0"/>
              </a:rPr>
              <a:t>nhóm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a:t>
            </a:r>
            <a:br>
              <a:rPr lang="en-US" sz="3000" dirty="0">
                <a:latin typeface="Times New Roman" panose="02020603050405020304" pitchFamily="18" charset="0"/>
                <a:cs typeface="Times New Roman" panose="02020603050405020304" pitchFamily="18" charset="0"/>
              </a:rPr>
            </a:br>
            <a:r>
              <a:rPr lang="en-US" sz="3200" dirty="0">
                <a:solidFill>
                  <a:srgbClr val="000000"/>
                </a:solidFill>
                <a:latin typeface="Times New Roman" panose="02020603050405020304" pitchFamily="18" charset="0"/>
                <a:cs typeface="Times New Roman" panose="02020603050405020304" pitchFamily="18" charset="0"/>
              </a:rPr>
              <a:t>21522274 – Lê </a:t>
            </a:r>
            <a:r>
              <a:rPr lang="en-US" sz="3200" dirty="0" err="1">
                <a:solidFill>
                  <a:srgbClr val="000000"/>
                </a:solidFill>
                <a:latin typeface="Times New Roman" panose="02020603050405020304" pitchFamily="18" charset="0"/>
                <a:cs typeface="Times New Roman" panose="02020603050405020304" pitchFamily="18" charset="0"/>
              </a:rPr>
              <a:t>Nguyễn</a:t>
            </a:r>
            <a:r>
              <a:rPr lang="en-US" sz="3200" dirty="0">
                <a:solidFill>
                  <a:srgbClr val="000000"/>
                </a:solidFill>
                <a:latin typeface="Times New Roman" panose="02020603050405020304" pitchFamily="18" charset="0"/>
                <a:cs typeface="Times New Roman" panose="02020603050405020304" pitchFamily="18" charset="0"/>
              </a:rPr>
              <a:t> Hoàng Lâm</a:t>
            </a:r>
            <a:br>
              <a:rPr lang="en-US" sz="3200" dirty="0">
                <a:solidFill>
                  <a:srgbClr val="000000"/>
                </a:solidFill>
                <a:latin typeface="Times New Roman" panose="02020603050405020304" pitchFamily="18" charset="0"/>
                <a:cs typeface="Times New Roman" panose="02020603050405020304" pitchFamily="18" charset="0"/>
              </a:rPr>
            </a:br>
            <a:r>
              <a:rPr lang="en-US" sz="3200" dirty="0">
                <a:solidFill>
                  <a:srgbClr val="000000"/>
                </a:solidFill>
                <a:latin typeface="Times New Roman" panose="02020603050405020304" pitchFamily="18" charset="0"/>
                <a:cs typeface="Times New Roman" panose="02020603050405020304" pitchFamily="18" charset="0"/>
              </a:rPr>
              <a:t>21520055 – Phạm Thanh Lâm</a:t>
            </a:r>
            <a:br>
              <a:rPr lang="en-US" sz="3200" b="1" dirty="0">
                <a:solidFill>
                  <a:srgbClr val="000000"/>
                </a:solidFill>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8" name="Subtitle 7"/>
          <p:cNvSpPr>
            <a:spLocks noGrp="1"/>
          </p:cNvSpPr>
          <p:nvPr>
            <p:ph type="subTitle" idx="1"/>
          </p:nvPr>
        </p:nvSpPr>
        <p:spPr>
          <a:xfrm>
            <a:off x="1966912" y="5645150"/>
            <a:ext cx="8258176" cy="631825"/>
          </a:xfrm>
        </p:spPr>
        <p:txBody>
          <a:bodyPr anchor="ctr">
            <a:normAutofit/>
          </a:bodyPr>
          <a:lstStyle/>
          <a:p>
            <a:r>
              <a:rPr lang="en-US" sz="2800">
                <a:latin typeface="Times New Roman" panose="02020603050405020304" pitchFamily="18" charset="0"/>
                <a:cs typeface="Times New Roman" panose="02020603050405020304" pitchFamily="18" charset="0"/>
              </a:rPr>
              <a:t>DS312-Xử lý ảnh y khoa</a:t>
            </a:r>
            <a:endParaRPr lang="en-US" sz="2800" dirty="0">
              <a:latin typeface="Times New Roman" panose="02020603050405020304" pitchFamily="18" charset="0"/>
              <a:cs typeface="Times New Roman" panose="02020603050405020304" pitchFamily="18" charset="0"/>
            </a:endParaRPr>
          </a:p>
        </p:txBody>
      </p:sp>
      <p:sp>
        <p:nvSpPr>
          <p:cNvPr id="30" name="Rectangle 29"/>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7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7613" y="1153126"/>
            <a:ext cx="7088002" cy="5704874"/>
          </a:xfrm>
        </p:spPr>
        <p:txBody>
          <a:bodyPr>
            <a:normAutofit/>
          </a:bodyPr>
          <a:lstStyle/>
          <a:p>
            <a:pPr algn="l">
              <a:lnSpc>
                <a:spcPct val="150000"/>
              </a:lnSpc>
            </a:pPr>
            <a:r>
              <a:rPr lang="vi-VN" sz="1800" dirty="0">
                <a:latin typeface="Times New Roman" panose="02020603050405020304" pitchFamily="18" charset="0"/>
                <a:cs typeface="Times New Roman" panose="02020603050405020304" pitchFamily="18" charset="0"/>
              </a:rPr>
              <a:t>Một số bệnh chuẩn đoán bằng MRI:</a:t>
            </a:r>
          </a:p>
          <a:p>
            <a:pPr algn="l">
              <a:lnSpc>
                <a:spcPct val="150000"/>
              </a:lnSpc>
            </a:pPr>
            <a:r>
              <a:rPr lang="vi-VN" sz="1800" dirty="0">
                <a:latin typeface="Times New Roman" panose="02020603050405020304" pitchFamily="18" charset="0"/>
                <a:cs typeface="Times New Roman" panose="02020603050405020304" pitchFamily="18" charset="0"/>
              </a:rPr>
              <a:t>Thoát vị đĩa đệm (Spinal disc herniation)</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Là hiện tượng một hoặc nhiều đĩa đệm nằm giữa các đốt sống lưng và cổ bị hư hại, trượt ra khỏi vị trí ban đầu gây chèn ép lên tủy sống và các dây thần kinh trong ống sống, dẫn đến tình trạng đau nhức và rối loạn cảm giác tại chỗ.</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Đĩa thoát vị, nằm giữa đốt, đang chèn ép dây thần kinh cột sống kéo dài từ tủy sống, dẫn đến áp lực cục bộ hoặc bức xạ và đau.</a:t>
            </a: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MRI còn giúp cho bác sĩ đánh giá được chi tiết hơn những tiêu chí sau: tình trạng đĩa đệm, mức độ lồi của đĩa đệm, có xuất hiện các mảnh vỡ hay không.</a:t>
            </a:r>
          </a:p>
          <a:p>
            <a:pPr algn="l"/>
            <a:endParaRPr lang="en-US" sz="2000" dirty="0"/>
          </a:p>
        </p:txBody>
      </p:sp>
      <p:pic>
        <p:nvPicPr>
          <p:cNvPr id="1026" name="Picture 2" descr="https://upload.wikimedia.org/wikipedia/commons/thumb/8/84/Hernie_discale_L4_L5.png/220px-Hernie_discale_L4_L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009" y="1584537"/>
            <a:ext cx="2943379" cy="448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492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3225" y="1153126"/>
            <a:ext cx="6752389" cy="5174101"/>
          </a:xfrm>
        </p:spPr>
        <p:txBody>
          <a:bodyPr>
            <a:normAutofit/>
          </a:bodyPr>
          <a:lstStyle/>
          <a:p>
            <a:pPr algn="l">
              <a:lnSpc>
                <a:spcPct val="150000"/>
              </a:lnSpc>
            </a:pPr>
            <a:r>
              <a:rPr lang="vi-VN" sz="1800" dirty="0">
                <a:latin typeface="Times New Roman" panose="02020603050405020304" pitchFamily="18" charset="0"/>
                <a:cs typeface="Times New Roman" panose="02020603050405020304" pitchFamily="18" charset="0"/>
              </a:rPr>
              <a:t>Một số bệnh chuẩn đoán bằng MRI:</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Viêm xương khớp</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t>
            </a:r>
            <a:r>
              <a:rPr lang="vi-VN" sz="1800" dirty="0">
                <a:latin typeface="Times New Roman" panose="02020603050405020304" pitchFamily="18" charset="0"/>
                <a:cs typeface="Times New Roman" panose="02020603050405020304" pitchFamily="18" charset="0"/>
              </a:rPr>
              <a:t>à bệnh khớp xuất hiện khi các mô trong khớp bị phá vỡ theo thời gian.</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Những người bị viêm xương khớp thường bị đau khớp và sau khi nghỉ ngơi lại bị cứng khớp trong một khoảng thời gian ngắn.</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vi-VN" sz="1800" dirty="0">
                <a:latin typeface="Times New Roman" panose="02020603050405020304" pitchFamily="18" charset="0"/>
                <a:cs typeface="Times New Roman" panose="02020603050405020304" pitchFamily="18" charset="0"/>
              </a:rPr>
              <a:t>Trường hợp viêm xương mãn tính, MRI sẽ cho các hình ảnh dễ đánh hóa về vùng xơ hóa giảm tín hiệu cũng những thay đổi phần mềm xung quanh như tụ dịch, phù nề, áp xe, đường đỏ,...</a:t>
            </a:r>
            <a:endParaRPr lang="en-US" sz="1800" dirty="0">
              <a:latin typeface="Times New Roman" panose="02020603050405020304" pitchFamily="18" charset="0"/>
              <a:cs typeface="Times New Roman" panose="02020603050405020304" pitchFamily="18" charset="0"/>
            </a:endParaRPr>
          </a:p>
        </p:txBody>
      </p:sp>
      <p:pic>
        <p:nvPicPr>
          <p:cNvPr id="2050" name="Picture 2" descr="Osteoarthritis (OA) of the Knee | Rad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890" y="1548669"/>
            <a:ext cx="333375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46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848" y="783896"/>
            <a:ext cx="10583917" cy="4585521"/>
          </a:xfrm>
        </p:spPr>
        <p:txBody>
          <a:bodyPr>
            <a:normAutofit/>
          </a:bodyPr>
          <a:lstStyle/>
          <a:p>
            <a:pPr algn="l"/>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b</a:t>
            </a:r>
            <a:r>
              <a:rPr lang="vi-VN" sz="1800" dirty="0">
                <a:latin typeface="Times New Roman" panose="02020603050405020304" pitchFamily="18" charset="0"/>
                <a:cs typeface="Times New Roman" panose="02020603050405020304" pitchFamily="18" charset="0"/>
              </a:rPr>
              <a:t>ộ dữ liệu </a:t>
            </a:r>
            <a:r>
              <a:rPr lang="en-US" sz="1800" dirty="0">
                <a:latin typeface="Times New Roman" panose="02020603050405020304" pitchFamily="18" charset="0"/>
                <a:cs typeface="Times New Roman" panose="02020603050405020304" pitchFamily="18" charset="0"/>
              </a:rPr>
              <a:t>MRI </a:t>
            </a:r>
            <a:r>
              <a:rPr lang="vi-VN" sz="1800" dirty="0">
                <a:latin typeface="Times New Roman" panose="02020603050405020304" pitchFamily="18" charset="0"/>
                <a:cs typeface="Times New Roman" panose="02020603050405020304" pitchFamily="18" charset="0"/>
              </a:rPr>
              <a:t>thường bao gồm hàng ngàn hoặc hàng triệu hình ảnh </a:t>
            </a:r>
            <a:r>
              <a:rPr lang="en-US" sz="1800" dirty="0">
                <a:latin typeface="Times New Roman" panose="02020603050405020304" pitchFamily="18" charset="0"/>
                <a:cs typeface="Times New Roman" panose="02020603050405020304" pitchFamily="18" charset="0"/>
              </a:rPr>
              <a:t>MRI</a:t>
            </a:r>
            <a:r>
              <a:rPr lang="vi-VN" sz="1800" dirty="0">
                <a:latin typeface="Times New Roman" panose="02020603050405020304" pitchFamily="18" charset="0"/>
                <a:cs typeface="Times New Roman" panose="02020603050405020304" pitchFamily="18" charset="0"/>
              </a:rPr>
              <a:t> thuộc 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mắc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vi-VN" sz="1800" dirty="0">
                <a:latin typeface="Times New Roman" panose="02020603050405020304" pitchFamily="18" charset="0"/>
                <a:cs typeface="Times New Roman" panose="02020603050405020304" pitchFamily="18" charset="0"/>
              </a:rPr>
              <a:t> loại bệnh khác nhau và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các trạng thái sức khỏe khác nha</a:t>
            </a:r>
            <a:r>
              <a:rPr lang="en-US" sz="1800" dirty="0">
                <a:latin typeface="Times New Roman" panose="02020603050405020304" pitchFamily="18" charset="0"/>
                <a:cs typeface="Times New Roman" panose="02020603050405020304" pitchFamily="18" charset="0"/>
              </a:rPr>
              <a:t>u</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cứu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sâu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hỗ</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bệnh</a:t>
            </a:r>
            <a:r>
              <a:rPr lang="en-US" sz="18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2943721" y="3076656"/>
            <a:ext cx="6793944" cy="2845923"/>
          </a:xfrm>
          <a:prstGeom prst="rect">
            <a:avLst/>
          </a:prstGeom>
        </p:spPr>
      </p:pic>
    </p:spTree>
    <p:extLst>
      <p:ext uri="{BB962C8B-B14F-4D97-AF65-F5344CB8AC3E}">
        <p14:creationId xmlns:p14="http://schemas.microsoft.com/office/powerpoint/2010/main" val="160517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848" y="783896"/>
            <a:ext cx="10415752" cy="4585521"/>
          </a:xfrm>
        </p:spPr>
        <p:txBody>
          <a:bodyPr>
            <a:normAutofit/>
          </a:bodyPr>
          <a:lstStyle/>
          <a:p>
            <a:pPr algn="l">
              <a:lnSpc>
                <a:spcPct val="150000"/>
              </a:lnSpc>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US" sz="1800" dirty="0" err="1">
                <a:latin typeface="Times New Roman" panose="02020603050405020304" pitchFamily="18" charset="0"/>
                <a:cs typeface="Times New Roman" panose="02020603050405020304" pitchFamily="18" charset="0"/>
              </a:rPr>
              <a:t>BraTS</a:t>
            </a:r>
            <a:r>
              <a:rPr lang="en-US" sz="1800" dirty="0">
                <a:latin typeface="Times New Roman" panose="02020603050405020304" pitchFamily="18" charset="0"/>
                <a:cs typeface="Times New Roman" panose="02020603050405020304" pitchFamily="18" charset="0"/>
              </a:rPr>
              <a:t> 2021</a:t>
            </a: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BraTS</a:t>
            </a:r>
            <a:r>
              <a:rPr lang="en-US" sz="1800" dirty="0">
                <a:latin typeface="Times New Roman" panose="02020603050405020304" pitchFamily="18" charset="0"/>
                <a:cs typeface="Times New Roman" panose="02020603050405020304" pitchFamily="18" charset="0"/>
              </a:rPr>
              <a:t> 2017</a:t>
            </a:r>
          </a:p>
          <a:p>
            <a:pPr marL="342900" indent="-34290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8,000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scan </a:t>
            </a:r>
            <a:r>
              <a:rPr lang="en-US" sz="1800" dirty="0" err="1">
                <a:latin typeface="Times New Roman" panose="02020603050405020304" pitchFamily="18" charset="0"/>
                <a:cs typeface="Times New Roman" panose="02020603050405020304" pitchFamily="18" charset="0"/>
              </a:rPr>
              <a:t>mpMRI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tâm</a:t>
            </a:r>
            <a:r>
              <a:rPr lang="en-US" sz="1800" dirty="0">
                <a:latin typeface="Times New Roman" panose="02020603050405020304" pitchFamily="18" charset="0"/>
                <a:cs typeface="Times New Roman" panose="02020603050405020304" pitchFamily="18" charset="0"/>
              </a:rPr>
              <a:t> y </a:t>
            </a:r>
            <a:r>
              <a:rPr lang="en-US" sz="1800" dirty="0" err="1">
                <a:latin typeface="Times New Roman" panose="02020603050405020304" pitchFamily="18" charset="0"/>
                <a:cs typeface="Times New Roman" panose="02020603050405020304" pitchFamily="18" charset="0"/>
              </a:rPr>
              <a:t>tế</a:t>
            </a:r>
            <a:r>
              <a:rPr lang="en-US" sz="1800" dirty="0">
                <a:latin typeface="Times New Roman" panose="02020603050405020304" pitchFamily="18" charset="0"/>
                <a:cs typeface="Times New Roman" panose="02020603050405020304" pitchFamily="18" charset="0"/>
              </a:rPr>
              <a:t> ở </a:t>
            </a:r>
            <a:r>
              <a:rPr lang="en-US" sz="1800" dirty="0" err="1">
                <a:latin typeface="Times New Roman" panose="02020603050405020304" pitchFamily="18" charset="0"/>
                <a:cs typeface="Times New Roman" panose="02020603050405020304" pitchFamily="18" charset="0"/>
              </a:rPr>
              <a:t>Mỹ</a:t>
            </a:r>
            <a:r>
              <a:rPr lang="en-US" sz="1800" dirty="0">
                <a:latin typeface="Times New Roman" panose="02020603050405020304" pitchFamily="18" charset="0"/>
                <a:cs typeface="Times New Roman" panose="02020603050405020304" pitchFamily="18" charset="0"/>
              </a:rPr>
              <a:t>, Canada, </a:t>
            </a:r>
            <a:r>
              <a:rPr lang="en-US" sz="1800" dirty="0" err="1">
                <a:latin typeface="Times New Roman" panose="02020603050405020304" pitchFamily="18" charset="0"/>
                <a:cs typeface="Times New Roman" panose="02020603050405020304" pitchFamily="18" charset="0"/>
              </a:rPr>
              <a:t>Anh</a:t>
            </a:r>
            <a:r>
              <a:rPr lang="en-US" sz="1800" dirty="0">
                <a:latin typeface="Times New Roman" panose="02020603050405020304" pitchFamily="18" charset="0"/>
                <a:cs typeface="Times New Roman" panose="02020603050405020304" pitchFamily="18" charset="0"/>
              </a:rPr>
              <a:t>…</a:t>
            </a:r>
          </a:p>
          <a:p>
            <a:pPr marL="342900" indent="-34290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nhãn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NCR (necrotic), ED (invaded tissue), ET (enhancing tumor),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everything else</a:t>
            </a: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10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MedNeXt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SOTA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task Medical Image Segmentation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endParaRPr lang="en-US" sz="1800" dirty="0">
              <a:latin typeface="Times New Roman" panose="02020603050405020304" pitchFamily="18" charset="0"/>
              <a:cs typeface="Times New Roman" panose="02020603050405020304" pitchFamily="18" charset="0"/>
            </a:endParaRPr>
          </a:p>
        </p:txBody>
      </p:sp>
      <p:pic>
        <p:nvPicPr>
          <p:cNvPr id="4098" name="Picture 2" descr="https://production-media.paperswithcode.com/datasets/3885d5ce-bde8-4a4e-9b47-9c23e57b6a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3941" y="4688721"/>
            <a:ext cx="6385528" cy="165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489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847" y="783896"/>
            <a:ext cx="10699531" cy="4585521"/>
          </a:xfrm>
        </p:spPr>
        <p:txBody>
          <a:bodyPr>
            <a:normAutofit/>
          </a:bodyPr>
          <a:lstStyle/>
          <a:p>
            <a:pPr algn="l">
              <a:lnSpc>
                <a:spcPct val="150000"/>
              </a:lnSpc>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US" sz="1800" dirty="0" err="1">
                <a:latin typeface="Times New Roman" panose="02020603050405020304" pitchFamily="18" charset="0"/>
                <a:cs typeface="Times New Roman" panose="02020603050405020304" pitchFamily="18" charset="0"/>
              </a:rPr>
              <a:t>BraTS</a:t>
            </a:r>
            <a:r>
              <a:rPr lang="en-US" sz="1800" dirty="0">
                <a:latin typeface="Times New Roman" panose="02020603050405020304" pitchFamily="18" charset="0"/>
                <a:cs typeface="Times New Roman" panose="02020603050405020304" pitchFamily="18" charset="0"/>
              </a:rPr>
              <a:t> 2017</a:t>
            </a:r>
          </a:p>
          <a:p>
            <a:pPr marL="342900" indent="-34290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285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scan MRI </a:t>
            </a:r>
            <a:r>
              <a:rPr lang="en-US" sz="1800" dirty="0" err="1">
                <a:latin typeface="Times New Roman" panose="02020603050405020304" pitchFamily="18" charset="0"/>
                <a:cs typeface="Times New Roman" panose="02020603050405020304" pitchFamily="18" charset="0"/>
              </a:rPr>
              <a:t>não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4 modality </a:t>
            </a:r>
            <a:r>
              <a:rPr lang="fr-FR" sz="1800" dirty="0">
                <a:latin typeface="Times New Roman" panose="02020603050405020304" pitchFamily="18" charset="0"/>
                <a:cs typeface="Times New Roman" panose="02020603050405020304" pitchFamily="18" charset="0"/>
              </a:rPr>
              <a:t>T1, T1ce, T2 </a:t>
            </a:r>
            <a:r>
              <a:rPr lang="fr-FR" sz="1800" dirty="0" err="1">
                <a:latin typeface="Times New Roman" panose="02020603050405020304" pitchFamily="18" charset="0"/>
                <a:cs typeface="Times New Roman" panose="02020603050405020304" pitchFamily="18" charset="0"/>
              </a:rPr>
              <a:t>và</a:t>
            </a:r>
            <a:r>
              <a:rPr lang="fr-FR" sz="1800" dirty="0">
                <a:latin typeface="Times New Roman" panose="02020603050405020304" pitchFamily="18" charset="0"/>
                <a:cs typeface="Times New Roman" panose="02020603050405020304" pitchFamily="18" charset="0"/>
              </a:rPr>
              <a:t> Flair</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tâm</a:t>
            </a:r>
            <a:r>
              <a:rPr lang="en-US" sz="1800" dirty="0">
                <a:latin typeface="Times New Roman" panose="02020603050405020304" pitchFamily="18" charset="0"/>
                <a:cs typeface="Times New Roman" panose="02020603050405020304" pitchFamily="18" charset="0"/>
              </a:rPr>
              <a:t> y </a:t>
            </a:r>
            <a:r>
              <a:rPr lang="en-US" sz="1800" dirty="0" err="1">
                <a:latin typeface="Times New Roman" panose="02020603050405020304" pitchFamily="18" charset="0"/>
                <a:cs typeface="Times New Roman" panose="02020603050405020304" pitchFamily="18" charset="0"/>
              </a:rPr>
              <a:t>tế</a:t>
            </a:r>
            <a:r>
              <a:rPr lang="en-US" sz="1800" dirty="0">
                <a:latin typeface="Times New Roman" panose="02020603050405020304" pitchFamily="18" charset="0"/>
                <a:cs typeface="Times New Roman" panose="02020603050405020304" pitchFamily="18" charset="0"/>
              </a:rPr>
              <a:t> ở </a:t>
            </a:r>
            <a:r>
              <a:rPr lang="en-US" sz="1800" dirty="0" err="1">
                <a:latin typeface="Times New Roman" panose="02020603050405020304" pitchFamily="18" charset="0"/>
                <a:cs typeface="Times New Roman" panose="02020603050405020304" pitchFamily="18" charset="0"/>
              </a:rPr>
              <a:t>Mỹ</a:t>
            </a:r>
            <a:r>
              <a:rPr lang="en-US" sz="1800" dirty="0">
                <a:latin typeface="Times New Roman" panose="02020603050405020304" pitchFamily="18" charset="0"/>
                <a:cs typeface="Times New Roman" panose="02020603050405020304" pitchFamily="18" charset="0"/>
              </a:rPr>
              <a:t>, Canada, </a:t>
            </a:r>
            <a:r>
              <a:rPr lang="en-US" sz="1800" dirty="0" err="1">
                <a:latin typeface="Times New Roman" panose="02020603050405020304" pitchFamily="18" charset="0"/>
                <a:cs typeface="Times New Roman" panose="02020603050405020304" pitchFamily="18" charset="0"/>
              </a:rPr>
              <a:t>Anh</a:t>
            </a:r>
            <a:r>
              <a:rPr lang="en-US" sz="1800" dirty="0">
                <a:latin typeface="Times New Roman" panose="02020603050405020304" pitchFamily="18" charset="0"/>
                <a:cs typeface="Times New Roman" panose="02020603050405020304" pitchFamily="18" charset="0"/>
              </a:rPr>
              <a:t>…</a:t>
            </a:r>
          </a:p>
          <a:p>
            <a:pPr marL="342900" indent="-34290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nhãn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NET/NCR (necrotic), ED (invaded tissue), ET (enhancing tumor)</a:t>
            </a: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71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p>
        </p:txBody>
      </p:sp>
      <p:pic>
        <p:nvPicPr>
          <p:cNvPr id="2" name="Picture 1"/>
          <p:cNvPicPr>
            <a:picLocks noChangeAspect="1"/>
          </p:cNvPicPr>
          <p:nvPr/>
        </p:nvPicPr>
        <p:blipFill>
          <a:blip r:embed="rId2"/>
          <a:stretch>
            <a:fillRect/>
          </a:stretch>
        </p:blipFill>
        <p:spPr>
          <a:xfrm>
            <a:off x="4470462" y="4105243"/>
            <a:ext cx="3698609" cy="2528347"/>
          </a:xfrm>
          <a:prstGeom prst="rect">
            <a:avLst/>
          </a:prstGeom>
        </p:spPr>
      </p:pic>
    </p:spTree>
    <p:extLst>
      <p:ext uri="{BB962C8B-B14F-4D97-AF65-F5344CB8AC3E}">
        <p14:creationId xmlns:p14="http://schemas.microsoft.com/office/powerpoint/2010/main" val="3449270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1847" y="783896"/>
            <a:ext cx="11225049" cy="4585521"/>
          </a:xfrm>
        </p:spPr>
        <p:txBody>
          <a:bodyPr>
            <a:normAutofit/>
          </a:bodyPr>
          <a:lstStyle/>
          <a:p>
            <a:pPr algn="l">
              <a:lnSpc>
                <a:spcPct val="100000"/>
              </a:lnSpc>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algn="l">
              <a:lnSpc>
                <a:spcPct val="100000"/>
              </a:lnSpc>
            </a:pPr>
            <a:r>
              <a:rPr lang="en-US" sz="1800" dirty="0" err="1">
                <a:latin typeface="Times New Roman" panose="02020603050405020304" pitchFamily="18" charset="0"/>
                <a:cs typeface="Times New Roman" panose="02020603050405020304" pitchFamily="18" charset="0"/>
              </a:rPr>
              <a:t>MRNet</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1370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chụp</a:t>
            </a:r>
            <a:r>
              <a:rPr lang="en-US" sz="1800" dirty="0">
                <a:latin typeface="Times New Roman" panose="02020603050405020304" pitchFamily="18" charset="0"/>
                <a:cs typeface="Times New Roman" panose="02020603050405020304" pitchFamily="18" charset="0"/>
              </a:rPr>
              <a:t> MRI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gối</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Stanford University Medical Center</a:t>
            </a: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3 </a:t>
            </a:r>
            <a:r>
              <a:rPr lang="en-US" sz="1800" dirty="0" err="1">
                <a:latin typeface="Times New Roman" panose="02020603050405020304" pitchFamily="18" charset="0"/>
                <a:cs typeface="Times New Roman" panose="02020603050405020304" pitchFamily="18" charset="0"/>
              </a:rPr>
              <a:t>lớp</a:t>
            </a:r>
            <a:r>
              <a:rPr lang="en-US" sz="1800" dirty="0">
                <a:latin typeface="Times New Roman" panose="02020603050405020304" pitchFamily="18" charset="0"/>
                <a:cs typeface="Times New Roman" panose="02020603050405020304" pitchFamily="18" charset="0"/>
              </a:rPr>
              <a:t> abnormal 1,104 (80.6%), ACL tear 319 (23.3%),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meniscal tear 508 (37.1%)</a:t>
            </a: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22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Medical Diffusion, Deep-learning-assisted diagnosis for knee magnetic resonance imaging: Development and retrospective validation of </a:t>
            </a:r>
            <a:r>
              <a:rPr lang="en-US" sz="1800" dirty="0" err="1">
                <a:latin typeface="Times New Roman" panose="02020603050405020304" pitchFamily="18" charset="0"/>
                <a:cs typeface="Times New Roman" panose="02020603050405020304" pitchFamily="18" charset="0"/>
              </a:rPr>
              <a:t>MRNet</a:t>
            </a:r>
            <a:r>
              <a:rPr lang="en-US" sz="1800" dirty="0">
                <a:latin typeface="Times New Roman" panose="02020603050405020304" pitchFamily="18" charset="0"/>
                <a:cs typeface="Times New Roman" panose="02020603050405020304" pitchFamily="18" charset="0"/>
              </a:rPr>
              <a:t>,…</a:t>
            </a:r>
          </a:p>
          <a:p>
            <a:pPr algn="l"/>
            <a:endParaRPr lang="en-US" dirty="0"/>
          </a:p>
          <a:p>
            <a:pPr algn="l"/>
            <a:endParaRPr lang="en-US" dirty="0"/>
          </a:p>
        </p:txBody>
      </p:sp>
      <p:pic>
        <p:nvPicPr>
          <p:cNvPr id="3074" name="Picture 2" descr="MRNet: Knee MRI's | Center for Artificial Intelligence in Medicine &amp; Ima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597" y="4052996"/>
            <a:ext cx="3694035" cy="2632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91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6984" y="1019870"/>
            <a:ext cx="4270591" cy="4585521"/>
          </a:xfrm>
        </p:spPr>
        <p:txBody>
          <a:bodyPr>
            <a:normAutofit/>
          </a:bodyPr>
          <a:lstStyle/>
          <a:p>
            <a:pPr algn="l">
              <a:lnSpc>
                <a:spcPct val="150000"/>
              </a:lnSpc>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endParaRPr lang="en-US" sz="1800" dirty="0">
              <a:latin typeface="Times New Roman" panose="02020603050405020304" pitchFamily="18" charset="0"/>
              <a:cs typeface="Times New Roman" panose="02020603050405020304" pitchFamily="18" charset="0"/>
            </a:endParaRPr>
          </a:p>
          <a:p>
            <a:pPr algn="l">
              <a:lnSpc>
                <a:spcPct val="150000"/>
              </a:lnSpc>
            </a:pPr>
            <a:r>
              <a:rPr lang="en-US" sz="1800" dirty="0">
                <a:latin typeface="Times New Roman" panose="02020603050405020304" pitchFamily="18" charset="0"/>
                <a:cs typeface="Times New Roman" panose="02020603050405020304" pitchFamily="18" charset="0"/>
              </a:rPr>
              <a:t>Promise 12</a:t>
            </a: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đoạn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nhãn</a:t>
            </a:r>
            <a:r>
              <a:rPr lang="en-US" sz="1800" dirty="0">
                <a:latin typeface="Times New Roman" panose="02020603050405020304" pitchFamily="18" charset="0"/>
                <a:cs typeface="Times New Roman" panose="02020603050405020304" pitchFamily="18" charset="0"/>
              </a:rPr>
              <a:t> prostate capsule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liệt</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50 </a:t>
            </a:r>
            <a:r>
              <a:rPr lang="en-US" sz="1800" dirty="0" err="1">
                <a:latin typeface="Times New Roman" panose="02020603050405020304" pitchFamily="18" charset="0"/>
                <a:cs typeface="Times New Roman" panose="02020603050405020304" pitchFamily="18" charset="0"/>
              </a:rPr>
              <a:t>bệnh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nhau</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72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V-Net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SOTA </a:t>
            </a:r>
            <a:r>
              <a:rPr lang="en-US" sz="1800" dirty="0" err="1">
                <a:latin typeface="Times New Roman" panose="02020603050405020304" pitchFamily="18" charset="0"/>
                <a:cs typeface="Times New Roman" panose="02020603050405020304" pitchFamily="18" charset="0"/>
              </a:rPr>
              <a:t>hiện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task Volumetric Medical Image Segmentation</a:t>
            </a:r>
          </a:p>
          <a:p>
            <a:pPr algn="l"/>
            <a:endParaRPr lang="en-US" dirty="0"/>
          </a:p>
        </p:txBody>
      </p:sp>
      <p:pic>
        <p:nvPicPr>
          <p:cNvPr id="2" name="Picture 1"/>
          <p:cNvPicPr>
            <a:picLocks noChangeAspect="1"/>
          </p:cNvPicPr>
          <p:nvPr/>
        </p:nvPicPr>
        <p:blipFill>
          <a:blip r:embed="rId2"/>
          <a:stretch>
            <a:fillRect/>
          </a:stretch>
        </p:blipFill>
        <p:spPr>
          <a:xfrm>
            <a:off x="6439023" y="1019869"/>
            <a:ext cx="4356795" cy="4599803"/>
          </a:xfrm>
          <a:prstGeom prst="rect">
            <a:avLst/>
          </a:prstGeom>
        </p:spPr>
      </p:pic>
    </p:spTree>
    <p:extLst>
      <p:ext uri="{BB962C8B-B14F-4D97-AF65-F5344CB8AC3E}">
        <p14:creationId xmlns:p14="http://schemas.microsoft.com/office/powerpoint/2010/main" val="301902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3890" y="743991"/>
            <a:ext cx="5192110" cy="548782"/>
          </a:xfrm>
        </p:spPr>
        <p:txBody>
          <a:bodyPr>
            <a:normAutofit/>
          </a:bodyPr>
          <a:lstStyle/>
          <a:p>
            <a:pPr algn="l"/>
            <a:r>
              <a:rPr lang="en-US" sz="2000" b="1" dirty="0" err="1">
                <a:latin typeface="Times New Roman" panose="02020603050405020304" pitchFamily="18" charset="0"/>
                <a:cs typeface="Times New Roman" panose="02020603050405020304" pitchFamily="18" charset="0"/>
              </a:rPr>
              <a:t>Nguồn</a:t>
            </a:r>
            <a:r>
              <a:rPr lang="en-US" sz="2000" b="1" dirty="0">
                <a:latin typeface="Times New Roman" panose="02020603050405020304" pitchFamily="18" charset="0"/>
                <a:cs typeface="Times New Roman" panose="02020603050405020304" pitchFamily="18" charset="0"/>
              </a:rPr>
              <a:t>: </a:t>
            </a:r>
          </a:p>
        </p:txBody>
      </p:sp>
      <p:sp>
        <p:nvSpPr>
          <p:cNvPr id="3" name="Subtitle 2"/>
          <p:cNvSpPr>
            <a:spLocks noGrp="1"/>
          </p:cNvSpPr>
          <p:nvPr>
            <p:ph type="subTitle" idx="1"/>
          </p:nvPr>
        </p:nvSpPr>
        <p:spPr>
          <a:xfrm>
            <a:off x="1072055" y="1699665"/>
            <a:ext cx="9144000" cy="3744693"/>
          </a:xfrm>
        </p:spPr>
        <p:txBody>
          <a:bodyPr>
            <a:normAutofit/>
          </a:bodyPr>
          <a:lstStyle/>
          <a:p>
            <a:pPr algn="l"/>
            <a:r>
              <a:rPr lang="en-US" sz="2000" dirty="0">
                <a:latin typeface="Times New Roman" panose="02020603050405020304" pitchFamily="18" charset="0"/>
                <a:cs typeface="Times New Roman" panose="02020603050405020304" pitchFamily="18" charset="0"/>
                <a:hlinkClick r:id="rId2"/>
              </a:rPr>
              <a:t>https://medicalvietnam.vn/mri-la-gi-co-so-ly-thuyet-cau-tao-va-ung-dung-cua-may-chup-cong-huong-tu</a:t>
            </a:r>
            <a:endParaRPr lang="en-US" sz="2000" dirty="0">
              <a:latin typeface="Times New Roman" panose="02020603050405020304" pitchFamily="18" charset="0"/>
              <a:cs typeface="Times New Roman" panose="02020603050405020304" pitchFamily="18" charset="0"/>
            </a:endParaRPr>
          </a:p>
          <a:p>
            <a:pPr algn="l"/>
            <a:r>
              <a:rPr lang="en-US" sz="20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https://www.google.com/search?q=google+image+search&amp;source=lmns&amp;bih=730&amp;biw=1519&amp;prmd=isvnbtz&amp;hl=vi&amp;sa=X&amp;ved=2ahUKEwjpwuuWn6GFAxWuf_UHHfsyDjgQ0pQJKAB6BAgBEAI</a:t>
            </a:r>
            <a:endParaRPr lang="en-US"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627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a:grpSpLocks noGrp="1" noUngrp="1" noRot="1" noChangeAspect="1" noMove="1" noResize="1"/>
          </p:cNvGrpSpPr>
          <p:nvPr/>
        </p:nvGrpSpPr>
        <p:grpSpPr>
          <a:xfrm>
            <a:off x="1303402" y="3985"/>
            <a:ext cx="9772765" cy="6858000"/>
            <a:chOff x="1303402" y="3985"/>
            <a:chExt cx="9772765" cy="6858000"/>
          </a:xfrm>
        </p:grpSpPr>
        <p:sp>
          <p:nvSpPr>
            <p:cNvPr id="13" name="Freeform: Shape 12"/>
            <p:cNvSpPr/>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p:cNvSpPr/>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p:cNvSpPr/>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p:cNvSpPr/>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p:cNvSpPr/>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p:cNvSpPr/>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p:cNvSpPr/>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Subtitle 2"/>
          <p:cNvSpPr>
            <a:spLocks noGrp="1"/>
          </p:cNvSpPr>
          <p:nvPr>
            <p:ph type="subTitle" idx="1"/>
          </p:nvPr>
        </p:nvSpPr>
        <p:spPr>
          <a:xfrm>
            <a:off x="3550428" y="2733999"/>
            <a:ext cx="5760846" cy="1670853"/>
          </a:xfrm>
        </p:spPr>
        <p:txBody>
          <a:bodyPr>
            <a:noAutofit/>
          </a:bodyPr>
          <a:lstStyle/>
          <a:p>
            <a:r>
              <a:rPr lang="en-US" sz="5400" dirty="0" err="1">
                <a:solidFill>
                  <a:schemeClr val="tx2"/>
                </a:solidFill>
                <a:latin typeface="Times New Roman" panose="02020603050405020304" pitchFamily="18" charset="0"/>
                <a:cs typeface="Times New Roman" panose="02020603050405020304" pitchFamily="18" charset="0"/>
              </a:rPr>
              <a:t>Cảm</a:t>
            </a:r>
            <a:r>
              <a:rPr lang="en-US" sz="5400" dirty="0">
                <a:solidFill>
                  <a:schemeClr val="tx2"/>
                </a:solidFill>
                <a:latin typeface="Times New Roman" panose="02020603050405020304" pitchFamily="18" charset="0"/>
                <a:cs typeface="Times New Roman" panose="02020603050405020304" pitchFamily="18" charset="0"/>
              </a:rPr>
              <a:t> </a:t>
            </a:r>
            <a:r>
              <a:rPr lang="en-US" sz="5400" dirty="0" err="1">
                <a:solidFill>
                  <a:schemeClr val="tx2"/>
                </a:solidFill>
                <a:latin typeface="Times New Roman" panose="02020603050405020304" pitchFamily="18" charset="0"/>
                <a:cs typeface="Times New Roman" panose="02020603050405020304" pitchFamily="18" charset="0"/>
              </a:rPr>
              <a:t>ơn</a:t>
            </a:r>
            <a:r>
              <a:rPr lang="en-US" sz="5400" dirty="0">
                <a:solidFill>
                  <a:schemeClr val="tx2"/>
                </a:solidFill>
                <a:latin typeface="Times New Roman" panose="02020603050405020304" pitchFamily="18" charset="0"/>
                <a:cs typeface="Times New Roman" panose="02020603050405020304" pitchFamily="18" charset="0"/>
              </a:rPr>
              <a:t> </a:t>
            </a:r>
            <a:r>
              <a:rPr lang="en-US" sz="5400" dirty="0" err="1">
                <a:solidFill>
                  <a:schemeClr val="tx2"/>
                </a:solidFill>
                <a:latin typeface="Times New Roman" panose="02020603050405020304" pitchFamily="18" charset="0"/>
                <a:cs typeface="Times New Roman" panose="02020603050405020304" pitchFamily="18" charset="0"/>
              </a:rPr>
              <a:t>mọi</a:t>
            </a:r>
            <a:r>
              <a:rPr lang="en-US" sz="5400" dirty="0">
                <a:solidFill>
                  <a:schemeClr val="tx2"/>
                </a:solidFill>
                <a:latin typeface="Times New Roman" panose="02020603050405020304" pitchFamily="18" charset="0"/>
                <a:cs typeface="Times New Roman" panose="02020603050405020304" pitchFamily="18" charset="0"/>
              </a:rPr>
              <a:t> </a:t>
            </a:r>
            <a:r>
              <a:rPr lang="en-US" sz="5400" dirty="0" err="1">
                <a:solidFill>
                  <a:schemeClr val="tx2"/>
                </a:solidFill>
                <a:latin typeface="Times New Roman" panose="02020603050405020304" pitchFamily="18" charset="0"/>
                <a:cs typeface="Times New Roman" panose="02020603050405020304" pitchFamily="18" charset="0"/>
              </a:rPr>
              <a:t>người</a:t>
            </a:r>
            <a:r>
              <a:rPr lang="en-US" sz="5400" dirty="0">
                <a:solidFill>
                  <a:schemeClr val="tx2"/>
                </a:solidFill>
                <a:latin typeface="Times New Roman" panose="02020603050405020304" pitchFamily="18" charset="0"/>
                <a:cs typeface="Times New Roman" panose="02020603050405020304" pitchFamily="18" charset="0"/>
              </a:rPr>
              <a:t> </a:t>
            </a:r>
            <a:r>
              <a:rPr lang="en-US" sz="5400" dirty="0" err="1">
                <a:solidFill>
                  <a:schemeClr val="tx2"/>
                </a:solidFill>
                <a:latin typeface="Times New Roman" panose="02020603050405020304" pitchFamily="18" charset="0"/>
                <a:cs typeface="Times New Roman" panose="02020603050405020304" pitchFamily="18" charset="0"/>
              </a:rPr>
              <a:t>đã</a:t>
            </a:r>
            <a:r>
              <a:rPr lang="en-US" sz="5400" dirty="0">
                <a:solidFill>
                  <a:schemeClr val="tx2"/>
                </a:solidFill>
                <a:latin typeface="Times New Roman" panose="02020603050405020304" pitchFamily="18" charset="0"/>
                <a:cs typeface="Times New Roman" panose="02020603050405020304" pitchFamily="18" charset="0"/>
              </a:rPr>
              <a:t> </a:t>
            </a:r>
            <a:r>
              <a:rPr lang="en-US" sz="5400" dirty="0" err="1">
                <a:solidFill>
                  <a:schemeClr val="tx2"/>
                </a:solidFill>
                <a:latin typeface="Times New Roman" panose="02020603050405020304" pitchFamily="18" charset="0"/>
                <a:cs typeface="Times New Roman" panose="02020603050405020304" pitchFamily="18" charset="0"/>
              </a:rPr>
              <a:t>lắng</a:t>
            </a:r>
            <a:r>
              <a:rPr lang="en-US" sz="5400" dirty="0">
                <a:solidFill>
                  <a:schemeClr val="tx2"/>
                </a:solidFill>
                <a:latin typeface="Times New Roman" panose="02020603050405020304" pitchFamily="18" charset="0"/>
                <a:cs typeface="Times New Roman" panose="02020603050405020304" pitchFamily="18" charset="0"/>
              </a:rPr>
              <a:t> </a:t>
            </a:r>
            <a:r>
              <a:rPr lang="en-US" sz="5400" dirty="0" err="1">
                <a:solidFill>
                  <a:schemeClr val="tx2"/>
                </a:solidFill>
                <a:latin typeface="Times New Roman" panose="02020603050405020304" pitchFamily="18" charset="0"/>
                <a:cs typeface="Times New Roman" panose="02020603050405020304" pitchFamily="18" charset="0"/>
              </a:rPr>
              <a:t>nghe</a:t>
            </a:r>
            <a:r>
              <a:rPr lang="en-US" sz="5400" dirty="0">
                <a:solidFill>
                  <a:schemeClr val="tx2"/>
                </a:solidFill>
                <a:latin typeface="Times New Roman" panose="02020603050405020304" pitchFamily="18" charset="0"/>
                <a:cs typeface="Times New Roman" panose="02020603050405020304" pitchFamily="18" charset="0"/>
              </a:rPr>
              <a:t> &lt;3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6543" y="498991"/>
            <a:ext cx="5167341" cy="6029629"/>
          </a:xfrm>
        </p:spPr>
        <p:txBody>
          <a:bodyPr anchor="t">
            <a:normAutofit fontScale="92500" lnSpcReduction="20000"/>
          </a:bodyPr>
          <a:lstStyle/>
          <a:p>
            <a:pPr algn="l"/>
            <a:r>
              <a:rPr lang="en-US" sz="1900" b="0" i="0" dirty="0">
                <a:effectLst/>
                <a:highlight>
                  <a:srgbClr val="FFFFFF"/>
                </a:highlight>
                <a:latin typeface="Times New Roman" panose="02020603050405020304" pitchFamily="18" charset="0"/>
                <a:cs typeface="Times New Roman" panose="02020603050405020304" pitchFamily="18" charset="0"/>
              </a:rPr>
              <a:t>1. </a:t>
            </a:r>
            <a:r>
              <a:rPr lang="en-US" sz="1900" b="0" i="0" dirty="0" err="1">
                <a:effectLst/>
                <a:highlight>
                  <a:srgbClr val="FFFFFF"/>
                </a:highlight>
                <a:latin typeface="Times New Roman" panose="02020603050405020304" pitchFamily="18" charset="0"/>
                <a:cs typeface="Times New Roman" panose="02020603050405020304" pitchFamily="18" charset="0"/>
              </a:rPr>
              <a:t>Nguyên</a:t>
            </a:r>
            <a:r>
              <a:rPr lang="en-US" sz="1900" b="0" i="0" dirty="0">
                <a:effectLst/>
                <a:highlight>
                  <a:srgbClr val="FFFFFF"/>
                </a:highlight>
                <a:latin typeface="Times New Roman" panose="02020603050405020304" pitchFamily="18" charset="0"/>
                <a:cs typeface="Times New Roman" panose="02020603050405020304" pitchFamily="18" charset="0"/>
              </a:rPr>
              <a:t> </a:t>
            </a:r>
            <a:r>
              <a:rPr lang="en-US" sz="1900" b="0" i="0" dirty="0" err="1">
                <a:effectLst/>
                <a:highlight>
                  <a:srgbClr val="FFFFFF"/>
                </a:highlight>
                <a:latin typeface="Times New Roman" panose="02020603050405020304" pitchFamily="18" charset="0"/>
                <a:cs typeface="Times New Roman" panose="02020603050405020304" pitchFamily="18" charset="0"/>
              </a:rPr>
              <a:t>lý</a:t>
            </a:r>
            <a:endParaRPr lang="en-US" sz="1900" b="0" i="0" dirty="0">
              <a:effectLst/>
              <a:highlight>
                <a:srgbClr val="FFFFFF"/>
              </a:highlight>
              <a:latin typeface="Times New Roman" panose="02020603050405020304" pitchFamily="18" charset="0"/>
              <a:cs typeface="Times New Roman" panose="02020603050405020304" pitchFamily="18" charset="0"/>
            </a:endParaRPr>
          </a:p>
          <a:p>
            <a:pPr algn="l"/>
            <a:r>
              <a:rPr lang="en-US" sz="1900" dirty="0">
                <a:highlight>
                  <a:srgbClr val="FFFFFF"/>
                </a:highlight>
                <a:latin typeface="Times New Roman" panose="02020603050405020304" pitchFamily="18" charset="0"/>
                <a:cs typeface="Times New Roman" panose="02020603050405020304" pitchFamily="18" charset="0"/>
              </a:rPr>
              <a:t>a. MRI </a:t>
            </a:r>
            <a:r>
              <a:rPr lang="en-US" sz="1900" dirty="0" err="1">
                <a:highlight>
                  <a:srgbClr val="FFFFFF"/>
                </a:highlight>
                <a:latin typeface="Times New Roman" panose="02020603050405020304" pitchFamily="18" charset="0"/>
                <a:cs typeface="Times New Roman" panose="02020603050405020304" pitchFamily="18" charset="0"/>
              </a:rPr>
              <a:t>là</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gì</a:t>
            </a:r>
            <a:r>
              <a:rPr lang="en-US" sz="1900" dirty="0">
                <a:highlight>
                  <a:srgbClr val="FFFFFF"/>
                </a:highlight>
                <a:latin typeface="Times New Roman" panose="02020603050405020304" pitchFamily="18" charset="0"/>
                <a:cs typeface="Times New Roman" panose="02020603050405020304" pitchFamily="18" charset="0"/>
              </a:rPr>
              <a:t>?</a:t>
            </a:r>
          </a:p>
          <a:p>
            <a:pPr algn="l">
              <a:lnSpc>
                <a:spcPct val="150000"/>
              </a:lnSpc>
            </a:pPr>
            <a:r>
              <a:rPr lang="en-US" sz="1900" dirty="0">
                <a:highlight>
                  <a:srgbClr val="FFFFFF"/>
                </a:highlight>
                <a:latin typeface="Times New Roman" panose="02020603050405020304" pitchFamily="18" charset="0"/>
                <a:cs typeface="Times New Roman" panose="02020603050405020304" pitchFamily="18" charset="0"/>
              </a:rPr>
              <a:t>Magnetic </a:t>
            </a:r>
            <a:r>
              <a:rPr lang="en-US" sz="1900" dirty="0" err="1">
                <a:highlight>
                  <a:srgbClr val="FFFFFF"/>
                </a:highlight>
                <a:latin typeface="Times New Roman" panose="02020603050405020304" pitchFamily="18" charset="0"/>
                <a:cs typeface="Times New Roman" panose="02020603050405020304" pitchFamily="18" charset="0"/>
              </a:rPr>
              <a:t>Resonnace</a:t>
            </a:r>
            <a:r>
              <a:rPr lang="en-US" sz="1900" dirty="0">
                <a:highlight>
                  <a:srgbClr val="FFFFFF"/>
                </a:highlight>
                <a:latin typeface="Times New Roman" panose="02020603050405020304" pitchFamily="18" charset="0"/>
                <a:cs typeface="Times New Roman" panose="02020603050405020304" pitchFamily="18" charset="0"/>
              </a:rPr>
              <a:t> Imaging </a:t>
            </a:r>
            <a:r>
              <a:rPr lang="en-US" sz="1900" dirty="0" err="1">
                <a:highlight>
                  <a:srgbClr val="FFFFFF"/>
                </a:highlight>
                <a:latin typeface="Times New Roman" panose="02020603050405020304" pitchFamily="18" charset="0"/>
                <a:cs typeface="Times New Roman" panose="02020603050405020304" pitchFamily="18" charset="0"/>
              </a:rPr>
              <a:t>là</a:t>
            </a:r>
            <a:r>
              <a:rPr lang="en-US" sz="1900" dirty="0">
                <a:highlight>
                  <a:srgbClr val="FFFFFF"/>
                </a:highlight>
                <a:latin typeface="Times New Roman" panose="02020603050405020304" pitchFamily="18" charset="0"/>
                <a:cs typeface="Times New Roman" panose="02020603050405020304" pitchFamily="18" charset="0"/>
              </a:rPr>
              <a:t> 1 </a:t>
            </a:r>
            <a:r>
              <a:rPr lang="en-US" sz="1900" dirty="0" err="1">
                <a:highlight>
                  <a:srgbClr val="FFFFFF"/>
                </a:highlight>
                <a:latin typeface="Times New Roman" panose="02020603050405020304" pitchFamily="18" charset="0"/>
                <a:cs typeface="Times New Roman" panose="02020603050405020304" pitchFamily="18" charset="0"/>
              </a:rPr>
              <a:t>trong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những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kĩ</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thuật</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chẩn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đoán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hình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ảnh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tiên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tiến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nhất</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hiện</a:t>
            </a:r>
            <a:r>
              <a:rPr lang="en-US" sz="1900" dirty="0">
                <a:highlight>
                  <a:srgbClr val="FFFFFF"/>
                </a:highlight>
                <a:latin typeface="Times New Roman" panose="02020603050405020304" pitchFamily="18" charset="0"/>
                <a:cs typeface="Times New Roman" panose="02020603050405020304" pitchFamily="18" charset="0"/>
              </a:rPr>
              <a:t> nay. </a:t>
            </a:r>
            <a:r>
              <a:rPr lang="en-US" sz="1900" dirty="0" err="1">
                <a:highlight>
                  <a:srgbClr val="FFFFFF"/>
                </a:highlight>
                <a:latin typeface="Times New Roman" panose="02020603050405020304" pitchFamily="18" charset="0"/>
                <a:cs typeface="Times New Roman" panose="02020603050405020304" pitchFamily="18" charset="0"/>
              </a:rPr>
              <a:t>Phương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pháp</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đưa</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cơ</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thể</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vào</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vùng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từ</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trường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mạnh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để</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đồng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hóa</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chiều</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chuyển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động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của</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các</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nguyên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tử</a:t>
            </a:r>
            <a:r>
              <a:rPr lang="en-US" sz="1900" dirty="0">
                <a:highlight>
                  <a:srgbClr val="FFFFFF"/>
                </a:highlight>
                <a:latin typeface="Times New Roman" panose="02020603050405020304" pitchFamily="18" charset="0"/>
                <a:cs typeface="Times New Roman" panose="02020603050405020304" pitchFamily="18" charset="0"/>
              </a:rPr>
              <a:t> Hydro </a:t>
            </a:r>
            <a:r>
              <a:rPr lang="en-US" sz="1900" dirty="0" err="1">
                <a:highlight>
                  <a:srgbClr val="FFFFFF"/>
                </a:highlight>
                <a:latin typeface="Times New Roman" panose="02020603050405020304" pitchFamily="18" charset="0"/>
                <a:cs typeface="Times New Roman" panose="02020603050405020304" pitchFamily="18" charset="0"/>
              </a:rPr>
              <a:t>trong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các</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phân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tử</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nước</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của</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cơ</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thể</a:t>
            </a:r>
            <a:endParaRPr lang="en-US" sz="1900" dirty="0">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1900" dirty="0" err="1">
                <a:highlight>
                  <a:srgbClr val="FFFFFF"/>
                </a:highlight>
                <a:latin typeface="Times New Roman" panose="02020603050405020304" pitchFamily="18" charset="0"/>
                <a:cs typeface="Times New Roman" panose="02020603050405020304" pitchFamily="18" charset="0"/>
              </a:rPr>
              <a:t>Một</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angten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thu</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phát</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sóng</a:t>
            </a:r>
            <a:r>
              <a:rPr lang="en-US" sz="1900" dirty="0">
                <a:highlight>
                  <a:srgbClr val="FFFFFF"/>
                </a:highlight>
                <a:latin typeface="Times New Roman" panose="02020603050405020304" pitchFamily="18" charset="0"/>
                <a:cs typeface="Times New Roman" panose="02020603050405020304" pitchFamily="18" charset="0"/>
              </a:rPr>
              <a:t> radio </a:t>
            </a:r>
            <a:r>
              <a:rPr lang="en-US" sz="1900" dirty="0" err="1">
                <a:highlight>
                  <a:srgbClr val="FFFFFF"/>
                </a:highlight>
                <a:latin typeface="Times New Roman" panose="02020603050405020304" pitchFamily="18" charset="0"/>
                <a:cs typeface="Times New Roman" panose="02020603050405020304" pitchFamily="18" charset="0"/>
              </a:rPr>
              <a:t>tần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số</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thấp</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được</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sử</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dụng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để</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gửi</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và</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nhận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lại</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tín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hiệu</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về</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chiều</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chuyển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động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của</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các</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nguyên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tử</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này</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tái</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tạo</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tín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hiệu</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thành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hình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ảnh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cấu</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trúc</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của</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các</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cơ</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quan</a:t>
            </a:r>
            <a:r>
              <a:rPr lang="en-US" sz="1900" dirty="0">
                <a:highlight>
                  <a:srgbClr val="FFFFFF"/>
                </a:highlight>
                <a:latin typeface="Times New Roman" panose="02020603050405020304" pitchFamily="18" charset="0"/>
                <a:cs typeface="Times New Roman" panose="02020603050405020304" pitchFamily="18" charset="0"/>
              </a:rPr>
              <a:t>.</a:t>
            </a:r>
          </a:p>
          <a:p>
            <a:pPr algn="l">
              <a:lnSpc>
                <a:spcPct val="150000"/>
              </a:lnSpc>
            </a:pPr>
            <a:r>
              <a:rPr lang="en-US" sz="1900" dirty="0">
                <a:highlight>
                  <a:srgbClr val="FFFFFF"/>
                </a:highlight>
                <a:latin typeface="Times New Roman" panose="02020603050405020304" pitchFamily="18" charset="0"/>
                <a:cs typeface="Times New Roman" panose="02020603050405020304" pitchFamily="18" charset="0"/>
              </a:rPr>
              <a:t>An </a:t>
            </a:r>
            <a:r>
              <a:rPr lang="en-US" sz="1900" dirty="0" err="1">
                <a:highlight>
                  <a:srgbClr val="FFFFFF"/>
                </a:highlight>
                <a:latin typeface="Times New Roman" panose="02020603050405020304" pitchFamily="18" charset="0"/>
                <a:cs typeface="Times New Roman" panose="02020603050405020304" pitchFamily="18" charset="0"/>
              </a:rPr>
              <a:t>toàn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cho</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bệnh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nhân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và</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đây</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là</a:t>
            </a:r>
            <a:r>
              <a:rPr lang="en-US" sz="1900" dirty="0">
                <a:highlight>
                  <a:srgbClr val="FFFFFF"/>
                </a:highlight>
                <a:latin typeface="Times New Roman" panose="02020603050405020304" pitchFamily="18" charset="0"/>
                <a:cs typeface="Times New Roman" panose="02020603050405020304" pitchFamily="18" charset="0"/>
              </a:rPr>
              <a:t> 1 </a:t>
            </a:r>
            <a:r>
              <a:rPr lang="en-US" sz="1900" dirty="0" err="1">
                <a:highlight>
                  <a:srgbClr val="FFFFFF"/>
                </a:highlight>
                <a:latin typeface="Times New Roman" panose="02020603050405020304" pitchFamily="18" charset="0"/>
                <a:cs typeface="Times New Roman" panose="02020603050405020304" pitchFamily="18" charset="0"/>
              </a:rPr>
              <a:t>kĩ</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thuật</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nhanh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gọn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không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gây</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ảnh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hưởng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phụ</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và</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là</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phương</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pháp</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chẩn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đoán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hình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ảnh</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hiện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đại</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hiệu</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quả</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và</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phổ</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biến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trên</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thế</a:t>
            </a:r>
            <a:r>
              <a:rPr lang="en-US" sz="1900" dirty="0">
                <a:highlight>
                  <a:srgbClr val="FFFFFF"/>
                </a:highlight>
                <a:latin typeface="Times New Roman" panose="02020603050405020304" pitchFamily="18" charset="0"/>
                <a:cs typeface="Times New Roman" panose="02020603050405020304" pitchFamily="18" charset="0"/>
              </a:rPr>
              <a:t> </a:t>
            </a:r>
            <a:r>
              <a:rPr lang="en-US" sz="1900" dirty="0" err="1">
                <a:highlight>
                  <a:srgbClr val="FFFFFF"/>
                </a:highlight>
                <a:latin typeface="Times New Roman" panose="02020603050405020304" pitchFamily="18" charset="0"/>
                <a:cs typeface="Times New Roman" panose="02020603050405020304" pitchFamily="18" charset="0"/>
              </a:rPr>
              <a:t>giới</a:t>
            </a:r>
            <a:r>
              <a:rPr lang="en-US" sz="1900" dirty="0">
                <a:highlight>
                  <a:srgbClr val="FFFFFF"/>
                </a:highlight>
                <a:latin typeface="Times New Roman" panose="02020603050405020304" pitchFamily="18" charset="0"/>
                <a:cs typeface="Times New Roman" panose="02020603050405020304" pitchFamily="18" charset="0"/>
              </a:rPr>
              <a:t>. </a:t>
            </a:r>
          </a:p>
          <a:p>
            <a:endParaRPr lang="en-US" sz="800" dirty="0">
              <a:highlight>
                <a:srgbClr val="FFFFFF"/>
              </a:highlight>
              <a:latin typeface="Times New Roman" panose="02020603050405020304" pitchFamily="18" charset="0"/>
              <a:cs typeface="Times New Roman" panose="02020603050405020304" pitchFamily="18" charset="0"/>
            </a:endParaRPr>
          </a:p>
        </p:txBody>
      </p:sp>
      <p:pic>
        <p:nvPicPr>
          <p:cNvPr id="1026" name="Picture 2" descr="Phương pháp chụp MRI là gì và chụp MRI biết được bệnh gì?">
            <a:extLst>
              <a:ext uri="{FF2B5EF4-FFF2-40B4-BE49-F238E27FC236}">
                <a16:creationId xmlns:a16="http://schemas.microsoft.com/office/drawing/2014/main" id="{60554A34-0C51-D788-182F-CC7B1BB0B8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616" r="12717" b="-1"/>
          <a:stretch/>
        </p:blipFill>
        <p:spPr bwMode="auto">
          <a:xfrm>
            <a:off x="6096000" y="-1"/>
            <a:ext cx="6096000"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065" name="Group 1064">
            <a:extLst>
              <a:ext uri="{FF2B5EF4-FFF2-40B4-BE49-F238E27FC236}">
                <a16:creationId xmlns:a16="http://schemas.microsoft.com/office/drawing/2014/main" id="{2B33CDD2-C0CB-D8AD-886D-0ABC95A02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96001" y="-2"/>
            <a:ext cx="6096000" cy="6858001"/>
            <a:chOff x="-1" y="0"/>
            <a:chExt cx="7390263" cy="6858001"/>
          </a:xfrm>
        </p:grpSpPr>
        <p:sp>
          <p:nvSpPr>
            <p:cNvPr id="1066" name="Rectangle 1065">
              <a:extLst>
                <a:ext uri="{FF2B5EF4-FFF2-40B4-BE49-F238E27FC236}">
                  <a16:creationId xmlns:a16="http://schemas.microsoft.com/office/drawing/2014/main" id="{AC7F47A2-1E11-C302-6F8E-F03239998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06AED115-5F26-CFFE-25B4-8CCB743BA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68" name="Rectangle 1067">
              <a:extLst>
                <a:ext uri="{FF2B5EF4-FFF2-40B4-BE49-F238E27FC236}">
                  <a16:creationId xmlns:a16="http://schemas.microsoft.com/office/drawing/2014/main" id="{FB3032F8-FDD1-98F1-B20E-FB9CDF9EB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Tree>
    <p:extLst>
      <p:ext uri="{BB962C8B-B14F-4D97-AF65-F5344CB8AC3E}">
        <p14:creationId xmlns:p14="http://schemas.microsoft.com/office/powerpoint/2010/main" val="377363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5722373" y="314631"/>
            <a:ext cx="5631421" cy="6135329"/>
          </a:xfrm>
          <a:noFill/>
        </p:spPr>
        <p:txBody>
          <a:bodyPr>
            <a:normAutofit/>
          </a:bodyPr>
          <a:lstStyle/>
          <a:p>
            <a:pPr algn="l"/>
            <a:r>
              <a:rPr lang="en-US" sz="1800" b="0" i="0" dirty="0">
                <a:effectLst/>
                <a:highlight>
                  <a:srgbClr val="FFFFFF"/>
                </a:highlight>
                <a:latin typeface="Times New Roman" panose="02020603050405020304" pitchFamily="18" charset="0"/>
                <a:cs typeface="Times New Roman" panose="02020603050405020304" pitchFamily="18" charset="0"/>
              </a:rPr>
              <a:t>1. </a:t>
            </a:r>
            <a:r>
              <a:rPr lang="en-US" sz="1800" b="0" i="0" dirty="0" err="1">
                <a:effectLst/>
                <a:highlight>
                  <a:srgbClr val="FFFFFF"/>
                </a:highlight>
                <a:latin typeface="Times New Roman" panose="02020603050405020304" pitchFamily="18" charset="0"/>
                <a:cs typeface="Times New Roman" panose="02020603050405020304" pitchFamily="18" charset="0"/>
              </a:rPr>
              <a:t>Giới</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thiệu</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về</a:t>
            </a:r>
            <a:r>
              <a:rPr lang="en-US" sz="1800" b="0" i="0" dirty="0">
                <a:effectLst/>
                <a:highlight>
                  <a:srgbClr val="FFFFFF"/>
                </a:highlight>
                <a:latin typeface="Times New Roman" panose="02020603050405020304" pitchFamily="18" charset="0"/>
                <a:cs typeface="Times New Roman" panose="02020603050405020304" pitchFamily="18" charset="0"/>
              </a:rPr>
              <a:t> MRI </a:t>
            </a:r>
            <a:r>
              <a:rPr lang="en-US" sz="1800" b="0" i="0" dirty="0" err="1">
                <a:effectLst/>
                <a:highlight>
                  <a:srgbClr val="FFFFFF"/>
                </a:highlight>
                <a:latin typeface="Times New Roman" panose="02020603050405020304" pitchFamily="18" charset="0"/>
                <a:cs typeface="Times New Roman" panose="02020603050405020304" pitchFamily="18" charset="0"/>
              </a:rPr>
              <a:t>và</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a:t>
            </a:r>
            <a:r>
              <a:rPr lang="en-US" sz="1800" b="0" i="0" dirty="0" err="1">
                <a:effectLst/>
                <a:highlight>
                  <a:srgbClr val="FFFFFF"/>
                </a:highlight>
                <a:latin typeface="Times New Roman" panose="02020603050405020304" pitchFamily="18" charset="0"/>
                <a:cs typeface="Times New Roman" panose="02020603050405020304" pitchFamily="18" charset="0"/>
              </a:rPr>
              <a:t>guyên</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lý</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hoạt</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động</a:t>
            </a:r>
            <a:endParaRPr lang="en-US" sz="1800" b="0" i="0" dirty="0">
              <a:effectLst/>
              <a:highlight>
                <a:srgbClr val="FFFFFF"/>
              </a:highlight>
              <a:latin typeface="Times New Roman" panose="02020603050405020304" pitchFamily="18" charset="0"/>
              <a:cs typeface="Times New Roman" panose="02020603050405020304" pitchFamily="18" charset="0"/>
            </a:endParaRPr>
          </a:p>
          <a:p>
            <a:pPr algn="l"/>
            <a:r>
              <a:rPr lang="en-US" sz="1800" dirty="0">
                <a:highlight>
                  <a:srgbClr val="FFFFFF"/>
                </a:highlight>
                <a:latin typeface="Times New Roman" panose="02020603050405020304" pitchFamily="18" charset="0"/>
                <a:cs typeface="Times New Roman" panose="02020603050405020304" pitchFamily="18" charset="0"/>
              </a:rPr>
              <a:t>b. </a:t>
            </a:r>
            <a:r>
              <a:rPr lang="en-US" sz="1800" dirty="0" err="1">
                <a:highlight>
                  <a:srgbClr val="FFFFFF"/>
                </a:highlight>
                <a:latin typeface="Times New Roman" panose="02020603050405020304" pitchFamily="18" charset="0"/>
                <a:cs typeface="Times New Roman" panose="02020603050405020304" pitchFamily="18" charset="0"/>
              </a:rPr>
              <a:t>Lịch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phát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triển</a:t>
            </a:r>
            <a:r>
              <a:rPr lang="en-US" sz="1800" dirty="0">
                <a:highlight>
                  <a:srgbClr val="FFFFFF"/>
                </a:highlight>
                <a:latin typeface="Times New Roman" panose="02020603050405020304" pitchFamily="18" charset="0"/>
                <a:cs typeface="Times New Roman" panose="02020603050405020304" pitchFamily="18" charset="0"/>
              </a:rPr>
              <a:t>?</a:t>
            </a:r>
          </a:p>
          <a:p>
            <a:pPr algn="l">
              <a:lnSpc>
                <a:spcPct val="150000"/>
              </a:lnSpc>
            </a:pPr>
            <a:r>
              <a:rPr lang="vi-VN" sz="1800" dirty="0">
                <a:latin typeface="Times New Roman" panose="02020603050405020304" pitchFamily="18" charset="0"/>
                <a:cs typeface="Times New Roman" panose="02020603050405020304" pitchFamily="18" charset="0"/>
              </a:rPr>
              <a:t>Nguyên lý cộng hưởng từ hạt nhân được Felix Block và Edward Puroel phát hiện vào năm 1946, cộng hưởng từ được ứng dụng rộng rãi từ năm 1950. </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Năm 1980, chiếc máy cộng hưởng từ đầu tiên trên thế giới được đưa vào hoạt động để tạo ảnh cơ thể người. </a:t>
            </a:r>
            <a:endParaRPr lang="en-US" sz="1800" dirty="0">
              <a:latin typeface="Times New Roman" panose="02020603050405020304" pitchFamily="18" charset="0"/>
              <a:cs typeface="Times New Roman" panose="02020603050405020304" pitchFamily="18" charset="0"/>
            </a:endParaRPr>
          </a:p>
          <a:p>
            <a:pPr algn="l">
              <a:lnSpc>
                <a:spcPct val="150000"/>
              </a:lnSpc>
            </a:pPr>
            <a:r>
              <a:rPr lang="vi-VN" sz="1800" dirty="0">
                <a:latin typeface="Times New Roman" panose="02020603050405020304" pitchFamily="18" charset="0"/>
                <a:cs typeface="Times New Roman" panose="02020603050405020304" pitchFamily="18" charset="0"/>
              </a:rPr>
              <a:t>Năm 1987, MRI được ứng dụng trong chẩn đoán các bệnh lý tim mạch bằng kỹ thuật cardiac MRI. Năm 1993, ứng dụng MRI để chẩn đoán các bệnh lý não thần kinh.</a:t>
            </a:r>
          </a:p>
          <a:p>
            <a:pPr algn="l">
              <a:lnSpc>
                <a:spcPct val="150000"/>
              </a:lnSpc>
            </a:pPr>
            <a:r>
              <a:rPr lang="en-US" sz="1800" dirty="0" err="1">
                <a:latin typeface="Times New Roman" panose="02020603050405020304" pitchFamily="18" charset="0"/>
                <a:cs typeface="Times New Roman" panose="02020603050405020304" pitchFamily="18" charset="0"/>
              </a:rPr>
              <a:t>Ngày</a:t>
            </a:r>
            <a:r>
              <a:rPr lang="en-US" sz="1800" dirty="0">
                <a:latin typeface="Times New Roman" panose="02020603050405020304" pitchFamily="18" charset="0"/>
                <a:cs typeface="Times New Roman" panose="02020603050405020304" pitchFamily="18" charset="0"/>
              </a:rPr>
              <a:t> nay, </a:t>
            </a:r>
            <a:r>
              <a:rPr lang="vi-VN" sz="1800" dirty="0">
                <a:latin typeface="Times New Roman" panose="02020603050405020304" pitchFamily="18" charset="0"/>
                <a:cs typeface="Times New Roman" panose="02020603050405020304" pitchFamily="18" charset="0"/>
              </a:rPr>
              <a:t>các hãng sản xuất đã tích hợp nhiều hệ thống chẩn đoán lại với nhau (hybrid) như PET/MRI, SPECT/MRI nhằm tận dụng lợi thế của cả chẩn đoán chức năng và cấu trúc giải phẫu</a:t>
            </a:r>
            <a:endParaRPr lang="en-US" sz="1800" dirty="0">
              <a:highlight>
                <a:srgbClr val="FFFFFF"/>
              </a:highlight>
              <a:latin typeface="Times New Roman" panose="02020603050405020304" pitchFamily="18" charset="0"/>
              <a:cs typeface="Times New Roman" panose="02020603050405020304" pitchFamily="18" charset="0"/>
            </a:endParaRPr>
          </a:p>
        </p:txBody>
      </p:sp>
      <p:pic>
        <p:nvPicPr>
          <p:cNvPr id="1070" name="Picture 1069">
            <a:extLst>
              <a:ext uri="{FF2B5EF4-FFF2-40B4-BE49-F238E27FC236}">
                <a16:creationId xmlns:a16="http://schemas.microsoft.com/office/drawing/2014/main" id="{E974F7C7-BF86-C1DA-BA8A-81895FE6AD62}"/>
              </a:ext>
            </a:extLst>
          </p:cNvPr>
          <p:cNvPicPr>
            <a:picLocks noChangeAspect="1"/>
          </p:cNvPicPr>
          <p:nvPr/>
        </p:nvPicPr>
        <p:blipFill rotWithShape="1">
          <a:blip r:embed="rId2"/>
          <a:srcRect l="51584"/>
          <a:stretch/>
        </p:blipFill>
        <p:spPr>
          <a:xfrm>
            <a:off x="20" y="10"/>
            <a:ext cx="5354935" cy="6857990"/>
          </a:xfrm>
          <a:prstGeom prst="rect">
            <a:avLst/>
          </a:prstGeom>
        </p:spPr>
      </p:pic>
    </p:spTree>
    <p:extLst>
      <p:ext uri="{BB962C8B-B14F-4D97-AF65-F5344CB8AC3E}">
        <p14:creationId xmlns:p14="http://schemas.microsoft.com/office/powerpoint/2010/main" val="280153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25909" y="825910"/>
            <a:ext cx="10707329" cy="4699819"/>
          </a:xfrm>
          <a:noFill/>
        </p:spPr>
        <p:txBody>
          <a:bodyPr>
            <a:normAutofit/>
          </a:bodyPr>
          <a:lstStyle/>
          <a:p>
            <a:pPr algn="l"/>
            <a:r>
              <a:rPr lang="en-US" sz="1800" b="0" i="0" dirty="0">
                <a:effectLst/>
                <a:highlight>
                  <a:srgbClr val="FFFFFF"/>
                </a:highlight>
                <a:latin typeface="Times New Roman" panose="02020603050405020304" pitchFamily="18" charset="0"/>
                <a:cs typeface="Times New Roman" panose="02020603050405020304" pitchFamily="18" charset="0"/>
              </a:rPr>
              <a:t>1. </a:t>
            </a:r>
            <a:r>
              <a:rPr lang="en-US" sz="1800" b="0" i="0" dirty="0" err="1">
                <a:effectLst/>
                <a:highlight>
                  <a:srgbClr val="FFFFFF"/>
                </a:highlight>
                <a:latin typeface="Times New Roman" panose="02020603050405020304" pitchFamily="18" charset="0"/>
                <a:cs typeface="Times New Roman" panose="02020603050405020304" pitchFamily="18" charset="0"/>
              </a:rPr>
              <a:t>Giới</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thiệu</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về</a:t>
            </a:r>
            <a:r>
              <a:rPr lang="en-US" sz="1800" b="0" i="0" dirty="0">
                <a:effectLst/>
                <a:highlight>
                  <a:srgbClr val="FFFFFF"/>
                </a:highlight>
                <a:latin typeface="Times New Roman" panose="02020603050405020304" pitchFamily="18" charset="0"/>
                <a:cs typeface="Times New Roman" panose="02020603050405020304" pitchFamily="18" charset="0"/>
              </a:rPr>
              <a:t> MRI </a:t>
            </a:r>
            <a:r>
              <a:rPr lang="en-US" sz="1800" b="0" i="0" dirty="0" err="1">
                <a:effectLst/>
                <a:highlight>
                  <a:srgbClr val="FFFFFF"/>
                </a:highlight>
                <a:latin typeface="Times New Roman" panose="02020603050405020304" pitchFamily="18" charset="0"/>
                <a:cs typeface="Times New Roman" panose="02020603050405020304" pitchFamily="18" charset="0"/>
              </a:rPr>
              <a:t>và</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a:t>
            </a:r>
            <a:r>
              <a:rPr lang="en-US" sz="1800" b="0" i="0" dirty="0" err="1">
                <a:effectLst/>
                <a:highlight>
                  <a:srgbClr val="FFFFFF"/>
                </a:highlight>
                <a:latin typeface="Times New Roman" panose="02020603050405020304" pitchFamily="18" charset="0"/>
                <a:cs typeface="Times New Roman" panose="02020603050405020304" pitchFamily="18" charset="0"/>
              </a:rPr>
              <a:t>guyên</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lý</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hoạt</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động</a:t>
            </a:r>
            <a:endParaRPr lang="en-US" sz="1800" b="0" i="0" dirty="0">
              <a:effectLst/>
              <a:highlight>
                <a:srgbClr val="FFFFFF"/>
              </a:highlight>
              <a:latin typeface="Times New Roman" panose="02020603050405020304" pitchFamily="18" charset="0"/>
              <a:cs typeface="Times New Roman" panose="02020603050405020304" pitchFamily="18" charset="0"/>
            </a:endParaRPr>
          </a:p>
          <a:p>
            <a:pPr algn="l"/>
            <a:r>
              <a:rPr lang="en-US" sz="1800" dirty="0">
                <a:highlight>
                  <a:srgbClr val="FFFFFF"/>
                </a:highlight>
                <a:latin typeface="Times New Roman" panose="02020603050405020304" pitchFamily="18" charset="0"/>
                <a:cs typeface="Times New Roman" panose="02020603050405020304" pitchFamily="18" charset="0"/>
              </a:rPr>
              <a:t>c. </a:t>
            </a:r>
            <a:r>
              <a:rPr lang="en-US" sz="1800" dirty="0" err="1">
                <a:highlight>
                  <a:srgbClr val="FFFFFF"/>
                </a:highlight>
                <a:latin typeface="Times New Roman" panose="02020603050405020304" pitchFamily="18" charset="0"/>
                <a:cs typeface="Times New Roman" panose="02020603050405020304" pitchFamily="18" charset="0"/>
              </a:rPr>
              <a:t>Nguyên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lý</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bản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máy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cộng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hưởng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 MRI?</a:t>
            </a:r>
          </a:p>
          <a:p>
            <a:pPr algn="l">
              <a:lnSpc>
                <a:spcPct val="150000"/>
              </a:lnSpc>
            </a:pPr>
            <a:r>
              <a:rPr lang="vi-VN" sz="1800" dirty="0">
                <a:latin typeface="+mj-lt"/>
              </a:rPr>
              <a:t>Trong MRI, sự khác biệt về tín hiệu giữa các vùng mô bình thường và các vùng mô bị tổn thương, hay giữa mô cứng và mô mềm, là do sự khác nhau trong phân bố nước của chúng. </a:t>
            </a:r>
            <a:endParaRPr lang="en-US" sz="1800" dirty="0">
              <a:latin typeface="+mj-lt"/>
            </a:endParaRPr>
          </a:p>
          <a:p>
            <a:pPr algn="l">
              <a:lnSpc>
                <a:spcPct val="150000"/>
              </a:lnSpc>
            </a:pPr>
            <a:r>
              <a:rPr lang="vi-VN" sz="1800" dirty="0">
                <a:latin typeface="+mj-lt"/>
              </a:rPr>
              <a:t>Nguyên tử hydro trong phân tử nước làm cho các vùng này có tín hiệu từ tính khác nhau do hạt nhân chỉ chứa một proton, tạo ra một mômen từ lớn. </a:t>
            </a:r>
            <a:endParaRPr lang="en-US" sz="1800" dirty="0">
              <a:latin typeface="+mj-lt"/>
            </a:endParaRPr>
          </a:p>
          <a:p>
            <a:pPr algn="l">
              <a:lnSpc>
                <a:spcPct val="150000"/>
              </a:lnSpc>
            </a:pPr>
            <a:r>
              <a:rPr lang="vi-VN" sz="1800" dirty="0">
                <a:latin typeface="+mj-lt"/>
              </a:rPr>
              <a:t>MRI sử dụng từ trường mạnh và xung radio để điều khiển hoạt động từ của các nguyên tử hydro, tạo ra các tín hiệu phản xạ. </a:t>
            </a:r>
            <a:endParaRPr lang="en-US" sz="1800" dirty="0">
              <a:latin typeface="+mj-lt"/>
            </a:endParaRPr>
          </a:p>
          <a:p>
            <a:pPr algn="l">
              <a:lnSpc>
                <a:spcPct val="150000"/>
              </a:lnSpc>
            </a:pPr>
            <a:r>
              <a:rPr lang="vi-VN" sz="1800" dirty="0">
                <a:latin typeface="+mj-lt"/>
              </a:rPr>
              <a:t>Các tín hiệu này được thu và xử lý để tạo ra hình ảnh của cơ thể, cho phép chẩn đoán các tình trạng bệnh lý và thương tổn.</a:t>
            </a:r>
            <a:endParaRPr lang="en-US" sz="1800" dirty="0">
              <a:highlight>
                <a:srgbClr val="FFFFFF"/>
              </a:highlight>
              <a:latin typeface="+mj-lt"/>
              <a:cs typeface="Times New Roman" panose="02020603050405020304" pitchFamily="18" charset="0"/>
            </a:endParaRPr>
          </a:p>
        </p:txBody>
      </p:sp>
    </p:spTree>
    <p:extLst>
      <p:ext uri="{BB962C8B-B14F-4D97-AF65-F5344CB8AC3E}">
        <p14:creationId xmlns:p14="http://schemas.microsoft.com/office/powerpoint/2010/main" val="22186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25909" y="825910"/>
            <a:ext cx="10707329" cy="4699819"/>
          </a:xfrm>
          <a:noFill/>
        </p:spPr>
        <p:txBody>
          <a:bodyPr>
            <a:normAutofit/>
          </a:bodyPr>
          <a:lstStyle/>
          <a:p>
            <a:pPr algn="l"/>
            <a:r>
              <a:rPr lang="en-US" sz="1800" dirty="0">
                <a:highlight>
                  <a:srgbClr val="FFFFFF"/>
                </a:highlight>
                <a:latin typeface="Times New Roman" panose="02020603050405020304" pitchFamily="18" charset="0"/>
                <a:cs typeface="Times New Roman" panose="02020603050405020304" pitchFamily="18" charset="0"/>
              </a:rPr>
              <a:t>2</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Công</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nghệ</a:t>
            </a:r>
            <a:endParaRPr lang="en-US" sz="1800" b="0" i="0" dirty="0">
              <a:effectLst/>
              <a:highlight>
                <a:srgbClr val="FFFFFF"/>
              </a:highlight>
              <a:latin typeface="Times New Roman" panose="02020603050405020304" pitchFamily="18" charset="0"/>
              <a:cs typeface="Times New Roman" panose="02020603050405020304" pitchFamily="18" charset="0"/>
            </a:endParaRPr>
          </a:p>
          <a:p>
            <a:pPr marL="342900" indent="-342900" algn="l">
              <a:buAutoNum type="alphaLcPeriod"/>
            </a:pPr>
            <a:r>
              <a:rPr lang="en-US" sz="1800" dirty="0" err="1">
                <a:highlight>
                  <a:srgbClr val="FFFFFF"/>
                </a:highlight>
                <a:latin typeface="Times New Roman" panose="02020603050405020304" pitchFamily="18" charset="0"/>
                <a:cs typeface="Times New Roman" panose="02020603050405020304" pitchFamily="18" charset="0"/>
              </a:rPr>
              <a:t>Cấu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chung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máy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cộng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hưởng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 MRI?</a:t>
            </a:r>
          </a:p>
          <a:p>
            <a:pPr marL="342900" indent="-342900" algn="l">
              <a:buAutoNum type="alphaLcPeriod"/>
            </a:pPr>
            <a:endParaRPr lang="en-US" sz="1800" dirty="0">
              <a:highlight>
                <a:srgbClr val="FFFFFF"/>
              </a:highligh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F533A07-76F7-C6B7-6729-32104A18F15D}"/>
              </a:ext>
            </a:extLst>
          </p:cNvPr>
          <p:cNvPicPr>
            <a:picLocks noChangeAspect="1"/>
          </p:cNvPicPr>
          <p:nvPr/>
        </p:nvPicPr>
        <p:blipFill>
          <a:blip r:embed="rId2"/>
          <a:stretch>
            <a:fillRect/>
          </a:stretch>
        </p:blipFill>
        <p:spPr>
          <a:xfrm>
            <a:off x="1397858" y="1488429"/>
            <a:ext cx="8867019" cy="5020526"/>
          </a:xfrm>
          <a:prstGeom prst="rect">
            <a:avLst/>
          </a:prstGeom>
        </p:spPr>
      </p:pic>
    </p:spTree>
    <p:extLst>
      <p:ext uri="{BB962C8B-B14F-4D97-AF65-F5344CB8AC3E}">
        <p14:creationId xmlns:p14="http://schemas.microsoft.com/office/powerpoint/2010/main" val="359363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452285" y="383458"/>
            <a:ext cx="11110450" cy="6145161"/>
          </a:xfrm>
          <a:noFill/>
        </p:spPr>
        <p:txBody>
          <a:bodyPr>
            <a:normAutofit/>
          </a:bodyPr>
          <a:lstStyle/>
          <a:p>
            <a:pPr algn="l"/>
            <a:r>
              <a:rPr lang="en-US" sz="1800" dirty="0">
                <a:highlight>
                  <a:srgbClr val="FFFFFF"/>
                </a:highlight>
                <a:latin typeface="Times New Roman" panose="02020603050405020304" pitchFamily="18" charset="0"/>
                <a:cs typeface="Times New Roman" panose="02020603050405020304" pitchFamily="18" charset="0"/>
              </a:rPr>
              <a:t>2</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Công</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nghệ</a:t>
            </a:r>
            <a:endParaRPr lang="en-US" sz="1800" b="0" i="0" dirty="0">
              <a:effectLst/>
              <a:highlight>
                <a:srgbClr val="FFFFFF"/>
              </a:highlight>
              <a:latin typeface="Times New Roman" panose="02020603050405020304" pitchFamily="18" charset="0"/>
              <a:cs typeface="Times New Roman" panose="02020603050405020304" pitchFamily="18" charset="0"/>
            </a:endParaRPr>
          </a:p>
          <a:p>
            <a:pPr marL="342900" indent="-342900" algn="l">
              <a:buAutoNum type="alphaLcPeriod"/>
            </a:pPr>
            <a:r>
              <a:rPr lang="en-US" sz="1800" dirty="0" err="1">
                <a:highlight>
                  <a:srgbClr val="FFFFFF"/>
                </a:highlight>
                <a:latin typeface="Times New Roman" panose="02020603050405020304" pitchFamily="18" charset="0"/>
                <a:cs typeface="Times New Roman" panose="02020603050405020304" pitchFamily="18" charset="0"/>
              </a:rPr>
              <a:t>Cấu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chung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máy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cộng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hưởng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 MRI?</a:t>
            </a:r>
          </a:p>
          <a:p>
            <a:pPr marL="285750" indent="-285750" algn="l">
              <a:lnSpc>
                <a:spcPct val="15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Nguồn</a:t>
            </a:r>
            <a:r>
              <a:rPr lang="en-US" sz="1800" dirty="0">
                <a:highlight>
                  <a:srgbClr val="FFFFFF"/>
                </a:highlight>
                <a:latin typeface="Times New Roman" panose="02020603050405020304" pitchFamily="18" charset="0"/>
                <a:cs typeface="Times New Roman" panose="02020603050405020304" pitchFamily="18" charset="0"/>
              </a:rPr>
              <a:t>: Cung </a:t>
            </a:r>
            <a:r>
              <a:rPr lang="en-US" sz="1800" dirty="0" err="1">
                <a:highlight>
                  <a:srgbClr val="FFFFFF"/>
                </a:highlight>
                <a:latin typeface="Times New Roman" panose="02020603050405020304" pitchFamily="18" charset="0"/>
                <a:cs typeface="Times New Roman" panose="02020603050405020304" pitchFamily="18" charset="0"/>
              </a:rPr>
              <a:t>cấp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hệ</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thống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Máy</a:t>
            </a:r>
            <a:r>
              <a:rPr lang="en-US" sz="1800" dirty="0">
                <a:highlight>
                  <a:srgbClr val="FFFFFF"/>
                </a:highlight>
                <a:latin typeface="Times New Roman" panose="02020603050405020304" pitchFamily="18" charset="0"/>
                <a:cs typeface="Times New Roman" panose="02020603050405020304" pitchFamily="18" charset="0"/>
              </a:rPr>
              <a:t> MRI </a:t>
            </a:r>
            <a:r>
              <a:rPr lang="en-US" sz="1800" dirty="0" err="1">
                <a:highlight>
                  <a:srgbClr val="FFFFFF"/>
                </a:highlight>
                <a:latin typeface="Times New Roman" panose="02020603050405020304" pitchFamily="18" charset="0"/>
                <a:cs typeface="Times New Roman" panose="02020603050405020304" pitchFamily="18" charset="0"/>
              </a:rPr>
              <a:t>sử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dụng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dòng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có</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thế</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độ</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cao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tiêu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thụ</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nhiều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năng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Vì</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vậy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bộ</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nguồn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bộ</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rất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quan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trọng</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bộ</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gồm</a:t>
            </a:r>
            <a:r>
              <a:rPr lang="en-US" sz="1800" dirty="0">
                <a:highlight>
                  <a:srgbClr val="FFFFFF"/>
                </a:highlight>
                <a:latin typeface="Times New Roman" panose="02020603050405020304" pitchFamily="18" charset="0"/>
                <a:cs typeface="Times New Roman" panose="02020603050405020304" pitchFamily="18" charset="0"/>
              </a:rPr>
              <a:t>:</a:t>
            </a:r>
          </a:p>
          <a:p>
            <a:pPr marL="742950" lvl="1" indent="-285750" algn="l">
              <a:lnSpc>
                <a:spcPct val="150000"/>
              </a:lnSpc>
              <a:buFont typeface="Courier New" panose="02070309020205020404" pitchFamily="49" charset="0"/>
              <a:buChar char="o"/>
            </a:pPr>
            <a:r>
              <a:rPr lang="en-US" sz="1800" dirty="0" err="1">
                <a:highlight>
                  <a:srgbClr val="FFFFFF"/>
                </a:highlight>
                <a:latin typeface="Times New Roman" panose="02020603050405020304" pitchFamily="18" charset="0"/>
                <a:cs typeface="Times New Roman" panose="02020603050405020304" pitchFamily="18" charset="0"/>
              </a:rPr>
              <a:t>Bộ</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chính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Cuộn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dây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siêu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dẫn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ra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lên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tới</a:t>
            </a:r>
            <a:r>
              <a:rPr lang="en-US" sz="1800" dirty="0">
                <a:highlight>
                  <a:srgbClr val="FFFFFF"/>
                </a:highlight>
                <a:latin typeface="Times New Roman" panose="02020603050405020304" pitchFamily="18" charset="0"/>
                <a:cs typeface="Times New Roman" panose="02020603050405020304" pitchFamily="18" charset="0"/>
              </a:rPr>
              <a:t> 1,5 </a:t>
            </a:r>
            <a:r>
              <a:rPr lang="en-US" sz="1800" dirty="0" err="1">
                <a:highlight>
                  <a:srgbClr val="FFFFFF"/>
                </a:highlight>
                <a:latin typeface="Times New Roman" panose="02020603050405020304" pitchFamily="18" charset="0"/>
                <a:cs typeface="Times New Roman" panose="02020603050405020304" pitchFamily="18" charset="0"/>
              </a:rPr>
              <a:t>hoặc</a:t>
            </a:r>
            <a:r>
              <a:rPr lang="en-US" sz="1800" dirty="0">
                <a:highlight>
                  <a:srgbClr val="FFFFFF"/>
                </a:highlight>
                <a:latin typeface="Times New Roman" panose="02020603050405020304" pitchFamily="18" charset="0"/>
                <a:cs typeface="Times New Roman" panose="02020603050405020304" pitchFamily="18" charset="0"/>
              </a:rPr>
              <a:t> 3 tesla. </a:t>
            </a:r>
            <a:r>
              <a:rPr lang="en-US" sz="1800" dirty="0" err="1">
                <a:highlight>
                  <a:srgbClr val="FFFFFF"/>
                </a:highlight>
                <a:latin typeface="Times New Roman" panose="02020603050405020304" pitchFamily="18" charset="0"/>
                <a:cs typeface="Times New Roman" panose="02020603050405020304" pitchFamily="18" charset="0"/>
              </a:rPr>
              <a:t>Đây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rất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mạnh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chúng</a:t>
            </a:r>
            <a:r>
              <a:rPr lang="en-US" sz="1800" dirty="0">
                <a:highlight>
                  <a:srgbClr val="FFFFFF"/>
                </a:highlight>
                <a:latin typeface="Times New Roman" panose="02020603050405020304" pitchFamily="18" charset="0"/>
                <a:cs typeface="Times New Roman" panose="02020603050405020304" pitchFamily="18" charset="0"/>
              </a:rPr>
              <a:t> ta </a:t>
            </a:r>
            <a:r>
              <a:rPr lang="en-US" sz="1800" dirty="0" err="1">
                <a:highlight>
                  <a:srgbClr val="FFFFFF"/>
                </a:highlight>
                <a:latin typeface="Times New Roman" panose="02020603050405020304" pitchFamily="18" charset="0"/>
                <a:cs typeface="Times New Roman" panose="02020603050405020304" pitchFamily="18" charset="0"/>
              </a:rPr>
              <a:t>cần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biết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rằng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trái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chỉ</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khoảng</a:t>
            </a:r>
            <a:r>
              <a:rPr lang="en-US" sz="1800" dirty="0">
                <a:highlight>
                  <a:srgbClr val="FFFFFF"/>
                </a:highlight>
                <a:latin typeface="Times New Roman" panose="02020603050405020304" pitchFamily="18" charset="0"/>
                <a:cs typeface="Times New Roman" panose="02020603050405020304" pitchFamily="18" charset="0"/>
              </a:rPr>
              <a:t> 30-60 </a:t>
            </a:r>
            <a:r>
              <a:rPr lang="en-US" sz="1800" dirty="0" err="1">
                <a:highlight>
                  <a:srgbClr val="FFFFFF"/>
                </a:highlight>
                <a:latin typeface="Times New Roman" panose="02020603050405020304" pitchFamily="18" charset="0"/>
                <a:cs typeface="Times New Roman" panose="02020603050405020304" pitchFamily="18" charset="0"/>
              </a:rPr>
              <a:t>microtesla</a:t>
            </a:r>
            <a:r>
              <a:rPr lang="en-US" sz="1800" dirty="0">
                <a:highlight>
                  <a:srgbClr val="FFFFFF"/>
                </a:highlight>
                <a:latin typeface="Times New Roman" panose="02020603050405020304" pitchFamily="18" charset="0"/>
                <a:cs typeface="Times New Roman" panose="02020603050405020304" pitchFamily="18" charset="0"/>
              </a:rPr>
              <a:t>.</a:t>
            </a:r>
          </a:p>
          <a:p>
            <a:pPr marL="742950" lvl="1" indent="-285750" algn="l">
              <a:lnSpc>
                <a:spcPct val="150000"/>
              </a:lnSpc>
              <a:buFont typeface="Courier New" panose="02070309020205020404" pitchFamily="49" charset="0"/>
              <a:buChar char="o"/>
            </a:pPr>
            <a:r>
              <a:rPr lang="en-US" sz="1800" dirty="0" err="1">
                <a:highlight>
                  <a:srgbClr val="FFFFFF"/>
                </a:highlight>
                <a:latin typeface="Times New Roman" panose="02020603050405020304" pitchFamily="18" charset="0"/>
                <a:cs typeface="Times New Roman" panose="02020603050405020304" pitchFamily="18" charset="0"/>
              </a:rPr>
              <a:t>Cuộn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dây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gradient: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biến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đổi</a:t>
            </a:r>
            <a:endParaRPr lang="en-US" sz="1800" dirty="0">
              <a:highlight>
                <a:srgbClr val="FFFFFF"/>
              </a:highlight>
              <a:latin typeface="Times New Roman" panose="02020603050405020304" pitchFamily="18" charset="0"/>
              <a:cs typeface="Times New Roman" panose="02020603050405020304" pitchFamily="18" charset="0"/>
            </a:endParaRPr>
          </a:p>
          <a:p>
            <a:pPr marL="742950" lvl="1" indent="-285750" algn="l">
              <a:lnSpc>
                <a:spcPct val="150000"/>
              </a:lnSpc>
              <a:buFont typeface="Courier New" panose="02070309020205020404" pitchFamily="49" charset="0"/>
              <a:buChar char="o"/>
            </a:pPr>
            <a:r>
              <a:rPr lang="en-US" sz="1800" dirty="0" err="1">
                <a:highlight>
                  <a:srgbClr val="FFFFFF"/>
                </a:highlight>
                <a:latin typeface="Times New Roman" panose="02020603050405020304" pitchFamily="18" charset="0"/>
                <a:cs typeface="Times New Roman" panose="02020603050405020304" pitchFamily="18" charset="0"/>
              </a:rPr>
              <a:t>Cuộn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dây</a:t>
            </a:r>
            <a:r>
              <a:rPr lang="en-US" sz="1800" dirty="0">
                <a:highlight>
                  <a:srgbClr val="FFFFFF"/>
                </a:highlight>
                <a:latin typeface="Times New Roman" panose="02020603050405020304" pitchFamily="18" charset="0"/>
                <a:cs typeface="Times New Roman" panose="02020603050405020304" pitchFamily="18" charset="0"/>
              </a:rPr>
              <a:t> RF( Radio Frequency):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song RF</a:t>
            </a:r>
          </a:p>
          <a:p>
            <a:pPr marL="285750" indent="-285750" algn="l">
              <a:lnSpc>
                <a:spcPct val="15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Cảm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biến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xử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lý</a:t>
            </a:r>
            <a:r>
              <a:rPr lang="en-US" sz="1800" dirty="0">
                <a:highlight>
                  <a:srgbClr val="FFFFFF"/>
                </a:highlight>
                <a:latin typeface="Times New Roman" panose="02020603050405020304" pitchFamily="18" charset="0"/>
                <a:cs typeface="Times New Roman" panose="02020603050405020304" pitchFamily="18" charset="0"/>
              </a:rPr>
              <a:t>: Thu </a:t>
            </a:r>
            <a:r>
              <a:rPr lang="en-US" sz="1800" dirty="0" err="1">
                <a:highlight>
                  <a:srgbClr val="FFFFFF"/>
                </a:highlight>
                <a:latin typeface="Times New Roman" panose="02020603050405020304" pitchFamily="18" charset="0"/>
                <a:cs typeface="Times New Roman" panose="02020603050405020304" pitchFamily="18" charset="0"/>
              </a:rPr>
              <a:t>nhận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xử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lý</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hiệu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biến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đổi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hiệu</a:t>
            </a:r>
            <a:r>
              <a:rPr lang="en-US" sz="1800" dirty="0">
                <a:highlight>
                  <a:srgbClr val="FFFFFF"/>
                </a:highlight>
                <a:latin typeface="Times New Roman" panose="02020603050405020304" pitchFamily="18" charset="0"/>
                <a:cs typeface="Times New Roman" panose="02020603050405020304" pitchFamily="18" charset="0"/>
              </a:rPr>
              <a:t> RF </a:t>
            </a:r>
            <a:r>
              <a:rPr lang="en-US" sz="1800" dirty="0" err="1">
                <a:highlight>
                  <a:srgbClr val="FFFFFF"/>
                </a:highlight>
                <a:latin typeface="Times New Roman" panose="02020603050405020304" pitchFamily="18" charset="0"/>
                <a:cs typeface="Times New Roman" panose="02020603050405020304" pitchFamily="18" charset="0"/>
              </a:rPr>
              <a:t>thành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Trạm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xử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lý</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mềm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Có</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chức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năng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hiển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thị</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chỉnh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sửa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quản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lý</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mềm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xử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lý</a:t>
            </a:r>
            <a:r>
              <a:rPr lang="en-US" sz="1800" dirty="0">
                <a:highlight>
                  <a:srgbClr val="FFFFFF"/>
                </a:highlight>
                <a:latin typeface="Times New Roman" panose="02020603050405020304" pitchFamily="18" charset="0"/>
                <a:cs typeface="Times New Roman" panose="02020603050405020304" pitchFamily="18" charset="0"/>
              </a:rPr>
              <a:t> 2D, </a:t>
            </a:r>
            <a:r>
              <a:rPr lang="en-US" sz="1800" dirty="0" err="1">
                <a:highlight>
                  <a:srgbClr val="FFFFFF"/>
                </a:highlight>
                <a:latin typeface="Times New Roman" panose="02020603050405020304" pitchFamily="18" charset="0"/>
                <a:cs typeface="Times New Roman" panose="02020603050405020304" pitchFamily="18" charset="0"/>
              </a:rPr>
              <a:t>phần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mềm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tái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3D </a:t>
            </a:r>
            <a:r>
              <a:rPr lang="en-US" sz="1800" dirty="0" err="1">
                <a:highlight>
                  <a:srgbClr val="FFFFFF"/>
                </a:highlight>
                <a:latin typeface="Times New Roman" panose="02020603050405020304" pitchFamily="18" charset="0"/>
                <a:cs typeface="Times New Roman" panose="02020603050405020304" pitchFamily="18" charset="0"/>
              </a:rPr>
              <a:t>giúp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sĩ</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tái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3D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bộ</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quét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mềm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hiện</a:t>
            </a:r>
            <a:r>
              <a:rPr lang="en-US" sz="1800" dirty="0">
                <a:highlight>
                  <a:srgbClr val="FFFFFF"/>
                </a:highlight>
                <a:latin typeface="Times New Roman" panose="02020603050405020304" pitchFamily="18" charset="0"/>
                <a:cs typeface="Times New Roman" panose="02020603050405020304" pitchFamily="18" charset="0"/>
              </a:rPr>
              <a:t> nay </a:t>
            </a:r>
            <a:r>
              <a:rPr lang="en-US" sz="1800" dirty="0" err="1">
                <a:highlight>
                  <a:srgbClr val="FFFFFF"/>
                </a:highlight>
                <a:latin typeface="Times New Roman" panose="02020603050405020304" pitchFamily="18" charset="0"/>
                <a:cs typeface="Times New Roman" panose="02020603050405020304" pitchFamily="18" charset="0"/>
              </a:rPr>
              <a:t>rất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đại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dễ</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dụng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hỗ</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trợ</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rất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nhiều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công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chẩn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đoán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sĩ</a:t>
            </a:r>
            <a:r>
              <a:rPr lang="en-US" sz="1800" dirty="0">
                <a:highlight>
                  <a:srgbClr val="FFFFFF"/>
                </a:highlight>
                <a:latin typeface="Times New Roman" panose="02020603050405020304" pitchFamily="18" charset="0"/>
                <a:cs typeface="Times New Roman" panose="02020603050405020304" pitchFamily="18" charset="0"/>
              </a:rPr>
              <a:t>.</a:t>
            </a:r>
          </a:p>
          <a:p>
            <a:pPr algn="l"/>
            <a:endParaRPr lang="en-US" sz="1800" dirty="0">
              <a:highlight>
                <a:srgbClr val="FFFFFF"/>
              </a:highlight>
              <a:latin typeface="Times New Roman" panose="02020603050405020304" pitchFamily="18" charset="0"/>
              <a:cs typeface="Times New Roman" panose="02020603050405020304" pitchFamily="18" charset="0"/>
            </a:endParaRPr>
          </a:p>
          <a:p>
            <a:pPr algn="l"/>
            <a:endParaRPr lang="en-US" sz="1800" dirty="0">
              <a:highlight>
                <a:srgbClr val="FFFFFF"/>
              </a:highlight>
              <a:latin typeface="Times New Roman" panose="02020603050405020304" pitchFamily="18" charset="0"/>
              <a:cs typeface="Times New Roman" panose="02020603050405020304" pitchFamily="18" charset="0"/>
            </a:endParaRPr>
          </a:p>
          <a:p>
            <a:pPr marL="342900" indent="-342900" algn="l">
              <a:buAutoNum type="alphaLcPeriod"/>
            </a:pPr>
            <a:endParaRPr lang="en-US" sz="1800" dirty="0">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87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700"/>
                                        <p:tgtEl>
                                          <p:spTgt spid="3">
                                            <p:txEl>
                                              <p:pRg st="5" end="5"/>
                                            </p:txEl>
                                          </p:spTgt>
                                        </p:tgtEl>
                                      </p:cBhvr>
                                    </p:animEffect>
                                  </p:childTnLst>
                                </p:cTn>
                              </p:par>
                              <p:par>
                                <p:cTn id="29" presetID="10" presetClass="entr" presetSubtype="0" fill="hold" grpId="0" nodeType="withEffect">
                                  <p:stCondLst>
                                    <p:cond delay="1500"/>
                                  </p:stCondLst>
                                  <p:iterate>
                                    <p:tmPct val="10000"/>
                                  </p:iterate>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7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1500"/>
                                  </p:stCondLst>
                                  <p:iterate>
                                    <p:tmPct val="10000"/>
                                  </p:iterate>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7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1500"/>
                                  </p:stCondLst>
                                  <p:iterate>
                                    <p:tmPct val="10000"/>
                                  </p:iterate>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7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06245" y="668594"/>
            <a:ext cx="5963523" cy="5860025"/>
          </a:xfrm>
          <a:noFill/>
        </p:spPr>
        <p:txBody>
          <a:bodyPr>
            <a:normAutofit/>
          </a:bodyPr>
          <a:lstStyle/>
          <a:p>
            <a:pPr algn="l"/>
            <a:r>
              <a:rPr lang="en-US" sz="1800" dirty="0">
                <a:highlight>
                  <a:srgbClr val="FFFFFF"/>
                </a:highlight>
                <a:latin typeface="Times New Roman" panose="02020603050405020304" pitchFamily="18" charset="0"/>
                <a:cs typeface="Times New Roman" panose="02020603050405020304" pitchFamily="18" charset="0"/>
              </a:rPr>
              <a:t>2</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Công</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nghệ</a:t>
            </a:r>
            <a:endParaRPr lang="en-US" sz="1800" dirty="0">
              <a:highlight>
                <a:srgbClr val="FFFFFF"/>
              </a:highlight>
              <a:latin typeface="Times New Roman" panose="02020603050405020304" pitchFamily="18" charset="0"/>
              <a:cs typeface="Times New Roman" panose="02020603050405020304" pitchFamily="18" charset="0"/>
            </a:endParaRPr>
          </a:p>
          <a:p>
            <a:pPr algn="l"/>
            <a:r>
              <a:rPr lang="en-US" sz="1800" dirty="0">
                <a:highlight>
                  <a:srgbClr val="FFFFFF"/>
                </a:highlight>
                <a:latin typeface="Times New Roman" panose="02020603050405020304" pitchFamily="18" charset="0"/>
                <a:cs typeface="Times New Roman" panose="02020603050405020304" pitchFamily="18" charset="0"/>
              </a:rPr>
              <a:t>b. Qui </a:t>
            </a:r>
            <a:r>
              <a:rPr lang="en-US" sz="1800" dirty="0" err="1">
                <a:highlight>
                  <a:srgbClr val="FFFFFF"/>
                </a:highlight>
                <a:latin typeface="Times New Roman" panose="02020603050405020304" pitchFamily="18" charset="0"/>
                <a:cs typeface="Times New Roman" panose="02020603050405020304" pitchFamily="18" charset="0"/>
              </a:rPr>
              <a:t>trình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chụp</a:t>
            </a:r>
            <a:r>
              <a:rPr lang="en-US" sz="1800" dirty="0">
                <a:highlight>
                  <a:srgbClr val="FFFFFF"/>
                </a:highlight>
                <a:latin typeface="Times New Roman" panose="02020603050405020304" pitchFamily="18" charset="0"/>
                <a:cs typeface="Times New Roman" panose="02020603050405020304" pitchFamily="18" charset="0"/>
              </a:rPr>
              <a:t> MRI?</a:t>
            </a:r>
          </a:p>
          <a:p>
            <a:pPr algn="l">
              <a:lnSpc>
                <a:spcPct val="150000"/>
              </a:lnSpc>
            </a:pPr>
            <a:r>
              <a:rPr lang="en-US" sz="1800" dirty="0" err="1">
                <a:highlight>
                  <a:srgbClr val="FFFFFF"/>
                </a:highlight>
                <a:latin typeface="Times New Roman" panose="02020603050405020304" pitchFamily="18" charset="0"/>
                <a:cs typeface="Times New Roman" panose="02020603050405020304" pitchFamily="18" charset="0"/>
              </a:rPr>
              <a:t>Bệnh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nằm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lên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bàn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máy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khung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máy</a:t>
            </a:r>
            <a:endParaRPr lang="en-US" sz="1800" dirty="0">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1800" dirty="0" err="1">
                <a:highlight>
                  <a:srgbClr val="FFFFFF"/>
                </a:highlight>
                <a:latin typeface="Times New Roman" panose="02020603050405020304" pitchFamily="18" charset="0"/>
                <a:cs typeface="Times New Roman" panose="02020603050405020304" pitchFamily="18" charset="0"/>
              </a:rPr>
              <a:t>Phần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thể</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kiểm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chỉnh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nằm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chính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giữa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khoang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máy</a:t>
            </a:r>
            <a:r>
              <a:rPr lang="en-US" sz="1800" dirty="0">
                <a:highlight>
                  <a:srgbClr val="FFFFFF"/>
                </a:highlight>
                <a:latin typeface="Times New Roman" panose="02020603050405020304" pitchFamily="18" charset="0"/>
                <a:cs typeface="Times New Roman" panose="02020603050405020304" pitchFamily="18" charset="0"/>
              </a:rPr>
              <a:t>,</a:t>
            </a:r>
          </a:p>
          <a:p>
            <a:pPr algn="l">
              <a:lnSpc>
                <a:spcPct val="150000"/>
              </a:lnSpc>
            </a:pPr>
            <a:r>
              <a:rPr lang="en-US" sz="1800" dirty="0" err="1">
                <a:highlight>
                  <a:srgbClr val="FFFFFF"/>
                </a:highlight>
                <a:latin typeface="Times New Roman" panose="02020603050405020304" pitchFamily="18" charset="0"/>
                <a:cs typeface="Times New Roman" panose="02020603050405020304" pitchFamily="18" charset="0"/>
              </a:rPr>
              <a:t>Một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thiết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bị</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giống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cuộn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dây</a:t>
            </a:r>
            <a:r>
              <a:rPr lang="en-US" sz="1800" dirty="0">
                <a:highlight>
                  <a:srgbClr val="FFFFFF"/>
                </a:highlight>
                <a:latin typeface="Times New Roman" panose="02020603050405020304" pitchFamily="18" charset="0"/>
                <a:cs typeface="Times New Roman" panose="02020603050405020304" pitchFamily="18" charset="0"/>
              </a:rPr>
              <a:t> (coils) </a:t>
            </a:r>
            <a:r>
              <a:rPr lang="en-US" sz="1800" dirty="0" err="1">
                <a:highlight>
                  <a:srgbClr val="FFFFFF"/>
                </a:highlight>
                <a:latin typeface="Times New Roman" panose="02020603050405020304" pitchFamily="18" charset="0"/>
                <a:cs typeface="Times New Roman" panose="02020603050405020304" pitchFamily="18" charset="0"/>
              </a:rPr>
              <a:t>giúp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nâng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cao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lượng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có</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thể</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đặt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lên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vùng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kiểm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tra</a:t>
            </a:r>
            <a:r>
              <a:rPr lang="en-US" sz="1800" dirty="0">
                <a:highlight>
                  <a:srgbClr val="FFFFFF"/>
                </a:highlight>
                <a:latin typeface="Times New Roman" panose="02020603050405020304" pitchFamily="18" charset="0"/>
                <a:cs typeface="Times New Roman" panose="02020603050405020304" pitchFamily="18" charset="0"/>
              </a:rPr>
              <a:t>.</a:t>
            </a:r>
          </a:p>
          <a:p>
            <a:pPr algn="l">
              <a:lnSpc>
                <a:spcPct val="150000"/>
              </a:lnSpc>
            </a:pPr>
            <a:r>
              <a:rPr lang="en-US" sz="1800" dirty="0">
                <a:highlight>
                  <a:srgbClr val="FFFFFF"/>
                </a:highlight>
                <a:latin typeface="Times New Roman" panose="02020603050405020304" pitchFamily="18" charset="0"/>
                <a:cs typeface="Times New Roman" panose="02020603050405020304" pitchFamily="18" charset="0"/>
              </a:rPr>
              <a:t>Khi </a:t>
            </a:r>
            <a:r>
              <a:rPr lang="en-US" sz="1800" dirty="0" err="1">
                <a:highlight>
                  <a:srgbClr val="FFFFFF"/>
                </a:highlight>
                <a:latin typeface="Times New Roman" panose="02020603050405020304" pitchFamily="18" charset="0"/>
                <a:cs typeface="Times New Roman" panose="02020603050405020304" pitchFamily="18" charset="0"/>
              </a:rPr>
              <a:t>nghe</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tiếng</a:t>
            </a:r>
            <a:r>
              <a:rPr lang="en-US" sz="1800" dirty="0">
                <a:highlight>
                  <a:srgbClr val="FFFFFF"/>
                </a:highlight>
                <a:latin typeface="Times New Roman" panose="02020603050405020304" pitchFamily="18" charset="0"/>
                <a:cs typeface="Times New Roman" panose="02020603050405020304" pitchFamily="18" charset="0"/>
              </a:rPr>
              <a:t> rung </a:t>
            </a:r>
            <a:r>
              <a:rPr lang="en-US" sz="1800" dirty="0" err="1">
                <a:highlight>
                  <a:srgbClr val="FFFFFF"/>
                </a:highlight>
                <a:latin typeface="Times New Roman" panose="02020603050405020304" pitchFamily="18" charset="0"/>
                <a:cs typeface="Times New Roman" panose="02020603050405020304" pitchFamily="18" charset="0"/>
              </a:rPr>
              <a:t>thì</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quá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chụp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đang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thực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bạn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phải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nằm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yên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tuyệt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đối</a:t>
            </a:r>
            <a:r>
              <a:rPr lang="en-US" sz="1800" dirty="0">
                <a:highlight>
                  <a:srgbClr val="FFFFFF"/>
                </a:highlight>
                <a:latin typeface="Times New Roman" panose="02020603050405020304" pitchFamily="18" charset="0"/>
                <a:cs typeface="Times New Roman" panose="02020603050405020304" pitchFamily="18" charset="0"/>
              </a:rPr>
              <a:t>.</a:t>
            </a:r>
          </a:p>
          <a:p>
            <a:pPr algn="l">
              <a:lnSpc>
                <a:spcPct val="150000"/>
              </a:lnSpc>
            </a:pPr>
            <a:r>
              <a:rPr lang="en-US" sz="1800" dirty="0" err="1">
                <a:highlight>
                  <a:srgbClr val="FFFFFF"/>
                </a:highlight>
                <a:latin typeface="Times New Roman" panose="02020603050405020304" pitchFamily="18" charset="0"/>
                <a:cs typeface="Times New Roman" panose="02020603050405020304" pitchFamily="18" charset="0"/>
              </a:rPr>
              <a:t>Có</a:t>
            </a:r>
            <a:r>
              <a:rPr lang="en-US" sz="1800" dirty="0">
                <a:highlight>
                  <a:srgbClr val="FFFFFF"/>
                </a:highlight>
                <a:latin typeface="Times New Roman" panose="02020603050405020304" pitchFamily="18" charset="0"/>
                <a:cs typeface="Times New Roman" panose="02020603050405020304" pitchFamily="18" charset="0"/>
              </a:rPr>
              <a:t> 4 </a:t>
            </a:r>
            <a:r>
              <a:rPr lang="en-US" sz="1800" dirty="0" err="1">
                <a:highlight>
                  <a:srgbClr val="FFFFFF"/>
                </a:highlight>
                <a:latin typeface="Times New Roman" panose="02020603050405020304" pitchFamily="18" charset="0"/>
                <a:cs typeface="Times New Roman" panose="02020603050405020304" pitchFamily="18" charset="0"/>
              </a:rPr>
              <a:t>hoặc</a:t>
            </a:r>
            <a:r>
              <a:rPr lang="en-US" sz="1800" dirty="0">
                <a:highlight>
                  <a:srgbClr val="FFFFFF"/>
                </a:highlight>
                <a:latin typeface="Times New Roman" panose="02020603050405020304" pitchFamily="18" charset="0"/>
                <a:cs typeface="Times New Roman" panose="02020603050405020304" pitchFamily="18" charset="0"/>
              </a:rPr>
              <a:t> 5 </a:t>
            </a:r>
            <a:r>
              <a:rPr lang="en-US" sz="1800" dirty="0" err="1">
                <a:highlight>
                  <a:srgbClr val="FFFFFF"/>
                </a:highlight>
                <a:latin typeface="Times New Roman" panose="02020603050405020304" pitchFamily="18" charset="0"/>
                <a:cs typeface="Times New Roman" panose="02020603050405020304" pitchFamily="18" charset="0"/>
              </a:rPr>
              <a:t>hình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thức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chụp</a:t>
            </a:r>
            <a:r>
              <a:rPr lang="en-US" sz="1800" dirty="0">
                <a:highlight>
                  <a:srgbClr val="FFFFFF"/>
                </a:highlight>
                <a:latin typeface="Times New Roman" panose="02020603050405020304" pitchFamily="18" charset="0"/>
                <a:cs typeface="Times New Roman" panose="02020603050405020304" pitchFamily="18" charset="0"/>
              </a:rPr>
              <a:t> MRI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mỗi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loại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khoảng</a:t>
            </a:r>
            <a:r>
              <a:rPr lang="en-US" sz="1800" dirty="0">
                <a:highlight>
                  <a:srgbClr val="FFFFFF"/>
                </a:highlight>
                <a:latin typeface="Times New Roman" panose="02020603050405020304" pitchFamily="18" charset="0"/>
                <a:cs typeface="Times New Roman" panose="02020603050405020304" pitchFamily="18" charset="0"/>
              </a:rPr>
              <a:t> 2-8 </a:t>
            </a:r>
            <a:r>
              <a:rPr lang="en-US" sz="1800" dirty="0" err="1">
                <a:highlight>
                  <a:srgbClr val="FFFFFF"/>
                </a:highlight>
                <a:latin typeface="Times New Roman" panose="02020603050405020304" pitchFamily="18" charset="0"/>
                <a:cs typeface="Times New Roman" panose="02020603050405020304" pitchFamily="18" charset="0"/>
              </a:rPr>
              <a:t>phút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để</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hoàn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thành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Toàn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bộ</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quy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trình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thực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khoản</a:t>
            </a:r>
            <a:r>
              <a:rPr lang="en-US" sz="1800" dirty="0">
                <a:highlight>
                  <a:srgbClr val="FFFFFF"/>
                </a:highlight>
                <a:latin typeface="Times New Roman" panose="02020603050405020304" pitchFamily="18" charset="0"/>
                <a:cs typeface="Times New Roman" panose="02020603050405020304" pitchFamily="18" charset="0"/>
              </a:rPr>
              <a:t> 20 </a:t>
            </a:r>
            <a:r>
              <a:rPr lang="en-US" sz="1800" dirty="0" err="1">
                <a:highlight>
                  <a:srgbClr val="FFFFFF"/>
                </a:highlight>
                <a:latin typeface="Times New Roman" panose="02020603050405020304" pitchFamily="18" charset="0"/>
                <a:cs typeface="Times New Roman" panose="02020603050405020304" pitchFamily="18" charset="0"/>
              </a:rPr>
              <a:t>phút</a:t>
            </a:r>
            <a:r>
              <a:rPr lang="en-US" sz="1800" dirty="0">
                <a:highlight>
                  <a:srgbClr val="FFFFFF"/>
                </a:highlight>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DE56D1D-F4A7-7DAD-FF52-F9B842468222}"/>
              </a:ext>
            </a:extLst>
          </p:cNvPr>
          <p:cNvPicPr>
            <a:picLocks noChangeAspect="1"/>
          </p:cNvPicPr>
          <p:nvPr/>
        </p:nvPicPr>
        <p:blipFill>
          <a:blip r:embed="rId2"/>
          <a:stretch>
            <a:fillRect/>
          </a:stretch>
        </p:blipFill>
        <p:spPr>
          <a:xfrm>
            <a:off x="6994358" y="1335009"/>
            <a:ext cx="4881485" cy="4407029"/>
          </a:xfrm>
          <a:prstGeom prst="rect">
            <a:avLst/>
          </a:prstGeom>
        </p:spPr>
      </p:pic>
    </p:spTree>
    <p:extLst>
      <p:ext uri="{BB962C8B-B14F-4D97-AF65-F5344CB8AC3E}">
        <p14:creationId xmlns:p14="http://schemas.microsoft.com/office/powerpoint/2010/main" val="20687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7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4" name="Rectangle 1073">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806245" y="668594"/>
            <a:ext cx="10674555" cy="5860025"/>
          </a:xfrm>
          <a:noFill/>
        </p:spPr>
        <p:txBody>
          <a:bodyPr>
            <a:normAutofit/>
          </a:bodyPr>
          <a:lstStyle/>
          <a:p>
            <a:pPr algn="l">
              <a:lnSpc>
                <a:spcPct val="100000"/>
              </a:lnSpc>
            </a:pPr>
            <a:r>
              <a:rPr lang="en-US" sz="1800" dirty="0">
                <a:highlight>
                  <a:srgbClr val="FFFFFF"/>
                </a:highlight>
                <a:latin typeface="Times New Roman" panose="02020603050405020304" pitchFamily="18" charset="0"/>
                <a:cs typeface="Times New Roman" panose="02020603050405020304" pitchFamily="18" charset="0"/>
              </a:rPr>
              <a:t>2</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Công</a:t>
            </a:r>
            <a:r>
              <a:rPr lang="en-US" sz="1800" b="0" i="0" dirty="0">
                <a:effectLst/>
                <a:highlight>
                  <a:srgbClr val="FFFFFF"/>
                </a:highlight>
                <a:latin typeface="Times New Roman" panose="02020603050405020304" pitchFamily="18" charset="0"/>
                <a:cs typeface="Times New Roman" panose="02020603050405020304" pitchFamily="18" charset="0"/>
              </a:rPr>
              <a:t> </a:t>
            </a:r>
            <a:r>
              <a:rPr lang="en-US" sz="1800" b="0" i="0" dirty="0" err="1">
                <a:effectLst/>
                <a:highlight>
                  <a:srgbClr val="FFFFFF"/>
                </a:highlight>
                <a:latin typeface="Times New Roman" panose="02020603050405020304" pitchFamily="18" charset="0"/>
                <a:cs typeface="Times New Roman" panose="02020603050405020304" pitchFamily="18" charset="0"/>
              </a:rPr>
              <a:t>nghệ</a:t>
            </a:r>
            <a:endParaRPr lang="en-US" sz="1800" dirty="0">
              <a:highlight>
                <a:srgbClr val="FFFFFF"/>
              </a:highlight>
              <a:latin typeface="Times New Roman" panose="02020603050405020304" pitchFamily="18" charset="0"/>
              <a:cs typeface="Times New Roman" panose="02020603050405020304" pitchFamily="18" charset="0"/>
            </a:endParaRPr>
          </a:p>
          <a:p>
            <a:pPr algn="l">
              <a:lnSpc>
                <a:spcPct val="100000"/>
              </a:lnSpc>
            </a:pPr>
            <a:r>
              <a:rPr lang="en-US" sz="1800" dirty="0">
                <a:highlight>
                  <a:srgbClr val="FFFFFF"/>
                </a:highlight>
                <a:latin typeface="Times New Roman" panose="02020603050405020304" pitchFamily="18" charset="0"/>
                <a:cs typeface="Times New Roman" panose="02020603050405020304" pitchFamily="18" charset="0"/>
              </a:rPr>
              <a:t>c. </a:t>
            </a:r>
            <a:r>
              <a:rPr lang="en-US" sz="1800" dirty="0" err="1">
                <a:highlight>
                  <a:srgbClr val="FFFFFF"/>
                </a:highlight>
                <a:latin typeface="Times New Roman" panose="02020603050405020304" pitchFamily="18" charset="0"/>
                <a:cs typeface="Times New Roman" panose="02020603050405020304" pitchFamily="18" charset="0"/>
              </a:rPr>
              <a:t>Ưu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điểm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chụp</a:t>
            </a:r>
            <a:r>
              <a:rPr lang="en-US" sz="1800" dirty="0">
                <a:highlight>
                  <a:srgbClr val="FFFFFF"/>
                </a:highlight>
                <a:latin typeface="Times New Roman" panose="02020603050405020304" pitchFamily="18" charset="0"/>
                <a:cs typeface="Times New Roman" panose="02020603050405020304" pitchFamily="18" charset="0"/>
              </a:rPr>
              <a:t> MRI?</a:t>
            </a:r>
          </a:p>
          <a:p>
            <a:pPr algn="l">
              <a:lnSpc>
                <a:spcPct val="100000"/>
              </a:lnSpc>
            </a:pPr>
            <a:r>
              <a:rPr lang="en-US" sz="1800" dirty="0" err="1">
                <a:highlight>
                  <a:srgbClr val="FFFFFF"/>
                </a:highlight>
                <a:latin typeface="Times New Roman" panose="02020603050405020304" pitchFamily="18" charset="0"/>
                <a:cs typeface="Times New Roman" panose="02020603050405020304" pitchFamily="18" charset="0"/>
              </a:rPr>
              <a:t>Ưu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điêm</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0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cấu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trúc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mô</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mềm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trong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thể</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như</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tim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phổi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gan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quan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rõ</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hơn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chi </a:t>
            </a:r>
            <a:r>
              <a:rPr lang="en-US" sz="1800" dirty="0" err="1">
                <a:highlight>
                  <a:srgbClr val="FFFFFF"/>
                </a:highlight>
                <a:latin typeface="Times New Roman" panose="02020603050405020304" pitchFamily="18" charset="0"/>
                <a:cs typeface="Times New Roman" panose="02020603050405020304" pitchFamily="18" charset="0"/>
              </a:rPr>
              <a:t>tiết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hơn</a:t>
            </a:r>
            <a:r>
              <a:rPr lang="en-US" sz="1800" dirty="0">
                <a:highlight>
                  <a:srgbClr val="FFFFFF"/>
                </a:highlight>
                <a:latin typeface="Times New Roman" panose="02020603050405020304" pitchFamily="18" charset="0"/>
                <a:cs typeface="Times New Roman" panose="02020603050405020304" pitchFamily="18" charset="0"/>
              </a:rPr>
              <a:t> so </a:t>
            </a:r>
            <a:r>
              <a:rPr lang="en-US" sz="1800" dirty="0" err="1">
                <a:highlight>
                  <a:srgbClr val="FFFFFF"/>
                </a:highlight>
                <a:latin typeface="Times New Roman" panose="02020603050405020304" pitchFamily="18" charset="0"/>
                <a:cs typeface="Times New Roman" panose="02020603050405020304" pitchFamily="18" charset="0"/>
              </a:rPr>
              <a:t>với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chụp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bằng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phương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pháp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khác</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00000"/>
              </a:lnSpc>
              <a:buFont typeface="Arial" panose="020B0604020202020204" pitchFamily="34" charset="0"/>
              <a:buChar char="•"/>
            </a:pPr>
            <a:r>
              <a:rPr lang="en-US" sz="1800" dirty="0">
                <a:highlight>
                  <a:srgbClr val="FFFFFF"/>
                </a:highlight>
                <a:latin typeface="Times New Roman" panose="02020603050405020304" pitchFamily="18" charset="0"/>
                <a:cs typeface="Times New Roman" panose="02020603050405020304" pitchFamily="18" charset="0"/>
              </a:rPr>
              <a:t>MRI </a:t>
            </a:r>
            <a:r>
              <a:rPr lang="en-US" sz="1800" dirty="0" err="1">
                <a:highlight>
                  <a:srgbClr val="FFFFFF"/>
                </a:highlight>
                <a:latin typeface="Times New Roman" panose="02020603050405020304" pitchFamily="18" charset="0"/>
                <a:cs typeface="Times New Roman" panose="02020603050405020304" pitchFamily="18" charset="0"/>
              </a:rPr>
              <a:t>giúp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sĩ</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đánh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giá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chức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năng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hoạt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động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cũng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như</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cấu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trúc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của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nhiều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quan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nội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trong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thể</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0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Sự</a:t>
            </a:r>
            <a:r>
              <a:rPr lang="en-US" sz="1800" dirty="0">
                <a:highlight>
                  <a:srgbClr val="FFFFFF"/>
                </a:highlight>
                <a:latin typeface="Times New Roman" panose="02020603050405020304" pitchFamily="18" charset="0"/>
                <a:cs typeface="Times New Roman" panose="02020603050405020304" pitchFamily="18" charset="0"/>
              </a:rPr>
              <a:t> chi </a:t>
            </a:r>
            <a:r>
              <a:rPr lang="en-US" sz="1800" dirty="0" err="1">
                <a:highlight>
                  <a:srgbClr val="FFFFFF"/>
                </a:highlight>
                <a:latin typeface="Times New Roman" panose="02020603050405020304" pitchFamily="18" charset="0"/>
                <a:cs typeface="Times New Roman" panose="02020603050405020304" pitchFamily="18" charset="0"/>
              </a:rPr>
              <a:t>tiết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làm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cho</a:t>
            </a:r>
            <a:r>
              <a:rPr lang="en-US" sz="1800" dirty="0">
                <a:highlight>
                  <a:srgbClr val="FFFFFF"/>
                </a:highlight>
                <a:latin typeface="Times New Roman" panose="02020603050405020304" pitchFamily="18" charset="0"/>
                <a:cs typeface="Times New Roman" panose="02020603050405020304" pitchFamily="18" charset="0"/>
              </a:rPr>
              <a:t> MRI </a:t>
            </a:r>
            <a:r>
              <a:rPr lang="en-US" sz="1800" dirty="0" err="1">
                <a:highlight>
                  <a:srgbClr val="FFFFFF"/>
                </a:highlight>
                <a:latin typeface="Times New Roman" panose="02020603050405020304" pitchFamily="18" charset="0"/>
                <a:cs typeface="Times New Roman" panose="02020603050405020304" pitchFamily="18" charset="0"/>
              </a:rPr>
              <a:t>trở</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thành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công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cụ</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vô</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giá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trong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chẩn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đoán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thời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kì</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đầu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trong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việc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đánh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giá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khối</a:t>
            </a:r>
            <a:r>
              <a:rPr lang="en-US" sz="1800" dirty="0">
                <a:highlight>
                  <a:srgbClr val="FFFFFF"/>
                </a:highlight>
                <a:latin typeface="Times New Roman" panose="02020603050405020304" pitchFamily="18" charset="0"/>
                <a:cs typeface="Times New Roman" panose="02020603050405020304" pitchFamily="18" charset="0"/>
              </a:rPr>
              <a:t> u </a:t>
            </a:r>
            <a:r>
              <a:rPr lang="en-US" sz="1800" dirty="0" err="1">
                <a:highlight>
                  <a:srgbClr val="FFFFFF"/>
                </a:highlight>
                <a:latin typeface="Times New Roman" panose="02020603050405020304" pitchFamily="18" charset="0"/>
                <a:cs typeface="Times New Roman" panose="02020603050405020304" pitchFamily="18" charset="0"/>
              </a:rPr>
              <a:t>trong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thể</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0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MRI </a:t>
            </a:r>
            <a:r>
              <a:rPr lang="en-US" sz="1800" dirty="0" err="1">
                <a:highlight>
                  <a:srgbClr val="FFFFFF"/>
                </a:highlight>
                <a:latin typeface="Times New Roman" panose="02020603050405020304" pitchFamily="18" charset="0"/>
                <a:cs typeface="Times New Roman" panose="02020603050405020304" pitchFamily="18" charset="0"/>
              </a:rPr>
              <a:t>không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gây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dụng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phụ</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không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phát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ra</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bức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xạ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nguy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hiểm</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00000"/>
              </a:lnSpc>
              <a:buFont typeface="Arial" panose="020B0604020202020204" pitchFamily="34" charset="0"/>
              <a:buChar char="•"/>
            </a:pPr>
            <a:r>
              <a:rPr lang="en-US" sz="1800" dirty="0">
                <a:highlight>
                  <a:srgbClr val="FFFFFF"/>
                </a:highlight>
                <a:latin typeface="Times New Roman" panose="02020603050405020304" pitchFamily="18" charset="0"/>
                <a:cs typeface="Times New Roman" panose="02020603050405020304" pitchFamily="18" charset="0"/>
              </a:rPr>
              <a:t>Cho </a:t>
            </a:r>
            <a:r>
              <a:rPr lang="en-US" sz="1800" dirty="0" err="1">
                <a:highlight>
                  <a:srgbClr val="FFFFFF"/>
                </a:highlight>
                <a:latin typeface="Times New Roman" panose="02020603050405020304" pitchFamily="18" charset="0"/>
                <a:cs typeface="Times New Roman" panose="02020603050405020304" pitchFamily="18" charset="0"/>
              </a:rPr>
              <a:t>phép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dò</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tìm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điểm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bất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ẩn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sau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lớp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xương</a:t>
            </a:r>
            <a:endParaRPr lang="en-US" sz="1800" dirty="0">
              <a:highlight>
                <a:srgbClr val="FFFFFF"/>
              </a:highlight>
              <a:latin typeface="Times New Roman" panose="02020603050405020304" pitchFamily="18" charset="0"/>
              <a:cs typeface="Times New Roman" panose="02020603050405020304" pitchFamily="18" charset="0"/>
            </a:endParaRPr>
          </a:p>
          <a:p>
            <a:pPr algn="l">
              <a:lnSpc>
                <a:spcPct val="100000"/>
              </a:lnSpc>
            </a:pPr>
            <a:r>
              <a:rPr lang="en-US" sz="1800" dirty="0" err="1">
                <a:highlight>
                  <a:srgbClr val="FFFFFF"/>
                </a:highlight>
                <a:latin typeface="Times New Roman" panose="02020603050405020304" pitchFamily="18" charset="0"/>
                <a:cs typeface="Times New Roman" panose="02020603050405020304" pitchFamily="18" charset="0"/>
              </a:rPr>
              <a:t>Nhược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điểm</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0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vật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bằng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kim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loại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cấy</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trong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cơ</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thể</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không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được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phát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hiện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có</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thể</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bị</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hưởng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bởi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mạnh</a:t>
            </a:r>
            <a:r>
              <a:rPr lang="en-US" sz="1800" dirty="0">
                <a:highlight>
                  <a:srgbClr val="FFFFFF"/>
                </a:highlight>
                <a:latin typeface="Times New Roman" panose="02020603050405020304" pitchFamily="18" charset="0"/>
                <a:cs typeface="Times New Roman" panose="02020603050405020304" pitchFamily="18" charset="0"/>
              </a:rPr>
              <a:t>.</a:t>
            </a:r>
          </a:p>
          <a:p>
            <a:pPr marL="285750" indent="-285750" algn="l">
              <a:lnSpc>
                <a:spcPct val="100000"/>
              </a:lnSpc>
              <a:buFont typeface="Arial" panose="020B0604020202020204" pitchFamily="34" charset="0"/>
              <a:buChar char="•"/>
            </a:pPr>
            <a:r>
              <a:rPr lang="en-US" sz="1800" dirty="0" err="1">
                <a:highlight>
                  <a:srgbClr val="FFFFFF"/>
                </a:highlight>
                <a:latin typeface="Times New Roman" panose="02020603050405020304" pitchFamily="18" charset="0"/>
                <a:cs typeface="Times New Roman" panose="02020603050405020304" pitchFamily="18" charset="0"/>
              </a:rPr>
              <a:t>Không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dụng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với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bênh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nhận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mang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thai</a:t>
            </a:r>
            <a:r>
              <a:rPr lang="en-US" sz="1800" dirty="0">
                <a:highlight>
                  <a:srgbClr val="FFFFFF"/>
                </a:highlight>
                <a:latin typeface="Times New Roman" panose="02020603050405020304" pitchFamily="18" charset="0"/>
                <a:cs typeface="Times New Roman" panose="02020603050405020304" pitchFamily="18" charset="0"/>
              </a:rPr>
              <a:t> ở 12 </a:t>
            </a:r>
            <a:r>
              <a:rPr lang="en-US" sz="1800" dirty="0" err="1">
                <a:highlight>
                  <a:srgbClr val="FFFFFF"/>
                </a:highlight>
                <a:latin typeface="Times New Roman" panose="02020603050405020304" pitchFamily="18" charset="0"/>
                <a:cs typeface="Times New Roman" panose="02020603050405020304" pitchFamily="18" charset="0"/>
              </a:rPr>
              <a:t>tuần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đầu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tiên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sĩ</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thường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dụng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phương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pháp</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tạo</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ảnh</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dụ</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như</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siêu</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âm</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với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các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bà</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mẹ</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mang</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thai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trừ</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khi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thật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cần</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thiết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bắt</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buộc</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phải</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sử</a:t>
            </a:r>
            <a:r>
              <a:rPr lang="en-US" sz="1800" dirty="0">
                <a:highlight>
                  <a:srgbClr val="FFFFFF"/>
                </a:highlight>
                <a:latin typeface="Times New Roman" panose="02020603050405020304" pitchFamily="18" charset="0"/>
                <a:cs typeface="Times New Roman" panose="02020603050405020304" pitchFamily="18" charset="0"/>
              </a:rPr>
              <a:t> </a:t>
            </a:r>
            <a:r>
              <a:rPr lang="en-US" sz="1800" dirty="0" err="1">
                <a:highlight>
                  <a:srgbClr val="FFFFFF"/>
                </a:highlight>
                <a:latin typeface="Times New Roman" panose="02020603050405020304" pitchFamily="18" charset="0"/>
                <a:cs typeface="Times New Roman" panose="02020603050405020304" pitchFamily="18" charset="0"/>
              </a:rPr>
              <a:t>dụng</a:t>
            </a:r>
            <a:r>
              <a:rPr lang="en-US" sz="1800" dirty="0">
                <a:highlight>
                  <a:srgbClr val="FFFFFF"/>
                </a:highlight>
                <a:latin typeface="Times New Roman" panose="02020603050405020304" pitchFamily="18" charset="0"/>
                <a:cs typeface="Times New Roman" panose="02020603050405020304" pitchFamily="18" charset="0"/>
              </a:rPr>
              <a:t> MRI</a:t>
            </a:r>
          </a:p>
          <a:p>
            <a:pPr algn="l">
              <a:lnSpc>
                <a:spcPct val="100000"/>
              </a:lnSpc>
            </a:pPr>
            <a:endParaRPr lang="en-US" sz="1800" dirty="0">
              <a:highlight>
                <a:srgbClr val="FFFFFF"/>
              </a:highlight>
              <a:latin typeface="Times New Roman" panose="02020603050405020304" pitchFamily="18" charset="0"/>
              <a:cs typeface="Times New Roman" panose="02020603050405020304" pitchFamily="18" charset="0"/>
            </a:endParaRPr>
          </a:p>
          <a:p>
            <a:pPr algn="l">
              <a:lnSpc>
                <a:spcPct val="150000"/>
              </a:lnSpc>
            </a:pPr>
            <a:endParaRPr lang="en-US" sz="1800" dirty="0">
              <a:highlight>
                <a:srgbClr val="FFFFFF"/>
              </a:highlight>
              <a:latin typeface="Times New Roman" panose="02020603050405020304" pitchFamily="18" charset="0"/>
              <a:cs typeface="Times New Roman" panose="02020603050405020304" pitchFamily="18" charset="0"/>
            </a:endParaRPr>
          </a:p>
          <a:p>
            <a:pPr algn="l">
              <a:lnSpc>
                <a:spcPct val="150000"/>
              </a:lnSpc>
            </a:pPr>
            <a:endParaRPr lang="en-US" sz="1800" dirty="0">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28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7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7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500"/>
                                  </p:stCondLst>
                                  <p:iterate>
                                    <p:tmPct val="10000"/>
                                  </p:iterate>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7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1500"/>
                                  </p:stCondLst>
                                  <p:iterate>
                                    <p:tmPct val="10000"/>
                                  </p:iterate>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7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1500"/>
                                  </p:stCondLst>
                                  <p:iterate>
                                    <p:tmPct val="10000"/>
                                  </p:iterate>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7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1500"/>
                                  </p:stCondLst>
                                  <p:iterate>
                                    <p:tmPct val="10000"/>
                                  </p:iterate>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7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2800</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 New</vt:lpstr>
      <vt:lpstr>Times New Roman</vt:lpstr>
      <vt:lpstr>Office Theme</vt:lpstr>
      <vt:lpstr>Chụp cộng hưởng từ MRI</vt:lpstr>
      <vt:lpstr>Thông tin nhóm thực hiện: 21522274 – Lê Nguyễn Hoàng Lâm 21520055 – Phạm Thanh Lâm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Nguồn: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Nguyễn Hoàng Lâm</dc:creator>
  <cp:lastModifiedBy>Phạm Thanh Lâm</cp:lastModifiedBy>
  <cp:revision>34</cp:revision>
  <dcterms:created xsi:type="dcterms:W3CDTF">2024-04-19T16:57:18Z</dcterms:created>
  <dcterms:modified xsi:type="dcterms:W3CDTF">2024-04-23T03:05:52Z</dcterms:modified>
</cp:coreProperties>
</file>