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8" r:id="rId3"/>
    <p:sldId id="297" r:id="rId4"/>
    <p:sldId id="295" r:id="rId5"/>
    <p:sldId id="260" r:id="rId6"/>
    <p:sldId id="299" r:id="rId7"/>
    <p:sldId id="300" r:id="rId8"/>
    <p:sldId id="279" r:id="rId9"/>
    <p:sldId id="257" r:id="rId10"/>
    <p:sldId id="285" r:id="rId11"/>
    <p:sldId id="301" r:id="rId12"/>
    <p:sldId id="280" r:id="rId13"/>
    <p:sldId id="267" r:id="rId14"/>
    <p:sldId id="302" r:id="rId15"/>
    <p:sldId id="303" r:id="rId16"/>
    <p:sldId id="286" r:id="rId17"/>
    <p:sldId id="274" r:id="rId18"/>
    <p:sldId id="304" r:id="rId19"/>
    <p:sldId id="305" r:id="rId20"/>
    <p:sldId id="306" r:id="rId21"/>
    <p:sldId id="307" r:id="rId22"/>
    <p:sldId id="284" r:id="rId23"/>
    <p:sldId id="308" r:id="rId24"/>
    <p:sldId id="309" r:id="rId25"/>
    <p:sldId id="287" r:id="rId26"/>
    <p:sldId id="289" r:id="rId27"/>
    <p:sldId id="310" r:id="rId28"/>
    <p:sldId id="311" r:id="rId29"/>
    <p:sldId id="290" r:id="rId30"/>
    <p:sldId id="312" r:id="rId31"/>
    <p:sldId id="313" r:id="rId32"/>
    <p:sldId id="266" r:id="rId33"/>
    <p:sldId id="298" r:id="rId34"/>
  </p:sldIdLst>
  <p:sldSz cx="18288000" cy="10287000"/>
  <p:notesSz cx="6858000" cy="9144000"/>
  <p:embeddedFontLst>
    <p:embeddedFont>
      <p:font typeface="#9Slide03 Montserrat" panose="020B0604020202020204" charset="0"/>
      <p:regular r:id="rId36"/>
    </p:embeddedFont>
    <p:embeddedFont>
      <p:font typeface="Fira Sans Bold" panose="020B0604020202020204" charset="0"/>
      <p:regular r:id="rId37"/>
    </p:embeddedFont>
    <p:embeddedFont>
      <p:font typeface="Fira Sans Light" panose="020B0403050000020004" pitchFamily="34" charset="0"/>
      <p:regular r:id="rId38"/>
      <p:italic r:id="rId39"/>
    </p:embeddedFont>
    <p:embeddedFont>
      <p:font typeface="Fira Sans Medium" panose="020B0603050000020004" pitchFamily="34" charset="0"/>
      <p:regular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8CCFF9-39FE-4BA5-A789-32A2ACE7DC16}">
          <p14:sldIdLst>
            <p14:sldId id="256"/>
            <p14:sldId id="258"/>
            <p14:sldId id="297"/>
            <p14:sldId id="295"/>
            <p14:sldId id="260"/>
            <p14:sldId id="299"/>
            <p14:sldId id="300"/>
            <p14:sldId id="279"/>
            <p14:sldId id="257"/>
            <p14:sldId id="285"/>
            <p14:sldId id="301"/>
            <p14:sldId id="280"/>
          </p14:sldIdLst>
        </p14:section>
        <p14:section name="Untitled Section" id="{E0A93867-C318-4259-A904-60800EBD0845}">
          <p14:sldIdLst>
            <p14:sldId id="267"/>
            <p14:sldId id="302"/>
            <p14:sldId id="303"/>
            <p14:sldId id="286"/>
            <p14:sldId id="274"/>
            <p14:sldId id="304"/>
            <p14:sldId id="305"/>
            <p14:sldId id="306"/>
            <p14:sldId id="307"/>
            <p14:sldId id="284"/>
            <p14:sldId id="308"/>
            <p14:sldId id="309"/>
            <p14:sldId id="287"/>
            <p14:sldId id="289"/>
            <p14:sldId id="310"/>
            <p14:sldId id="311"/>
            <p14:sldId id="290"/>
            <p14:sldId id="312"/>
            <p14:sldId id="313"/>
            <p14:sldId id="266"/>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181"/>
    <a:srgbClr val="004651"/>
    <a:srgbClr val="A4E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22" autoAdjust="0"/>
  </p:normalViewPr>
  <p:slideViewPr>
    <p:cSldViewPr>
      <p:cViewPr varScale="1">
        <p:scale>
          <a:sx n="49" d="100"/>
          <a:sy n="49" d="100"/>
        </p:scale>
        <p:origin x="1051"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28091-9431-455F-85F2-0E0A2C4F80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020DECC-C560-4E84-8A7D-398D68A6E3E0}">
      <dgm:prSet custT="1"/>
      <dgm:spPr/>
      <dgm:t>
        <a:bodyPr/>
        <a:lstStyle/>
        <a:p>
          <a:r>
            <a:rPr lang="en-US" sz="2800" dirty="0">
              <a:latin typeface="Times New Roman" panose="02020603050405020304" pitchFamily="18" charset="0"/>
              <a:cs typeface="Times New Roman" panose="02020603050405020304" pitchFamily="18" charset="0"/>
            </a:rPr>
            <a:t>Vai </a:t>
          </a:r>
          <a:r>
            <a:rPr lang="en-US" sz="2800" dirty="0" err="1">
              <a:latin typeface="Times New Roman" panose="02020603050405020304" pitchFamily="18" charset="0"/>
              <a:cs typeface="Times New Roman" panose="02020603050405020304" pitchFamily="18" charset="0"/>
            </a:rPr>
            <a:t>trò</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Hệ tiêu hóa, bao gồm các cơ quan như miệng, dạ dày, ruột và hậu môn, là một phần quan trọng trong việc hấp thụ chất dinh dưỡng và loại bỏ chất thải. </a:t>
          </a:r>
          <a:endParaRPr lang="en-US" sz="2800" dirty="0">
            <a:latin typeface="Times New Roman" panose="02020603050405020304" pitchFamily="18" charset="0"/>
            <a:cs typeface="Times New Roman" panose="02020603050405020304" pitchFamily="18" charset="0"/>
          </a:endParaRPr>
        </a:p>
      </dgm:t>
    </dgm:pt>
    <dgm:pt modelId="{6A8B8FBD-EFEA-460B-8255-8E1AB5C21955}" type="parTrans" cxnId="{16A346BF-D6F1-4412-A92A-7440632BC2E8}">
      <dgm:prSet/>
      <dgm:spPr/>
      <dgm:t>
        <a:bodyPr/>
        <a:lstStyle/>
        <a:p>
          <a:endParaRPr lang="en-US" sz="2800">
            <a:latin typeface="Times New Roman" panose="02020603050405020304" pitchFamily="18" charset="0"/>
            <a:cs typeface="Times New Roman" panose="02020603050405020304" pitchFamily="18" charset="0"/>
          </a:endParaRPr>
        </a:p>
      </dgm:t>
    </dgm:pt>
    <dgm:pt modelId="{5B8FEE38-55B9-486D-8069-1B18E60AE04B}" type="sibTrans" cxnId="{16A346BF-D6F1-4412-A92A-7440632BC2E8}">
      <dgm:prSet custT="1"/>
      <dgm:spPr/>
      <dgm:t>
        <a:bodyPr/>
        <a:lstStyle/>
        <a:p>
          <a:endParaRPr lang="en-US" sz="2800">
            <a:latin typeface="Times New Roman" panose="02020603050405020304" pitchFamily="18" charset="0"/>
            <a:cs typeface="Times New Roman" panose="02020603050405020304" pitchFamily="18" charset="0"/>
          </a:endParaRPr>
        </a:p>
      </dgm:t>
    </dgm:pt>
    <dgm:pt modelId="{2D4FD00B-4F52-4F8B-AC12-EC3B227A6D3D}">
      <dgm:prSet custT="1"/>
      <dgm:spPr/>
      <dgm:t>
        <a:bodyPr/>
        <a:lstStyle/>
        <a:p>
          <a:r>
            <a:rPr lang="en-US" sz="2800" dirty="0" err="1">
              <a:latin typeface="Times New Roman" panose="02020603050405020304" pitchFamily="18" charset="0"/>
              <a:cs typeface="Times New Roman" panose="02020603050405020304" pitchFamily="18" charset="0"/>
            </a:rPr>
            <a:t>Thách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Các vấn đề trong hệ tiêu hóa, như viêm ruột hoặc ung thư tiêu hóa, đặt ra những thách thức quan trọng trong lĩnh vực y tế.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ung thư, vẫn là một vấn đề lớn trên toàn cầu, với ung thư đại trực tràng xếp thứ hai về số lượng tử vong liên quan đến ung thư. </a:t>
          </a:r>
          <a:endParaRPr lang="en-US" sz="2800" dirty="0">
            <a:latin typeface="Times New Roman" panose="02020603050405020304" pitchFamily="18" charset="0"/>
            <a:cs typeface="Times New Roman" panose="02020603050405020304" pitchFamily="18" charset="0"/>
          </a:endParaRPr>
        </a:p>
      </dgm:t>
    </dgm:pt>
    <dgm:pt modelId="{55B059BE-841E-4E2D-86FB-549F7C3F7052}" type="parTrans" cxnId="{2668BB1A-444E-43B3-92D3-B031A23D23F0}">
      <dgm:prSet/>
      <dgm:spPr/>
      <dgm:t>
        <a:bodyPr/>
        <a:lstStyle/>
        <a:p>
          <a:endParaRPr lang="en-US" sz="2800">
            <a:latin typeface="Times New Roman" panose="02020603050405020304" pitchFamily="18" charset="0"/>
            <a:cs typeface="Times New Roman" panose="02020603050405020304" pitchFamily="18" charset="0"/>
          </a:endParaRPr>
        </a:p>
      </dgm:t>
    </dgm:pt>
    <dgm:pt modelId="{51DDF5CA-2011-46BF-83C8-D276615F364F}" type="sibTrans" cxnId="{2668BB1A-444E-43B3-92D3-B031A23D23F0}">
      <dgm:prSet custT="1"/>
      <dgm:spPr/>
      <dgm:t>
        <a:bodyPr/>
        <a:lstStyle/>
        <a:p>
          <a:endParaRPr lang="en-US" sz="2800">
            <a:latin typeface="Times New Roman" panose="02020603050405020304" pitchFamily="18" charset="0"/>
            <a:cs typeface="Times New Roman" panose="02020603050405020304" pitchFamily="18" charset="0"/>
          </a:endParaRPr>
        </a:p>
      </dgm:t>
    </dgm:pt>
    <dgm:pt modelId="{7548B5DA-95AE-4FAD-9755-5F5D862093D6}">
      <dgm:prSet custT="1"/>
      <dgm:spPr/>
      <dgm:t>
        <a:bodyPr/>
        <a:lstStyle/>
        <a:p>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lọc</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Các kỹ thuật sàng lọc và các tiến bộ trong nghiên cứu đã cải thiện tỷ lệ tử vong từ bệnh tiêu hóa, nhưng vẫn còn những thách thức cần giải 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trọng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endParaRPr lang="en-US" sz="2800" dirty="0">
            <a:latin typeface="Times New Roman" panose="02020603050405020304" pitchFamily="18" charset="0"/>
            <a:cs typeface="Times New Roman" panose="02020603050405020304" pitchFamily="18" charset="0"/>
          </a:endParaRPr>
        </a:p>
      </dgm:t>
    </dgm:pt>
    <dgm:pt modelId="{1C3355E9-5B4F-4A0F-BC1F-08B8C0516543}" type="parTrans" cxnId="{263065C9-E161-460F-A702-4DF15E5CDD8E}">
      <dgm:prSet/>
      <dgm:spPr/>
      <dgm:t>
        <a:bodyPr/>
        <a:lstStyle/>
        <a:p>
          <a:endParaRPr lang="en-US" sz="2800">
            <a:latin typeface="Times New Roman" panose="02020603050405020304" pitchFamily="18" charset="0"/>
            <a:cs typeface="Times New Roman" panose="02020603050405020304" pitchFamily="18" charset="0"/>
          </a:endParaRPr>
        </a:p>
      </dgm:t>
    </dgm:pt>
    <dgm:pt modelId="{97357513-CA5A-4E9A-B93A-525EDD5C246D}" type="sibTrans" cxnId="{263065C9-E161-460F-A702-4DF15E5CDD8E}">
      <dgm:prSet/>
      <dgm:spPr/>
      <dgm:t>
        <a:bodyPr/>
        <a:lstStyle/>
        <a:p>
          <a:endParaRPr lang="en-US" sz="2800">
            <a:latin typeface="Times New Roman" panose="02020603050405020304" pitchFamily="18" charset="0"/>
            <a:cs typeface="Times New Roman" panose="02020603050405020304" pitchFamily="18" charset="0"/>
          </a:endParaRPr>
        </a:p>
      </dgm:t>
    </dgm:pt>
    <dgm:pt modelId="{85B8BF15-A3F5-4031-8D58-B09CD8484D22}" type="pres">
      <dgm:prSet presAssocID="{9DC28091-9431-455F-85F2-0E0A2C4F8098}" presName="outerComposite" presStyleCnt="0">
        <dgm:presLayoutVars>
          <dgm:chMax val="5"/>
          <dgm:dir/>
          <dgm:resizeHandles val="exact"/>
        </dgm:presLayoutVars>
      </dgm:prSet>
      <dgm:spPr/>
    </dgm:pt>
    <dgm:pt modelId="{11821443-9E9D-4039-A0F8-909ADF26D7D1}" type="pres">
      <dgm:prSet presAssocID="{9DC28091-9431-455F-85F2-0E0A2C4F8098}" presName="dummyMaxCanvas" presStyleCnt="0">
        <dgm:presLayoutVars/>
      </dgm:prSet>
      <dgm:spPr/>
    </dgm:pt>
    <dgm:pt modelId="{E2665CE2-48B0-4AC5-A0B3-E6AE4DEC2B46}" type="pres">
      <dgm:prSet presAssocID="{9DC28091-9431-455F-85F2-0E0A2C4F8098}" presName="ThreeNodes_1" presStyleLbl="node1" presStyleIdx="0" presStyleCnt="3">
        <dgm:presLayoutVars>
          <dgm:bulletEnabled val="1"/>
        </dgm:presLayoutVars>
      </dgm:prSet>
      <dgm:spPr/>
    </dgm:pt>
    <dgm:pt modelId="{0E31A795-6A90-448C-9479-D15B26996C8C}" type="pres">
      <dgm:prSet presAssocID="{9DC28091-9431-455F-85F2-0E0A2C4F8098}" presName="ThreeNodes_2" presStyleLbl="node1" presStyleIdx="1" presStyleCnt="3" custScaleX="101516">
        <dgm:presLayoutVars>
          <dgm:bulletEnabled val="1"/>
        </dgm:presLayoutVars>
      </dgm:prSet>
      <dgm:spPr/>
    </dgm:pt>
    <dgm:pt modelId="{ADAF456D-BD7A-433A-BD56-CFB4D217D033}" type="pres">
      <dgm:prSet presAssocID="{9DC28091-9431-455F-85F2-0E0A2C4F8098}" presName="ThreeNodes_3" presStyleLbl="node1" presStyleIdx="2" presStyleCnt="3" custLinFactNeighborX="19786" custLinFactNeighborY="-72">
        <dgm:presLayoutVars>
          <dgm:bulletEnabled val="1"/>
        </dgm:presLayoutVars>
      </dgm:prSet>
      <dgm:spPr/>
    </dgm:pt>
    <dgm:pt modelId="{8C1B7A58-27F2-44A7-A443-AA35ED33FE26}" type="pres">
      <dgm:prSet presAssocID="{9DC28091-9431-455F-85F2-0E0A2C4F8098}" presName="ThreeConn_1-2" presStyleLbl="fgAccFollowNode1" presStyleIdx="0" presStyleCnt="2">
        <dgm:presLayoutVars>
          <dgm:bulletEnabled val="1"/>
        </dgm:presLayoutVars>
      </dgm:prSet>
      <dgm:spPr/>
    </dgm:pt>
    <dgm:pt modelId="{E963919F-426A-4514-A178-E3BD62570647}" type="pres">
      <dgm:prSet presAssocID="{9DC28091-9431-455F-85F2-0E0A2C4F8098}" presName="ThreeConn_2-3" presStyleLbl="fgAccFollowNode1" presStyleIdx="1" presStyleCnt="2">
        <dgm:presLayoutVars>
          <dgm:bulletEnabled val="1"/>
        </dgm:presLayoutVars>
      </dgm:prSet>
      <dgm:spPr/>
    </dgm:pt>
    <dgm:pt modelId="{0C23D014-6ED3-474F-B6E0-54D02FADDA34}" type="pres">
      <dgm:prSet presAssocID="{9DC28091-9431-455F-85F2-0E0A2C4F8098}" presName="ThreeNodes_1_text" presStyleLbl="node1" presStyleIdx="2" presStyleCnt="3">
        <dgm:presLayoutVars>
          <dgm:bulletEnabled val="1"/>
        </dgm:presLayoutVars>
      </dgm:prSet>
      <dgm:spPr/>
    </dgm:pt>
    <dgm:pt modelId="{FA77DCE5-9703-4D3A-9397-E45587A79BA2}" type="pres">
      <dgm:prSet presAssocID="{9DC28091-9431-455F-85F2-0E0A2C4F8098}" presName="ThreeNodes_2_text" presStyleLbl="node1" presStyleIdx="2" presStyleCnt="3">
        <dgm:presLayoutVars>
          <dgm:bulletEnabled val="1"/>
        </dgm:presLayoutVars>
      </dgm:prSet>
      <dgm:spPr/>
    </dgm:pt>
    <dgm:pt modelId="{93898993-A090-428B-B2ED-4D4B259A97CF}" type="pres">
      <dgm:prSet presAssocID="{9DC28091-9431-455F-85F2-0E0A2C4F8098}" presName="ThreeNodes_3_text" presStyleLbl="node1" presStyleIdx="2" presStyleCnt="3">
        <dgm:presLayoutVars>
          <dgm:bulletEnabled val="1"/>
        </dgm:presLayoutVars>
      </dgm:prSet>
      <dgm:spPr/>
    </dgm:pt>
  </dgm:ptLst>
  <dgm:cxnLst>
    <dgm:cxn modelId="{2668BB1A-444E-43B3-92D3-B031A23D23F0}" srcId="{9DC28091-9431-455F-85F2-0E0A2C4F8098}" destId="{2D4FD00B-4F52-4F8B-AC12-EC3B227A6D3D}" srcOrd="1" destOrd="0" parTransId="{55B059BE-841E-4E2D-86FB-549F7C3F7052}" sibTransId="{51DDF5CA-2011-46BF-83C8-D276615F364F}"/>
    <dgm:cxn modelId="{6ADBE927-B98D-4375-8144-A34365A80064}" type="presOf" srcId="{7548B5DA-95AE-4FAD-9755-5F5D862093D6}" destId="{93898993-A090-428B-B2ED-4D4B259A97CF}" srcOrd="1" destOrd="0" presId="urn:microsoft.com/office/officeart/2005/8/layout/vProcess5"/>
    <dgm:cxn modelId="{CA558D62-4F36-4953-B1B3-C16B37C5282A}" type="presOf" srcId="{6020DECC-C560-4E84-8A7D-398D68A6E3E0}" destId="{0C23D014-6ED3-474F-B6E0-54D02FADDA34}" srcOrd="1" destOrd="0" presId="urn:microsoft.com/office/officeart/2005/8/layout/vProcess5"/>
    <dgm:cxn modelId="{1777F643-D7B8-4C92-9D45-54FBE756E5B2}" type="presOf" srcId="{6020DECC-C560-4E84-8A7D-398D68A6E3E0}" destId="{E2665CE2-48B0-4AC5-A0B3-E6AE4DEC2B46}" srcOrd="0" destOrd="0" presId="urn:microsoft.com/office/officeart/2005/8/layout/vProcess5"/>
    <dgm:cxn modelId="{F63F8B64-707C-4BC5-8ADE-2B997CCA0709}" type="presOf" srcId="{2D4FD00B-4F52-4F8B-AC12-EC3B227A6D3D}" destId="{FA77DCE5-9703-4D3A-9397-E45587A79BA2}" srcOrd="1" destOrd="0" presId="urn:microsoft.com/office/officeart/2005/8/layout/vProcess5"/>
    <dgm:cxn modelId="{E89CAA74-9F6A-4C45-B22E-5412D22B1F48}" type="presOf" srcId="{7548B5DA-95AE-4FAD-9755-5F5D862093D6}" destId="{ADAF456D-BD7A-433A-BD56-CFB4D217D033}" srcOrd="0" destOrd="0" presId="urn:microsoft.com/office/officeart/2005/8/layout/vProcess5"/>
    <dgm:cxn modelId="{F1CD8A59-6505-498F-8F46-A1B6EDAE783D}" type="presOf" srcId="{9DC28091-9431-455F-85F2-0E0A2C4F8098}" destId="{85B8BF15-A3F5-4031-8D58-B09CD8484D22}" srcOrd="0" destOrd="0" presId="urn:microsoft.com/office/officeart/2005/8/layout/vProcess5"/>
    <dgm:cxn modelId="{969087A0-1AFD-4A8E-8272-89CC5ED46AD5}" type="presOf" srcId="{51DDF5CA-2011-46BF-83C8-D276615F364F}" destId="{E963919F-426A-4514-A178-E3BD62570647}" srcOrd="0" destOrd="0" presId="urn:microsoft.com/office/officeart/2005/8/layout/vProcess5"/>
    <dgm:cxn modelId="{E08E8EA3-AA25-47AF-A19C-62BF3C54F90E}" type="presOf" srcId="{2D4FD00B-4F52-4F8B-AC12-EC3B227A6D3D}" destId="{0E31A795-6A90-448C-9479-D15B26996C8C}" srcOrd="0" destOrd="0" presId="urn:microsoft.com/office/officeart/2005/8/layout/vProcess5"/>
    <dgm:cxn modelId="{6501F9BD-2B19-4FF2-BBC3-4F6A22BAF42E}" type="presOf" srcId="{5B8FEE38-55B9-486D-8069-1B18E60AE04B}" destId="{8C1B7A58-27F2-44A7-A443-AA35ED33FE26}" srcOrd="0" destOrd="0" presId="urn:microsoft.com/office/officeart/2005/8/layout/vProcess5"/>
    <dgm:cxn modelId="{16A346BF-D6F1-4412-A92A-7440632BC2E8}" srcId="{9DC28091-9431-455F-85F2-0E0A2C4F8098}" destId="{6020DECC-C560-4E84-8A7D-398D68A6E3E0}" srcOrd="0" destOrd="0" parTransId="{6A8B8FBD-EFEA-460B-8255-8E1AB5C21955}" sibTransId="{5B8FEE38-55B9-486D-8069-1B18E60AE04B}"/>
    <dgm:cxn modelId="{263065C9-E161-460F-A702-4DF15E5CDD8E}" srcId="{9DC28091-9431-455F-85F2-0E0A2C4F8098}" destId="{7548B5DA-95AE-4FAD-9755-5F5D862093D6}" srcOrd="2" destOrd="0" parTransId="{1C3355E9-5B4F-4A0F-BC1F-08B8C0516543}" sibTransId="{97357513-CA5A-4E9A-B93A-525EDD5C246D}"/>
    <dgm:cxn modelId="{5DFA4C90-2A83-40E1-8E03-8ABC246AB38C}" type="presParOf" srcId="{85B8BF15-A3F5-4031-8D58-B09CD8484D22}" destId="{11821443-9E9D-4039-A0F8-909ADF26D7D1}" srcOrd="0" destOrd="0" presId="urn:microsoft.com/office/officeart/2005/8/layout/vProcess5"/>
    <dgm:cxn modelId="{49E44582-A49D-467B-ABCC-E9D4525071DF}" type="presParOf" srcId="{85B8BF15-A3F5-4031-8D58-B09CD8484D22}" destId="{E2665CE2-48B0-4AC5-A0B3-E6AE4DEC2B46}" srcOrd="1" destOrd="0" presId="urn:microsoft.com/office/officeart/2005/8/layout/vProcess5"/>
    <dgm:cxn modelId="{3E08018E-A260-4347-8459-3AA975EF260C}" type="presParOf" srcId="{85B8BF15-A3F5-4031-8D58-B09CD8484D22}" destId="{0E31A795-6A90-448C-9479-D15B26996C8C}" srcOrd="2" destOrd="0" presId="urn:microsoft.com/office/officeart/2005/8/layout/vProcess5"/>
    <dgm:cxn modelId="{467F2E5F-E5FB-4B18-B6E3-2B4A2DF0376D}" type="presParOf" srcId="{85B8BF15-A3F5-4031-8D58-B09CD8484D22}" destId="{ADAF456D-BD7A-433A-BD56-CFB4D217D033}" srcOrd="3" destOrd="0" presId="urn:microsoft.com/office/officeart/2005/8/layout/vProcess5"/>
    <dgm:cxn modelId="{361D2841-8C3D-49A7-B21E-12EAA0218B3B}" type="presParOf" srcId="{85B8BF15-A3F5-4031-8D58-B09CD8484D22}" destId="{8C1B7A58-27F2-44A7-A443-AA35ED33FE26}" srcOrd="4" destOrd="0" presId="urn:microsoft.com/office/officeart/2005/8/layout/vProcess5"/>
    <dgm:cxn modelId="{ECFB6A0A-2FD3-49D7-801D-F6444B0E06DE}" type="presParOf" srcId="{85B8BF15-A3F5-4031-8D58-B09CD8484D22}" destId="{E963919F-426A-4514-A178-E3BD62570647}" srcOrd="5" destOrd="0" presId="urn:microsoft.com/office/officeart/2005/8/layout/vProcess5"/>
    <dgm:cxn modelId="{3CAC1C1D-74A8-4B6A-BE63-31A41639204B}" type="presParOf" srcId="{85B8BF15-A3F5-4031-8D58-B09CD8484D22}" destId="{0C23D014-6ED3-474F-B6E0-54D02FADDA34}" srcOrd="6" destOrd="0" presId="urn:microsoft.com/office/officeart/2005/8/layout/vProcess5"/>
    <dgm:cxn modelId="{8ACEAD3D-89E8-4925-8593-086DB5AC8C11}" type="presParOf" srcId="{85B8BF15-A3F5-4031-8D58-B09CD8484D22}" destId="{FA77DCE5-9703-4D3A-9397-E45587A79BA2}" srcOrd="7" destOrd="0" presId="urn:microsoft.com/office/officeart/2005/8/layout/vProcess5"/>
    <dgm:cxn modelId="{3A6FAF2C-40BE-4BDD-B23F-721113DA275A}" type="presParOf" srcId="{85B8BF15-A3F5-4031-8D58-B09CD8484D22}" destId="{93898993-A090-428B-B2ED-4D4B259A97C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C28091-9431-455F-85F2-0E0A2C4F809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020DECC-C560-4E84-8A7D-398D68A6E3E0}">
      <dgm:prSet custT="1"/>
      <dgm:spPr/>
      <dgm:t>
        <a:bodyPr/>
        <a:lstStyle/>
        <a:p>
          <a:r>
            <a:rPr lang="vi-VN" sz="2800" dirty="0">
              <a:latin typeface="+mj-lt"/>
            </a:rPr>
            <a:t>Trí tuệ nhân tạo trong diễn giải hình ảnh y tế: Sự phát triển của các kỹ thuật trí tuệ nhân tạo như Trả lời Câu hỏi Hình ảnh (VQA) đang giúp cải thiện độ chính xác trong việc diễn giải hình ảnh y tế, đặc biệt là trong lĩnh vực nội soi tiêu hóa.</a:t>
          </a:r>
          <a:endParaRPr lang="en-US" sz="2800" dirty="0">
            <a:latin typeface="+mj-lt"/>
          </a:endParaRPr>
        </a:p>
      </dgm:t>
    </dgm:pt>
    <dgm:pt modelId="{6A8B8FBD-EFEA-460B-8255-8E1AB5C21955}" type="parTrans" cxnId="{16A346BF-D6F1-4412-A92A-7440632BC2E8}">
      <dgm:prSet/>
      <dgm:spPr/>
      <dgm:t>
        <a:bodyPr/>
        <a:lstStyle/>
        <a:p>
          <a:endParaRPr lang="en-US" sz="2800">
            <a:latin typeface="+mj-lt"/>
          </a:endParaRPr>
        </a:p>
      </dgm:t>
    </dgm:pt>
    <dgm:pt modelId="{5B8FEE38-55B9-486D-8069-1B18E60AE04B}" type="sibTrans" cxnId="{16A346BF-D6F1-4412-A92A-7440632BC2E8}">
      <dgm:prSet custT="1"/>
      <dgm:spPr/>
      <dgm:t>
        <a:bodyPr/>
        <a:lstStyle/>
        <a:p>
          <a:endParaRPr lang="en-US" sz="2800">
            <a:latin typeface="+mj-lt"/>
          </a:endParaRPr>
        </a:p>
      </dgm:t>
    </dgm:pt>
    <dgm:pt modelId="{2D4FD00B-4F52-4F8B-AC12-EC3B227A6D3D}">
      <dgm:prSet custT="1"/>
      <dgm:spPr/>
      <dgm:t>
        <a:bodyPr/>
        <a:lstStyle/>
        <a:p>
          <a:r>
            <a:rPr lang="vi-VN" sz="2800" b="1" i="0" dirty="0">
              <a:latin typeface="+mj-lt"/>
            </a:rPr>
            <a:t>Phương pháp đa phương thức trong nghiên cứu:</a:t>
          </a:r>
          <a:r>
            <a:rPr lang="vi-VN" sz="2800" b="0" i="0" dirty="0">
              <a:latin typeface="+mj-lt"/>
            </a:rPr>
            <a:t> Nghiên cứu đã tập trung vào việc triển khai VQA trong hình ảnh nội soi tiêu hóa, kết hợp cả hình ảnh và câu hỏi văn bản để đạt được kết quả tích cực</a:t>
          </a:r>
          <a:endParaRPr lang="en-US" sz="2800" dirty="0">
            <a:latin typeface="+mj-lt"/>
          </a:endParaRPr>
        </a:p>
      </dgm:t>
    </dgm:pt>
    <dgm:pt modelId="{55B059BE-841E-4E2D-86FB-549F7C3F7052}" type="parTrans" cxnId="{2668BB1A-444E-43B3-92D3-B031A23D23F0}">
      <dgm:prSet/>
      <dgm:spPr/>
      <dgm:t>
        <a:bodyPr/>
        <a:lstStyle/>
        <a:p>
          <a:endParaRPr lang="en-US" sz="2800">
            <a:latin typeface="+mj-lt"/>
          </a:endParaRPr>
        </a:p>
      </dgm:t>
    </dgm:pt>
    <dgm:pt modelId="{51DDF5CA-2011-46BF-83C8-D276615F364F}" type="sibTrans" cxnId="{2668BB1A-444E-43B3-92D3-B031A23D23F0}">
      <dgm:prSet custT="1"/>
      <dgm:spPr/>
      <dgm:t>
        <a:bodyPr/>
        <a:lstStyle/>
        <a:p>
          <a:endParaRPr lang="en-US" sz="2800">
            <a:latin typeface="+mj-lt"/>
          </a:endParaRPr>
        </a:p>
      </dgm:t>
    </dgm:pt>
    <dgm:pt modelId="{7548B5DA-95AE-4FAD-9755-5F5D862093D6}">
      <dgm:prSet custT="1"/>
      <dgm:spPr/>
      <dgm:t>
        <a:bodyPr/>
        <a:lstStyle/>
        <a:p>
          <a:r>
            <a:rPr lang="vi-VN" sz="2800" b="1" i="0" dirty="0">
              <a:latin typeface="+mj-lt"/>
            </a:rPr>
            <a:t>Kết quả và tiềm năng:</a:t>
          </a:r>
          <a:r>
            <a:rPr lang="vi-VN" sz="2800" b="0" i="0" dirty="0">
              <a:latin typeface="+mj-lt"/>
            </a:rPr>
            <a:t> Phương pháp đã đạt được độ chính xác cao trên cả tập thử nghiệm phát triển và tập thử nghiệm riêng, thể hiện tiềm năng trong việc cải thiện hệ thống VQA cho nội soi dạ dày và hình ảnh tiêu hóa.</a:t>
          </a:r>
          <a:endParaRPr lang="en-US" sz="2800" dirty="0">
            <a:latin typeface="+mj-lt"/>
          </a:endParaRPr>
        </a:p>
      </dgm:t>
    </dgm:pt>
    <dgm:pt modelId="{1C3355E9-5B4F-4A0F-BC1F-08B8C0516543}" type="parTrans" cxnId="{263065C9-E161-460F-A702-4DF15E5CDD8E}">
      <dgm:prSet/>
      <dgm:spPr/>
      <dgm:t>
        <a:bodyPr/>
        <a:lstStyle/>
        <a:p>
          <a:endParaRPr lang="en-US" sz="2800">
            <a:latin typeface="+mj-lt"/>
          </a:endParaRPr>
        </a:p>
      </dgm:t>
    </dgm:pt>
    <dgm:pt modelId="{97357513-CA5A-4E9A-B93A-525EDD5C246D}" type="sibTrans" cxnId="{263065C9-E161-460F-A702-4DF15E5CDD8E}">
      <dgm:prSet/>
      <dgm:spPr/>
      <dgm:t>
        <a:bodyPr/>
        <a:lstStyle/>
        <a:p>
          <a:endParaRPr lang="en-US" sz="2800">
            <a:latin typeface="+mj-lt"/>
          </a:endParaRPr>
        </a:p>
      </dgm:t>
    </dgm:pt>
    <dgm:pt modelId="{85B8BF15-A3F5-4031-8D58-B09CD8484D22}" type="pres">
      <dgm:prSet presAssocID="{9DC28091-9431-455F-85F2-0E0A2C4F8098}" presName="outerComposite" presStyleCnt="0">
        <dgm:presLayoutVars>
          <dgm:chMax val="5"/>
          <dgm:dir/>
          <dgm:resizeHandles val="exact"/>
        </dgm:presLayoutVars>
      </dgm:prSet>
      <dgm:spPr/>
    </dgm:pt>
    <dgm:pt modelId="{11821443-9E9D-4039-A0F8-909ADF26D7D1}" type="pres">
      <dgm:prSet presAssocID="{9DC28091-9431-455F-85F2-0E0A2C4F8098}" presName="dummyMaxCanvas" presStyleCnt="0">
        <dgm:presLayoutVars/>
      </dgm:prSet>
      <dgm:spPr/>
    </dgm:pt>
    <dgm:pt modelId="{E2665CE2-48B0-4AC5-A0B3-E6AE4DEC2B46}" type="pres">
      <dgm:prSet presAssocID="{9DC28091-9431-455F-85F2-0E0A2C4F8098}" presName="ThreeNodes_1" presStyleLbl="node1" presStyleIdx="0" presStyleCnt="3">
        <dgm:presLayoutVars>
          <dgm:bulletEnabled val="1"/>
        </dgm:presLayoutVars>
      </dgm:prSet>
      <dgm:spPr/>
    </dgm:pt>
    <dgm:pt modelId="{0E31A795-6A90-448C-9479-D15B26996C8C}" type="pres">
      <dgm:prSet presAssocID="{9DC28091-9431-455F-85F2-0E0A2C4F8098}" presName="ThreeNodes_2" presStyleLbl="node1" presStyleIdx="1" presStyleCnt="3">
        <dgm:presLayoutVars>
          <dgm:bulletEnabled val="1"/>
        </dgm:presLayoutVars>
      </dgm:prSet>
      <dgm:spPr/>
    </dgm:pt>
    <dgm:pt modelId="{ADAF456D-BD7A-433A-BD56-CFB4D217D033}" type="pres">
      <dgm:prSet presAssocID="{9DC28091-9431-455F-85F2-0E0A2C4F8098}" presName="ThreeNodes_3" presStyleLbl="node1" presStyleIdx="2" presStyleCnt="3">
        <dgm:presLayoutVars>
          <dgm:bulletEnabled val="1"/>
        </dgm:presLayoutVars>
      </dgm:prSet>
      <dgm:spPr/>
    </dgm:pt>
    <dgm:pt modelId="{8C1B7A58-27F2-44A7-A443-AA35ED33FE26}" type="pres">
      <dgm:prSet presAssocID="{9DC28091-9431-455F-85F2-0E0A2C4F8098}" presName="ThreeConn_1-2" presStyleLbl="fgAccFollowNode1" presStyleIdx="0" presStyleCnt="2">
        <dgm:presLayoutVars>
          <dgm:bulletEnabled val="1"/>
        </dgm:presLayoutVars>
      </dgm:prSet>
      <dgm:spPr/>
    </dgm:pt>
    <dgm:pt modelId="{E963919F-426A-4514-A178-E3BD62570647}" type="pres">
      <dgm:prSet presAssocID="{9DC28091-9431-455F-85F2-0E0A2C4F8098}" presName="ThreeConn_2-3" presStyleLbl="fgAccFollowNode1" presStyleIdx="1" presStyleCnt="2">
        <dgm:presLayoutVars>
          <dgm:bulletEnabled val="1"/>
        </dgm:presLayoutVars>
      </dgm:prSet>
      <dgm:spPr/>
    </dgm:pt>
    <dgm:pt modelId="{0C23D014-6ED3-474F-B6E0-54D02FADDA34}" type="pres">
      <dgm:prSet presAssocID="{9DC28091-9431-455F-85F2-0E0A2C4F8098}" presName="ThreeNodes_1_text" presStyleLbl="node1" presStyleIdx="2" presStyleCnt="3">
        <dgm:presLayoutVars>
          <dgm:bulletEnabled val="1"/>
        </dgm:presLayoutVars>
      </dgm:prSet>
      <dgm:spPr/>
    </dgm:pt>
    <dgm:pt modelId="{FA77DCE5-9703-4D3A-9397-E45587A79BA2}" type="pres">
      <dgm:prSet presAssocID="{9DC28091-9431-455F-85F2-0E0A2C4F8098}" presName="ThreeNodes_2_text" presStyleLbl="node1" presStyleIdx="2" presStyleCnt="3">
        <dgm:presLayoutVars>
          <dgm:bulletEnabled val="1"/>
        </dgm:presLayoutVars>
      </dgm:prSet>
      <dgm:spPr/>
    </dgm:pt>
    <dgm:pt modelId="{93898993-A090-428B-B2ED-4D4B259A97CF}" type="pres">
      <dgm:prSet presAssocID="{9DC28091-9431-455F-85F2-0E0A2C4F8098}" presName="ThreeNodes_3_text" presStyleLbl="node1" presStyleIdx="2" presStyleCnt="3">
        <dgm:presLayoutVars>
          <dgm:bulletEnabled val="1"/>
        </dgm:presLayoutVars>
      </dgm:prSet>
      <dgm:spPr/>
    </dgm:pt>
  </dgm:ptLst>
  <dgm:cxnLst>
    <dgm:cxn modelId="{2668BB1A-444E-43B3-92D3-B031A23D23F0}" srcId="{9DC28091-9431-455F-85F2-0E0A2C4F8098}" destId="{2D4FD00B-4F52-4F8B-AC12-EC3B227A6D3D}" srcOrd="1" destOrd="0" parTransId="{55B059BE-841E-4E2D-86FB-549F7C3F7052}" sibTransId="{51DDF5CA-2011-46BF-83C8-D276615F364F}"/>
    <dgm:cxn modelId="{6ADBE927-B98D-4375-8144-A34365A80064}" type="presOf" srcId="{7548B5DA-95AE-4FAD-9755-5F5D862093D6}" destId="{93898993-A090-428B-B2ED-4D4B259A97CF}" srcOrd="1" destOrd="0" presId="urn:microsoft.com/office/officeart/2005/8/layout/vProcess5"/>
    <dgm:cxn modelId="{CA558D62-4F36-4953-B1B3-C16B37C5282A}" type="presOf" srcId="{6020DECC-C560-4E84-8A7D-398D68A6E3E0}" destId="{0C23D014-6ED3-474F-B6E0-54D02FADDA34}" srcOrd="1" destOrd="0" presId="urn:microsoft.com/office/officeart/2005/8/layout/vProcess5"/>
    <dgm:cxn modelId="{1777F643-D7B8-4C92-9D45-54FBE756E5B2}" type="presOf" srcId="{6020DECC-C560-4E84-8A7D-398D68A6E3E0}" destId="{E2665CE2-48B0-4AC5-A0B3-E6AE4DEC2B46}" srcOrd="0" destOrd="0" presId="urn:microsoft.com/office/officeart/2005/8/layout/vProcess5"/>
    <dgm:cxn modelId="{F63F8B64-707C-4BC5-8ADE-2B997CCA0709}" type="presOf" srcId="{2D4FD00B-4F52-4F8B-AC12-EC3B227A6D3D}" destId="{FA77DCE5-9703-4D3A-9397-E45587A79BA2}" srcOrd="1" destOrd="0" presId="urn:microsoft.com/office/officeart/2005/8/layout/vProcess5"/>
    <dgm:cxn modelId="{E89CAA74-9F6A-4C45-B22E-5412D22B1F48}" type="presOf" srcId="{7548B5DA-95AE-4FAD-9755-5F5D862093D6}" destId="{ADAF456D-BD7A-433A-BD56-CFB4D217D033}" srcOrd="0" destOrd="0" presId="urn:microsoft.com/office/officeart/2005/8/layout/vProcess5"/>
    <dgm:cxn modelId="{F1CD8A59-6505-498F-8F46-A1B6EDAE783D}" type="presOf" srcId="{9DC28091-9431-455F-85F2-0E0A2C4F8098}" destId="{85B8BF15-A3F5-4031-8D58-B09CD8484D22}" srcOrd="0" destOrd="0" presId="urn:microsoft.com/office/officeart/2005/8/layout/vProcess5"/>
    <dgm:cxn modelId="{969087A0-1AFD-4A8E-8272-89CC5ED46AD5}" type="presOf" srcId="{51DDF5CA-2011-46BF-83C8-D276615F364F}" destId="{E963919F-426A-4514-A178-E3BD62570647}" srcOrd="0" destOrd="0" presId="urn:microsoft.com/office/officeart/2005/8/layout/vProcess5"/>
    <dgm:cxn modelId="{E08E8EA3-AA25-47AF-A19C-62BF3C54F90E}" type="presOf" srcId="{2D4FD00B-4F52-4F8B-AC12-EC3B227A6D3D}" destId="{0E31A795-6A90-448C-9479-D15B26996C8C}" srcOrd="0" destOrd="0" presId="urn:microsoft.com/office/officeart/2005/8/layout/vProcess5"/>
    <dgm:cxn modelId="{6501F9BD-2B19-4FF2-BBC3-4F6A22BAF42E}" type="presOf" srcId="{5B8FEE38-55B9-486D-8069-1B18E60AE04B}" destId="{8C1B7A58-27F2-44A7-A443-AA35ED33FE26}" srcOrd="0" destOrd="0" presId="urn:microsoft.com/office/officeart/2005/8/layout/vProcess5"/>
    <dgm:cxn modelId="{16A346BF-D6F1-4412-A92A-7440632BC2E8}" srcId="{9DC28091-9431-455F-85F2-0E0A2C4F8098}" destId="{6020DECC-C560-4E84-8A7D-398D68A6E3E0}" srcOrd="0" destOrd="0" parTransId="{6A8B8FBD-EFEA-460B-8255-8E1AB5C21955}" sibTransId="{5B8FEE38-55B9-486D-8069-1B18E60AE04B}"/>
    <dgm:cxn modelId="{263065C9-E161-460F-A702-4DF15E5CDD8E}" srcId="{9DC28091-9431-455F-85F2-0E0A2C4F8098}" destId="{7548B5DA-95AE-4FAD-9755-5F5D862093D6}" srcOrd="2" destOrd="0" parTransId="{1C3355E9-5B4F-4A0F-BC1F-08B8C0516543}" sibTransId="{97357513-CA5A-4E9A-B93A-525EDD5C246D}"/>
    <dgm:cxn modelId="{5DFA4C90-2A83-40E1-8E03-8ABC246AB38C}" type="presParOf" srcId="{85B8BF15-A3F5-4031-8D58-B09CD8484D22}" destId="{11821443-9E9D-4039-A0F8-909ADF26D7D1}" srcOrd="0" destOrd="0" presId="urn:microsoft.com/office/officeart/2005/8/layout/vProcess5"/>
    <dgm:cxn modelId="{49E44582-A49D-467B-ABCC-E9D4525071DF}" type="presParOf" srcId="{85B8BF15-A3F5-4031-8D58-B09CD8484D22}" destId="{E2665CE2-48B0-4AC5-A0B3-E6AE4DEC2B46}" srcOrd="1" destOrd="0" presId="urn:microsoft.com/office/officeart/2005/8/layout/vProcess5"/>
    <dgm:cxn modelId="{3E08018E-A260-4347-8459-3AA975EF260C}" type="presParOf" srcId="{85B8BF15-A3F5-4031-8D58-B09CD8484D22}" destId="{0E31A795-6A90-448C-9479-D15B26996C8C}" srcOrd="2" destOrd="0" presId="urn:microsoft.com/office/officeart/2005/8/layout/vProcess5"/>
    <dgm:cxn modelId="{467F2E5F-E5FB-4B18-B6E3-2B4A2DF0376D}" type="presParOf" srcId="{85B8BF15-A3F5-4031-8D58-B09CD8484D22}" destId="{ADAF456D-BD7A-433A-BD56-CFB4D217D033}" srcOrd="3" destOrd="0" presId="urn:microsoft.com/office/officeart/2005/8/layout/vProcess5"/>
    <dgm:cxn modelId="{361D2841-8C3D-49A7-B21E-12EAA0218B3B}" type="presParOf" srcId="{85B8BF15-A3F5-4031-8D58-B09CD8484D22}" destId="{8C1B7A58-27F2-44A7-A443-AA35ED33FE26}" srcOrd="4" destOrd="0" presId="urn:microsoft.com/office/officeart/2005/8/layout/vProcess5"/>
    <dgm:cxn modelId="{ECFB6A0A-2FD3-49D7-801D-F6444B0E06DE}" type="presParOf" srcId="{85B8BF15-A3F5-4031-8D58-B09CD8484D22}" destId="{E963919F-426A-4514-A178-E3BD62570647}" srcOrd="5" destOrd="0" presId="urn:microsoft.com/office/officeart/2005/8/layout/vProcess5"/>
    <dgm:cxn modelId="{3CAC1C1D-74A8-4B6A-BE63-31A41639204B}" type="presParOf" srcId="{85B8BF15-A3F5-4031-8D58-B09CD8484D22}" destId="{0C23D014-6ED3-474F-B6E0-54D02FADDA34}" srcOrd="6" destOrd="0" presId="urn:microsoft.com/office/officeart/2005/8/layout/vProcess5"/>
    <dgm:cxn modelId="{8ACEAD3D-89E8-4925-8593-086DB5AC8C11}" type="presParOf" srcId="{85B8BF15-A3F5-4031-8D58-B09CD8484D22}" destId="{FA77DCE5-9703-4D3A-9397-E45587A79BA2}" srcOrd="7" destOrd="0" presId="urn:microsoft.com/office/officeart/2005/8/layout/vProcess5"/>
    <dgm:cxn modelId="{3A6FAF2C-40BE-4BDD-B23F-721113DA275A}" type="presParOf" srcId="{85B8BF15-A3F5-4031-8D58-B09CD8484D22}" destId="{93898993-A090-428B-B2ED-4D4B259A97C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EEFDA3-1EEA-45FD-8188-2EA567070DEF}"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97B63095-B616-4006-BCFC-E6816AB9D0D1}">
      <dgm:prSet/>
      <dgm:spPr/>
      <dgm:t>
        <a:bodyPr/>
        <a:lstStyle/>
        <a:p>
          <a:r>
            <a:rPr lang="en-US"/>
            <a:t>P</a:t>
          </a:r>
          <a:r>
            <a:rPr lang="vi-VN"/>
            <a:t>hân tích hình ảnh nội soi trực tràng</a:t>
          </a:r>
          <a:endParaRPr lang="en-US"/>
        </a:p>
      </dgm:t>
    </dgm:pt>
    <dgm:pt modelId="{2975EA92-0CAD-4183-A335-949C6D4A0636}" type="parTrans" cxnId="{77998EC8-E851-4416-A62A-EB54105503F2}">
      <dgm:prSet/>
      <dgm:spPr/>
      <dgm:t>
        <a:bodyPr/>
        <a:lstStyle/>
        <a:p>
          <a:endParaRPr lang="en-US"/>
        </a:p>
      </dgm:t>
    </dgm:pt>
    <dgm:pt modelId="{8A880274-9429-4C43-A936-DE6761054FDC}" type="sibTrans" cxnId="{77998EC8-E851-4416-A62A-EB54105503F2}">
      <dgm:prSet/>
      <dgm:spPr/>
      <dgm:t>
        <a:bodyPr/>
        <a:lstStyle/>
        <a:p>
          <a:endParaRPr lang="en-US"/>
        </a:p>
      </dgm:t>
    </dgm:pt>
    <dgm:pt modelId="{3D5CDBA8-021E-4F60-AEE1-CB56848EE356}">
      <dgm:prSet/>
      <dgm:spPr/>
      <dgm:t>
        <a:bodyPr/>
        <a:lstStyle/>
        <a:p>
          <a:r>
            <a:rPr lang="en-US"/>
            <a:t>P</a:t>
          </a:r>
          <a:r>
            <a:rPr lang="vi-VN"/>
            <a:t>hương pháp tiền xử lý cho hình</a:t>
          </a:r>
          <a:r>
            <a:rPr lang="en-US"/>
            <a:t> </a:t>
          </a:r>
          <a:r>
            <a:rPr lang="vi-VN"/>
            <a:t>ảnh nội soi trực tràng</a:t>
          </a:r>
          <a:endParaRPr lang="en-US"/>
        </a:p>
      </dgm:t>
    </dgm:pt>
    <dgm:pt modelId="{2AD33347-806E-4BAC-8B65-516969A3B558}" type="parTrans" cxnId="{8C332202-67D4-4656-9C13-A488813F1BB6}">
      <dgm:prSet/>
      <dgm:spPr/>
      <dgm:t>
        <a:bodyPr/>
        <a:lstStyle/>
        <a:p>
          <a:endParaRPr lang="en-US"/>
        </a:p>
      </dgm:t>
    </dgm:pt>
    <dgm:pt modelId="{A89ADB31-082E-40F8-AB49-8A9B2E241051}" type="sibTrans" cxnId="{8C332202-67D4-4656-9C13-A488813F1BB6}">
      <dgm:prSet/>
      <dgm:spPr/>
      <dgm:t>
        <a:bodyPr/>
        <a:lstStyle/>
        <a:p>
          <a:endParaRPr lang="en-US"/>
        </a:p>
      </dgm:t>
    </dgm:pt>
    <dgm:pt modelId="{B639AA24-DE06-460A-B55B-84F4CCFB5131}">
      <dgm:prSet/>
      <dgm:spPr/>
      <dgm:t>
        <a:bodyPr/>
        <a:lstStyle/>
        <a:p>
          <a:r>
            <a:rPr lang="en-US"/>
            <a:t>Hỏi đáp hình ảnh y khoa</a:t>
          </a:r>
        </a:p>
      </dgm:t>
    </dgm:pt>
    <dgm:pt modelId="{11271415-7898-4B74-B0F9-AAE3BC63CE46}" type="parTrans" cxnId="{F402A500-EAEB-4D36-91AA-1870F71DCA16}">
      <dgm:prSet/>
      <dgm:spPr/>
      <dgm:t>
        <a:bodyPr/>
        <a:lstStyle/>
        <a:p>
          <a:endParaRPr lang="en-US"/>
        </a:p>
      </dgm:t>
    </dgm:pt>
    <dgm:pt modelId="{7356662D-1FC5-4246-AEAA-AE2E5970BD9E}" type="sibTrans" cxnId="{F402A500-EAEB-4D36-91AA-1870F71DCA16}">
      <dgm:prSet/>
      <dgm:spPr/>
      <dgm:t>
        <a:bodyPr/>
        <a:lstStyle/>
        <a:p>
          <a:endParaRPr lang="en-US"/>
        </a:p>
      </dgm:t>
    </dgm:pt>
    <dgm:pt modelId="{7D988850-B934-4DCF-96A7-8BB837D77AE2}" type="pres">
      <dgm:prSet presAssocID="{D0EEFDA3-1EEA-45FD-8188-2EA567070DEF}" presName="diagram" presStyleCnt="0">
        <dgm:presLayoutVars>
          <dgm:dir/>
          <dgm:resizeHandles val="exact"/>
        </dgm:presLayoutVars>
      </dgm:prSet>
      <dgm:spPr/>
    </dgm:pt>
    <dgm:pt modelId="{30D608BC-001C-4F0A-8DE3-D2695DAD2EF0}" type="pres">
      <dgm:prSet presAssocID="{97B63095-B616-4006-BCFC-E6816AB9D0D1}" presName="arrow" presStyleLbl="node1" presStyleIdx="0" presStyleCnt="3">
        <dgm:presLayoutVars>
          <dgm:bulletEnabled val="1"/>
        </dgm:presLayoutVars>
      </dgm:prSet>
      <dgm:spPr/>
    </dgm:pt>
    <dgm:pt modelId="{36EF2519-40A9-4C19-AD54-3EA623B8A34C}" type="pres">
      <dgm:prSet presAssocID="{3D5CDBA8-021E-4F60-AEE1-CB56848EE356}" presName="arrow" presStyleLbl="node1" presStyleIdx="1" presStyleCnt="3">
        <dgm:presLayoutVars>
          <dgm:bulletEnabled val="1"/>
        </dgm:presLayoutVars>
      </dgm:prSet>
      <dgm:spPr/>
    </dgm:pt>
    <dgm:pt modelId="{967F8C01-DC90-43EE-ADFC-A6AE8C28A444}" type="pres">
      <dgm:prSet presAssocID="{B639AA24-DE06-460A-B55B-84F4CCFB5131}" presName="arrow" presStyleLbl="node1" presStyleIdx="2" presStyleCnt="3">
        <dgm:presLayoutVars>
          <dgm:bulletEnabled val="1"/>
        </dgm:presLayoutVars>
      </dgm:prSet>
      <dgm:spPr/>
    </dgm:pt>
  </dgm:ptLst>
  <dgm:cxnLst>
    <dgm:cxn modelId="{F402A500-EAEB-4D36-91AA-1870F71DCA16}" srcId="{D0EEFDA3-1EEA-45FD-8188-2EA567070DEF}" destId="{B639AA24-DE06-460A-B55B-84F4CCFB5131}" srcOrd="2" destOrd="0" parTransId="{11271415-7898-4B74-B0F9-AAE3BC63CE46}" sibTransId="{7356662D-1FC5-4246-AEAA-AE2E5970BD9E}"/>
    <dgm:cxn modelId="{8C332202-67D4-4656-9C13-A488813F1BB6}" srcId="{D0EEFDA3-1EEA-45FD-8188-2EA567070DEF}" destId="{3D5CDBA8-021E-4F60-AEE1-CB56848EE356}" srcOrd="1" destOrd="0" parTransId="{2AD33347-806E-4BAC-8B65-516969A3B558}" sibTransId="{A89ADB31-082E-40F8-AB49-8A9B2E241051}"/>
    <dgm:cxn modelId="{24853D27-C2E8-4D42-A192-D645CA05A4A6}" type="presOf" srcId="{B639AA24-DE06-460A-B55B-84F4CCFB5131}" destId="{967F8C01-DC90-43EE-ADFC-A6AE8C28A444}" srcOrd="0" destOrd="0" presId="urn:microsoft.com/office/officeart/2005/8/layout/arrow5"/>
    <dgm:cxn modelId="{91E13354-DF0C-48FD-9EA1-704D0BF73836}" type="presOf" srcId="{97B63095-B616-4006-BCFC-E6816AB9D0D1}" destId="{30D608BC-001C-4F0A-8DE3-D2695DAD2EF0}" srcOrd="0" destOrd="0" presId="urn:microsoft.com/office/officeart/2005/8/layout/arrow5"/>
    <dgm:cxn modelId="{146CE391-0816-4FFA-91C8-798747F6B32A}" type="presOf" srcId="{D0EEFDA3-1EEA-45FD-8188-2EA567070DEF}" destId="{7D988850-B934-4DCF-96A7-8BB837D77AE2}" srcOrd="0" destOrd="0" presId="urn:microsoft.com/office/officeart/2005/8/layout/arrow5"/>
    <dgm:cxn modelId="{F38015C6-295B-4581-B90B-DA179F50EEAE}" type="presOf" srcId="{3D5CDBA8-021E-4F60-AEE1-CB56848EE356}" destId="{36EF2519-40A9-4C19-AD54-3EA623B8A34C}" srcOrd="0" destOrd="0" presId="urn:microsoft.com/office/officeart/2005/8/layout/arrow5"/>
    <dgm:cxn modelId="{77998EC8-E851-4416-A62A-EB54105503F2}" srcId="{D0EEFDA3-1EEA-45FD-8188-2EA567070DEF}" destId="{97B63095-B616-4006-BCFC-E6816AB9D0D1}" srcOrd="0" destOrd="0" parTransId="{2975EA92-0CAD-4183-A335-949C6D4A0636}" sibTransId="{8A880274-9429-4C43-A936-DE6761054FDC}"/>
    <dgm:cxn modelId="{34A1142D-8A5B-475E-A4D1-1141E1A074FE}" type="presParOf" srcId="{7D988850-B934-4DCF-96A7-8BB837D77AE2}" destId="{30D608BC-001C-4F0A-8DE3-D2695DAD2EF0}" srcOrd="0" destOrd="0" presId="urn:microsoft.com/office/officeart/2005/8/layout/arrow5"/>
    <dgm:cxn modelId="{25F7D0F6-E1E3-4CB2-B5AD-AEE36B47AB9A}" type="presParOf" srcId="{7D988850-B934-4DCF-96A7-8BB837D77AE2}" destId="{36EF2519-40A9-4C19-AD54-3EA623B8A34C}" srcOrd="1" destOrd="0" presId="urn:microsoft.com/office/officeart/2005/8/layout/arrow5"/>
    <dgm:cxn modelId="{674FEA99-D6A1-49FE-AF1E-6D48760284D1}" type="presParOf" srcId="{7D988850-B934-4DCF-96A7-8BB837D77AE2}" destId="{967F8C01-DC90-43EE-ADFC-A6AE8C28A444}"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65CE2-48B0-4AC5-A0B3-E6AE4DEC2B46}">
      <dsp:nvSpPr>
        <dsp:cNvPr id="0" name=""/>
        <dsp:cNvSpPr/>
      </dsp:nvSpPr>
      <dsp:spPr>
        <a:xfrm>
          <a:off x="0" y="0"/>
          <a:ext cx="13698855"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Vai </a:t>
          </a:r>
          <a:r>
            <a:rPr lang="en-US" sz="2800" kern="1200" dirty="0" err="1">
              <a:latin typeface="Times New Roman" panose="02020603050405020304" pitchFamily="18" charset="0"/>
              <a:cs typeface="Times New Roman" panose="02020603050405020304" pitchFamily="18" charset="0"/>
            </a:rPr>
            <a:t>trò</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hệ</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tiêu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hóa</a:t>
          </a:r>
          <a:r>
            <a:rPr lang="en-US" sz="2800" kern="1200" dirty="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cs typeface="Times New Roman" panose="02020603050405020304" pitchFamily="18" charset="0"/>
            </a:rPr>
            <a:t>Hệ tiêu hóa, bao gồm các cơ quan như miệng, dạ dày, ruột và hậu môn, là một phần quan trọng trong việc hấp thụ chất dinh dưỡng và loại bỏ chất thải. </a:t>
          </a:r>
          <a:endParaRPr lang="en-US" sz="2800" kern="1200" dirty="0">
            <a:latin typeface="Times New Roman" panose="02020603050405020304" pitchFamily="18" charset="0"/>
            <a:cs typeface="Times New Roman" panose="02020603050405020304" pitchFamily="18" charset="0"/>
          </a:endParaRPr>
        </a:p>
      </dsp:txBody>
      <dsp:txXfrm>
        <a:off x="51023" y="51023"/>
        <a:ext cx="11819043" cy="1640007"/>
      </dsp:txXfrm>
    </dsp:sp>
    <dsp:sp modelId="{0E31A795-6A90-448C-9479-D15B26996C8C}">
      <dsp:nvSpPr>
        <dsp:cNvPr id="0" name=""/>
        <dsp:cNvSpPr/>
      </dsp:nvSpPr>
      <dsp:spPr>
        <a:xfrm>
          <a:off x="1104885" y="2032396"/>
          <a:ext cx="13906529"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Thách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thức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về</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bệnh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tiêu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hóa</a:t>
          </a:r>
          <a:r>
            <a:rPr lang="en-US" sz="2800" kern="1200" dirty="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cs typeface="Times New Roman" panose="02020603050405020304" pitchFamily="18" charset="0"/>
            </a:rPr>
            <a:t>Các vấn đề trong hệ tiêu hóa, như viêm ruột hoặc ung thư tiêu hóa, đặt ra những thách thức quan trọng trong lĩnh vực y tế.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bệnh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như</a:t>
          </a:r>
          <a:r>
            <a:rPr lang="en-US" sz="2800" kern="1200" dirty="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cs typeface="Times New Roman" panose="02020603050405020304" pitchFamily="18" charset="0"/>
            </a:rPr>
            <a:t>ung thư, vẫn là một vấn đề lớn trên toàn cầu, với ung thư đại trực tràng xếp thứ hai về số lượng tử vong liên quan đến ung thư. </a:t>
          </a:r>
          <a:endParaRPr lang="en-US" sz="2800" kern="1200" dirty="0">
            <a:latin typeface="Times New Roman" panose="02020603050405020304" pitchFamily="18" charset="0"/>
            <a:cs typeface="Times New Roman" panose="02020603050405020304" pitchFamily="18" charset="0"/>
          </a:endParaRPr>
        </a:p>
      </dsp:txBody>
      <dsp:txXfrm>
        <a:off x="1155908" y="2083419"/>
        <a:ext cx="11427935" cy="1640007"/>
      </dsp:txXfrm>
    </dsp:sp>
    <dsp:sp modelId="{ADAF456D-BD7A-433A-BD56-CFB4D217D033}">
      <dsp:nvSpPr>
        <dsp:cNvPr id="0" name=""/>
        <dsp:cNvSpPr/>
      </dsp:nvSpPr>
      <dsp:spPr>
        <a:xfrm>
          <a:off x="2417444" y="4063537"/>
          <a:ext cx="13698855"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Tiến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bộ</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trong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nghiên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cứu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sàn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lọc</a:t>
          </a:r>
          <a:r>
            <a:rPr lang="en-US" sz="2800" kern="1200" dirty="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cs typeface="Times New Roman" panose="02020603050405020304" pitchFamily="18" charset="0"/>
            </a:rPr>
            <a:t>Các kỹ thuật sàng lọc và các tiến bộ trong nghiên cứu đã cải thiện tỷ lệ tử vong từ bệnh tiêu hóa, nhưng vẫn còn những thách thức cần giải quyết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ví</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dụ</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như</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việc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thực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hiện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kiểm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dạ</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dày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vẫn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quan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trọng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vì</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hiệu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nó</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trong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việc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tạo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ra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hình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ảnh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thời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gian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thực</a:t>
          </a:r>
          <a:endParaRPr lang="en-US" sz="2800" kern="1200" dirty="0">
            <a:latin typeface="Times New Roman" panose="02020603050405020304" pitchFamily="18" charset="0"/>
            <a:cs typeface="Times New Roman" panose="02020603050405020304" pitchFamily="18" charset="0"/>
          </a:endParaRPr>
        </a:p>
      </dsp:txBody>
      <dsp:txXfrm>
        <a:off x="2468467" y="4114560"/>
        <a:ext cx="11255751" cy="1640007"/>
      </dsp:txXfrm>
    </dsp:sp>
    <dsp:sp modelId="{8C1B7A58-27F2-44A7-A443-AA35ED33FE26}">
      <dsp:nvSpPr>
        <dsp:cNvPr id="0" name=""/>
        <dsp:cNvSpPr/>
      </dsp:nvSpPr>
      <dsp:spPr>
        <a:xfrm>
          <a:off x="12566520" y="1321057"/>
          <a:ext cx="1132334" cy="11323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Times New Roman" panose="02020603050405020304" pitchFamily="18" charset="0"/>
            <a:cs typeface="Times New Roman" panose="02020603050405020304" pitchFamily="18" charset="0"/>
          </a:endParaRPr>
        </a:p>
      </dsp:txBody>
      <dsp:txXfrm>
        <a:off x="12821295" y="1321057"/>
        <a:ext cx="622784" cy="852081"/>
      </dsp:txXfrm>
    </dsp:sp>
    <dsp:sp modelId="{E963919F-426A-4514-A178-E3BD62570647}">
      <dsp:nvSpPr>
        <dsp:cNvPr id="0" name=""/>
        <dsp:cNvSpPr/>
      </dsp:nvSpPr>
      <dsp:spPr>
        <a:xfrm>
          <a:off x="13775242" y="3341839"/>
          <a:ext cx="1132334" cy="11323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Times New Roman" panose="02020603050405020304" pitchFamily="18" charset="0"/>
            <a:cs typeface="Times New Roman" panose="02020603050405020304" pitchFamily="18" charset="0"/>
          </a:endParaRPr>
        </a:p>
      </dsp:txBody>
      <dsp:txXfrm>
        <a:off x="14030017" y="3341839"/>
        <a:ext cx="622784" cy="852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65CE2-48B0-4AC5-A0B3-E6AE4DEC2B46}">
      <dsp:nvSpPr>
        <dsp:cNvPr id="0" name=""/>
        <dsp:cNvSpPr/>
      </dsp:nvSpPr>
      <dsp:spPr>
        <a:xfrm>
          <a:off x="0" y="0"/>
          <a:ext cx="13763625"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kern="1200" dirty="0">
              <a:latin typeface="+mj-lt"/>
            </a:rPr>
            <a:t>Trí tuệ nhân tạo trong diễn giải hình ảnh y tế: Sự phát triển của các kỹ thuật trí tuệ nhân tạo như Trả lời Câu hỏi Hình ảnh (VQA) đang giúp cải thiện độ chính xác trong việc diễn giải hình ảnh y tế, đặc biệt là trong lĩnh vực nội soi tiêu hóa.</a:t>
          </a:r>
          <a:endParaRPr lang="en-US" sz="2800" kern="1200" dirty="0">
            <a:latin typeface="+mj-lt"/>
          </a:endParaRPr>
        </a:p>
      </dsp:txBody>
      <dsp:txXfrm>
        <a:off x="51023" y="51023"/>
        <a:ext cx="11883813" cy="1640007"/>
      </dsp:txXfrm>
    </dsp:sp>
    <dsp:sp modelId="{0E31A795-6A90-448C-9479-D15B26996C8C}">
      <dsp:nvSpPr>
        <dsp:cNvPr id="0" name=""/>
        <dsp:cNvSpPr/>
      </dsp:nvSpPr>
      <dsp:spPr>
        <a:xfrm>
          <a:off x="1214437" y="2032396"/>
          <a:ext cx="13763625"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b="1" i="0" kern="1200" dirty="0">
              <a:latin typeface="+mj-lt"/>
            </a:rPr>
            <a:t>Phương pháp đa phương thức trong nghiên cứu:</a:t>
          </a:r>
          <a:r>
            <a:rPr lang="vi-VN" sz="2800" b="0" i="0" kern="1200" dirty="0">
              <a:latin typeface="+mj-lt"/>
            </a:rPr>
            <a:t> Nghiên cứu đã tập trung vào việc triển khai VQA trong hình ảnh nội soi tiêu hóa, kết hợp cả hình ảnh và câu hỏi văn bản để đạt được kết quả tích cực</a:t>
          </a:r>
          <a:endParaRPr lang="en-US" sz="2800" kern="1200" dirty="0">
            <a:latin typeface="+mj-lt"/>
          </a:endParaRPr>
        </a:p>
      </dsp:txBody>
      <dsp:txXfrm>
        <a:off x="1265460" y="2083419"/>
        <a:ext cx="11314806" cy="1640007"/>
      </dsp:txXfrm>
    </dsp:sp>
    <dsp:sp modelId="{ADAF456D-BD7A-433A-BD56-CFB4D217D033}">
      <dsp:nvSpPr>
        <dsp:cNvPr id="0" name=""/>
        <dsp:cNvSpPr/>
      </dsp:nvSpPr>
      <dsp:spPr>
        <a:xfrm>
          <a:off x="2428874" y="4064792"/>
          <a:ext cx="13763625" cy="17420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vi-VN" sz="2800" b="1" i="0" kern="1200" dirty="0">
              <a:latin typeface="+mj-lt"/>
            </a:rPr>
            <a:t>Kết quả và tiềm năng:</a:t>
          </a:r>
          <a:r>
            <a:rPr lang="vi-VN" sz="2800" b="0" i="0" kern="1200" dirty="0">
              <a:latin typeface="+mj-lt"/>
            </a:rPr>
            <a:t> Phương pháp đã đạt được độ chính xác cao trên cả tập thử nghiệm phát triển và tập thử nghiệm riêng, thể hiện tiềm năng trong việc cải thiện hệ thống VQA cho nội soi dạ dày và hình ảnh tiêu hóa.</a:t>
          </a:r>
          <a:endParaRPr lang="en-US" sz="2800" kern="1200" dirty="0">
            <a:latin typeface="+mj-lt"/>
          </a:endParaRPr>
        </a:p>
      </dsp:txBody>
      <dsp:txXfrm>
        <a:off x="2479897" y="4115815"/>
        <a:ext cx="11314806" cy="1640007"/>
      </dsp:txXfrm>
    </dsp:sp>
    <dsp:sp modelId="{8C1B7A58-27F2-44A7-A443-AA35ED33FE26}">
      <dsp:nvSpPr>
        <dsp:cNvPr id="0" name=""/>
        <dsp:cNvSpPr/>
      </dsp:nvSpPr>
      <dsp:spPr>
        <a:xfrm>
          <a:off x="12631290" y="1321057"/>
          <a:ext cx="1132334" cy="11323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j-lt"/>
          </a:endParaRPr>
        </a:p>
      </dsp:txBody>
      <dsp:txXfrm>
        <a:off x="12886065" y="1321057"/>
        <a:ext cx="622784" cy="852081"/>
      </dsp:txXfrm>
    </dsp:sp>
    <dsp:sp modelId="{E963919F-426A-4514-A178-E3BD62570647}">
      <dsp:nvSpPr>
        <dsp:cNvPr id="0" name=""/>
        <dsp:cNvSpPr/>
      </dsp:nvSpPr>
      <dsp:spPr>
        <a:xfrm>
          <a:off x="13845727" y="3341839"/>
          <a:ext cx="1132334" cy="113233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latin typeface="+mj-lt"/>
          </a:endParaRPr>
        </a:p>
      </dsp:txBody>
      <dsp:txXfrm>
        <a:off x="14100502" y="3341839"/>
        <a:ext cx="622784" cy="852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608BC-001C-4F0A-8DE3-D2695DAD2EF0}">
      <dsp:nvSpPr>
        <dsp:cNvPr id="0" name=""/>
        <dsp:cNvSpPr/>
      </dsp:nvSpPr>
      <dsp:spPr>
        <a:xfrm>
          <a:off x="3414023" y="713"/>
          <a:ext cx="2849351" cy="2849351"/>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P</a:t>
          </a:r>
          <a:r>
            <a:rPr lang="vi-VN" sz="2000" kern="1200"/>
            <a:t>hân tích hình ảnh nội soi trực tràng</a:t>
          </a:r>
          <a:endParaRPr lang="en-US" sz="2000" kern="1200"/>
        </a:p>
      </dsp:txBody>
      <dsp:txXfrm>
        <a:off x="4126361" y="713"/>
        <a:ext cx="1424675" cy="2350715"/>
      </dsp:txXfrm>
    </dsp:sp>
    <dsp:sp modelId="{36EF2519-40A9-4C19-AD54-3EA623B8A34C}">
      <dsp:nvSpPr>
        <dsp:cNvPr id="0" name=""/>
        <dsp:cNvSpPr/>
      </dsp:nvSpPr>
      <dsp:spPr>
        <a:xfrm rot="7200000">
          <a:off x="5060589" y="2852649"/>
          <a:ext cx="2849351" cy="2849351"/>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P</a:t>
          </a:r>
          <a:r>
            <a:rPr lang="vi-VN" sz="2000" kern="1200"/>
            <a:t>hương pháp tiền xử lý cho hình</a:t>
          </a:r>
          <a:r>
            <a:rPr lang="en-US" sz="2000" kern="1200"/>
            <a:t> </a:t>
          </a:r>
          <a:r>
            <a:rPr lang="vi-VN" sz="2000" kern="1200"/>
            <a:t>ảnh nội soi trực tràng</a:t>
          </a:r>
          <a:endParaRPr lang="en-US" sz="2000" kern="1200"/>
        </a:p>
      </dsp:txBody>
      <dsp:txXfrm rot="-5400000">
        <a:off x="5525823" y="3689646"/>
        <a:ext cx="2350715" cy="1424675"/>
      </dsp:txXfrm>
    </dsp:sp>
    <dsp:sp modelId="{967F8C01-DC90-43EE-ADFC-A6AE8C28A444}">
      <dsp:nvSpPr>
        <dsp:cNvPr id="0" name=""/>
        <dsp:cNvSpPr/>
      </dsp:nvSpPr>
      <dsp:spPr>
        <a:xfrm rot="14400000">
          <a:off x="1767457" y="2852649"/>
          <a:ext cx="2849351" cy="2849351"/>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Hỏi đáp hình ảnh y khoa</a:t>
          </a:r>
        </a:p>
      </dsp:txBody>
      <dsp:txXfrm rot="5400000">
        <a:off x="1800859" y="3689646"/>
        <a:ext cx="2350715" cy="14246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72FB-812E-4935-B896-75B2109685F4}"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1E4A1-C32C-4C38-B302-D3C15C648756}" type="slidenum">
              <a:rPr lang="en-US" smtClean="0"/>
              <a:t>‹#›</a:t>
            </a:fld>
            <a:endParaRPr lang="en-US"/>
          </a:p>
        </p:txBody>
      </p:sp>
    </p:spTree>
    <p:extLst>
      <p:ext uri="{BB962C8B-B14F-4D97-AF65-F5344CB8AC3E}">
        <p14:creationId xmlns:p14="http://schemas.microsoft.com/office/powerpoint/2010/main" val="413156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1</a:t>
            </a:fld>
            <a:endParaRPr lang="en-US"/>
          </a:p>
        </p:txBody>
      </p:sp>
    </p:spTree>
    <p:extLst>
      <p:ext uri="{BB962C8B-B14F-4D97-AF65-F5344CB8AC3E}">
        <p14:creationId xmlns:p14="http://schemas.microsoft.com/office/powerpoint/2010/main" val="333677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22</a:t>
            </a:fld>
            <a:endParaRPr lang="en-US"/>
          </a:p>
        </p:txBody>
      </p:sp>
    </p:spTree>
    <p:extLst>
      <p:ext uri="{BB962C8B-B14F-4D97-AF65-F5344CB8AC3E}">
        <p14:creationId xmlns:p14="http://schemas.microsoft.com/office/powerpoint/2010/main" val="268821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6C52B-EAEB-14EE-CCA9-456E0139C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7DF40-3C52-4AFD-EB0E-4F7CD64BB3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70FEDD-8A2F-2127-6289-40DA8FB7CB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97172A-E46B-97F8-54CB-42D9385CBE19}"/>
              </a:ext>
            </a:extLst>
          </p:cNvPr>
          <p:cNvSpPr>
            <a:spLocks noGrp="1"/>
          </p:cNvSpPr>
          <p:nvPr>
            <p:ph type="sldNum" sz="quarter" idx="5"/>
          </p:nvPr>
        </p:nvSpPr>
        <p:spPr/>
        <p:txBody>
          <a:bodyPr/>
          <a:lstStyle/>
          <a:p>
            <a:fld id="{A1D1E4A1-C32C-4C38-B302-D3C15C648756}" type="slidenum">
              <a:rPr lang="en-US" smtClean="0"/>
              <a:t>23</a:t>
            </a:fld>
            <a:endParaRPr lang="en-US"/>
          </a:p>
        </p:txBody>
      </p:sp>
    </p:spTree>
    <p:extLst>
      <p:ext uri="{BB962C8B-B14F-4D97-AF65-F5344CB8AC3E}">
        <p14:creationId xmlns:p14="http://schemas.microsoft.com/office/powerpoint/2010/main" val="333311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5B685-C7E3-C72C-8F03-272711732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A9C564-A509-0757-EC42-7AF2015A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C7FEC-7835-3719-4D11-F6BBCD72B8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8BDD10-205B-9B56-F5D5-1F4287C06164}"/>
              </a:ext>
            </a:extLst>
          </p:cNvPr>
          <p:cNvSpPr>
            <a:spLocks noGrp="1"/>
          </p:cNvSpPr>
          <p:nvPr>
            <p:ph type="sldNum" sz="quarter" idx="5"/>
          </p:nvPr>
        </p:nvSpPr>
        <p:spPr/>
        <p:txBody>
          <a:bodyPr/>
          <a:lstStyle/>
          <a:p>
            <a:fld id="{A1D1E4A1-C32C-4C38-B302-D3C15C648756}" type="slidenum">
              <a:rPr lang="en-US" smtClean="0"/>
              <a:t>24</a:t>
            </a:fld>
            <a:endParaRPr lang="en-US"/>
          </a:p>
        </p:txBody>
      </p:sp>
    </p:spTree>
    <p:extLst>
      <p:ext uri="{BB962C8B-B14F-4D97-AF65-F5344CB8AC3E}">
        <p14:creationId xmlns:p14="http://schemas.microsoft.com/office/powerpoint/2010/main" val="66757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33</a:t>
            </a:fld>
            <a:endParaRPr lang="en-US"/>
          </a:p>
        </p:txBody>
      </p:sp>
    </p:spTree>
    <p:extLst>
      <p:ext uri="{BB962C8B-B14F-4D97-AF65-F5344CB8AC3E}">
        <p14:creationId xmlns:p14="http://schemas.microsoft.com/office/powerpoint/2010/main" val="244241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2</a:t>
            </a:fld>
            <a:endParaRPr lang="en-US"/>
          </a:p>
        </p:txBody>
      </p:sp>
    </p:spTree>
    <p:extLst>
      <p:ext uri="{BB962C8B-B14F-4D97-AF65-F5344CB8AC3E}">
        <p14:creationId xmlns:p14="http://schemas.microsoft.com/office/powerpoint/2010/main" val="45891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CF61-E708-EB5D-23A8-2C1D8D944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C30129-CC95-3245-326E-FB937C7FF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0F028-FA3F-A970-F0FE-AF813976F6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E414C0-B24D-D9CE-F1E5-B15451E7BA6B}"/>
              </a:ext>
            </a:extLst>
          </p:cNvPr>
          <p:cNvSpPr>
            <a:spLocks noGrp="1"/>
          </p:cNvSpPr>
          <p:nvPr>
            <p:ph type="sldNum" sz="quarter" idx="5"/>
          </p:nvPr>
        </p:nvSpPr>
        <p:spPr/>
        <p:txBody>
          <a:bodyPr/>
          <a:lstStyle/>
          <a:p>
            <a:fld id="{A1D1E4A1-C32C-4C38-B302-D3C15C648756}" type="slidenum">
              <a:rPr lang="en-US" smtClean="0"/>
              <a:t>6</a:t>
            </a:fld>
            <a:endParaRPr lang="en-US"/>
          </a:p>
        </p:txBody>
      </p:sp>
    </p:spTree>
    <p:extLst>
      <p:ext uri="{BB962C8B-B14F-4D97-AF65-F5344CB8AC3E}">
        <p14:creationId xmlns:p14="http://schemas.microsoft.com/office/powerpoint/2010/main" val="239713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78959-6A83-51C5-44B4-9AB182FAC2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895FD-E8F9-BD2F-D4BA-249B9DBC8A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1C85E-7B1A-F61D-25B9-26B1C96930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79EB10-4DC3-6148-CDBD-64843C652E48}"/>
              </a:ext>
            </a:extLst>
          </p:cNvPr>
          <p:cNvSpPr>
            <a:spLocks noGrp="1"/>
          </p:cNvSpPr>
          <p:nvPr>
            <p:ph type="sldNum" sz="quarter" idx="5"/>
          </p:nvPr>
        </p:nvSpPr>
        <p:spPr/>
        <p:txBody>
          <a:bodyPr/>
          <a:lstStyle/>
          <a:p>
            <a:fld id="{A1D1E4A1-C32C-4C38-B302-D3C15C648756}" type="slidenum">
              <a:rPr lang="en-US" smtClean="0"/>
              <a:t>7</a:t>
            </a:fld>
            <a:endParaRPr lang="en-US"/>
          </a:p>
        </p:txBody>
      </p:sp>
    </p:spTree>
    <p:extLst>
      <p:ext uri="{BB962C8B-B14F-4D97-AF65-F5344CB8AC3E}">
        <p14:creationId xmlns:p14="http://schemas.microsoft.com/office/powerpoint/2010/main" val="149995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1E4A1-C32C-4C38-B302-D3C15C648756}" type="slidenum">
              <a:rPr lang="en-US" smtClean="0"/>
              <a:t>17</a:t>
            </a:fld>
            <a:endParaRPr lang="en-US"/>
          </a:p>
        </p:txBody>
      </p:sp>
    </p:spTree>
    <p:extLst>
      <p:ext uri="{BB962C8B-B14F-4D97-AF65-F5344CB8AC3E}">
        <p14:creationId xmlns:p14="http://schemas.microsoft.com/office/powerpoint/2010/main" val="42485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1F3F-9EC7-50C5-ACCD-982DDB918A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407E5-F8C1-EB7F-E464-F6EA4B365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1DFC6-CE9A-99AE-2D70-463CB2C54B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DF0222-2BAD-E83E-BE29-D842880E1830}"/>
              </a:ext>
            </a:extLst>
          </p:cNvPr>
          <p:cNvSpPr>
            <a:spLocks noGrp="1"/>
          </p:cNvSpPr>
          <p:nvPr>
            <p:ph type="sldNum" sz="quarter" idx="5"/>
          </p:nvPr>
        </p:nvSpPr>
        <p:spPr/>
        <p:txBody>
          <a:bodyPr/>
          <a:lstStyle/>
          <a:p>
            <a:fld id="{A1D1E4A1-C32C-4C38-B302-D3C15C648756}" type="slidenum">
              <a:rPr lang="en-US" smtClean="0"/>
              <a:t>18</a:t>
            </a:fld>
            <a:endParaRPr lang="en-US"/>
          </a:p>
        </p:txBody>
      </p:sp>
    </p:spTree>
    <p:extLst>
      <p:ext uri="{BB962C8B-B14F-4D97-AF65-F5344CB8AC3E}">
        <p14:creationId xmlns:p14="http://schemas.microsoft.com/office/powerpoint/2010/main" val="2842465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9AFDC-E9A7-DF65-BA55-688A6EC15B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E15BD-D449-6F35-F402-8D9329A96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49E400-6ADC-F370-6BF3-A7C5CEDFE5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90FE46-591C-FDC0-70D6-72E6C2755A64}"/>
              </a:ext>
            </a:extLst>
          </p:cNvPr>
          <p:cNvSpPr>
            <a:spLocks noGrp="1"/>
          </p:cNvSpPr>
          <p:nvPr>
            <p:ph type="sldNum" sz="quarter" idx="5"/>
          </p:nvPr>
        </p:nvSpPr>
        <p:spPr/>
        <p:txBody>
          <a:bodyPr/>
          <a:lstStyle/>
          <a:p>
            <a:fld id="{A1D1E4A1-C32C-4C38-B302-D3C15C648756}" type="slidenum">
              <a:rPr lang="en-US" smtClean="0"/>
              <a:t>19</a:t>
            </a:fld>
            <a:endParaRPr lang="en-US"/>
          </a:p>
        </p:txBody>
      </p:sp>
    </p:spTree>
    <p:extLst>
      <p:ext uri="{BB962C8B-B14F-4D97-AF65-F5344CB8AC3E}">
        <p14:creationId xmlns:p14="http://schemas.microsoft.com/office/powerpoint/2010/main" val="197959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4DD68-782D-1B38-7C03-A4D2B6FB2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D33F7-5485-1292-672D-B665309AB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91A9C-EEAC-A18C-9279-B4939ABF71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F44D36-1C09-7DE3-8526-8A9B5D6BEF65}"/>
              </a:ext>
            </a:extLst>
          </p:cNvPr>
          <p:cNvSpPr>
            <a:spLocks noGrp="1"/>
          </p:cNvSpPr>
          <p:nvPr>
            <p:ph type="sldNum" sz="quarter" idx="5"/>
          </p:nvPr>
        </p:nvSpPr>
        <p:spPr/>
        <p:txBody>
          <a:bodyPr/>
          <a:lstStyle/>
          <a:p>
            <a:fld id="{A1D1E4A1-C32C-4C38-B302-D3C15C648756}" type="slidenum">
              <a:rPr lang="en-US" smtClean="0"/>
              <a:t>20</a:t>
            </a:fld>
            <a:endParaRPr lang="en-US"/>
          </a:p>
        </p:txBody>
      </p:sp>
    </p:spTree>
    <p:extLst>
      <p:ext uri="{BB962C8B-B14F-4D97-AF65-F5344CB8AC3E}">
        <p14:creationId xmlns:p14="http://schemas.microsoft.com/office/powerpoint/2010/main" val="412546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EE719-CAFE-AEE2-8DA7-D78614E0F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D81E1E-A381-3D1D-8AB9-B64589356C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0C2CA-D877-7084-D7B7-EEEE733382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44DF25-6DE2-7B8C-968D-460B2A35EDF8}"/>
              </a:ext>
            </a:extLst>
          </p:cNvPr>
          <p:cNvSpPr>
            <a:spLocks noGrp="1"/>
          </p:cNvSpPr>
          <p:nvPr>
            <p:ph type="sldNum" sz="quarter" idx="5"/>
          </p:nvPr>
        </p:nvSpPr>
        <p:spPr/>
        <p:txBody>
          <a:bodyPr/>
          <a:lstStyle/>
          <a:p>
            <a:fld id="{A1D1E4A1-C32C-4C38-B302-D3C15C648756}" type="slidenum">
              <a:rPr lang="en-US" smtClean="0"/>
              <a:t>21</a:t>
            </a:fld>
            <a:endParaRPr lang="en-US"/>
          </a:p>
        </p:txBody>
      </p:sp>
    </p:spTree>
    <p:extLst>
      <p:ext uri="{BB962C8B-B14F-4D97-AF65-F5344CB8AC3E}">
        <p14:creationId xmlns:p14="http://schemas.microsoft.com/office/powerpoint/2010/main" val="6644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TextBox 4"/>
          <p:cNvSpPr txBox="1"/>
          <p:nvPr/>
        </p:nvSpPr>
        <p:spPr>
          <a:xfrm>
            <a:off x="1116599" y="2857500"/>
            <a:ext cx="9856201" cy="4385816"/>
          </a:xfrm>
          <a:prstGeom prst="rect">
            <a:avLst/>
          </a:prstGeom>
        </p:spPr>
        <p:txBody>
          <a:bodyPr wrap="square" lIns="0" tIns="0" rIns="0" bIns="0" rtlCol="0" anchor="t">
            <a:spAutoFit/>
          </a:bodyPr>
          <a:lstStyle/>
          <a:p>
            <a:pPr>
              <a:lnSpc>
                <a:spcPct val="107000"/>
              </a:lnSpc>
              <a:spcAft>
                <a:spcPts val="800"/>
              </a:spcAft>
            </a:pPr>
            <a:r>
              <a:rPr lang="en-US" sz="5400" kern="100" dirty="0">
                <a:effectLst/>
                <a:latin typeface="Times New Roman" panose="02020603050405020304" pitchFamily="18" charset="0"/>
                <a:ea typeface="Aptos" panose="020B0004020202020204" pitchFamily="34" charset="0"/>
                <a:cs typeface="Times New Roman" panose="02020603050405020304" pitchFamily="18" charset="0"/>
              </a:rPr>
              <a:t>UIT-saviors at MEDVQA-GI 2023: Improving Multimodal Learning with Image Enhancement for Gastrointestinal Visual Question Answering</a:t>
            </a:r>
          </a:p>
        </p:txBody>
      </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13" name="Group 13"/>
          <p:cNvGrpSpPr/>
          <p:nvPr/>
        </p:nvGrpSpPr>
        <p:grpSpPr>
          <a:xfrm>
            <a:off x="1028700" y="1028700"/>
            <a:ext cx="7277100" cy="586200"/>
            <a:chOff x="0" y="0"/>
            <a:chExt cx="9702800" cy="781600"/>
          </a:xfrm>
        </p:grpSpPr>
        <p:sp>
          <p:nvSpPr>
            <p:cNvPr id="14" name="TextBox 14"/>
            <p:cNvSpPr txBox="1"/>
            <p:nvPr/>
          </p:nvSpPr>
          <p:spPr>
            <a:xfrm>
              <a:off x="1293956" y="104415"/>
              <a:ext cx="8408844" cy="596317"/>
            </a:xfrm>
            <a:prstGeom prst="rect">
              <a:avLst/>
            </a:prstGeom>
          </p:spPr>
          <p:txBody>
            <a:bodyPr wrap="square" lIns="0" tIns="0" rIns="0" bIns="0" rtlCol="0" anchor="t">
              <a:spAutoFit/>
            </a:bodyPr>
            <a:lstStyle/>
            <a:p>
              <a:pPr>
                <a:lnSpc>
                  <a:spcPts val="3359"/>
                </a:lnSpc>
                <a:spcBef>
                  <a:spcPct val="0"/>
                </a:spcBef>
              </a:pPr>
              <a:r>
                <a:rPr lang="en-US" sz="4000" dirty="0">
                  <a:solidFill>
                    <a:srgbClr val="000000"/>
                  </a:solidFill>
                  <a:latin typeface="Times New Roman" panose="02020603050405020304" pitchFamily="18" charset="0"/>
                  <a:cs typeface="Times New Roman" panose="02020603050405020304" pitchFamily="18" charset="0"/>
                </a:rPr>
                <a:t>DS312 – </a:t>
              </a:r>
              <a:r>
                <a:rPr lang="en-US" sz="4000" dirty="0" err="1">
                  <a:solidFill>
                    <a:srgbClr val="000000"/>
                  </a:solidFill>
                  <a:latin typeface="Times New Roman" panose="02020603050405020304" pitchFamily="18" charset="0"/>
                  <a:cs typeface="Times New Roman" panose="02020603050405020304" pitchFamily="18" charset="0"/>
                </a:rPr>
                <a:t>Xử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lý</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ảnh</a:t>
              </a:r>
              <a:r>
                <a:rPr lang="en-US" sz="4000" dirty="0">
                  <a:solidFill>
                    <a:srgbClr val="000000"/>
                  </a:solidFill>
                  <a:latin typeface="Times New Roman" panose="02020603050405020304" pitchFamily="18" charset="0"/>
                  <a:cs typeface="Times New Roman" panose="02020603050405020304" pitchFamily="18" charset="0"/>
                </a:rPr>
                <a:t> y khoa</a:t>
              </a:r>
            </a:p>
          </p:txBody>
        </p:sp>
        <p:pic>
          <p:nvPicPr>
            <p:cNvPr id="15" name="Picture 1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905010" cy="781600"/>
            </a:xfrm>
            <a:prstGeom prst="rect">
              <a:avLst/>
            </a:prstGeom>
          </p:spPr>
        </p:pic>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3" name="TextBox 3"/>
          <p:cNvSpPr txBox="1"/>
          <p:nvPr/>
        </p:nvSpPr>
        <p:spPr>
          <a:xfrm>
            <a:off x="4800600" y="3009900"/>
            <a:ext cx="12662150" cy="6022803"/>
          </a:xfrm>
          <a:prstGeom prst="rect">
            <a:avLst/>
          </a:prstGeom>
        </p:spPr>
        <p:txBody>
          <a:bodyPr wrap="square" lIns="0" tIns="0" rIns="0" bIns="0" rtlCol="0" anchor="t">
            <a:spAutoFit/>
          </a:bodyPr>
          <a:lstStyle/>
          <a:p>
            <a:pPr>
              <a:lnSpc>
                <a:spcPts val="4320"/>
              </a:lnSpc>
              <a:spcBef>
                <a:spcPct val="0"/>
              </a:spcBef>
            </a:pPr>
            <a:r>
              <a:rPr lang="vi-VN" sz="2800" dirty="0">
                <a:solidFill>
                  <a:srgbClr val="F4F4F4"/>
                </a:solidFill>
                <a:latin typeface="+mj-lt"/>
              </a:rPr>
              <a:t>Với sự tiến bộ của công nghệ hiện đại, trí tuệ nhân tạo đã đóng góp đáng kể vào lĩnh vực y tế, đặc biệt là trong quá trình tiến hóa của quá trình kiểm tra nội soi đại trực tràng. Hiện nay, có hai phương pháp tiềm năng được sử dụng, bao gồm</a:t>
            </a:r>
            <a:r>
              <a:rPr lang="en-US" sz="2800" dirty="0">
                <a:solidFill>
                  <a:srgbClr val="F4F4F4"/>
                </a:solidFill>
                <a:latin typeface="+mj-lt"/>
              </a:rPr>
              <a:t>:</a:t>
            </a:r>
          </a:p>
          <a:p>
            <a:pPr>
              <a:lnSpc>
                <a:spcPts val="4320"/>
              </a:lnSpc>
              <a:spcBef>
                <a:spcPct val="0"/>
              </a:spcBef>
            </a:pPr>
            <a:endParaRPr lang="en-US" sz="2800" dirty="0">
              <a:solidFill>
                <a:srgbClr val="F4F4F4"/>
              </a:solidFill>
              <a:latin typeface="+mj-lt"/>
            </a:endParaRPr>
          </a:p>
          <a:p>
            <a:pPr marL="457200" indent="-457200">
              <a:lnSpc>
                <a:spcPts val="4320"/>
              </a:lnSpc>
              <a:spcBef>
                <a:spcPct val="0"/>
              </a:spcBef>
              <a:buFont typeface="Arial" panose="020B0604020202020204" pitchFamily="34" charset="0"/>
              <a:buChar char="•"/>
            </a:pPr>
            <a:r>
              <a:rPr lang="vi-VN" sz="2800" dirty="0">
                <a:solidFill>
                  <a:srgbClr val="F4F4F4"/>
                </a:solidFill>
                <a:latin typeface="+mj-lt"/>
              </a:rPr>
              <a:t>Hỗ trợ Phát hiện Máy tính (CAD)</a:t>
            </a:r>
            <a:r>
              <a:rPr lang="en-US" sz="2800" dirty="0">
                <a:solidFill>
                  <a:srgbClr val="F4F4F4"/>
                </a:solidFill>
                <a:latin typeface="+mj-lt"/>
              </a:rPr>
              <a:t>: </a:t>
            </a:r>
            <a:r>
              <a:rPr lang="vi-VN" sz="2800" dirty="0">
                <a:solidFill>
                  <a:srgbClr val="F4F4F4"/>
                </a:solidFill>
                <a:latin typeface="+mj-lt"/>
              </a:rPr>
              <a:t>hệ thống sử dụng các thuật toán xử lý hình ảnh để cải thiện hiệu suất của các thủ tục nội soi, giúp bác sĩ dễ dàng phát hiện các tổn thương ở những vị trí khó nhận biết và giảm nguy cơ chẩn đoán sai. </a:t>
            </a:r>
            <a:endParaRPr lang="en-US" sz="2800" dirty="0">
              <a:solidFill>
                <a:srgbClr val="F4F4F4"/>
              </a:solidFill>
              <a:latin typeface="+mj-lt"/>
            </a:endParaRPr>
          </a:p>
          <a:p>
            <a:pPr marL="457200" indent="-457200">
              <a:lnSpc>
                <a:spcPts val="4320"/>
              </a:lnSpc>
              <a:spcBef>
                <a:spcPct val="0"/>
              </a:spcBef>
              <a:buFont typeface="Arial" panose="020B0604020202020204" pitchFamily="34" charset="0"/>
              <a:buChar char="•"/>
            </a:pPr>
            <a:endParaRPr lang="en-US" sz="2800" dirty="0">
              <a:solidFill>
                <a:srgbClr val="F4F4F4"/>
              </a:solidFill>
              <a:latin typeface="+mj-lt"/>
            </a:endParaRPr>
          </a:p>
          <a:p>
            <a:pPr marL="457200" indent="-457200">
              <a:lnSpc>
                <a:spcPts val="4320"/>
              </a:lnSpc>
              <a:spcBef>
                <a:spcPct val="0"/>
              </a:spcBef>
              <a:buFont typeface="Arial" panose="020B0604020202020204" pitchFamily="34" charset="0"/>
              <a:buChar char="•"/>
            </a:pPr>
            <a:r>
              <a:rPr lang="en-US" sz="2800" dirty="0" err="1">
                <a:solidFill>
                  <a:srgbClr val="F4F4F4"/>
                </a:solidFill>
                <a:latin typeface="+mj-lt"/>
              </a:rPr>
              <a:t>Học</a:t>
            </a:r>
            <a:r>
              <a:rPr lang="en-US" sz="2800" dirty="0">
                <a:solidFill>
                  <a:srgbClr val="F4F4F4"/>
                </a:solidFill>
                <a:latin typeface="+mj-lt"/>
              </a:rPr>
              <a:t> </a:t>
            </a:r>
            <a:r>
              <a:rPr lang="en-US" sz="2800" dirty="0" err="1">
                <a:solidFill>
                  <a:srgbClr val="F4F4F4"/>
                </a:solidFill>
                <a:latin typeface="+mj-lt"/>
              </a:rPr>
              <a:t>sâu</a:t>
            </a:r>
            <a:r>
              <a:rPr lang="en-US" sz="2800" dirty="0">
                <a:solidFill>
                  <a:srgbClr val="F4F4F4"/>
                </a:solidFill>
                <a:latin typeface="+mj-lt"/>
              </a:rPr>
              <a:t> DL: </a:t>
            </a:r>
            <a:r>
              <a:rPr lang="vi-VN" sz="2800" dirty="0">
                <a:solidFill>
                  <a:srgbClr val="F4F4F4"/>
                </a:solidFill>
                <a:latin typeface="+mj-lt"/>
              </a:rPr>
              <a:t>hệ thống dựa trên DL sử dụng một mô hình học sâu được đào tạo trên các tập dữ liệu cụ thể, giúp nâng cao độ chính xác trong việc phát hiện tổn thương so với hệ thống dựa trên CAD. </a:t>
            </a:r>
            <a:endParaRPr lang="en-US" sz="2800" dirty="0">
              <a:solidFill>
                <a:srgbClr val="F4F4F4"/>
              </a:solidFill>
              <a:latin typeface="+mj-lt"/>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2133600" y="4798753"/>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2" name="TextBox 6">
            <a:extLst>
              <a:ext uri="{FF2B5EF4-FFF2-40B4-BE49-F238E27FC236}">
                <a16:creationId xmlns:a16="http://schemas.microsoft.com/office/drawing/2014/main" id="{70BC9646-A23B-712D-BDF1-4BFBB6B1B829}"/>
              </a:ext>
            </a:extLst>
          </p:cNvPr>
          <p:cNvSpPr txBox="1"/>
          <p:nvPr/>
        </p:nvSpPr>
        <p:spPr>
          <a:xfrm>
            <a:off x="2133600" y="342900"/>
            <a:ext cx="14173200" cy="1588384"/>
          </a:xfrm>
          <a:prstGeom prst="rect">
            <a:avLst/>
          </a:prstGeom>
        </p:spPr>
        <p:txBody>
          <a:bodyPr wrap="square" lIns="0" tIns="0" rIns="0" bIns="0" rtlCol="0" anchor="t">
            <a:spAutoFit/>
          </a:bodyPr>
          <a:lstStyle/>
          <a:p>
            <a:pPr>
              <a:lnSpc>
                <a:spcPct val="200000"/>
              </a:lnSpc>
              <a:spcBef>
                <a:spcPct val="0"/>
              </a:spcBef>
            </a:pPr>
            <a:r>
              <a:rPr lang="en-US" sz="6000" dirty="0">
                <a:solidFill>
                  <a:srgbClr val="00A181"/>
                </a:solidFill>
                <a:latin typeface="Fira Sans Medium"/>
              </a:rPr>
              <a:t>P</a:t>
            </a:r>
            <a:r>
              <a:rPr lang="vi-VN" sz="6000" dirty="0">
                <a:solidFill>
                  <a:srgbClr val="00A181"/>
                </a:solidFill>
                <a:latin typeface="Fira Sans Medium"/>
              </a:rPr>
              <a:t>hân tích hình ảnh nội soi trực tràng</a:t>
            </a:r>
            <a:endParaRPr lang="en-US" sz="6000" dirty="0">
              <a:solidFill>
                <a:srgbClr val="00A181"/>
              </a:solidFill>
              <a:latin typeface="Fira Sans Medium"/>
            </a:endParaRPr>
          </a:p>
        </p:txBody>
      </p:sp>
    </p:spTree>
    <p:extLst>
      <p:ext uri="{BB962C8B-B14F-4D97-AF65-F5344CB8AC3E}">
        <p14:creationId xmlns:p14="http://schemas.microsoft.com/office/powerpoint/2010/main" val="25099193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CBE775F8-CCAA-17D0-B5E3-A2989F5276C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B280B789-900E-0621-4C2D-DBA890FBFBF0}"/>
              </a:ext>
            </a:extLst>
          </p:cNvPr>
          <p:cNvSpPr txBox="1"/>
          <p:nvPr/>
        </p:nvSpPr>
        <p:spPr>
          <a:xfrm>
            <a:off x="5029201" y="4484064"/>
            <a:ext cx="12268200" cy="2162772"/>
          </a:xfrm>
          <a:prstGeom prst="rect">
            <a:avLst/>
          </a:prstGeom>
        </p:spPr>
        <p:txBody>
          <a:bodyPr wrap="square" lIns="0" tIns="0" rIns="0" bIns="0" rtlCol="0" anchor="t">
            <a:spAutoFit/>
          </a:bodyPr>
          <a:lstStyle/>
          <a:p>
            <a:pPr>
              <a:lnSpc>
                <a:spcPts val="4320"/>
              </a:lnSpc>
              <a:spcBef>
                <a:spcPct val="0"/>
              </a:spcBef>
            </a:pPr>
            <a:r>
              <a:rPr lang="vi-VN" sz="2800" dirty="0">
                <a:solidFill>
                  <a:srgbClr val="F4F4F4"/>
                </a:solidFill>
                <a:latin typeface="Fira Sans Medium"/>
              </a:rPr>
              <a:t>Tuy nhiên, việc phát triển thuật toán cho phân tích tự động và phát hiện bất thường trong hình ảnh nội soi đòi hỏi các bước tiền xử lý hình ảnh để giải quyết các yếu tố khác nhau, chẳng hạn như điểm sáng phản xạ, xen kẽ hoặc hiện tượng nghệ thuật có ảnh hưởng đến hiệu suất của hệ thống.</a:t>
            </a:r>
            <a:endParaRPr lang="en-US" sz="2800" dirty="0">
              <a:solidFill>
                <a:srgbClr val="F4F4F4"/>
              </a:solidFill>
              <a:latin typeface="Fira Sans Medium"/>
            </a:endParaRPr>
          </a:p>
        </p:txBody>
      </p:sp>
      <p:grpSp>
        <p:nvGrpSpPr>
          <p:cNvPr id="6" name="Group 6">
            <a:extLst>
              <a:ext uri="{FF2B5EF4-FFF2-40B4-BE49-F238E27FC236}">
                <a16:creationId xmlns:a16="http://schemas.microsoft.com/office/drawing/2014/main" id="{5EE77248-BC3E-6DA4-6CD9-C7002A1E4046}"/>
              </a:ext>
            </a:extLst>
          </p:cNvPr>
          <p:cNvGrpSpPr/>
          <p:nvPr/>
        </p:nvGrpSpPr>
        <p:grpSpPr>
          <a:xfrm>
            <a:off x="-3563094" y="6077994"/>
            <a:ext cx="6383425" cy="5528076"/>
            <a:chOff x="0" y="0"/>
            <a:chExt cx="3619627" cy="3134614"/>
          </a:xfrm>
        </p:grpSpPr>
        <p:sp>
          <p:nvSpPr>
            <p:cNvPr id="7" name="Freeform 7">
              <a:extLst>
                <a:ext uri="{FF2B5EF4-FFF2-40B4-BE49-F238E27FC236}">
                  <a16:creationId xmlns:a16="http://schemas.microsoft.com/office/drawing/2014/main" id="{43CD522C-DEA3-C3BD-1CDF-7A53904DAC95}"/>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a:extLst>
              <a:ext uri="{FF2B5EF4-FFF2-40B4-BE49-F238E27FC236}">
                <a16:creationId xmlns:a16="http://schemas.microsoft.com/office/drawing/2014/main" id="{C341ADAD-E8AD-F3EA-6AE9-C2AAF60D76C3}"/>
              </a:ext>
            </a:extLst>
          </p:cNvPr>
          <p:cNvGrpSpPr/>
          <p:nvPr/>
        </p:nvGrpSpPr>
        <p:grpSpPr>
          <a:xfrm>
            <a:off x="1671665" y="7004492"/>
            <a:ext cx="3034530" cy="2627917"/>
            <a:chOff x="0" y="0"/>
            <a:chExt cx="3619627" cy="3134614"/>
          </a:xfrm>
        </p:grpSpPr>
        <p:sp>
          <p:nvSpPr>
            <p:cNvPr id="9" name="Freeform 9">
              <a:extLst>
                <a:ext uri="{FF2B5EF4-FFF2-40B4-BE49-F238E27FC236}">
                  <a16:creationId xmlns:a16="http://schemas.microsoft.com/office/drawing/2014/main" id="{E4A1AB39-9C2A-C659-5205-D7106A59049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a:extLst>
              <a:ext uri="{FF2B5EF4-FFF2-40B4-BE49-F238E27FC236}">
                <a16:creationId xmlns:a16="http://schemas.microsoft.com/office/drawing/2014/main" id="{5AABF2BD-D239-07A4-2141-8334E07067A4}"/>
              </a:ext>
            </a:extLst>
          </p:cNvPr>
          <p:cNvGrpSpPr/>
          <p:nvPr/>
        </p:nvGrpSpPr>
        <p:grpSpPr>
          <a:xfrm>
            <a:off x="2133600" y="4798753"/>
            <a:ext cx="2141618" cy="1854652"/>
            <a:chOff x="0" y="0"/>
            <a:chExt cx="3619627" cy="3134614"/>
          </a:xfrm>
        </p:grpSpPr>
        <p:sp>
          <p:nvSpPr>
            <p:cNvPr id="11" name="Freeform 11">
              <a:extLst>
                <a:ext uri="{FF2B5EF4-FFF2-40B4-BE49-F238E27FC236}">
                  <a16:creationId xmlns:a16="http://schemas.microsoft.com/office/drawing/2014/main" id="{F820E74A-0EA4-8F63-9347-77A371BA779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2" name="TextBox 6">
            <a:extLst>
              <a:ext uri="{FF2B5EF4-FFF2-40B4-BE49-F238E27FC236}">
                <a16:creationId xmlns:a16="http://schemas.microsoft.com/office/drawing/2014/main" id="{964524D9-D791-7AE2-2A1E-B91720233291}"/>
              </a:ext>
            </a:extLst>
          </p:cNvPr>
          <p:cNvSpPr txBox="1"/>
          <p:nvPr/>
        </p:nvSpPr>
        <p:spPr>
          <a:xfrm>
            <a:off x="2133600" y="342900"/>
            <a:ext cx="13563600" cy="1588384"/>
          </a:xfrm>
          <a:prstGeom prst="rect">
            <a:avLst/>
          </a:prstGeom>
        </p:spPr>
        <p:txBody>
          <a:bodyPr wrap="square" lIns="0" tIns="0" rIns="0" bIns="0" rtlCol="0" anchor="t">
            <a:spAutoFit/>
          </a:bodyPr>
          <a:lstStyle/>
          <a:p>
            <a:pPr>
              <a:lnSpc>
                <a:spcPct val="200000"/>
              </a:lnSpc>
              <a:spcBef>
                <a:spcPct val="0"/>
              </a:spcBef>
            </a:pPr>
            <a:r>
              <a:rPr lang="en-US" sz="6000" dirty="0">
                <a:solidFill>
                  <a:srgbClr val="00A181"/>
                </a:solidFill>
                <a:latin typeface="Fira Sans Medium"/>
              </a:rPr>
              <a:t>P</a:t>
            </a:r>
            <a:r>
              <a:rPr lang="vi-VN" sz="6000" dirty="0">
                <a:solidFill>
                  <a:srgbClr val="00A181"/>
                </a:solidFill>
                <a:latin typeface="Fira Sans Medium"/>
              </a:rPr>
              <a:t>hân tích hình ảnh nội soi trực tràng</a:t>
            </a:r>
            <a:endParaRPr lang="en-US" sz="6000" dirty="0">
              <a:solidFill>
                <a:srgbClr val="00A181"/>
              </a:solidFill>
              <a:latin typeface="Fira Sans Medium"/>
            </a:endParaRPr>
          </a:p>
        </p:txBody>
      </p:sp>
    </p:spTree>
    <p:extLst>
      <p:ext uri="{BB962C8B-B14F-4D97-AF65-F5344CB8AC3E}">
        <p14:creationId xmlns:p14="http://schemas.microsoft.com/office/powerpoint/2010/main" val="40971037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4" name="TextBox 4"/>
          <p:cNvSpPr txBox="1"/>
          <p:nvPr/>
        </p:nvSpPr>
        <p:spPr>
          <a:xfrm>
            <a:off x="2813405" y="3002544"/>
            <a:ext cx="14766361" cy="3157852"/>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a:t>
            </a:r>
            <a:r>
              <a:rPr lang="vi-VN" sz="10400" dirty="0">
                <a:solidFill>
                  <a:srgbClr val="A4E473"/>
                </a:solidFill>
                <a:latin typeface="Fira Sans Medium"/>
              </a:rPr>
              <a:t>III: </a:t>
            </a:r>
            <a:r>
              <a:rPr lang="en-US" sz="10400" dirty="0" err="1">
                <a:solidFill>
                  <a:srgbClr val="A4E473"/>
                </a:solidFill>
                <a:latin typeface="Fira Sans Medium"/>
              </a:rPr>
              <a:t>Mô</a:t>
            </a:r>
            <a:r>
              <a:rPr lang="en-US" sz="10400" dirty="0">
                <a:solidFill>
                  <a:srgbClr val="A4E473"/>
                </a:solidFill>
                <a:latin typeface="Fira Sans Medium"/>
              </a:rPr>
              <a:t> </a:t>
            </a:r>
            <a:r>
              <a:rPr lang="en-US" sz="10400" dirty="0" err="1">
                <a:solidFill>
                  <a:srgbClr val="A4E473"/>
                </a:solidFill>
                <a:latin typeface="Fira Sans Medium"/>
              </a:rPr>
              <a:t>tả</a:t>
            </a:r>
            <a:r>
              <a:rPr lang="en-US" sz="10400" dirty="0">
                <a:solidFill>
                  <a:srgbClr val="A4E473"/>
                </a:solidFill>
                <a:latin typeface="Fira Sans Medium"/>
              </a:rPr>
              <a:t> </a:t>
            </a:r>
            <a:r>
              <a:rPr lang="en-US" sz="10400" dirty="0" err="1">
                <a:solidFill>
                  <a:srgbClr val="A4E473"/>
                </a:solidFill>
                <a:latin typeface="Fira Sans Medium"/>
              </a:rPr>
              <a:t>bài</a:t>
            </a:r>
            <a:r>
              <a:rPr lang="en-US" sz="10400" dirty="0">
                <a:solidFill>
                  <a:srgbClr val="A4E473"/>
                </a:solidFill>
                <a:latin typeface="Fira Sans Medium"/>
              </a:rPr>
              <a:t> </a:t>
            </a:r>
            <a:r>
              <a:rPr lang="en-US" sz="10400" dirty="0" err="1">
                <a:solidFill>
                  <a:srgbClr val="A4E473"/>
                </a:solidFill>
                <a:latin typeface="Fira Sans Medium"/>
              </a:rPr>
              <a:t>toán</a:t>
            </a:r>
            <a:r>
              <a:rPr lang="en-US" sz="10400" dirty="0">
                <a:solidFill>
                  <a:srgbClr val="A4E473"/>
                </a:solidFill>
                <a:latin typeface="Fira Sans Medium"/>
              </a:rPr>
              <a:t> </a:t>
            </a:r>
            <a:r>
              <a:rPr lang="en-US" sz="10400" dirty="0" err="1">
                <a:solidFill>
                  <a:srgbClr val="A4E473"/>
                </a:solidFill>
                <a:latin typeface="Fira Sans Medium"/>
              </a:rPr>
              <a:t>và</a:t>
            </a:r>
            <a:r>
              <a:rPr lang="en-US" sz="10400" dirty="0">
                <a:solidFill>
                  <a:srgbClr val="A4E473"/>
                </a:solidFill>
                <a:latin typeface="Fira Sans Medium"/>
              </a:rPr>
              <a:t> </a:t>
            </a:r>
            <a:r>
              <a:rPr lang="en-US" sz="10400" dirty="0" err="1">
                <a:solidFill>
                  <a:srgbClr val="A4E473"/>
                </a:solidFill>
                <a:latin typeface="Fira Sans Medium"/>
              </a:rPr>
              <a:t>tập</a:t>
            </a:r>
            <a:r>
              <a:rPr lang="en-US" sz="10400" dirty="0">
                <a:solidFill>
                  <a:srgbClr val="A4E473"/>
                </a:solidFill>
                <a:latin typeface="Fira Sans Medium"/>
              </a:rPr>
              <a:t> </a:t>
            </a:r>
            <a:r>
              <a:rPr lang="en-US" sz="10400" dirty="0" err="1">
                <a:solidFill>
                  <a:srgbClr val="A4E473"/>
                </a:solidFill>
                <a:latin typeface="Fira Sans Medium"/>
              </a:rPr>
              <a:t>dữ</a:t>
            </a:r>
            <a:r>
              <a:rPr lang="en-US" sz="10400" dirty="0">
                <a:solidFill>
                  <a:srgbClr val="A4E473"/>
                </a:solidFill>
                <a:latin typeface="Fira Sans Medium"/>
              </a:rPr>
              <a:t> </a:t>
            </a:r>
            <a:r>
              <a:rPr lang="en-US" sz="10400" dirty="0" err="1">
                <a:solidFill>
                  <a:srgbClr val="A4E473"/>
                </a:solidFill>
                <a:latin typeface="Fira Sans Medium"/>
              </a:rPr>
              <a:t>liệu</a:t>
            </a:r>
            <a:endParaRPr lang="en-US" sz="10400" dirty="0">
              <a:solidFill>
                <a:srgbClr val="A4E473"/>
              </a:solidFill>
              <a:latin typeface="Fira Sans Medium"/>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extLst>
      <p:ext uri="{BB962C8B-B14F-4D97-AF65-F5344CB8AC3E}">
        <p14:creationId xmlns:p14="http://schemas.microsoft.com/office/powerpoint/2010/main" val="22216858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err="1">
                <a:solidFill>
                  <a:srgbClr val="F4F4F4"/>
                </a:solidFill>
                <a:latin typeface="Fira Sans Medium"/>
              </a:rPr>
              <a:t>Bài</a:t>
            </a:r>
            <a:r>
              <a:rPr lang="en-US" sz="8499" spc="-84" dirty="0">
                <a:solidFill>
                  <a:srgbClr val="F4F4F4"/>
                </a:solidFill>
                <a:latin typeface="Fira Sans Medium"/>
              </a:rPr>
              <a:t> </a:t>
            </a:r>
            <a:r>
              <a:rPr lang="en-US" sz="8499" spc="-84" dirty="0" err="1">
                <a:solidFill>
                  <a:srgbClr val="F4F4F4"/>
                </a:solidFill>
                <a:latin typeface="Fira Sans Medium"/>
              </a:rPr>
              <a:t>toán</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02424" y="3109637"/>
            <a:ext cx="12573000" cy="1238801"/>
          </a:xfrm>
          <a:prstGeom prst="rect">
            <a:avLst/>
          </a:prstGeom>
        </p:spPr>
        <p:txBody>
          <a:bodyPr wrap="square" lIns="0" tIns="0" rIns="0" bIns="0" rtlCol="0" anchor="t">
            <a:spAutoFit/>
          </a:bodyPr>
          <a:lstStyle/>
          <a:p>
            <a:pPr marL="269874" lvl="1" algn="just">
              <a:lnSpc>
                <a:spcPct val="150000"/>
              </a:lnSpc>
            </a:pPr>
            <a:r>
              <a:rPr lang="vi-VN" sz="2800" dirty="0">
                <a:solidFill>
                  <a:schemeClr val="bg1">
                    <a:lumMod val="95000"/>
                  </a:schemeClr>
                </a:solidFill>
                <a:latin typeface="#9Slide03 Montserrat" panose="00000500000000000000" pitchFamily="2" charset="0"/>
              </a:rPr>
              <a:t>Một trong những ứng dụng phổ biến của trí tuệ nhân tạo hiện nay là phát hiện tổn thương thông qua hình ảnh nội soi.</a:t>
            </a:r>
            <a:endParaRPr lang="en-US" sz="2800" dirty="0">
              <a:solidFill>
                <a:schemeClr val="bg1">
                  <a:lumMod val="95000"/>
                </a:schemeClr>
              </a:solidFill>
              <a:latin typeface="#9Slide03 Montserrat" panose="00000500000000000000" pitchFamily="2" charset="0"/>
            </a:endParaRPr>
          </a:p>
        </p:txBody>
      </p:sp>
      <p:sp>
        <p:nvSpPr>
          <p:cNvPr id="13" name="TextBox 14">
            <a:extLst>
              <a:ext uri="{FF2B5EF4-FFF2-40B4-BE49-F238E27FC236}">
                <a16:creationId xmlns:a16="http://schemas.microsoft.com/office/drawing/2014/main" id="{DA7B82D9-3E40-C408-9925-FC41F5380D87}"/>
              </a:ext>
            </a:extLst>
          </p:cNvPr>
          <p:cNvSpPr txBox="1"/>
          <p:nvPr/>
        </p:nvSpPr>
        <p:spPr>
          <a:xfrm>
            <a:off x="6400800" y="5143500"/>
            <a:ext cx="10744200" cy="4470455"/>
          </a:xfrm>
          <a:prstGeom prst="rect">
            <a:avLst/>
          </a:prstGeom>
        </p:spPr>
        <p:txBody>
          <a:bodyPr wrap="square" lIns="0" tIns="0" rIns="0" bIns="0" rtlCol="0" anchor="t">
            <a:spAutoFit/>
          </a:bodyPr>
          <a:lstStyle/>
          <a:p>
            <a:pPr marL="269874" lvl="1" algn="just">
              <a:lnSpc>
                <a:spcPct val="150000"/>
              </a:lnSpc>
            </a:pPr>
            <a:r>
              <a:rPr lang="en-US" sz="2800" dirty="0">
                <a:solidFill>
                  <a:schemeClr val="bg1">
                    <a:lumMod val="95000"/>
                  </a:schemeClr>
                </a:solidFill>
                <a:latin typeface="#9Slide03 Montserrat" panose="00000500000000000000" pitchFamily="2" charset="0"/>
              </a:rPr>
              <a:t>→ </a:t>
            </a:r>
            <a:r>
              <a:rPr lang="vi-VN" sz="2800" dirty="0">
                <a:solidFill>
                  <a:schemeClr val="bg1">
                    <a:lumMod val="95000"/>
                  </a:schemeClr>
                </a:solidFill>
                <a:latin typeface="#9Slide03 Montserrat" panose="00000500000000000000" pitchFamily="2" charset="0"/>
              </a:rPr>
              <a:t>Bài báo tập trung vào xử lí bài toán trả lời câu hỏi trực quan (Visual Question Answering) trên bộ dữ liệu ImageCLEFmed-MEDVQA-GI-2023. </a:t>
            </a:r>
            <a:endParaRPr lang="en-US" sz="2800" dirty="0">
              <a:solidFill>
                <a:schemeClr val="bg1">
                  <a:lumMod val="95000"/>
                </a:schemeClr>
              </a:solidFill>
              <a:latin typeface="#9Slide03 Montserrat" panose="00000500000000000000" pitchFamily="2" charset="0"/>
            </a:endParaRPr>
          </a:p>
          <a:p>
            <a:pPr marL="269874" lvl="1" algn="just">
              <a:lnSpc>
                <a:spcPct val="150000"/>
              </a:lnSpc>
            </a:pPr>
            <a:endParaRPr lang="vi-VN" sz="2800" dirty="0">
              <a:solidFill>
                <a:schemeClr val="bg1">
                  <a:lumMod val="95000"/>
                </a:schemeClr>
              </a:solidFill>
              <a:latin typeface="#9Slide03 Montserrat" panose="00000500000000000000" pitchFamily="2" charset="0"/>
            </a:endParaRPr>
          </a:p>
          <a:p>
            <a:pPr marL="269874" lvl="1" algn="just">
              <a:lnSpc>
                <a:spcPct val="150000"/>
              </a:lnSpc>
            </a:pPr>
            <a:r>
              <a:rPr lang="vi-VN" sz="2800" dirty="0">
                <a:solidFill>
                  <a:schemeClr val="bg1">
                    <a:lumMod val="95000"/>
                  </a:schemeClr>
                </a:solidFill>
                <a:latin typeface="#9Slide03 Montserrat" panose="00000500000000000000" pitchFamily="2" charset="0"/>
              </a:rPr>
              <a:t>Đầu vào của bài toán là các cặp hình ảnh nội soi và câu hỏi dựa trên nội dung bức ảnh, đầu ra là một câu trả lời tương ứng với mỗi cặp hình ảnh và câu hỏi.</a:t>
            </a:r>
            <a:endParaRPr lang="en-US" sz="2800" dirty="0">
              <a:solidFill>
                <a:schemeClr val="bg1">
                  <a:lumMod val="95000"/>
                </a:schemeClr>
              </a:solidFill>
              <a:latin typeface="#9Slide03 Montserrat" panose="00000500000000000000" pitchFamily="2" charset="0"/>
            </a:endParaRPr>
          </a:p>
        </p:txBody>
      </p:sp>
      <p:pic>
        <p:nvPicPr>
          <p:cNvPr id="8" name="Picture 7">
            <a:extLst>
              <a:ext uri="{FF2B5EF4-FFF2-40B4-BE49-F238E27FC236}">
                <a16:creationId xmlns:a16="http://schemas.microsoft.com/office/drawing/2014/main" id="{B20FD077-7334-AB54-40A3-66FCB7BC61C8}"/>
              </a:ext>
            </a:extLst>
          </p:cNvPr>
          <p:cNvPicPr>
            <a:picLocks noChangeAspect="1"/>
          </p:cNvPicPr>
          <p:nvPr/>
        </p:nvPicPr>
        <p:blipFill>
          <a:blip r:embed="rId2"/>
          <a:stretch>
            <a:fillRect/>
          </a:stretch>
        </p:blipFill>
        <p:spPr>
          <a:xfrm>
            <a:off x="228600" y="5110655"/>
            <a:ext cx="6172200" cy="439425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91AB7F20-8D40-12D4-7911-EE5E7A3F1CC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1138881-6810-7DED-58D8-D815F499DDEA}"/>
              </a:ext>
            </a:extLst>
          </p:cNvPr>
          <p:cNvGrpSpPr/>
          <p:nvPr/>
        </p:nvGrpSpPr>
        <p:grpSpPr>
          <a:xfrm>
            <a:off x="13585950" y="-517425"/>
            <a:ext cx="6210236" cy="5378093"/>
            <a:chOff x="0" y="0"/>
            <a:chExt cx="3619627" cy="3134614"/>
          </a:xfrm>
        </p:grpSpPr>
        <p:sp>
          <p:nvSpPr>
            <p:cNvPr id="3" name="Freeform 3">
              <a:extLst>
                <a:ext uri="{FF2B5EF4-FFF2-40B4-BE49-F238E27FC236}">
                  <a16:creationId xmlns:a16="http://schemas.microsoft.com/office/drawing/2014/main" id="{FE91FDDF-5400-D34E-47FB-D236D17B1BCA}"/>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a:extLst>
              <a:ext uri="{FF2B5EF4-FFF2-40B4-BE49-F238E27FC236}">
                <a16:creationId xmlns:a16="http://schemas.microsoft.com/office/drawing/2014/main" id="{0F24E0BF-36E3-A826-7A3D-08F90F2AF946}"/>
              </a:ext>
            </a:extLst>
          </p:cNvPr>
          <p:cNvGrpSpPr/>
          <p:nvPr/>
        </p:nvGrpSpPr>
        <p:grpSpPr>
          <a:xfrm>
            <a:off x="12009993" y="306851"/>
            <a:ext cx="3151914" cy="2729572"/>
            <a:chOff x="0" y="0"/>
            <a:chExt cx="3619627" cy="3134614"/>
          </a:xfrm>
        </p:grpSpPr>
        <p:sp>
          <p:nvSpPr>
            <p:cNvPr id="5" name="Freeform 5">
              <a:extLst>
                <a:ext uri="{FF2B5EF4-FFF2-40B4-BE49-F238E27FC236}">
                  <a16:creationId xmlns:a16="http://schemas.microsoft.com/office/drawing/2014/main" id="{50AC0AAF-58DC-A4EF-2249-4C42DA60570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a:extLst>
              <a:ext uri="{FF2B5EF4-FFF2-40B4-BE49-F238E27FC236}">
                <a16:creationId xmlns:a16="http://schemas.microsoft.com/office/drawing/2014/main" id="{E7D11D70-CEAE-5C64-B062-93E110A9B703}"/>
              </a:ext>
            </a:extLst>
          </p:cNvPr>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Tập dữ liệu</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2EC7A6B0-AFBB-6C8A-0E23-5D37F9CE2105}"/>
              </a:ext>
            </a:extLst>
          </p:cNvPr>
          <p:cNvSpPr txBox="1"/>
          <p:nvPr/>
        </p:nvSpPr>
        <p:spPr>
          <a:xfrm>
            <a:off x="1295400" y="3695700"/>
            <a:ext cx="11925300" cy="3824124"/>
          </a:xfrm>
          <a:prstGeom prst="rect">
            <a:avLst/>
          </a:prstGeom>
        </p:spPr>
        <p:txBody>
          <a:bodyPr wrap="square" lIns="0" tIns="0" rIns="0" bIns="0" rtlCol="0" anchor="t">
            <a:spAutoFit/>
          </a:bodyPr>
          <a:lstStyle/>
          <a:p>
            <a:pPr marL="269874" lvl="1" algn="just">
              <a:lnSpc>
                <a:spcPct val="150000"/>
              </a:lnSpc>
            </a:pPr>
            <a:r>
              <a:rPr lang="vi-VN" sz="2800" dirty="0">
                <a:solidFill>
                  <a:schemeClr val="bg1">
                    <a:lumMod val="95000"/>
                  </a:schemeClr>
                </a:solidFill>
                <a:latin typeface="#9Slide03 Montserrat" panose="00000500000000000000" pitchFamily="2" charset="0"/>
              </a:rPr>
              <a:t>Tập dữ liệu: ImageCLEFmed-MEDVQA-GI-2023 được dựa trên tập dữ liệu HyperKvasir gồm hơn 100.000 hình ảnh nội soi, kết hợp với các cặp câu hỏi và trả lời về thiết bị chụp, phát hiện và xác định những điểm bất thường, tổn thương như Polyp đại tràng, viêm thực quản và viêm loét đại tràng tương ứng với hình ảnh. Các cặp câu hỏi và trả lời được viết bằng tiếng Anh.</a:t>
            </a:r>
          </a:p>
        </p:txBody>
      </p:sp>
    </p:spTree>
    <p:extLst>
      <p:ext uri="{BB962C8B-B14F-4D97-AF65-F5344CB8AC3E}">
        <p14:creationId xmlns:p14="http://schemas.microsoft.com/office/powerpoint/2010/main" val="36774014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0E80738F-1AE7-4BD8-C48B-1C5E9C902B1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EDB1F2D-597C-A22E-A624-FEE17D861310}"/>
              </a:ext>
            </a:extLst>
          </p:cNvPr>
          <p:cNvGrpSpPr/>
          <p:nvPr/>
        </p:nvGrpSpPr>
        <p:grpSpPr>
          <a:xfrm>
            <a:off x="13585950" y="-517425"/>
            <a:ext cx="6210236" cy="5378093"/>
            <a:chOff x="0" y="0"/>
            <a:chExt cx="3619627" cy="3134614"/>
          </a:xfrm>
        </p:grpSpPr>
        <p:sp>
          <p:nvSpPr>
            <p:cNvPr id="3" name="Freeform 3">
              <a:extLst>
                <a:ext uri="{FF2B5EF4-FFF2-40B4-BE49-F238E27FC236}">
                  <a16:creationId xmlns:a16="http://schemas.microsoft.com/office/drawing/2014/main" id="{2DAD7384-C006-CD51-74DB-DE9150BF7A73}"/>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a:extLst>
              <a:ext uri="{FF2B5EF4-FFF2-40B4-BE49-F238E27FC236}">
                <a16:creationId xmlns:a16="http://schemas.microsoft.com/office/drawing/2014/main" id="{2500D938-A78E-4B84-811A-14218C2A2C28}"/>
              </a:ext>
            </a:extLst>
          </p:cNvPr>
          <p:cNvGrpSpPr/>
          <p:nvPr/>
        </p:nvGrpSpPr>
        <p:grpSpPr>
          <a:xfrm>
            <a:off x="12009993" y="306851"/>
            <a:ext cx="3151914" cy="2729572"/>
            <a:chOff x="0" y="0"/>
            <a:chExt cx="3619627" cy="3134614"/>
          </a:xfrm>
        </p:grpSpPr>
        <p:sp>
          <p:nvSpPr>
            <p:cNvPr id="5" name="Freeform 5">
              <a:extLst>
                <a:ext uri="{FF2B5EF4-FFF2-40B4-BE49-F238E27FC236}">
                  <a16:creationId xmlns:a16="http://schemas.microsoft.com/office/drawing/2014/main" id="{3058273A-D51E-30DC-7A33-91D13F36CC6F}"/>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a:extLst>
              <a:ext uri="{FF2B5EF4-FFF2-40B4-BE49-F238E27FC236}">
                <a16:creationId xmlns:a16="http://schemas.microsoft.com/office/drawing/2014/main" id="{A11C39A4-24F2-D254-BF77-BDF4A357C79C}"/>
              </a:ext>
            </a:extLst>
          </p:cNvPr>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err="1">
                <a:solidFill>
                  <a:srgbClr val="F4F4F4"/>
                </a:solidFill>
                <a:latin typeface="Fira Sans Medium"/>
              </a:rPr>
              <a:t>Tập</a:t>
            </a:r>
            <a:r>
              <a:rPr lang="en-US" sz="8499" spc="-84" dirty="0">
                <a:solidFill>
                  <a:srgbClr val="F4F4F4"/>
                </a:solidFill>
                <a:latin typeface="Fira Sans Medium"/>
              </a:rPr>
              <a:t> </a:t>
            </a:r>
            <a:r>
              <a:rPr lang="en-US" sz="8499" spc="-84" dirty="0" err="1">
                <a:solidFill>
                  <a:srgbClr val="F4F4F4"/>
                </a:solidFill>
                <a:latin typeface="Fira Sans Medium"/>
              </a:rPr>
              <a:t>dữ</a:t>
            </a:r>
            <a:r>
              <a:rPr lang="en-US" sz="8499" spc="-84" dirty="0">
                <a:solidFill>
                  <a:srgbClr val="F4F4F4"/>
                </a:solidFill>
                <a:latin typeface="Fira Sans Medium"/>
              </a:rPr>
              <a:t> </a:t>
            </a:r>
            <a:r>
              <a:rPr lang="en-US" sz="8499" spc="-84" dirty="0" err="1">
                <a:solidFill>
                  <a:srgbClr val="F4F4F4"/>
                </a:solidFill>
                <a:latin typeface="Fira Sans Medium"/>
              </a:rPr>
              <a:t>liệu</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3BE018A6-0CD2-E93B-15AB-B497F11BDC7B}"/>
              </a:ext>
            </a:extLst>
          </p:cNvPr>
          <p:cNvSpPr txBox="1"/>
          <p:nvPr/>
        </p:nvSpPr>
        <p:spPr>
          <a:xfrm>
            <a:off x="1219200" y="3860699"/>
            <a:ext cx="12583526" cy="4470455"/>
          </a:xfrm>
          <a:prstGeom prst="rect">
            <a:avLst/>
          </a:prstGeom>
        </p:spPr>
        <p:txBody>
          <a:bodyPr wrap="square" lIns="0" tIns="0" rIns="0" bIns="0" rtlCol="0" anchor="t">
            <a:spAutoFit/>
          </a:bodyPr>
          <a:lstStyle/>
          <a:p>
            <a:pPr marL="727074" lvl="1" indent="-457200" algn="just">
              <a:lnSpc>
                <a:spcPct val="150000"/>
              </a:lnSpc>
              <a:buFont typeface="Arial" panose="020B0604020202020204" pitchFamily="34" charset="0"/>
              <a:buChar char="•"/>
            </a:pPr>
            <a:r>
              <a:rPr lang="vi-VN" sz="2800" dirty="0">
                <a:solidFill>
                  <a:schemeClr val="bg1">
                    <a:lumMod val="95000"/>
                  </a:schemeClr>
                </a:solidFill>
                <a:latin typeface="#9Slide03 Montserrat" panose="00000500000000000000" pitchFamily="2" charset="0"/>
              </a:rPr>
              <a:t>Tập development và tập test gồm 3949 hình ảnh nội soi từ nhiều cơ quan như đường ruột, dạ dày. </a:t>
            </a:r>
          </a:p>
          <a:p>
            <a:pPr marL="727074" lvl="1" indent="-457200" algn="just">
              <a:lnSpc>
                <a:spcPct val="150000"/>
              </a:lnSpc>
              <a:buFont typeface="Arial" panose="020B0604020202020204" pitchFamily="34" charset="0"/>
              <a:buChar char="•"/>
            </a:pPr>
            <a:r>
              <a:rPr lang="vi-VN" sz="2800" dirty="0">
                <a:solidFill>
                  <a:schemeClr val="bg1">
                    <a:lumMod val="95000"/>
                  </a:schemeClr>
                </a:solidFill>
                <a:latin typeface="#9Slide03 Montserrat" panose="00000500000000000000" pitchFamily="2" charset="0"/>
              </a:rPr>
              <a:t>Mỗi hình ảnh ứng với 18 cặp câu hỏi và trả lời. Một câu hỏi có thể gồm nhiều câu trả lời. Câu hỏi có thể không liên quan đến nội dung ảnh.</a:t>
            </a:r>
          </a:p>
          <a:p>
            <a:pPr marL="727074" lvl="1" indent="-457200" algn="just">
              <a:lnSpc>
                <a:spcPct val="150000"/>
              </a:lnSpc>
              <a:buFont typeface="Arial" panose="020B0604020202020204" pitchFamily="34" charset="0"/>
              <a:buChar char="•"/>
            </a:pPr>
            <a:r>
              <a:rPr lang="vi-VN" sz="2800" dirty="0">
                <a:solidFill>
                  <a:schemeClr val="bg1">
                    <a:lumMod val="95000"/>
                  </a:schemeClr>
                </a:solidFill>
                <a:latin typeface="#9Slide03 Montserrat" panose="00000500000000000000" pitchFamily="2" charset="0"/>
              </a:rPr>
              <a:t>Hình ảnh có thể bao gồm nhiễu, sáng gương hay bị che khuất một phần do thiết bị chụp, gây ảnh hưởng đến kết quả dự đoán.</a:t>
            </a:r>
            <a:endParaRPr lang="en-US" sz="2800" dirty="0">
              <a:solidFill>
                <a:schemeClr val="bg1">
                  <a:lumMod val="95000"/>
                </a:schemeClr>
              </a:solidFill>
              <a:latin typeface="#9Slide03 Montserrat" panose="00000500000000000000" pitchFamily="2" charset="0"/>
            </a:endParaRPr>
          </a:p>
        </p:txBody>
      </p:sp>
    </p:spTree>
    <p:extLst>
      <p:ext uri="{BB962C8B-B14F-4D97-AF65-F5344CB8AC3E}">
        <p14:creationId xmlns:p14="http://schemas.microsoft.com/office/powerpoint/2010/main" val="7526260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4" name="TextBox 4"/>
          <p:cNvSpPr txBox="1"/>
          <p:nvPr/>
        </p:nvSpPr>
        <p:spPr>
          <a:xfrm>
            <a:off x="2628900" y="859920"/>
            <a:ext cx="13030199" cy="3157852"/>
          </a:xfrm>
          <a:prstGeom prst="rect">
            <a:avLst/>
          </a:prstGeom>
        </p:spPr>
        <p:txBody>
          <a:bodyPr wrap="square" lIns="0" tIns="0" rIns="0" bIns="0" rtlCol="0" anchor="t">
            <a:spAutoFit/>
          </a:bodyPr>
          <a:lstStyle/>
          <a:p>
            <a:pPr>
              <a:lnSpc>
                <a:spcPts val="12480"/>
              </a:lnSpc>
            </a:pPr>
            <a:r>
              <a:rPr lang="en-US" sz="10400" dirty="0">
                <a:solidFill>
                  <a:srgbClr val="A4E473"/>
                </a:solidFill>
                <a:latin typeface="Fira Sans Medium"/>
              </a:rPr>
              <a:t>PHẦN IV: </a:t>
            </a:r>
          </a:p>
          <a:p>
            <a:pPr>
              <a:lnSpc>
                <a:spcPts val="12480"/>
              </a:lnSpc>
            </a:pPr>
            <a:r>
              <a:rPr lang="en-US" sz="10400" dirty="0" err="1">
                <a:solidFill>
                  <a:srgbClr val="A4E473"/>
                </a:solidFill>
                <a:latin typeface="Fira Sans Medium"/>
              </a:rPr>
              <a:t>Phương</a:t>
            </a:r>
            <a:r>
              <a:rPr lang="en-US" sz="10400" dirty="0">
                <a:solidFill>
                  <a:srgbClr val="A4E473"/>
                </a:solidFill>
                <a:latin typeface="Fira Sans Medium"/>
              </a:rPr>
              <a:t> </a:t>
            </a:r>
            <a:r>
              <a:rPr lang="en-US" sz="10400" dirty="0" err="1">
                <a:solidFill>
                  <a:srgbClr val="A4E473"/>
                </a:solidFill>
                <a:latin typeface="Fira Sans Medium"/>
              </a:rPr>
              <a:t>pháp</a:t>
            </a:r>
            <a:r>
              <a:rPr lang="en-US" sz="10400" dirty="0">
                <a:solidFill>
                  <a:srgbClr val="A4E473"/>
                </a:solidFill>
                <a:latin typeface="Fira Sans Medium"/>
              </a:rPr>
              <a:t> </a:t>
            </a:r>
            <a:r>
              <a:rPr lang="en-US" sz="10400" dirty="0" err="1">
                <a:solidFill>
                  <a:srgbClr val="A4E473"/>
                </a:solidFill>
                <a:latin typeface="Fira Sans Medium"/>
              </a:rPr>
              <a:t>đề</a:t>
            </a:r>
            <a:r>
              <a:rPr lang="en-US" sz="10400" dirty="0">
                <a:solidFill>
                  <a:srgbClr val="A4E473"/>
                </a:solidFill>
                <a:latin typeface="Fira Sans Medium"/>
              </a:rPr>
              <a:t> </a:t>
            </a:r>
            <a:r>
              <a:rPr lang="en-US" sz="10400" dirty="0" err="1">
                <a:solidFill>
                  <a:srgbClr val="A4E473"/>
                </a:solidFill>
                <a:latin typeface="Fira Sans Medium"/>
              </a:rPr>
              <a:t>xuất</a:t>
            </a:r>
            <a:endParaRPr lang="en-US" sz="10400" dirty="0">
              <a:solidFill>
                <a:srgbClr val="A4E473"/>
              </a:solidFill>
              <a:latin typeface="Fira Sans Medium"/>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5" name="TextBox 4">
            <a:extLst>
              <a:ext uri="{FF2B5EF4-FFF2-40B4-BE49-F238E27FC236}">
                <a16:creationId xmlns:a16="http://schemas.microsoft.com/office/drawing/2014/main" id="{86AD8252-D873-4B18-B029-A81147DBCC2D}"/>
              </a:ext>
            </a:extLst>
          </p:cNvPr>
          <p:cNvSpPr txBox="1"/>
          <p:nvPr/>
        </p:nvSpPr>
        <p:spPr>
          <a:xfrm>
            <a:off x="4876800" y="4457700"/>
            <a:ext cx="12725400" cy="3539430"/>
          </a:xfrm>
          <a:prstGeom prst="rect">
            <a:avLst/>
          </a:prstGeom>
          <a:noFill/>
        </p:spPr>
        <p:txBody>
          <a:bodyPr wrap="square" rtlCol="0">
            <a:spAutoFit/>
          </a:bodyPr>
          <a:lstStyle/>
          <a:p>
            <a:pPr marL="457200" indent="-457200">
              <a:buFont typeface="Arial" panose="020B0604020202020204" pitchFamily="34" charset="0"/>
              <a:buChar char="•"/>
            </a:pPr>
            <a:r>
              <a:rPr lang="vi-VN" sz="2800" dirty="0">
                <a:solidFill>
                  <a:schemeClr val="bg1"/>
                </a:solidFill>
                <a:latin typeface="+mj-lt"/>
              </a:rPr>
              <a:t>Bài báo đề xuất phương pháp cho bài toán trả lời câu hỏi trực quan là sử dụng các mô hình huấn luyện sẵn để trích xuất đặc trưng từ hình ảnh và câu hỏi, rồi kết hợp và đưa vào một mô hình phân loại để đưa ra câu trả lời. </a:t>
            </a:r>
            <a:endParaRPr lang="en-US" sz="2800" dirty="0">
              <a:solidFill>
                <a:schemeClr val="bg1"/>
              </a:solidFill>
              <a:latin typeface="+mj-lt"/>
            </a:endParaRPr>
          </a:p>
          <a:p>
            <a:pPr marL="457200" indent="-457200">
              <a:buFont typeface="Arial" panose="020B0604020202020204" pitchFamily="34" charset="0"/>
              <a:buChar char="•"/>
            </a:pPr>
            <a:endParaRPr lang="vi-VN" sz="2800" dirty="0">
              <a:solidFill>
                <a:schemeClr val="bg1"/>
              </a:solidFill>
              <a:latin typeface="+mj-lt"/>
            </a:endParaRPr>
          </a:p>
          <a:p>
            <a:pPr marL="457200" indent="-457200">
              <a:buFont typeface="Arial" panose="020B0604020202020204" pitchFamily="34" charset="0"/>
              <a:buChar char="•"/>
            </a:pPr>
            <a:r>
              <a:rPr lang="vi-VN" sz="2800" dirty="0">
                <a:solidFill>
                  <a:schemeClr val="bg1"/>
                </a:solidFill>
                <a:latin typeface="+mj-lt"/>
              </a:rPr>
              <a:t>Câu hỏi được đưa vào một mô hình BERT , còn hình ảnh sẽ được thông qua mô hình Image Encoder. Hình ảnh còn được thông qua một số công đoạn tiền xử lí, chỉnh sửa, nâng cao chất lượng trước khi đưa vào mô hình Image Encoder nhằm cải thiện kết quả dự đoán.</a:t>
            </a:r>
            <a:endParaRPr lang="en-US" sz="2800" dirty="0">
              <a:solidFill>
                <a:schemeClr val="bg1"/>
              </a:solidFill>
              <a:latin typeface="+mj-lt"/>
            </a:endParaRPr>
          </a:p>
        </p:txBody>
      </p:sp>
    </p:spTree>
    <p:extLst>
      <p:ext uri="{BB962C8B-B14F-4D97-AF65-F5344CB8AC3E}">
        <p14:creationId xmlns:p14="http://schemas.microsoft.com/office/powerpoint/2010/main" val="20557041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088" y="1379810"/>
            <a:ext cx="14270112" cy="1252266"/>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Gia tăng chất lượng hình ảnh</a:t>
            </a:r>
            <a:endParaRPr lang="en-US" sz="8000" spc="-84" dirty="0">
              <a:solidFill>
                <a:srgbClr val="000000"/>
              </a:solidFill>
              <a:latin typeface="Fira Sans Medium"/>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rot="-10800000">
            <a:off x="300984" y="7795448"/>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9" name="TextBox 19"/>
          <p:cNvSpPr txBox="1"/>
          <p:nvPr/>
        </p:nvSpPr>
        <p:spPr>
          <a:xfrm>
            <a:off x="6096000" y="4280077"/>
            <a:ext cx="11049000" cy="2477601"/>
          </a:xfrm>
          <a:prstGeom prst="rect">
            <a:avLst/>
          </a:prstGeom>
        </p:spPr>
        <p:txBody>
          <a:bodyPr wrap="square" lIns="0" tIns="0" rIns="0" bIns="0" rtlCol="0" anchor="t">
            <a:spAutoFit/>
          </a:bodyPr>
          <a:lstStyle/>
          <a:p>
            <a:pPr>
              <a:lnSpc>
                <a:spcPct val="200000"/>
              </a:lnSpc>
              <a:spcBef>
                <a:spcPct val="0"/>
              </a:spcBef>
            </a:pPr>
            <a:r>
              <a:rPr lang="vi-VN" sz="2800" dirty="0">
                <a:solidFill>
                  <a:srgbClr val="000000"/>
                </a:solidFill>
                <a:latin typeface="#9Slide03 Montserrat" panose="00000500000000000000" pitchFamily="2" charset="0"/>
              </a:rPr>
              <a:t>Hình ảnh được tiền xử lí với mục đích loại bỏ bớt nhiễu và các vật cản ảnh hưởng đến mô hình, như ánh sáng không đều, những vùng chói sáng, viền đen.</a:t>
            </a:r>
            <a:endParaRPr lang="en-US" sz="2800" dirty="0">
              <a:solidFill>
                <a:srgbClr val="000000"/>
              </a:solidFill>
              <a:latin typeface="#9Slide03 Montserrat" panose="00000500000000000000" pitchFamily="2" charset="0"/>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3BC7F-3B82-005A-8C07-7D7A2FFDA9B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AD1727F-124D-4FC7-8313-F44858753AB2}"/>
              </a:ext>
            </a:extLst>
          </p:cNvPr>
          <p:cNvSpPr txBox="1"/>
          <p:nvPr/>
        </p:nvSpPr>
        <p:spPr>
          <a:xfrm>
            <a:off x="665088" y="1379810"/>
            <a:ext cx="14346312" cy="1252266"/>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Gia tăng chất lượng hình ảnh</a:t>
            </a:r>
            <a:endParaRPr lang="en-US" sz="8000" spc="-84" dirty="0">
              <a:solidFill>
                <a:srgbClr val="000000"/>
              </a:solidFill>
              <a:latin typeface="Fira Sans Medium"/>
            </a:endParaRPr>
          </a:p>
        </p:txBody>
      </p:sp>
      <p:grpSp>
        <p:nvGrpSpPr>
          <p:cNvPr id="3" name="Group 3">
            <a:extLst>
              <a:ext uri="{FF2B5EF4-FFF2-40B4-BE49-F238E27FC236}">
                <a16:creationId xmlns:a16="http://schemas.microsoft.com/office/drawing/2014/main" id="{8D72FBCD-E58C-F9D8-BC7B-870BF558621F}"/>
              </a:ext>
            </a:extLst>
          </p:cNvPr>
          <p:cNvGrpSpPr/>
          <p:nvPr/>
        </p:nvGrpSpPr>
        <p:grpSpPr>
          <a:xfrm rot="-10800000">
            <a:off x="-1306086" y="4784384"/>
            <a:ext cx="4985461" cy="4317433"/>
            <a:chOff x="0" y="0"/>
            <a:chExt cx="3619627" cy="3134614"/>
          </a:xfrm>
        </p:grpSpPr>
        <p:sp>
          <p:nvSpPr>
            <p:cNvPr id="4" name="Freeform 4">
              <a:extLst>
                <a:ext uri="{FF2B5EF4-FFF2-40B4-BE49-F238E27FC236}">
                  <a16:creationId xmlns:a16="http://schemas.microsoft.com/office/drawing/2014/main" id="{B81E8F74-C7F2-1F27-A85A-2D23ECC8B9D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9" name="Group 9">
            <a:extLst>
              <a:ext uri="{FF2B5EF4-FFF2-40B4-BE49-F238E27FC236}">
                <a16:creationId xmlns:a16="http://schemas.microsoft.com/office/drawing/2014/main" id="{8DCEF4C0-C931-CDC2-D26B-C9230BDAA735}"/>
              </a:ext>
            </a:extLst>
          </p:cNvPr>
          <p:cNvGrpSpPr/>
          <p:nvPr/>
        </p:nvGrpSpPr>
        <p:grpSpPr>
          <a:xfrm rot="-10800000">
            <a:off x="300984" y="7795448"/>
            <a:ext cx="3378391" cy="2925703"/>
            <a:chOff x="0" y="0"/>
            <a:chExt cx="3619627" cy="3134614"/>
          </a:xfrm>
        </p:grpSpPr>
        <p:sp>
          <p:nvSpPr>
            <p:cNvPr id="10" name="Freeform 10">
              <a:extLst>
                <a:ext uri="{FF2B5EF4-FFF2-40B4-BE49-F238E27FC236}">
                  <a16:creationId xmlns:a16="http://schemas.microsoft.com/office/drawing/2014/main" id="{6225BBA4-A6AD-2720-0169-549E7B4378D1}"/>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9" name="TextBox 19">
            <a:extLst>
              <a:ext uri="{FF2B5EF4-FFF2-40B4-BE49-F238E27FC236}">
                <a16:creationId xmlns:a16="http://schemas.microsoft.com/office/drawing/2014/main" id="{F2BCBA9D-8ADD-FD6A-79E3-C9955E665BBE}"/>
              </a:ext>
            </a:extLst>
          </p:cNvPr>
          <p:cNvSpPr txBox="1"/>
          <p:nvPr/>
        </p:nvSpPr>
        <p:spPr>
          <a:xfrm>
            <a:off x="3679375" y="2781300"/>
            <a:ext cx="13541825" cy="6786473"/>
          </a:xfrm>
          <a:prstGeom prst="rect">
            <a:avLst/>
          </a:prstGeom>
        </p:spPr>
        <p:txBody>
          <a:bodyPr wrap="square" lIns="0" tIns="0" rIns="0" bIns="0" rtlCol="0" anchor="t">
            <a:spAutoFit/>
          </a:bodyPr>
          <a:lstStyle/>
          <a:p>
            <a:pPr>
              <a:lnSpc>
                <a:spcPct val="200000"/>
              </a:lnSpc>
              <a:spcBef>
                <a:spcPct val="0"/>
              </a:spcBef>
            </a:pPr>
            <a:r>
              <a:rPr lang="vi-VN" sz="2800" b="1" dirty="0">
                <a:solidFill>
                  <a:srgbClr val="000000"/>
                </a:solidFill>
                <a:latin typeface="#9Slide03 Montserrat" panose="00000500000000000000" pitchFamily="2" charset="0"/>
              </a:rPr>
              <a:t>Loại bỏ vùng sáng gương: Bao gồm 2 bước: phát hiện và lấp đầy vùng sáng gương. </a:t>
            </a: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Phát hiện vùng sáng gương: dùng phương pháp phân ngưỡng ảnh. Các ảnh được chuyển sang dạng ảnh xám. Những điểm ảnh có độ sáng cao vượt quá ngưỡng sẽ được xem là điểm sáng gương. Một số ảnh có chứa thiết bị có màu sáng hoặc những bộ phận tiếp xúc nhiều với ánh sáng, là những vùng ảnh mang thông tin, không thể loại bỏ. Bài báo đề xuất chỉ loại bỏ những vùng sáng có diện tích viền nhỏ để tránh mất thông tin.</a:t>
            </a:r>
          </a:p>
        </p:txBody>
      </p:sp>
    </p:spTree>
    <p:extLst>
      <p:ext uri="{BB962C8B-B14F-4D97-AF65-F5344CB8AC3E}">
        <p14:creationId xmlns:p14="http://schemas.microsoft.com/office/powerpoint/2010/main" val="16070448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ABE90-CF3E-3697-459E-B7E9F73FC39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E598735-E835-4342-3984-C4FDB5490129}"/>
              </a:ext>
            </a:extLst>
          </p:cNvPr>
          <p:cNvSpPr txBox="1"/>
          <p:nvPr/>
        </p:nvSpPr>
        <p:spPr>
          <a:xfrm>
            <a:off x="665088" y="1379810"/>
            <a:ext cx="15260712" cy="1252266"/>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Gia tăng chất lượng hình ảnh</a:t>
            </a:r>
            <a:endParaRPr lang="en-US" sz="8000" spc="-84" dirty="0">
              <a:solidFill>
                <a:srgbClr val="000000"/>
              </a:solidFill>
              <a:latin typeface="Fira Sans Medium"/>
            </a:endParaRPr>
          </a:p>
        </p:txBody>
      </p:sp>
      <p:grpSp>
        <p:nvGrpSpPr>
          <p:cNvPr id="3" name="Group 3">
            <a:extLst>
              <a:ext uri="{FF2B5EF4-FFF2-40B4-BE49-F238E27FC236}">
                <a16:creationId xmlns:a16="http://schemas.microsoft.com/office/drawing/2014/main" id="{5CAE5326-8AAE-9F12-7F5F-85B266F24141}"/>
              </a:ext>
            </a:extLst>
          </p:cNvPr>
          <p:cNvGrpSpPr/>
          <p:nvPr/>
        </p:nvGrpSpPr>
        <p:grpSpPr>
          <a:xfrm rot="-10800000">
            <a:off x="-1306086" y="4784384"/>
            <a:ext cx="4985461" cy="4317433"/>
            <a:chOff x="0" y="0"/>
            <a:chExt cx="3619627" cy="3134614"/>
          </a:xfrm>
        </p:grpSpPr>
        <p:sp>
          <p:nvSpPr>
            <p:cNvPr id="4" name="Freeform 4">
              <a:extLst>
                <a:ext uri="{FF2B5EF4-FFF2-40B4-BE49-F238E27FC236}">
                  <a16:creationId xmlns:a16="http://schemas.microsoft.com/office/drawing/2014/main" id="{3635224E-9F83-C52C-730E-2906F9FE3EA5}"/>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9" name="Group 9">
            <a:extLst>
              <a:ext uri="{FF2B5EF4-FFF2-40B4-BE49-F238E27FC236}">
                <a16:creationId xmlns:a16="http://schemas.microsoft.com/office/drawing/2014/main" id="{8BFD155B-E6EE-97DE-279B-E156AD039354}"/>
              </a:ext>
            </a:extLst>
          </p:cNvPr>
          <p:cNvGrpSpPr/>
          <p:nvPr/>
        </p:nvGrpSpPr>
        <p:grpSpPr>
          <a:xfrm rot="-10800000">
            <a:off x="300984" y="7795448"/>
            <a:ext cx="3378391" cy="2925703"/>
            <a:chOff x="0" y="0"/>
            <a:chExt cx="3619627" cy="3134614"/>
          </a:xfrm>
        </p:grpSpPr>
        <p:sp>
          <p:nvSpPr>
            <p:cNvPr id="10" name="Freeform 10">
              <a:extLst>
                <a:ext uri="{FF2B5EF4-FFF2-40B4-BE49-F238E27FC236}">
                  <a16:creationId xmlns:a16="http://schemas.microsoft.com/office/drawing/2014/main" id="{305EA2E4-CE6B-09BA-73CC-38AF04D4688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9" name="TextBox 19">
            <a:extLst>
              <a:ext uri="{FF2B5EF4-FFF2-40B4-BE49-F238E27FC236}">
                <a16:creationId xmlns:a16="http://schemas.microsoft.com/office/drawing/2014/main" id="{6C0E49E3-EABD-BA03-C720-6AD0D9F3F860}"/>
              </a:ext>
            </a:extLst>
          </p:cNvPr>
          <p:cNvSpPr txBox="1"/>
          <p:nvPr/>
        </p:nvSpPr>
        <p:spPr>
          <a:xfrm>
            <a:off x="3679375" y="3514705"/>
            <a:ext cx="13541825" cy="4201150"/>
          </a:xfrm>
          <a:prstGeom prst="rect">
            <a:avLst/>
          </a:prstGeom>
        </p:spPr>
        <p:txBody>
          <a:bodyPr wrap="square" lIns="0" tIns="0" rIns="0" bIns="0" rtlCol="0" anchor="t">
            <a:spAutoFit/>
          </a:bodyPr>
          <a:lstStyle/>
          <a:p>
            <a:pPr>
              <a:lnSpc>
                <a:spcPct val="200000"/>
              </a:lnSpc>
              <a:spcBef>
                <a:spcPct val="0"/>
              </a:spcBef>
            </a:pPr>
            <a:r>
              <a:rPr lang="vi-VN" sz="2800" b="1" dirty="0">
                <a:solidFill>
                  <a:srgbClr val="000000"/>
                </a:solidFill>
                <a:latin typeface="#9Slide03 Montserrat" panose="00000500000000000000" pitchFamily="2" charset="0"/>
              </a:rPr>
              <a:t>Loại bỏ vùng sáng gương: Bao gồm 2 bước: phát hiện và lấp đầy vùng sáng gương. </a:t>
            </a: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Lấp đầy vùng sáng gương: Đầu tiên, thay thế các điểm ảnh trong vùng sáng gương bằng giá trị trung bình của 8 điểm ảnh xung quanh. Sau đó, áp dụng thuật toán Telea để loại bỏ những vùng chói sáng còn lại.</a:t>
            </a:r>
          </a:p>
        </p:txBody>
      </p:sp>
    </p:spTree>
    <p:extLst>
      <p:ext uri="{BB962C8B-B14F-4D97-AF65-F5344CB8AC3E}">
        <p14:creationId xmlns:p14="http://schemas.microsoft.com/office/powerpoint/2010/main" val="4780466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6" name="Group 6"/>
          <p:cNvGrpSpPr>
            <a:grpSpLocks noChangeAspect="1"/>
          </p:cNvGrpSpPr>
          <p:nvPr/>
        </p:nvGrpSpPr>
        <p:grpSpPr>
          <a:xfrm>
            <a:off x="10345997" y="2120110"/>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l="-13794" r="-15936"/>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8" name="Group 8"/>
          <p:cNvGrpSpPr/>
          <p:nvPr/>
        </p:nvGrpSpPr>
        <p:grpSpPr>
          <a:xfrm>
            <a:off x="955399" y="3129737"/>
            <a:ext cx="7857990" cy="4153836"/>
            <a:chOff x="-97735" y="0"/>
            <a:chExt cx="10477320" cy="5538449"/>
          </a:xfrm>
        </p:grpSpPr>
        <p:sp>
          <p:nvSpPr>
            <p:cNvPr id="9" name="TextBox 9"/>
            <p:cNvSpPr txBox="1"/>
            <p:nvPr/>
          </p:nvSpPr>
          <p:spPr>
            <a:xfrm>
              <a:off x="0" y="0"/>
              <a:ext cx="10379585" cy="1693113"/>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Times New Roman" panose="02020603050405020304" pitchFamily="18" charset="0"/>
                  <a:cs typeface="Times New Roman" panose="02020603050405020304" pitchFamily="18" charset="0"/>
                </a:rPr>
                <a:t>Thông tin </a:t>
              </a:r>
              <a:r>
                <a:rPr lang="en-US" sz="8499" spc="-84" dirty="0" err="1">
                  <a:solidFill>
                    <a:srgbClr val="000000"/>
                  </a:solidFill>
                  <a:latin typeface="Times New Roman" panose="02020603050405020304" pitchFamily="18" charset="0"/>
                  <a:cs typeface="Times New Roman" panose="02020603050405020304" pitchFamily="18" charset="0"/>
                </a:rPr>
                <a:t>nhóm</a:t>
              </a:r>
              <a:endParaRPr lang="en-US" sz="8499" spc="-84" dirty="0">
                <a:solidFill>
                  <a:srgbClr val="000000"/>
                </a:solidFill>
                <a:latin typeface="Times New Roman" panose="02020603050405020304" pitchFamily="18" charset="0"/>
                <a:cs typeface="Times New Roman" panose="02020603050405020304" pitchFamily="18" charset="0"/>
              </a:endParaRPr>
            </a:p>
          </p:txBody>
        </p:sp>
        <p:sp>
          <p:nvSpPr>
            <p:cNvPr id="10" name="TextBox 10"/>
            <p:cNvSpPr txBox="1"/>
            <p:nvPr/>
          </p:nvSpPr>
          <p:spPr>
            <a:xfrm>
              <a:off x="-97735" y="2685018"/>
              <a:ext cx="10148728" cy="2853431"/>
            </a:xfrm>
            <a:prstGeom prst="rect">
              <a:avLst/>
            </a:prstGeom>
          </p:spPr>
          <p:txBody>
            <a:bodyPr wrap="square" lIns="0" tIns="0" rIns="0" bIns="0" rtlCol="0" anchor="t">
              <a:spAutoFit/>
            </a:bodyPr>
            <a:lstStyle/>
            <a:p>
              <a:pPr marL="539749" lvl="1" indent="-269875">
                <a:lnSpc>
                  <a:spcPct val="150000"/>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21520628 – </a:t>
              </a:r>
              <a:r>
                <a:rPr lang="en-US" sz="3200" b="1" dirty="0" err="1">
                  <a:solidFill>
                    <a:srgbClr val="000000"/>
                  </a:solidFill>
                  <a:latin typeface="Times New Roman" panose="02020603050405020304" pitchFamily="18" charset="0"/>
                  <a:cs typeface="Times New Roman" panose="02020603050405020304" pitchFamily="18" charset="0"/>
                </a:rPr>
                <a:t>Trần</a:t>
              </a:r>
              <a:r>
                <a:rPr lang="en-US" sz="3200" b="1" dirty="0">
                  <a:solidFill>
                    <a:srgbClr val="000000"/>
                  </a:solidFill>
                  <a:latin typeface="Times New Roman" panose="02020603050405020304" pitchFamily="18" charset="0"/>
                  <a:cs typeface="Times New Roman" panose="02020603050405020304" pitchFamily="18" charset="0"/>
                </a:rPr>
                <a:t> Hoài </a:t>
              </a:r>
              <a:r>
                <a:rPr lang="en-US" sz="3200" b="1" dirty="0" err="1">
                  <a:solidFill>
                    <a:srgbClr val="000000"/>
                  </a:solidFill>
                  <a:latin typeface="Times New Roman" panose="02020603050405020304" pitchFamily="18" charset="0"/>
                  <a:cs typeface="Times New Roman" panose="02020603050405020304" pitchFamily="18" charset="0"/>
                </a:rPr>
                <a:t>Bão</a:t>
              </a:r>
              <a:endParaRPr lang="en-US" sz="3200" b="1" dirty="0">
                <a:solidFill>
                  <a:srgbClr val="000000"/>
                </a:solidFill>
                <a:latin typeface="Times New Roman" panose="02020603050405020304" pitchFamily="18" charset="0"/>
                <a:cs typeface="Times New Roman" panose="02020603050405020304" pitchFamily="18" charset="0"/>
              </a:endParaRPr>
            </a:p>
            <a:p>
              <a:pPr marL="539749" lvl="1" indent="-269875">
                <a:lnSpc>
                  <a:spcPct val="150000"/>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21522274 – Lê </a:t>
              </a:r>
              <a:r>
                <a:rPr lang="en-US" sz="3200" b="1" dirty="0" err="1">
                  <a:solidFill>
                    <a:srgbClr val="000000"/>
                  </a:solidFill>
                  <a:latin typeface="Times New Roman" panose="02020603050405020304" pitchFamily="18" charset="0"/>
                  <a:cs typeface="Times New Roman" panose="02020603050405020304" pitchFamily="18" charset="0"/>
                </a:rPr>
                <a:t>Nguyễn</a:t>
              </a:r>
              <a:r>
                <a:rPr lang="en-US" sz="3200" b="1" dirty="0">
                  <a:solidFill>
                    <a:srgbClr val="000000"/>
                  </a:solidFill>
                  <a:latin typeface="Times New Roman" panose="02020603050405020304" pitchFamily="18" charset="0"/>
                  <a:cs typeface="Times New Roman" panose="02020603050405020304" pitchFamily="18" charset="0"/>
                </a:rPr>
                <a:t> Hoàng Lâm</a:t>
              </a:r>
            </a:p>
            <a:p>
              <a:pPr marL="539749" lvl="1" indent="-269875">
                <a:lnSpc>
                  <a:spcPct val="150000"/>
                </a:lnSpc>
                <a:buFont typeface="Arial"/>
                <a:buChar char="•"/>
              </a:pPr>
              <a:r>
                <a:rPr lang="en-US" sz="3200" b="1" dirty="0">
                  <a:solidFill>
                    <a:srgbClr val="000000"/>
                  </a:solidFill>
                  <a:latin typeface="Times New Roman" panose="02020603050405020304" pitchFamily="18" charset="0"/>
                  <a:cs typeface="Times New Roman" panose="02020603050405020304" pitchFamily="18" charset="0"/>
                </a:rPr>
                <a:t>21520055 – Phạm Thanh Lâm</a:t>
              </a:r>
            </a:p>
          </p:txBody>
        </p:sp>
      </p:grpSp>
      <p:grpSp>
        <p:nvGrpSpPr>
          <p:cNvPr id="17" name="Group 13">
            <a:extLst>
              <a:ext uri="{FF2B5EF4-FFF2-40B4-BE49-F238E27FC236}">
                <a16:creationId xmlns:a16="http://schemas.microsoft.com/office/drawing/2014/main" id="{FB433625-E447-21F3-091F-CD1AA6705CBA}"/>
              </a:ext>
            </a:extLst>
          </p:cNvPr>
          <p:cNvGrpSpPr/>
          <p:nvPr/>
        </p:nvGrpSpPr>
        <p:grpSpPr>
          <a:xfrm>
            <a:off x="1028700" y="1028700"/>
            <a:ext cx="7277100" cy="586200"/>
            <a:chOff x="0" y="0"/>
            <a:chExt cx="9702800" cy="781600"/>
          </a:xfrm>
        </p:grpSpPr>
        <p:sp>
          <p:nvSpPr>
            <p:cNvPr id="18" name="TextBox 14">
              <a:extLst>
                <a:ext uri="{FF2B5EF4-FFF2-40B4-BE49-F238E27FC236}">
                  <a16:creationId xmlns:a16="http://schemas.microsoft.com/office/drawing/2014/main" id="{6BBD60E6-93B0-1E88-8CE1-2F0B8CFEB2C7}"/>
                </a:ext>
              </a:extLst>
            </p:cNvPr>
            <p:cNvSpPr txBox="1"/>
            <p:nvPr/>
          </p:nvSpPr>
          <p:spPr>
            <a:xfrm>
              <a:off x="1293956" y="104415"/>
              <a:ext cx="8408844" cy="596317"/>
            </a:xfrm>
            <a:prstGeom prst="rect">
              <a:avLst/>
            </a:prstGeom>
          </p:spPr>
          <p:txBody>
            <a:bodyPr wrap="square" lIns="0" tIns="0" rIns="0" bIns="0" rtlCol="0" anchor="t">
              <a:spAutoFit/>
            </a:bodyPr>
            <a:lstStyle/>
            <a:p>
              <a:pPr>
                <a:lnSpc>
                  <a:spcPts val="3359"/>
                </a:lnSpc>
                <a:spcBef>
                  <a:spcPct val="0"/>
                </a:spcBef>
              </a:pPr>
              <a:r>
                <a:rPr lang="en-US" sz="4000" dirty="0">
                  <a:solidFill>
                    <a:srgbClr val="000000"/>
                  </a:solidFill>
                  <a:latin typeface="Times New Roman" panose="02020603050405020304" pitchFamily="18" charset="0"/>
                  <a:cs typeface="Times New Roman" panose="02020603050405020304" pitchFamily="18" charset="0"/>
                </a:rPr>
                <a:t>DS312 – </a:t>
              </a:r>
              <a:r>
                <a:rPr lang="en-US" sz="4000" dirty="0" err="1">
                  <a:solidFill>
                    <a:srgbClr val="000000"/>
                  </a:solidFill>
                  <a:latin typeface="Times New Roman" panose="02020603050405020304" pitchFamily="18" charset="0"/>
                  <a:cs typeface="Times New Roman" panose="02020603050405020304" pitchFamily="18" charset="0"/>
                </a:rPr>
                <a:t>Xử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lý</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ảnh</a:t>
              </a:r>
              <a:r>
                <a:rPr lang="en-US" sz="4000" dirty="0">
                  <a:solidFill>
                    <a:srgbClr val="000000"/>
                  </a:solidFill>
                  <a:latin typeface="Times New Roman" panose="02020603050405020304" pitchFamily="18" charset="0"/>
                  <a:cs typeface="Times New Roman" panose="02020603050405020304" pitchFamily="18" charset="0"/>
                </a:rPr>
                <a:t> y khoa</a:t>
              </a:r>
            </a:p>
          </p:txBody>
        </p:sp>
        <p:pic>
          <p:nvPicPr>
            <p:cNvPr id="19" name="Picture 15">
              <a:extLst>
                <a:ext uri="{FF2B5EF4-FFF2-40B4-BE49-F238E27FC236}">
                  <a16:creationId xmlns:a16="http://schemas.microsoft.com/office/drawing/2014/main" id="{9D7AAD69-B602-5BF9-B011-7094629448A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905010" cy="781600"/>
            </a:xfrm>
            <a:prstGeom prst="rect">
              <a:avLst/>
            </a:prstGeom>
          </p:spPr>
        </p:pic>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6795C-D072-3C5E-A28D-59FBA3C04D1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4F9F08A-B832-8631-3633-68563E18CF2D}"/>
              </a:ext>
            </a:extLst>
          </p:cNvPr>
          <p:cNvSpPr txBox="1"/>
          <p:nvPr/>
        </p:nvSpPr>
        <p:spPr>
          <a:xfrm>
            <a:off x="665088" y="1379810"/>
            <a:ext cx="16175112" cy="1252266"/>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Gia tăng chất lượng hình ảnh</a:t>
            </a:r>
            <a:endParaRPr lang="en-US" sz="8000" spc="-84" dirty="0">
              <a:solidFill>
                <a:srgbClr val="000000"/>
              </a:solidFill>
              <a:latin typeface="Fira Sans Medium"/>
            </a:endParaRPr>
          </a:p>
        </p:txBody>
      </p:sp>
      <p:grpSp>
        <p:nvGrpSpPr>
          <p:cNvPr id="3" name="Group 3">
            <a:extLst>
              <a:ext uri="{FF2B5EF4-FFF2-40B4-BE49-F238E27FC236}">
                <a16:creationId xmlns:a16="http://schemas.microsoft.com/office/drawing/2014/main" id="{2A56BBBC-42B6-EAAE-1412-55F040221257}"/>
              </a:ext>
            </a:extLst>
          </p:cNvPr>
          <p:cNvGrpSpPr/>
          <p:nvPr/>
        </p:nvGrpSpPr>
        <p:grpSpPr>
          <a:xfrm rot="-10800000">
            <a:off x="-1306086" y="4784384"/>
            <a:ext cx="4985461" cy="4317433"/>
            <a:chOff x="0" y="0"/>
            <a:chExt cx="3619627" cy="3134614"/>
          </a:xfrm>
        </p:grpSpPr>
        <p:sp>
          <p:nvSpPr>
            <p:cNvPr id="4" name="Freeform 4">
              <a:extLst>
                <a:ext uri="{FF2B5EF4-FFF2-40B4-BE49-F238E27FC236}">
                  <a16:creationId xmlns:a16="http://schemas.microsoft.com/office/drawing/2014/main" id="{A8FDB5AE-DF00-0881-61F5-28BC411A0C4A}"/>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9" name="Group 9">
            <a:extLst>
              <a:ext uri="{FF2B5EF4-FFF2-40B4-BE49-F238E27FC236}">
                <a16:creationId xmlns:a16="http://schemas.microsoft.com/office/drawing/2014/main" id="{2F01FCFD-FB57-A0DA-0025-5FC002AD79A0}"/>
              </a:ext>
            </a:extLst>
          </p:cNvPr>
          <p:cNvGrpSpPr/>
          <p:nvPr/>
        </p:nvGrpSpPr>
        <p:grpSpPr>
          <a:xfrm rot="-10800000">
            <a:off x="300984" y="7795448"/>
            <a:ext cx="3378391" cy="2925703"/>
            <a:chOff x="0" y="0"/>
            <a:chExt cx="3619627" cy="3134614"/>
          </a:xfrm>
        </p:grpSpPr>
        <p:sp>
          <p:nvSpPr>
            <p:cNvPr id="10" name="Freeform 10">
              <a:extLst>
                <a:ext uri="{FF2B5EF4-FFF2-40B4-BE49-F238E27FC236}">
                  <a16:creationId xmlns:a16="http://schemas.microsoft.com/office/drawing/2014/main" id="{FED0935D-5D76-22FF-D0C5-8C804859FAD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9" name="TextBox 19">
            <a:extLst>
              <a:ext uri="{FF2B5EF4-FFF2-40B4-BE49-F238E27FC236}">
                <a16:creationId xmlns:a16="http://schemas.microsoft.com/office/drawing/2014/main" id="{751ED6A3-3A2E-C17D-465E-BB81F2DFB3CB}"/>
              </a:ext>
            </a:extLst>
          </p:cNvPr>
          <p:cNvSpPr txBox="1"/>
          <p:nvPr/>
        </p:nvSpPr>
        <p:spPr>
          <a:xfrm>
            <a:off x="4038600" y="4076700"/>
            <a:ext cx="13541825" cy="4201150"/>
          </a:xfrm>
          <a:prstGeom prst="rect">
            <a:avLst/>
          </a:prstGeom>
        </p:spPr>
        <p:txBody>
          <a:bodyPr wrap="square" lIns="0" tIns="0" rIns="0" bIns="0" rtlCol="0" anchor="t">
            <a:spAutoFit/>
          </a:bodyPr>
          <a:lstStyle/>
          <a:p>
            <a:pPr>
              <a:lnSpc>
                <a:spcPct val="200000"/>
              </a:lnSpc>
              <a:spcBef>
                <a:spcPct val="0"/>
              </a:spcBef>
            </a:pPr>
            <a:r>
              <a:rPr lang="vi-VN" sz="2800" b="1" dirty="0">
                <a:solidFill>
                  <a:srgbClr val="000000"/>
                </a:solidFill>
                <a:latin typeface="#9Slide03 Montserrat" panose="00000500000000000000" pitchFamily="2" charset="0"/>
              </a:rPr>
              <a:t>Loại vỏ viền đen: cần loại bỏ viền đen trong các ảnh mà vẫn giữ được hình chữ nhật đen nhằm trả lời câu hỏi “Is there a green/black box artefact?”.</a:t>
            </a:r>
            <a:endParaRPr lang="en-US" sz="2800" b="1" dirty="0">
              <a:solidFill>
                <a:srgbClr val="000000"/>
              </a:solidFill>
              <a:latin typeface="#9Slide03 Montserrat" panose="00000500000000000000" pitchFamily="2" charset="0"/>
            </a:endParaRP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Đầu tiên hình ảnh sẽ được chuyển sang dạng ảnh xám.</a:t>
            </a: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Sau đó là phân ngưỡng nghịch đảo và xói mòn ảnh, nhằm tách riêng viền đen cùng hình chữ nhật đen so với vùng giữa ảnh. </a:t>
            </a:r>
          </a:p>
        </p:txBody>
      </p:sp>
    </p:spTree>
    <p:extLst>
      <p:ext uri="{BB962C8B-B14F-4D97-AF65-F5344CB8AC3E}">
        <p14:creationId xmlns:p14="http://schemas.microsoft.com/office/powerpoint/2010/main" val="30825031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A0F8C-C5F2-D3D9-A66A-02328AE6E73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54AC0B0-4586-A728-A741-148348178D26}"/>
              </a:ext>
            </a:extLst>
          </p:cNvPr>
          <p:cNvSpPr txBox="1"/>
          <p:nvPr/>
        </p:nvSpPr>
        <p:spPr>
          <a:xfrm>
            <a:off x="665088" y="1379810"/>
            <a:ext cx="14727312" cy="1252266"/>
          </a:xfrm>
          <a:prstGeom prst="rect">
            <a:avLst/>
          </a:prstGeom>
        </p:spPr>
        <p:txBody>
          <a:bodyPr wrap="square" lIns="0" tIns="0" rIns="0" bIns="0" rtlCol="0" anchor="t">
            <a:spAutoFit/>
          </a:bodyPr>
          <a:lstStyle/>
          <a:p>
            <a:pPr>
              <a:lnSpc>
                <a:spcPts val="10199"/>
              </a:lnSpc>
              <a:spcBef>
                <a:spcPct val="0"/>
              </a:spcBef>
            </a:pPr>
            <a:r>
              <a:rPr lang="vi-VN" sz="8000" spc="-84" dirty="0">
                <a:solidFill>
                  <a:srgbClr val="000000"/>
                </a:solidFill>
                <a:latin typeface="Fira Sans Medium"/>
              </a:rPr>
              <a:t>Gia tăng chất lượng hình ảnh</a:t>
            </a:r>
            <a:endParaRPr lang="en-US" sz="8000" spc="-84" dirty="0">
              <a:solidFill>
                <a:srgbClr val="000000"/>
              </a:solidFill>
              <a:latin typeface="Fira Sans Medium"/>
            </a:endParaRPr>
          </a:p>
        </p:txBody>
      </p:sp>
      <p:grpSp>
        <p:nvGrpSpPr>
          <p:cNvPr id="3" name="Group 3">
            <a:extLst>
              <a:ext uri="{FF2B5EF4-FFF2-40B4-BE49-F238E27FC236}">
                <a16:creationId xmlns:a16="http://schemas.microsoft.com/office/drawing/2014/main" id="{B72D7ADD-84A5-DE26-18DA-76E9FACBE20C}"/>
              </a:ext>
            </a:extLst>
          </p:cNvPr>
          <p:cNvGrpSpPr/>
          <p:nvPr/>
        </p:nvGrpSpPr>
        <p:grpSpPr>
          <a:xfrm rot="-10800000">
            <a:off x="-1306086" y="4784384"/>
            <a:ext cx="4985461" cy="4317433"/>
            <a:chOff x="0" y="0"/>
            <a:chExt cx="3619627" cy="3134614"/>
          </a:xfrm>
        </p:grpSpPr>
        <p:sp>
          <p:nvSpPr>
            <p:cNvPr id="4" name="Freeform 4">
              <a:extLst>
                <a:ext uri="{FF2B5EF4-FFF2-40B4-BE49-F238E27FC236}">
                  <a16:creationId xmlns:a16="http://schemas.microsoft.com/office/drawing/2014/main" id="{24B8F434-21C1-1FF7-6E5A-50581BA5034D}"/>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9" name="Group 9">
            <a:extLst>
              <a:ext uri="{FF2B5EF4-FFF2-40B4-BE49-F238E27FC236}">
                <a16:creationId xmlns:a16="http://schemas.microsoft.com/office/drawing/2014/main" id="{2FD36852-47A4-9066-C53D-1BE08A413F16}"/>
              </a:ext>
            </a:extLst>
          </p:cNvPr>
          <p:cNvGrpSpPr/>
          <p:nvPr/>
        </p:nvGrpSpPr>
        <p:grpSpPr>
          <a:xfrm rot="-10800000">
            <a:off x="300984" y="7795448"/>
            <a:ext cx="3378391" cy="2925703"/>
            <a:chOff x="0" y="0"/>
            <a:chExt cx="3619627" cy="3134614"/>
          </a:xfrm>
        </p:grpSpPr>
        <p:sp>
          <p:nvSpPr>
            <p:cNvPr id="10" name="Freeform 10">
              <a:extLst>
                <a:ext uri="{FF2B5EF4-FFF2-40B4-BE49-F238E27FC236}">
                  <a16:creationId xmlns:a16="http://schemas.microsoft.com/office/drawing/2014/main" id="{64871FD1-98E5-1DE8-6044-F2DB8673747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9" name="TextBox 19">
            <a:extLst>
              <a:ext uri="{FF2B5EF4-FFF2-40B4-BE49-F238E27FC236}">
                <a16:creationId xmlns:a16="http://schemas.microsoft.com/office/drawing/2014/main" id="{0765FFC4-FF6F-FBFC-3EB2-4C39AD954200}"/>
              </a:ext>
            </a:extLst>
          </p:cNvPr>
          <p:cNvSpPr txBox="1"/>
          <p:nvPr/>
        </p:nvSpPr>
        <p:spPr>
          <a:xfrm>
            <a:off x="3679375" y="3514705"/>
            <a:ext cx="13541825" cy="5062924"/>
          </a:xfrm>
          <a:prstGeom prst="rect">
            <a:avLst/>
          </a:prstGeom>
        </p:spPr>
        <p:txBody>
          <a:bodyPr wrap="square" lIns="0" tIns="0" rIns="0" bIns="0" rtlCol="0" anchor="t">
            <a:spAutoFit/>
          </a:bodyPr>
          <a:lstStyle/>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Tính toán độ rộng của viền đen bằng khoảng cách của các viền ảnh đến điểm ảnh gần nhất không thuộc viền đen. </a:t>
            </a: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Tạo một mặt nạ ảnh cho viền đen có hình chữ nhật khuyết hình tròn ở trong, với trọng tâm hình tròn là trọng tâm phần ảnh không thuộc viền đen. </a:t>
            </a:r>
          </a:p>
          <a:p>
            <a:pPr marL="457200" indent="-457200">
              <a:lnSpc>
                <a:spcPct val="200000"/>
              </a:lnSpc>
              <a:spcBef>
                <a:spcPct val="0"/>
              </a:spcBef>
              <a:buFont typeface="Arial" panose="020B0604020202020204" pitchFamily="34" charset="0"/>
              <a:buChar char="•"/>
            </a:pPr>
            <a:r>
              <a:rPr lang="vi-VN" sz="2800" dirty="0">
                <a:solidFill>
                  <a:srgbClr val="000000"/>
                </a:solidFill>
                <a:latin typeface="#9Slide03 Montserrat" panose="00000500000000000000" pitchFamily="2" charset="0"/>
              </a:rPr>
              <a:t>Lấp đầy viền đen theo mặt nạ ảnh tương tự như lấp đầy vùng sáng gương.</a:t>
            </a:r>
          </a:p>
        </p:txBody>
      </p:sp>
    </p:spTree>
    <p:extLst>
      <p:ext uri="{BB962C8B-B14F-4D97-AF65-F5344CB8AC3E}">
        <p14:creationId xmlns:p14="http://schemas.microsoft.com/office/powerpoint/2010/main" val="22776698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088" y="1379810"/>
            <a:ext cx="11907911" cy="1252907"/>
          </a:xfrm>
          <a:prstGeom prst="rect">
            <a:avLst/>
          </a:prstGeom>
        </p:spPr>
        <p:txBody>
          <a:bodyPr wrap="square" lIns="0" tIns="0" rIns="0" bIns="0" rtlCol="0" anchor="t">
            <a:spAutoFit/>
          </a:bodyPr>
          <a:lstStyle/>
          <a:p>
            <a:pPr>
              <a:lnSpc>
                <a:spcPts val="10199"/>
              </a:lnSpc>
              <a:spcBef>
                <a:spcPct val="0"/>
              </a:spcBef>
            </a:pPr>
            <a:r>
              <a:rPr lang="en-US" sz="8000" spc="-84">
                <a:solidFill>
                  <a:srgbClr val="000000"/>
                </a:solidFill>
                <a:latin typeface="Fira Sans Medium"/>
              </a:rPr>
              <a:t>Kiến trúc kết hợp mô hình</a:t>
            </a:r>
            <a:endParaRPr lang="en-US" sz="8000" spc="-84" dirty="0">
              <a:solidFill>
                <a:srgbClr val="000000"/>
              </a:solidFill>
              <a:latin typeface="Fira Sans Medium"/>
            </a:endParaRP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rot="-10800000">
            <a:off x="300984" y="7795448"/>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1" name="TextBox 19">
            <a:extLst>
              <a:ext uri="{FF2B5EF4-FFF2-40B4-BE49-F238E27FC236}">
                <a16:creationId xmlns:a16="http://schemas.microsoft.com/office/drawing/2014/main" id="{38064ACC-2BB5-AB6D-80B2-BDB6CC964B0D}"/>
              </a:ext>
            </a:extLst>
          </p:cNvPr>
          <p:cNvSpPr txBox="1"/>
          <p:nvPr/>
        </p:nvSpPr>
        <p:spPr>
          <a:xfrm>
            <a:off x="7765545" y="4147400"/>
            <a:ext cx="8272402" cy="3816429"/>
          </a:xfrm>
          <a:prstGeom prst="rect">
            <a:avLst/>
          </a:prstGeom>
        </p:spPr>
        <p:txBody>
          <a:bodyPr lIns="0" tIns="0" rIns="0" bIns="0" rtlCol="0" anchor="t">
            <a:spAutoFit/>
          </a:bodyPr>
          <a:lstStyle/>
          <a:p>
            <a:pPr>
              <a:lnSpc>
                <a:spcPct val="200000"/>
              </a:lnSpc>
              <a:spcBef>
                <a:spcPct val="0"/>
              </a:spcBef>
            </a:pPr>
            <a:r>
              <a:rPr lang="vi-VN" sz="3200" dirty="0">
                <a:solidFill>
                  <a:srgbClr val="000000"/>
                </a:solidFill>
                <a:latin typeface="#9Slide03 Montserrat" panose="00000500000000000000" pitchFamily="2" charset="0"/>
              </a:rPr>
              <a:t>Sử dụng mô hình huấn luyện sẵn để trích xuất đặc trưng từ hình ảnh và câu hỏi, rồi kết hợp và đưa vào một mô hình phân loại để đưa ra câu trả lời.</a:t>
            </a:r>
            <a:endParaRPr lang="en-US" sz="3200" dirty="0">
              <a:solidFill>
                <a:srgbClr val="000000"/>
              </a:solidFill>
              <a:latin typeface="#9Slide03 Montserrat" panose="00000500000000000000" pitchFamily="2" charset="0"/>
            </a:endParaRPr>
          </a:p>
        </p:txBody>
      </p:sp>
    </p:spTree>
    <p:extLst>
      <p:ext uri="{BB962C8B-B14F-4D97-AF65-F5344CB8AC3E}">
        <p14:creationId xmlns:p14="http://schemas.microsoft.com/office/powerpoint/2010/main" val="5377341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FA994-34E7-3191-CE97-0BFE0CD2547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4DE866A-2BB3-94FA-00FC-264C2166C6C3}"/>
              </a:ext>
            </a:extLst>
          </p:cNvPr>
          <p:cNvSpPr txBox="1"/>
          <p:nvPr/>
        </p:nvSpPr>
        <p:spPr>
          <a:xfrm>
            <a:off x="665088" y="419100"/>
            <a:ext cx="11907911" cy="1252907"/>
          </a:xfrm>
          <a:prstGeom prst="rect">
            <a:avLst/>
          </a:prstGeom>
        </p:spPr>
        <p:txBody>
          <a:bodyPr wrap="square" lIns="0" tIns="0" rIns="0" bIns="0" rtlCol="0" anchor="t">
            <a:spAutoFit/>
          </a:bodyPr>
          <a:lstStyle/>
          <a:p>
            <a:pPr>
              <a:lnSpc>
                <a:spcPts val="10199"/>
              </a:lnSpc>
              <a:spcBef>
                <a:spcPct val="0"/>
              </a:spcBef>
            </a:pPr>
            <a:r>
              <a:rPr lang="en-US" sz="8000" spc="-84">
                <a:solidFill>
                  <a:srgbClr val="000000"/>
                </a:solidFill>
                <a:latin typeface="Fira Sans Medium"/>
              </a:rPr>
              <a:t>Kiến trúc kết hợp mô hình</a:t>
            </a:r>
            <a:endParaRPr lang="en-US" sz="8000" spc="-84" dirty="0">
              <a:solidFill>
                <a:srgbClr val="000000"/>
              </a:solidFill>
              <a:latin typeface="Fira Sans Medium"/>
            </a:endParaRPr>
          </a:p>
        </p:txBody>
      </p:sp>
      <p:grpSp>
        <p:nvGrpSpPr>
          <p:cNvPr id="5" name="Group 5">
            <a:extLst>
              <a:ext uri="{FF2B5EF4-FFF2-40B4-BE49-F238E27FC236}">
                <a16:creationId xmlns:a16="http://schemas.microsoft.com/office/drawing/2014/main" id="{4A35F6EE-8257-B20A-6EA4-C4C48884A7B8}"/>
              </a:ext>
            </a:extLst>
          </p:cNvPr>
          <p:cNvGrpSpPr/>
          <p:nvPr/>
        </p:nvGrpSpPr>
        <p:grpSpPr>
          <a:xfrm rot="-10800000">
            <a:off x="2438400" y="7658100"/>
            <a:ext cx="3480308" cy="3013963"/>
            <a:chOff x="0" y="0"/>
            <a:chExt cx="3619627" cy="3134614"/>
          </a:xfrm>
        </p:grpSpPr>
        <p:sp>
          <p:nvSpPr>
            <p:cNvPr id="6" name="Freeform 6">
              <a:extLst>
                <a:ext uri="{FF2B5EF4-FFF2-40B4-BE49-F238E27FC236}">
                  <a16:creationId xmlns:a16="http://schemas.microsoft.com/office/drawing/2014/main" id="{699B54A8-5A6D-E005-4576-C9FEF477523D}"/>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9" name="Group 9">
            <a:extLst>
              <a:ext uri="{FF2B5EF4-FFF2-40B4-BE49-F238E27FC236}">
                <a16:creationId xmlns:a16="http://schemas.microsoft.com/office/drawing/2014/main" id="{4D89BE86-72F8-FA9E-9C1E-1BC4478AE73D}"/>
              </a:ext>
            </a:extLst>
          </p:cNvPr>
          <p:cNvGrpSpPr/>
          <p:nvPr/>
        </p:nvGrpSpPr>
        <p:grpSpPr>
          <a:xfrm rot="-10800000">
            <a:off x="-632411" y="6655676"/>
            <a:ext cx="3378391" cy="2925703"/>
            <a:chOff x="0" y="0"/>
            <a:chExt cx="3619627" cy="3134614"/>
          </a:xfrm>
        </p:grpSpPr>
        <p:sp>
          <p:nvSpPr>
            <p:cNvPr id="10" name="Freeform 10">
              <a:extLst>
                <a:ext uri="{FF2B5EF4-FFF2-40B4-BE49-F238E27FC236}">
                  <a16:creationId xmlns:a16="http://schemas.microsoft.com/office/drawing/2014/main" id="{F8CBE576-0231-6916-D58A-D53F117C0EAB}"/>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12" name="Picture 11">
            <a:extLst>
              <a:ext uri="{FF2B5EF4-FFF2-40B4-BE49-F238E27FC236}">
                <a16:creationId xmlns:a16="http://schemas.microsoft.com/office/drawing/2014/main" id="{0B516893-D9D7-71DB-10BF-F3B7C1ADFD16}"/>
              </a:ext>
            </a:extLst>
          </p:cNvPr>
          <p:cNvPicPr>
            <a:picLocks noChangeAspect="1"/>
          </p:cNvPicPr>
          <p:nvPr/>
        </p:nvPicPr>
        <p:blipFill>
          <a:blip r:embed="rId3"/>
          <a:stretch>
            <a:fillRect/>
          </a:stretch>
        </p:blipFill>
        <p:spPr>
          <a:xfrm>
            <a:off x="1295400" y="1672007"/>
            <a:ext cx="15392400" cy="4836071"/>
          </a:xfrm>
          <a:prstGeom prst="rect">
            <a:avLst/>
          </a:prstGeom>
        </p:spPr>
      </p:pic>
      <p:sp>
        <p:nvSpPr>
          <p:cNvPr id="14" name="TextBox 13">
            <a:extLst>
              <a:ext uri="{FF2B5EF4-FFF2-40B4-BE49-F238E27FC236}">
                <a16:creationId xmlns:a16="http://schemas.microsoft.com/office/drawing/2014/main" id="{838DFA83-9038-683E-DAC4-BC3C8ACCBDDA}"/>
              </a:ext>
            </a:extLst>
          </p:cNvPr>
          <p:cNvSpPr txBox="1"/>
          <p:nvPr/>
        </p:nvSpPr>
        <p:spPr>
          <a:xfrm>
            <a:off x="6400800" y="6667500"/>
            <a:ext cx="11353800" cy="3108543"/>
          </a:xfrm>
          <a:prstGeom prst="rect">
            <a:avLst/>
          </a:prstGeom>
          <a:noFill/>
        </p:spPr>
        <p:txBody>
          <a:bodyPr wrap="square" rtlCol="0">
            <a:spAutoFit/>
          </a:bodyPr>
          <a:lstStyle/>
          <a:p>
            <a:r>
              <a:rPr lang="vi-VN" sz="2800">
                <a:latin typeface="+mj-lt"/>
              </a:rPr>
              <a:t>Bài báo sử dụng mô hình BERT huấn luyện sẵn để trích xuất đặc trưng từ câu hỏi. </a:t>
            </a:r>
          </a:p>
          <a:p>
            <a:r>
              <a:rPr lang="vi-VN" sz="2800">
                <a:latin typeface="+mj-lt"/>
              </a:rPr>
              <a:t>Để trích xuất đặc trưng từ hình ảnh, bài báo thực hiện thí nghiệm với 8 mô hình huấn luyện sẵn là: mô hình CNN Resnet152, Inception-v4, MobileNetV2 và EfficientNet cùng mô hình transformer ViT, DeiT, Swin Transformer và BEiT. Các mô hình tích chập CNN sử dụng ít tài nguyên hơn trong quá trình huấn luyện so với các mô hình Transformer.</a:t>
            </a:r>
            <a:endParaRPr lang="en-US" sz="2800" dirty="0">
              <a:latin typeface="+mj-lt"/>
            </a:endParaRPr>
          </a:p>
        </p:txBody>
      </p:sp>
    </p:spTree>
    <p:extLst>
      <p:ext uri="{BB962C8B-B14F-4D97-AF65-F5344CB8AC3E}">
        <p14:creationId xmlns:p14="http://schemas.microsoft.com/office/powerpoint/2010/main" val="3067349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F786F-18F5-0BF4-4EC0-6846FFD1545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75DACC0-1702-86D1-386B-F987D5239E68}"/>
              </a:ext>
            </a:extLst>
          </p:cNvPr>
          <p:cNvSpPr txBox="1"/>
          <p:nvPr/>
        </p:nvSpPr>
        <p:spPr>
          <a:xfrm>
            <a:off x="665088" y="419100"/>
            <a:ext cx="11907911" cy="1252907"/>
          </a:xfrm>
          <a:prstGeom prst="rect">
            <a:avLst/>
          </a:prstGeom>
        </p:spPr>
        <p:txBody>
          <a:bodyPr wrap="square" lIns="0" tIns="0" rIns="0" bIns="0" rtlCol="0" anchor="t">
            <a:spAutoFit/>
          </a:bodyPr>
          <a:lstStyle/>
          <a:p>
            <a:pPr>
              <a:lnSpc>
                <a:spcPts val="10199"/>
              </a:lnSpc>
              <a:spcBef>
                <a:spcPct val="0"/>
              </a:spcBef>
            </a:pPr>
            <a:r>
              <a:rPr lang="en-US" sz="8000" spc="-84">
                <a:solidFill>
                  <a:srgbClr val="000000"/>
                </a:solidFill>
                <a:latin typeface="Fira Sans Medium"/>
              </a:rPr>
              <a:t>Kiến trúc kết hợp mô hình</a:t>
            </a:r>
            <a:endParaRPr lang="en-US" sz="8000" spc="-84" dirty="0">
              <a:solidFill>
                <a:srgbClr val="000000"/>
              </a:solidFill>
              <a:latin typeface="Fira Sans Medium"/>
            </a:endParaRPr>
          </a:p>
        </p:txBody>
      </p:sp>
      <p:grpSp>
        <p:nvGrpSpPr>
          <p:cNvPr id="5" name="Group 5">
            <a:extLst>
              <a:ext uri="{FF2B5EF4-FFF2-40B4-BE49-F238E27FC236}">
                <a16:creationId xmlns:a16="http://schemas.microsoft.com/office/drawing/2014/main" id="{8B6561B0-4D12-722D-C596-B41DDCA692BA}"/>
              </a:ext>
            </a:extLst>
          </p:cNvPr>
          <p:cNvGrpSpPr/>
          <p:nvPr/>
        </p:nvGrpSpPr>
        <p:grpSpPr>
          <a:xfrm rot="-10800000">
            <a:off x="2438400" y="7658100"/>
            <a:ext cx="3480308" cy="3013963"/>
            <a:chOff x="0" y="0"/>
            <a:chExt cx="3619627" cy="3134614"/>
          </a:xfrm>
        </p:grpSpPr>
        <p:sp>
          <p:nvSpPr>
            <p:cNvPr id="6" name="Freeform 6">
              <a:extLst>
                <a:ext uri="{FF2B5EF4-FFF2-40B4-BE49-F238E27FC236}">
                  <a16:creationId xmlns:a16="http://schemas.microsoft.com/office/drawing/2014/main" id="{337CC7BA-649E-CF87-BD30-F743B18A5A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9" name="Group 9">
            <a:extLst>
              <a:ext uri="{FF2B5EF4-FFF2-40B4-BE49-F238E27FC236}">
                <a16:creationId xmlns:a16="http://schemas.microsoft.com/office/drawing/2014/main" id="{98A064CB-47CF-88A0-E413-CE0553270E92}"/>
              </a:ext>
            </a:extLst>
          </p:cNvPr>
          <p:cNvGrpSpPr/>
          <p:nvPr/>
        </p:nvGrpSpPr>
        <p:grpSpPr>
          <a:xfrm rot="-10800000">
            <a:off x="-632411" y="6655676"/>
            <a:ext cx="3378391" cy="2925703"/>
            <a:chOff x="0" y="0"/>
            <a:chExt cx="3619627" cy="3134614"/>
          </a:xfrm>
        </p:grpSpPr>
        <p:sp>
          <p:nvSpPr>
            <p:cNvPr id="10" name="Freeform 10">
              <a:extLst>
                <a:ext uri="{FF2B5EF4-FFF2-40B4-BE49-F238E27FC236}">
                  <a16:creationId xmlns:a16="http://schemas.microsoft.com/office/drawing/2014/main" id="{2BAD54D6-A1D4-CB23-CE80-EED229CCF79B}"/>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4" name="TextBox 13">
            <a:extLst>
              <a:ext uri="{FF2B5EF4-FFF2-40B4-BE49-F238E27FC236}">
                <a16:creationId xmlns:a16="http://schemas.microsoft.com/office/drawing/2014/main" id="{D1F77BFB-CE64-99AC-36D0-FF56FE7DFB39}"/>
              </a:ext>
            </a:extLst>
          </p:cNvPr>
          <p:cNvSpPr txBox="1"/>
          <p:nvPr/>
        </p:nvSpPr>
        <p:spPr>
          <a:xfrm>
            <a:off x="6400800" y="6667500"/>
            <a:ext cx="11353800" cy="2246769"/>
          </a:xfrm>
          <a:prstGeom prst="rect">
            <a:avLst/>
          </a:prstGeom>
          <a:noFill/>
        </p:spPr>
        <p:txBody>
          <a:bodyPr wrap="square" rtlCol="0">
            <a:spAutoFit/>
          </a:bodyPr>
          <a:lstStyle/>
          <a:p>
            <a:r>
              <a:rPr lang="vi-VN" sz="2800" dirty="0">
                <a:latin typeface="+mj-lt"/>
              </a:rPr>
              <a:t>Sau khi thu được các vector embedding từ ảnh và câu hỏi, bài báo kết hợp chúng bằng phương pháp nối concatenate. Ma trận embedding kết hợp sẽ được đưa vào 1 tầng kết nối đầy đủ (Fully Connected) với Dropout 0.5 và hàm kích hoạt ReLU, sau đó đưa vào một lớp phân loại nhiều nhãn với mỗi nhãn tương ứng 1 câu trả lời và hàm kích hoạt sigmoid để đưa ra kết quả. </a:t>
            </a:r>
            <a:endParaRPr lang="en-US" sz="2800" dirty="0">
              <a:latin typeface="+mj-lt"/>
            </a:endParaRPr>
          </a:p>
        </p:txBody>
      </p:sp>
      <p:pic>
        <p:nvPicPr>
          <p:cNvPr id="3" name="Picture 2">
            <a:extLst>
              <a:ext uri="{FF2B5EF4-FFF2-40B4-BE49-F238E27FC236}">
                <a16:creationId xmlns:a16="http://schemas.microsoft.com/office/drawing/2014/main" id="{D834705C-663F-F3F3-9A83-2DC8CDC4F0E7}"/>
              </a:ext>
            </a:extLst>
          </p:cNvPr>
          <p:cNvPicPr>
            <a:picLocks noChangeAspect="1"/>
          </p:cNvPicPr>
          <p:nvPr/>
        </p:nvPicPr>
        <p:blipFill>
          <a:blip r:embed="rId3"/>
          <a:stretch>
            <a:fillRect/>
          </a:stretch>
        </p:blipFill>
        <p:spPr>
          <a:xfrm>
            <a:off x="1056784" y="1672007"/>
            <a:ext cx="15946512" cy="4712838"/>
          </a:xfrm>
          <a:prstGeom prst="rect">
            <a:avLst/>
          </a:prstGeom>
        </p:spPr>
      </p:pic>
    </p:spTree>
    <p:extLst>
      <p:ext uri="{BB962C8B-B14F-4D97-AF65-F5344CB8AC3E}">
        <p14:creationId xmlns:p14="http://schemas.microsoft.com/office/powerpoint/2010/main" val="4638039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4" name="TextBox 4"/>
          <p:cNvSpPr txBox="1"/>
          <p:nvPr/>
        </p:nvSpPr>
        <p:spPr>
          <a:xfrm>
            <a:off x="2813405" y="3002544"/>
            <a:ext cx="14766361" cy="1555682"/>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V</a:t>
            </a:r>
            <a:r>
              <a:rPr lang="vi-VN" sz="10400" dirty="0">
                <a:solidFill>
                  <a:srgbClr val="A4E473"/>
                </a:solidFill>
                <a:latin typeface="Fira Sans Medium"/>
              </a:rPr>
              <a:t>: </a:t>
            </a:r>
            <a:r>
              <a:rPr lang="en-US" sz="10400" dirty="0" err="1">
                <a:solidFill>
                  <a:srgbClr val="A4E473"/>
                </a:solidFill>
                <a:latin typeface="Fira Sans Medium"/>
              </a:rPr>
              <a:t>Thí</a:t>
            </a:r>
            <a:r>
              <a:rPr lang="en-US" sz="10400" dirty="0">
                <a:solidFill>
                  <a:srgbClr val="A4E473"/>
                </a:solidFill>
                <a:latin typeface="Fira Sans Medium"/>
              </a:rPr>
              <a:t> </a:t>
            </a:r>
            <a:r>
              <a:rPr lang="en-US" sz="10400" dirty="0" err="1">
                <a:solidFill>
                  <a:srgbClr val="A4E473"/>
                </a:solidFill>
                <a:latin typeface="Fira Sans Medium"/>
              </a:rPr>
              <a:t>Nghiệm</a:t>
            </a:r>
            <a:endParaRPr lang="en-US" sz="10400" dirty="0">
              <a:solidFill>
                <a:srgbClr val="A4E473"/>
              </a:solidFill>
              <a:latin typeface="Fira Sans Medium"/>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extLst>
      <p:ext uri="{BB962C8B-B14F-4D97-AF65-F5344CB8AC3E}">
        <p14:creationId xmlns:p14="http://schemas.microsoft.com/office/powerpoint/2010/main" val="39972001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err="1">
                <a:solidFill>
                  <a:srgbClr val="F4F4F4"/>
                </a:solidFill>
                <a:latin typeface="Fira Sans Medium"/>
              </a:rPr>
              <a:t>Thí</a:t>
            </a:r>
            <a:r>
              <a:rPr lang="en-US" sz="8499" spc="-84" dirty="0">
                <a:solidFill>
                  <a:srgbClr val="F4F4F4"/>
                </a:solidFill>
                <a:latin typeface="Fira Sans Medium"/>
              </a:rPr>
              <a:t> </a:t>
            </a:r>
            <a:r>
              <a:rPr lang="en-US" sz="8499" spc="-84" dirty="0" err="1">
                <a:solidFill>
                  <a:srgbClr val="F4F4F4"/>
                </a:solidFill>
                <a:latin typeface="Fira Sans Medium"/>
              </a:rPr>
              <a:t>nghiệm</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1010322" y="4381500"/>
            <a:ext cx="12573000" cy="3177793"/>
          </a:xfrm>
          <a:prstGeom prst="rect">
            <a:avLst/>
          </a:prstGeom>
        </p:spPr>
        <p:txBody>
          <a:bodyPr wrap="square" lIns="0" tIns="0" rIns="0" bIns="0" rtlCol="0" anchor="t">
            <a:spAutoFit/>
          </a:bodyPr>
          <a:lstStyle/>
          <a:p>
            <a:pPr marL="269874" lvl="1" algn="just">
              <a:lnSpc>
                <a:spcPct val="150000"/>
              </a:lnSpc>
            </a:pPr>
            <a:r>
              <a:rPr lang="en-US" sz="2800" b="1" dirty="0" err="1">
                <a:solidFill>
                  <a:schemeClr val="bg1">
                    <a:lumMod val="95000"/>
                  </a:schemeClr>
                </a:solidFill>
                <a:latin typeface="Times New Roman" panose="02020603050405020304" pitchFamily="18" charset="0"/>
                <a:cs typeface="Times New Roman" panose="02020603050405020304" pitchFamily="18" charset="0"/>
              </a:rPr>
              <a:t>Chuẩn</a:t>
            </a:r>
            <a:r>
              <a:rPr lang="en-US" sz="2800" b="1" dirty="0">
                <a:solidFill>
                  <a:schemeClr val="bg1">
                    <a:lumMod val="95000"/>
                  </a:schemeClr>
                </a:solidFill>
                <a:latin typeface="Times New Roman" panose="02020603050405020304" pitchFamily="18" charset="0"/>
                <a:cs typeface="Times New Roman" panose="02020603050405020304" pitchFamily="18" charset="0"/>
              </a:rPr>
              <a:t> </a:t>
            </a:r>
            <a:r>
              <a:rPr lang="en-US" sz="2800" b="1" dirty="0" err="1">
                <a:solidFill>
                  <a:schemeClr val="bg1">
                    <a:lumMod val="95000"/>
                  </a:schemeClr>
                </a:solidFill>
                <a:latin typeface="Times New Roman" panose="02020603050405020304" pitchFamily="18" charset="0"/>
                <a:cs typeface="Times New Roman" panose="02020603050405020304" pitchFamily="18" charset="0"/>
              </a:rPr>
              <a:t>bị</a:t>
            </a:r>
            <a:r>
              <a:rPr lang="en-US" sz="2800" b="1" dirty="0">
                <a:solidFill>
                  <a:schemeClr val="bg1">
                    <a:lumMod val="95000"/>
                  </a:schemeClr>
                </a:solidFill>
                <a:latin typeface="Times New Roman" panose="02020603050405020304" pitchFamily="18" charset="0"/>
                <a:cs typeface="Times New Roman" panose="02020603050405020304" pitchFamily="18" charset="0"/>
              </a:rPr>
              <a:t> </a:t>
            </a:r>
            <a:r>
              <a:rPr lang="en-US" sz="2800" b="1" dirty="0" err="1">
                <a:solidFill>
                  <a:schemeClr val="bg1">
                    <a:lumMod val="95000"/>
                  </a:schemeClr>
                </a:solidFill>
                <a:latin typeface="Times New Roman" panose="02020603050405020304" pitchFamily="18" charset="0"/>
                <a:cs typeface="Times New Roman" panose="02020603050405020304" pitchFamily="18" charset="0"/>
              </a:rPr>
              <a:t>dữ</a:t>
            </a:r>
            <a:r>
              <a:rPr lang="en-US" sz="2800" b="1" dirty="0">
                <a:solidFill>
                  <a:schemeClr val="bg1">
                    <a:lumMod val="95000"/>
                  </a:schemeClr>
                </a:solidFill>
                <a:latin typeface="Times New Roman" panose="02020603050405020304" pitchFamily="18" charset="0"/>
                <a:cs typeface="Times New Roman" panose="02020603050405020304" pitchFamily="18" charset="0"/>
              </a:rPr>
              <a:t> </a:t>
            </a:r>
            <a:r>
              <a:rPr lang="en-US" sz="2800" b="1" dirty="0" err="1">
                <a:solidFill>
                  <a:schemeClr val="bg1">
                    <a:lumMod val="95000"/>
                  </a:schemeClr>
                </a:solidFill>
                <a:latin typeface="Times New Roman" panose="02020603050405020304" pitchFamily="18" charset="0"/>
                <a:cs typeface="Times New Roman" panose="02020603050405020304" pitchFamily="18" charset="0"/>
              </a:rPr>
              <a:t>liệu</a:t>
            </a:r>
            <a:r>
              <a:rPr lang="en-US" sz="2800" b="1" dirty="0">
                <a:solidFill>
                  <a:schemeClr val="bg1">
                    <a:lumMod val="95000"/>
                  </a:schemeClr>
                </a:solidFill>
                <a:latin typeface="Times New Roman" panose="02020603050405020304" pitchFamily="18" charset="0"/>
                <a:cs typeface="Times New Roman" panose="02020603050405020304" pitchFamily="18" charset="0"/>
              </a:rPr>
              <a:t>:</a:t>
            </a:r>
          </a:p>
          <a:p>
            <a:pPr marL="269874" lvl="1" algn="just">
              <a:lnSpc>
                <a:spcPct val="150000"/>
              </a:lnSpc>
            </a:pPr>
            <a:r>
              <a:rPr lang="vi-VN" sz="2800" dirty="0">
                <a:solidFill>
                  <a:schemeClr val="bg1"/>
                </a:solidFill>
                <a:effectLst/>
                <a:latin typeface="Times New Roman" panose="02020603050405020304" pitchFamily="18" charset="0"/>
                <a:cs typeface="Times New Roman" panose="02020603050405020304" pitchFamily="18" charset="0"/>
              </a:rPr>
              <a:t>Bộ dữ liệu tác giả sử dụng là tập development của VQA challenge chia làm 3 tập train (1600 ảnh), test (200 ảnh) và validation (200 ảnh). Mỗi ảnh gồm 18 câu hỏi và các câu trả lời. Các hình ảnh được cải thiện, gia tăng chất lượng trước khi đưa vào mô hình.</a:t>
            </a:r>
          </a:p>
          <a:p>
            <a:pPr marL="269874" lvl="1" algn="just">
              <a:lnSpc>
                <a:spcPct val="150000"/>
              </a:lnSpc>
            </a:pPr>
            <a:endParaRPr lang="en-US" sz="2800" dirty="0">
              <a:solidFill>
                <a:schemeClr val="bg1">
                  <a:lumMod val="95000"/>
                </a:schemeClr>
              </a:solidFill>
              <a:latin typeface="#9Slide03 Montserrat" panose="00000500000000000000" pitchFamily="2" charset="0"/>
            </a:endParaRPr>
          </a:p>
        </p:txBody>
      </p:sp>
    </p:spTree>
    <p:extLst>
      <p:ext uri="{BB962C8B-B14F-4D97-AF65-F5344CB8AC3E}">
        <p14:creationId xmlns:p14="http://schemas.microsoft.com/office/powerpoint/2010/main" val="38287598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FCB05ECE-CE3F-54BB-2240-BEB1A2CAD67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1903385-02AE-5861-692D-C6FF8853A796}"/>
              </a:ext>
            </a:extLst>
          </p:cNvPr>
          <p:cNvGrpSpPr/>
          <p:nvPr/>
        </p:nvGrpSpPr>
        <p:grpSpPr>
          <a:xfrm>
            <a:off x="13585950" y="-517425"/>
            <a:ext cx="6210236" cy="5378093"/>
            <a:chOff x="0" y="0"/>
            <a:chExt cx="3619627" cy="3134614"/>
          </a:xfrm>
        </p:grpSpPr>
        <p:sp>
          <p:nvSpPr>
            <p:cNvPr id="3" name="Freeform 3">
              <a:extLst>
                <a:ext uri="{FF2B5EF4-FFF2-40B4-BE49-F238E27FC236}">
                  <a16:creationId xmlns:a16="http://schemas.microsoft.com/office/drawing/2014/main" id="{B2F00688-302B-4692-80ED-88EB0F29413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a:extLst>
              <a:ext uri="{FF2B5EF4-FFF2-40B4-BE49-F238E27FC236}">
                <a16:creationId xmlns:a16="http://schemas.microsoft.com/office/drawing/2014/main" id="{68CA9BEB-792C-66E2-E3C1-4B301B0B6CDA}"/>
              </a:ext>
            </a:extLst>
          </p:cNvPr>
          <p:cNvGrpSpPr/>
          <p:nvPr/>
        </p:nvGrpSpPr>
        <p:grpSpPr>
          <a:xfrm>
            <a:off x="12009993" y="306851"/>
            <a:ext cx="3151914" cy="2729572"/>
            <a:chOff x="0" y="0"/>
            <a:chExt cx="3619627" cy="3134614"/>
          </a:xfrm>
        </p:grpSpPr>
        <p:sp>
          <p:nvSpPr>
            <p:cNvPr id="5" name="Freeform 5">
              <a:extLst>
                <a:ext uri="{FF2B5EF4-FFF2-40B4-BE49-F238E27FC236}">
                  <a16:creationId xmlns:a16="http://schemas.microsoft.com/office/drawing/2014/main" id="{F9D04879-9A80-6F62-9438-7E5729E03D7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a:extLst>
              <a:ext uri="{FF2B5EF4-FFF2-40B4-BE49-F238E27FC236}">
                <a16:creationId xmlns:a16="http://schemas.microsoft.com/office/drawing/2014/main" id="{BC07DC22-AEF6-E7EB-3153-D9B60EFDBD38}"/>
              </a:ext>
            </a:extLst>
          </p:cNvPr>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dirty="0" err="1">
                <a:solidFill>
                  <a:srgbClr val="F4F4F4"/>
                </a:solidFill>
                <a:latin typeface="Fira Sans Medium"/>
              </a:rPr>
              <a:t>Thí</a:t>
            </a:r>
            <a:r>
              <a:rPr lang="en-US" sz="8499" spc="-84" dirty="0">
                <a:solidFill>
                  <a:srgbClr val="F4F4F4"/>
                </a:solidFill>
                <a:latin typeface="Fira Sans Medium"/>
              </a:rPr>
              <a:t> </a:t>
            </a:r>
            <a:r>
              <a:rPr lang="en-US" sz="8499" spc="-84" dirty="0" err="1">
                <a:solidFill>
                  <a:srgbClr val="F4F4F4"/>
                </a:solidFill>
                <a:latin typeface="Fira Sans Medium"/>
              </a:rPr>
              <a:t>nghiệm</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F50A0654-1CB2-EF41-ED10-5DF30296310C}"/>
              </a:ext>
            </a:extLst>
          </p:cNvPr>
          <p:cNvSpPr txBox="1"/>
          <p:nvPr/>
        </p:nvSpPr>
        <p:spPr>
          <a:xfrm>
            <a:off x="1007695" y="3162300"/>
            <a:ext cx="12573000" cy="6279283"/>
          </a:xfrm>
          <a:prstGeom prst="rect">
            <a:avLst/>
          </a:prstGeom>
        </p:spPr>
        <p:txBody>
          <a:bodyPr wrap="square" lIns="0" tIns="0" rIns="0" bIns="0" rtlCol="0" anchor="t">
            <a:spAutoFit/>
          </a:bodyPr>
          <a:lstStyle/>
          <a:p>
            <a:pPr lvl="0">
              <a:lnSpc>
                <a:spcPct val="107000"/>
              </a:lnSpc>
              <a:spcAft>
                <a:spcPts val="800"/>
              </a:spcAft>
            </a:pPr>
            <a:r>
              <a:rPr lang="vi-VN" sz="2800" b="1" dirty="0">
                <a:solidFill>
                  <a:schemeClr val="bg1"/>
                </a:solidFill>
                <a:effectLst/>
                <a:latin typeface="+mj-lt"/>
                <a:cs typeface="Times New Roman" panose="02020603050405020304" pitchFamily="18" charset="0"/>
              </a:rPr>
              <a:t>Cài đặt thí nghiệm</a:t>
            </a:r>
            <a:r>
              <a:rPr lang="en-US" sz="2800" b="1" dirty="0">
                <a:solidFill>
                  <a:schemeClr val="bg1"/>
                </a:solidFill>
                <a:effectLst/>
                <a:latin typeface="+mj-lt"/>
                <a:cs typeface="Times New Roman" panose="02020603050405020304" pitchFamily="18" charset="0"/>
              </a:rPr>
              <a:t>:</a:t>
            </a:r>
            <a:endParaRPr lang="vi-VN" sz="2800" b="1" dirty="0">
              <a:solidFill>
                <a:schemeClr val="bg1"/>
              </a:solidFill>
              <a:effectLst/>
              <a:latin typeface="+mj-lt"/>
              <a:cs typeface="Times New Roman" panose="02020603050405020304" pitchFamily="18" charset="0"/>
            </a:endParaRPr>
          </a:p>
          <a:p>
            <a:pPr marL="1371600" indent="-457200">
              <a:lnSpc>
                <a:spcPct val="107000"/>
              </a:lnSpc>
              <a:spcAft>
                <a:spcPts val="800"/>
              </a:spcAft>
              <a:buFont typeface="Arial" panose="020B0604020202020204" pitchFamily="34" charset="0"/>
              <a:buChar char="•"/>
            </a:pPr>
            <a:r>
              <a:rPr lang="vi-VN" sz="2800" dirty="0">
                <a:solidFill>
                  <a:schemeClr val="bg1"/>
                </a:solidFill>
                <a:effectLst/>
                <a:latin typeface="+mj-lt"/>
                <a:cs typeface="Times New Roman" panose="02020603050405020304" pitchFamily="18" charset="0"/>
              </a:rPr>
              <a:t>Mỗi mô hình huấn luyện sẵn đươc lần lượt sử dụng làm image encoder và kết hợp với mô hình BERT. </a:t>
            </a:r>
          </a:p>
          <a:p>
            <a:pPr marL="1371600" indent="-457200">
              <a:lnSpc>
                <a:spcPct val="107000"/>
              </a:lnSpc>
              <a:spcAft>
                <a:spcPts val="800"/>
              </a:spcAft>
              <a:buFont typeface="Arial" panose="020B0604020202020204" pitchFamily="34" charset="0"/>
              <a:buChar char="•"/>
            </a:pPr>
            <a:r>
              <a:rPr lang="vi-VN" sz="2800" dirty="0">
                <a:solidFill>
                  <a:schemeClr val="bg1"/>
                </a:solidFill>
                <a:effectLst/>
                <a:latin typeface="+mj-lt"/>
                <a:cs typeface="Times New Roman" panose="02020603050405020304" pitchFamily="18" charset="0"/>
              </a:rPr>
              <a:t>Tác giả sử dụng các siêu tham số giống nhau trong quá trình huấn luyện để so sánh giữa các mô hình. Mô hình được huấn luyện qua 15 epochs với batch size là 64.</a:t>
            </a:r>
          </a:p>
          <a:p>
            <a:pPr marL="1371600" indent="-457200">
              <a:lnSpc>
                <a:spcPct val="107000"/>
              </a:lnSpc>
              <a:spcAft>
                <a:spcPts val="800"/>
              </a:spcAft>
              <a:buFont typeface="Arial" panose="020B0604020202020204" pitchFamily="34" charset="0"/>
              <a:buChar char="•"/>
            </a:pPr>
            <a:r>
              <a:rPr lang="vi-VN" sz="2800" dirty="0">
                <a:solidFill>
                  <a:schemeClr val="bg1"/>
                </a:solidFill>
                <a:effectLst/>
                <a:latin typeface="+mj-lt"/>
                <a:cs typeface="Times New Roman" panose="02020603050405020304" pitchFamily="18" charset="0"/>
              </a:rPr>
              <a:t>Tác giả dùng optimizer Adam và phương pháp Weight decay đối với learning rate, bắt đầu từ 5e-5 và giảm 6.67% sau mỗi epochs.</a:t>
            </a:r>
          </a:p>
          <a:p>
            <a:pPr marL="1371600" indent="-457200">
              <a:lnSpc>
                <a:spcPct val="107000"/>
              </a:lnSpc>
              <a:spcAft>
                <a:spcPts val="800"/>
              </a:spcAft>
              <a:buFont typeface="Arial" panose="020B0604020202020204" pitchFamily="34" charset="0"/>
              <a:buChar char="•"/>
            </a:pPr>
            <a:r>
              <a:rPr lang="vi-VN" sz="2800" dirty="0">
                <a:solidFill>
                  <a:schemeClr val="bg1"/>
                </a:solidFill>
                <a:effectLst/>
                <a:latin typeface="+mj-lt"/>
                <a:cs typeface="Times New Roman" panose="02020603050405020304" pitchFamily="18" charset="0"/>
              </a:rPr>
              <a:t>Kết quả phân loại câu trả lời được đánh giá bằng các độ đo accuracy, precision, recall và F1-Score.</a:t>
            </a:r>
          </a:p>
          <a:p>
            <a:pPr marL="1371600" indent="-457200">
              <a:lnSpc>
                <a:spcPct val="107000"/>
              </a:lnSpc>
              <a:spcAft>
                <a:spcPts val="800"/>
              </a:spcAft>
              <a:buFont typeface="Arial" panose="020B0604020202020204" pitchFamily="34" charset="0"/>
              <a:buChar char="•"/>
            </a:pPr>
            <a:r>
              <a:rPr lang="vi-VN" sz="2800" dirty="0">
                <a:solidFill>
                  <a:schemeClr val="bg1"/>
                </a:solidFill>
                <a:effectLst/>
                <a:latin typeface="+mj-lt"/>
                <a:cs typeface="Times New Roman" panose="02020603050405020304" pitchFamily="18" charset="0"/>
              </a:rPr>
              <a:t>Thí nghiệm được thực hiện trên nền tảng Kaggle.</a:t>
            </a:r>
          </a:p>
          <a:p>
            <a:pPr marL="269874" lvl="1" algn="just">
              <a:lnSpc>
                <a:spcPct val="150000"/>
              </a:lnSpc>
            </a:pPr>
            <a:endParaRPr lang="en-US" sz="2800" dirty="0">
              <a:solidFill>
                <a:schemeClr val="bg1">
                  <a:lumMod val="95000"/>
                </a:schemeClr>
              </a:solidFill>
              <a:latin typeface="#9Slide03 Montserrat" panose="00000500000000000000" pitchFamily="2" charset="0"/>
            </a:endParaRPr>
          </a:p>
        </p:txBody>
      </p:sp>
    </p:spTree>
    <p:extLst>
      <p:ext uri="{BB962C8B-B14F-4D97-AF65-F5344CB8AC3E}">
        <p14:creationId xmlns:p14="http://schemas.microsoft.com/office/powerpoint/2010/main" val="37929842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1F3B5CAA-63F8-1C6E-F762-1C5AE273E57C}"/>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3EBB25FB-8208-6A1B-56E4-D82525143966}"/>
              </a:ext>
            </a:extLst>
          </p:cNvPr>
          <p:cNvSpPr txBox="1"/>
          <p:nvPr/>
        </p:nvSpPr>
        <p:spPr>
          <a:xfrm>
            <a:off x="990600" y="3002544"/>
            <a:ext cx="16589167" cy="1554849"/>
          </a:xfrm>
          <a:prstGeom prst="rect">
            <a:avLst/>
          </a:prstGeom>
        </p:spPr>
        <p:txBody>
          <a:bodyPr wrap="square" lIns="0" tIns="0" rIns="0" bIns="0" rtlCol="0" anchor="t">
            <a:spAutoFit/>
          </a:bodyPr>
          <a:lstStyle/>
          <a:p>
            <a:pPr>
              <a:lnSpc>
                <a:spcPts val="12480"/>
              </a:lnSpc>
            </a:pPr>
            <a:r>
              <a:rPr lang="en-US" sz="10400" dirty="0">
                <a:solidFill>
                  <a:srgbClr val="A4E473"/>
                </a:solidFill>
                <a:latin typeface="Fira Sans Medium"/>
              </a:rPr>
              <a:t>PHẦN V</a:t>
            </a:r>
            <a:r>
              <a:rPr lang="vi-VN" sz="10400" dirty="0">
                <a:solidFill>
                  <a:srgbClr val="A4E473"/>
                </a:solidFill>
                <a:latin typeface="Fira Sans Medium"/>
              </a:rPr>
              <a:t>: </a:t>
            </a:r>
            <a:r>
              <a:rPr lang="en-US" sz="10400" dirty="0" err="1">
                <a:solidFill>
                  <a:srgbClr val="A4E473"/>
                </a:solidFill>
                <a:latin typeface="Fira Sans Medium"/>
              </a:rPr>
              <a:t>Kết</a:t>
            </a:r>
            <a:r>
              <a:rPr lang="en-US" sz="10400" dirty="0">
                <a:solidFill>
                  <a:srgbClr val="A4E473"/>
                </a:solidFill>
                <a:latin typeface="Fira Sans Medium"/>
              </a:rPr>
              <a:t> </a:t>
            </a:r>
            <a:r>
              <a:rPr lang="en-US" sz="10400" dirty="0" err="1">
                <a:solidFill>
                  <a:srgbClr val="A4E473"/>
                </a:solidFill>
                <a:latin typeface="Fira Sans Medium"/>
              </a:rPr>
              <a:t>quả</a:t>
            </a:r>
            <a:r>
              <a:rPr lang="en-US" sz="10400" dirty="0">
                <a:solidFill>
                  <a:srgbClr val="A4E473"/>
                </a:solidFill>
                <a:latin typeface="Fira Sans Medium"/>
              </a:rPr>
              <a:t> </a:t>
            </a:r>
            <a:r>
              <a:rPr lang="en-US" sz="10400" dirty="0" err="1">
                <a:solidFill>
                  <a:srgbClr val="A4E473"/>
                </a:solidFill>
                <a:latin typeface="Fira Sans Medium"/>
              </a:rPr>
              <a:t>thí</a:t>
            </a:r>
            <a:r>
              <a:rPr lang="en-US" sz="10400" dirty="0">
                <a:solidFill>
                  <a:srgbClr val="A4E473"/>
                </a:solidFill>
                <a:latin typeface="Fira Sans Medium"/>
              </a:rPr>
              <a:t> </a:t>
            </a:r>
            <a:r>
              <a:rPr lang="en-US" sz="10400" dirty="0" err="1">
                <a:solidFill>
                  <a:srgbClr val="A4E473"/>
                </a:solidFill>
                <a:latin typeface="Fira Sans Medium"/>
              </a:rPr>
              <a:t>nghiệm</a:t>
            </a:r>
            <a:endParaRPr lang="en-US" sz="10400" dirty="0">
              <a:solidFill>
                <a:srgbClr val="A4E473"/>
              </a:solidFill>
              <a:latin typeface="Fira Sans Medium"/>
            </a:endParaRPr>
          </a:p>
        </p:txBody>
      </p:sp>
      <p:grpSp>
        <p:nvGrpSpPr>
          <p:cNvPr id="6" name="Group 6">
            <a:extLst>
              <a:ext uri="{FF2B5EF4-FFF2-40B4-BE49-F238E27FC236}">
                <a16:creationId xmlns:a16="http://schemas.microsoft.com/office/drawing/2014/main" id="{9136E2A5-3F4F-C493-862C-797316FD9EE5}"/>
              </a:ext>
            </a:extLst>
          </p:cNvPr>
          <p:cNvGrpSpPr/>
          <p:nvPr/>
        </p:nvGrpSpPr>
        <p:grpSpPr>
          <a:xfrm>
            <a:off x="-3563094" y="6077994"/>
            <a:ext cx="6383425" cy="5528076"/>
            <a:chOff x="0" y="0"/>
            <a:chExt cx="3619627" cy="3134614"/>
          </a:xfrm>
        </p:grpSpPr>
        <p:sp>
          <p:nvSpPr>
            <p:cNvPr id="7" name="Freeform 7">
              <a:extLst>
                <a:ext uri="{FF2B5EF4-FFF2-40B4-BE49-F238E27FC236}">
                  <a16:creationId xmlns:a16="http://schemas.microsoft.com/office/drawing/2014/main" id="{8512E81F-6B44-5A90-AD11-6C580BE95109}"/>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a:extLst>
              <a:ext uri="{FF2B5EF4-FFF2-40B4-BE49-F238E27FC236}">
                <a16:creationId xmlns:a16="http://schemas.microsoft.com/office/drawing/2014/main" id="{7CE95732-3EBD-FCF2-4501-87069915E9AC}"/>
              </a:ext>
            </a:extLst>
          </p:cNvPr>
          <p:cNvGrpSpPr/>
          <p:nvPr/>
        </p:nvGrpSpPr>
        <p:grpSpPr>
          <a:xfrm>
            <a:off x="1671665" y="7004492"/>
            <a:ext cx="3034530" cy="2627917"/>
            <a:chOff x="0" y="0"/>
            <a:chExt cx="3619627" cy="3134614"/>
          </a:xfrm>
        </p:grpSpPr>
        <p:sp>
          <p:nvSpPr>
            <p:cNvPr id="9" name="Freeform 9">
              <a:extLst>
                <a:ext uri="{FF2B5EF4-FFF2-40B4-BE49-F238E27FC236}">
                  <a16:creationId xmlns:a16="http://schemas.microsoft.com/office/drawing/2014/main" id="{E509727F-D4AA-E2C2-AE0A-0DCDB99DC03D}"/>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a:extLst>
              <a:ext uri="{FF2B5EF4-FFF2-40B4-BE49-F238E27FC236}">
                <a16:creationId xmlns:a16="http://schemas.microsoft.com/office/drawing/2014/main" id="{36D15755-5649-0BA1-770F-2A411839A298}"/>
              </a:ext>
            </a:extLst>
          </p:cNvPr>
          <p:cNvGrpSpPr/>
          <p:nvPr/>
        </p:nvGrpSpPr>
        <p:grpSpPr>
          <a:xfrm>
            <a:off x="4053492" y="8956750"/>
            <a:ext cx="2141618" cy="1854652"/>
            <a:chOff x="0" y="0"/>
            <a:chExt cx="3619627" cy="3134614"/>
          </a:xfrm>
        </p:grpSpPr>
        <p:sp>
          <p:nvSpPr>
            <p:cNvPr id="11" name="Freeform 11">
              <a:extLst>
                <a:ext uri="{FF2B5EF4-FFF2-40B4-BE49-F238E27FC236}">
                  <a16:creationId xmlns:a16="http://schemas.microsoft.com/office/drawing/2014/main" id="{6ECB9687-C1A8-0505-8F19-AB8CA84A06BB}"/>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extLst>
      <p:ext uri="{BB962C8B-B14F-4D97-AF65-F5344CB8AC3E}">
        <p14:creationId xmlns:p14="http://schemas.microsoft.com/office/powerpoint/2010/main" val="1838168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p:cNvSpPr txBox="1"/>
          <p:nvPr/>
        </p:nvSpPr>
        <p:spPr>
          <a:xfrm>
            <a:off x="1028700" y="1028700"/>
            <a:ext cx="10096500" cy="1269194"/>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F4F4F4"/>
                </a:solidFill>
                <a:latin typeface="Fira Sans Medium"/>
              </a:rPr>
              <a:t>Kết</a:t>
            </a:r>
            <a:r>
              <a:rPr lang="en-US" sz="8499" spc="-84" dirty="0">
                <a:solidFill>
                  <a:srgbClr val="F4F4F4"/>
                </a:solidFill>
                <a:latin typeface="Fira Sans Medium"/>
              </a:rPr>
              <a:t> </a:t>
            </a:r>
            <a:r>
              <a:rPr lang="en-US" sz="8499" spc="-84" dirty="0" err="1">
                <a:solidFill>
                  <a:srgbClr val="F4F4F4"/>
                </a:solidFill>
                <a:latin typeface="Fira Sans Medium"/>
              </a:rPr>
              <a:t>quả</a:t>
            </a:r>
            <a:r>
              <a:rPr lang="en-US" sz="8499" spc="-84" dirty="0">
                <a:solidFill>
                  <a:srgbClr val="F4F4F4"/>
                </a:solidFill>
                <a:latin typeface="Fira Sans Medium"/>
              </a:rPr>
              <a:t> </a:t>
            </a:r>
            <a:r>
              <a:rPr lang="en-US" sz="8499" spc="-84" dirty="0" err="1">
                <a:solidFill>
                  <a:srgbClr val="F4F4F4"/>
                </a:solidFill>
                <a:latin typeface="Fira Sans Medium"/>
              </a:rPr>
              <a:t>thí</a:t>
            </a:r>
            <a:r>
              <a:rPr lang="en-US" sz="8499" spc="-84" dirty="0">
                <a:solidFill>
                  <a:srgbClr val="F4F4F4"/>
                </a:solidFill>
                <a:latin typeface="Fira Sans Medium"/>
              </a:rPr>
              <a:t> </a:t>
            </a:r>
            <a:r>
              <a:rPr lang="en-US" sz="8499" spc="-84" dirty="0" err="1">
                <a:solidFill>
                  <a:srgbClr val="F4F4F4"/>
                </a:solidFill>
                <a:latin typeface="Fira Sans Medium"/>
              </a:rPr>
              <a:t>nghiệm</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5EE2B402-10D9-C7DC-C6F9-5CF599C91B90}"/>
              </a:ext>
            </a:extLst>
          </p:cNvPr>
          <p:cNvSpPr txBox="1"/>
          <p:nvPr/>
        </p:nvSpPr>
        <p:spPr>
          <a:xfrm>
            <a:off x="993616" y="2882406"/>
            <a:ext cx="12573000" cy="430887"/>
          </a:xfrm>
          <a:prstGeom prst="rect">
            <a:avLst/>
          </a:prstGeom>
        </p:spPr>
        <p:txBody>
          <a:bodyPr wrap="square" lIns="0" tIns="0" rIns="0" bIns="0" rtlCol="0" anchor="t">
            <a:spAutoFit/>
          </a:bodyPr>
          <a:lstStyle/>
          <a:p>
            <a:r>
              <a:rPr lang="en-US" sz="2800" dirty="0">
                <a:solidFill>
                  <a:srgbClr val="FFFFFF"/>
                </a:solidFill>
                <a:latin typeface="Times New Roman" panose="02020603050405020304" pitchFamily="18" charset="0"/>
                <a:cs typeface="Times New Roman" panose="02020603050405020304" pitchFamily="18" charset="0"/>
              </a:rPr>
              <a:t>So </a:t>
            </a:r>
            <a:r>
              <a:rPr lang="en-US" sz="2800" dirty="0" err="1">
                <a:solidFill>
                  <a:srgbClr val="FFFFFF"/>
                </a:solidFill>
                <a:latin typeface="Times New Roman" panose="02020603050405020304" pitchFamily="18" charset="0"/>
                <a:cs typeface="Times New Roman" panose="02020603050405020304" pitchFamily="18" charset="0"/>
              </a:rPr>
              <a:t>sánh</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kết</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quả</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giữa</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các</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mô</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hình</a:t>
            </a:r>
            <a:r>
              <a:rPr lang="en-US" sz="2800" dirty="0">
                <a:solidFill>
                  <a:srgbClr val="FFFFFF"/>
                </a:solidFill>
                <a:latin typeface="Times New Roman" panose="02020603050405020304" pitchFamily="18" charset="0"/>
                <a:cs typeface="Times New Roman" panose="02020603050405020304" pitchFamily="18" charset="0"/>
              </a:rPr>
              <a:t> image encoder </a:t>
            </a:r>
            <a:r>
              <a:rPr lang="en-US" sz="2800" dirty="0" err="1">
                <a:solidFill>
                  <a:srgbClr val="FFFFFF"/>
                </a:solidFill>
                <a:latin typeface="Times New Roman" panose="02020603050405020304" pitchFamily="18" charset="0"/>
                <a:cs typeface="Times New Roman" panose="02020603050405020304" pitchFamily="18" charset="0"/>
              </a:rPr>
              <a:t>trên</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tập</a:t>
            </a:r>
            <a:r>
              <a:rPr lang="en-US" sz="2800" dirty="0">
                <a:solidFill>
                  <a:srgbClr val="FFFFFF"/>
                </a:solidFill>
                <a:latin typeface="Times New Roman" panose="02020603050405020304" pitchFamily="18" charset="0"/>
                <a:cs typeface="Times New Roman" panose="02020603050405020304" pitchFamily="18" charset="0"/>
              </a:rPr>
              <a:t> development test.</a:t>
            </a:r>
          </a:p>
        </p:txBody>
      </p:sp>
      <p:pic>
        <p:nvPicPr>
          <p:cNvPr id="7" name="Picture 6">
            <a:extLst>
              <a:ext uri="{FF2B5EF4-FFF2-40B4-BE49-F238E27FC236}">
                <a16:creationId xmlns:a16="http://schemas.microsoft.com/office/drawing/2014/main" id="{50358EF0-6FBF-6AD4-E43D-C840E88F8429}"/>
              </a:ext>
            </a:extLst>
          </p:cNvPr>
          <p:cNvPicPr>
            <a:picLocks noChangeAspect="1"/>
          </p:cNvPicPr>
          <p:nvPr/>
        </p:nvPicPr>
        <p:blipFill>
          <a:blip r:embed="rId2"/>
          <a:stretch>
            <a:fillRect/>
          </a:stretch>
        </p:blipFill>
        <p:spPr>
          <a:xfrm>
            <a:off x="1981200" y="3543300"/>
            <a:ext cx="8686800" cy="6232717"/>
          </a:xfrm>
          <a:prstGeom prst="rect">
            <a:avLst/>
          </a:prstGeom>
        </p:spPr>
      </p:pic>
    </p:spTree>
    <p:extLst>
      <p:ext uri="{BB962C8B-B14F-4D97-AF65-F5344CB8AC3E}">
        <p14:creationId xmlns:p14="http://schemas.microsoft.com/office/powerpoint/2010/main" val="39370425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Times New Roman" panose="02020603050405020304" pitchFamily="18" charset="0"/>
                <a:cs typeface="Times New Roman" panose="02020603050405020304" pitchFamily="18" charset="0"/>
              </a:rPr>
              <a:t>Tóm</a:t>
            </a:r>
            <a:r>
              <a:rPr lang="en-US" sz="8499" spc="-84" dirty="0">
                <a:solidFill>
                  <a:srgbClr val="000000"/>
                </a:solidFill>
                <a:latin typeface="Times New Roman" panose="02020603050405020304" pitchFamily="18" charset="0"/>
                <a:cs typeface="Times New Roman" panose="02020603050405020304" pitchFamily="18" charset="0"/>
              </a:rPr>
              <a:t> </a:t>
            </a:r>
            <a:r>
              <a:rPr lang="en-US" sz="8499" spc="-84" dirty="0" err="1">
                <a:solidFill>
                  <a:srgbClr val="000000"/>
                </a:solidFill>
                <a:latin typeface="Times New Roman" panose="02020603050405020304" pitchFamily="18" charset="0"/>
                <a:cs typeface="Times New Roman" panose="02020603050405020304" pitchFamily="18" charset="0"/>
              </a:rPr>
              <a:t>tắt</a:t>
            </a: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9">
            <a:extLst>
              <a:ext uri="{FF2B5EF4-FFF2-40B4-BE49-F238E27FC236}">
                <a16:creationId xmlns:a16="http://schemas.microsoft.com/office/drawing/2014/main" id="{5CE423CA-2D84-D572-CFE9-7FBBF8B29196}"/>
              </a:ext>
            </a:extLst>
          </p:cNvPr>
          <p:cNvSpPr txBox="1"/>
          <p:nvPr/>
        </p:nvSpPr>
        <p:spPr>
          <a:xfrm>
            <a:off x="1028700" y="2933700"/>
            <a:ext cx="12215239" cy="5632311"/>
          </a:xfrm>
          <a:prstGeom prst="rect">
            <a:avLst/>
          </a:prstGeom>
          <a:noFill/>
        </p:spPr>
        <p:txBody>
          <a:bodyPr wrap="square" rtlCol="0">
            <a:spAutoFit/>
          </a:bodyPr>
          <a:lstStyle/>
          <a:p>
            <a:endParaRPr lang="vi-VN" sz="2400" dirty="0">
              <a:effectLst/>
              <a:latin typeface="Times New Roman" panose="02020603050405020304" pitchFamily="18" charset="0"/>
              <a:ea typeface="Aptos" panose="020B0004020202020204" pitchFamily="34" charset="0"/>
              <a:cs typeface="Times New Roman" panose="02020603050405020304" pitchFamily="18" charset="0"/>
            </a:endParaRPr>
          </a:p>
          <a:p>
            <a:r>
              <a:rPr lang="vi-VN" sz="2800" dirty="0">
                <a:effectLst/>
                <a:latin typeface="Times New Roman" panose="02020603050405020304" pitchFamily="18" charset="0"/>
                <a:ea typeface="Aptos" panose="020B0004020202020204" pitchFamily="34" charset="0"/>
                <a:cs typeface="Times New Roman" panose="02020603050405020304" pitchFamily="18" charset="0"/>
              </a:rPr>
              <a:t>Trong những năm gần đây, trí tuệ nhân tạo đã chơi một vai trò quan trọng trong y học và chuẩn đoán bệnh, với một ứng dụng đáng chú ý là MedVQA (Medical Visual Question Answering), cho phép trả lời câu hỏi từ hình ảnh y khoa. Cuộc thi ImageCLEFmed-MEDVQA-GI-2023 tập trung vào lĩnh vực tiêu hóa, đặc biệt là các hình ảnh nội soi dạ dày và ruột kết. Một phương pháp đề xuất kết hợp các mô hình BERT và các mô hình thị giác dựa trên Transformer và CNN để trích xuất đặc trưng từ câu hỏi và hình ảnh. Kết quả cho thấy sự ưu thế của các mô hình thị giác dựa trên Transformer và hiệu quả của việc cải thiện hình ảnh, với phương pháp tốt nhất đạt được độ chính xác và F1-Score cao trên tập thử nghiệm</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latin typeface="Times New Roman" panose="02020603050405020304" pitchFamily="18" charset="0"/>
                <a:ea typeface="Aptos" panose="020B0004020202020204" pitchFamily="34" charset="0"/>
                <a:cs typeface="Times New Roman" panose="02020603050405020304" pitchFamily="18" charset="0"/>
              </a:rPr>
              <a:t>K</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ết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hợp</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ưu</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điểm</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BERT+BERiT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cải</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thiện</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đạt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tới</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87.25%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chính</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91.85% F1-Score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tập</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thử</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nghiệm</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phát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triển</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(development test set),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đồng</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thời</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cũng</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quả</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tốt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tập</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thử</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nghiệm</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riêng</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chính</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800" dirty="0" err="1">
                <a:effectLst/>
                <a:latin typeface="Times New Roman" panose="02020603050405020304" pitchFamily="18" charset="0"/>
                <a:ea typeface="Aptos" panose="020B0004020202020204" pitchFamily="34" charset="0"/>
                <a:cs typeface="Times New Roman" panose="02020603050405020304" pitchFamily="18" charset="0"/>
              </a:rPr>
              <a:t>đạt</a:t>
            </a:r>
            <a:r>
              <a:rPr lang="en-US" sz="2800" dirty="0">
                <a:effectLst/>
                <a:latin typeface="Times New Roman" panose="02020603050405020304" pitchFamily="18" charset="0"/>
                <a:ea typeface="Aptos" panose="020B0004020202020204" pitchFamily="34" charset="0"/>
                <a:cs typeface="Times New Roman" panose="02020603050405020304" pitchFamily="18" charset="0"/>
              </a:rPr>
              <a:t> 82.01%.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0302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3D6AFFB5-4027-71A4-1775-FC39AB62B79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F47FC7-F39B-9866-206E-385F4182897D}"/>
              </a:ext>
            </a:extLst>
          </p:cNvPr>
          <p:cNvGrpSpPr/>
          <p:nvPr/>
        </p:nvGrpSpPr>
        <p:grpSpPr>
          <a:xfrm>
            <a:off x="13585950" y="-517425"/>
            <a:ext cx="6210236" cy="5378093"/>
            <a:chOff x="0" y="0"/>
            <a:chExt cx="3619627" cy="3134614"/>
          </a:xfrm>
        </p:grpSpPr>
        <p:sp>
          <p:nvSpPr>
            <p:cNvPr id="3" name="Freeform 3">
              <a:extLst>
                <a:ext uri="{FF2B5EF4-FFF2-40B4-BE49-F238E27FC236}">
                  <a16:creationId xmlns:a16="http://schemas.microsoft.com/office/drawing/2014/main" id="{E862EDCF-035D-854E-C693-A2D3AE923FE5}"/>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a:extLst>
              <a:ext uri="{FF2B5EF4-FFF2-40B4-BE49-F238E27FC236}">
                <a16:creationId xmlns:a16="http://schemas.microsoft.com/office/drawing/2014/main" id="{1C9E8020-EFC2-FEB9-2A9A-49E0C6047A8E}"/>
              </a:ext>
            </a:extLst>
          </p:cNvPr>
          <p:cNvGrpSpPr/>
          <p:nvPr/>
        </p:nvGrpSpPr>
        <p:grpSpPr>
          <a:xfrm>
            <a:off x="12009993" y="165643"/>
            <a:ext cx="3151914" cy="2729572"/>
            <a:chOff x="0" y="0"/>
            <a:chExt cx="3619627" cy="3134614"/>
          </a:xfrm>
        </p:grpSpPr>
        <p:sp>
          <p:nvSpPr>
            <p:cNvPr id="5" name="Freeform 5">
              <a:extLst>
                <a:ext uri="{FF2B5EF4-FFF2-40B4-BE49-F238E27FC236}">
                  <a16:creationId xmlns:a16="http://schemas.microsoft.com/office/drawing/2014/main" id="{6A60916E-5C86-B919-8704-B5821D32B02C}"/>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a:extLst>
              <a:ext uri="{FF2B5EF4-FFF2-40B4-BE49-F238E27FC236}">
                <a16:creationId xmlns:a16="http://schemas.microsoft.com/office/drawing/2014/main" id="{E4039DA6-A030-A775-CDC7-85B637780770}"/>
              </a:ext>
            </a:extLst>
          </p:cNvPr>
          <p:cNvSpPr txBox="1"/>
          <p:nvPr/>
        </p:nvSpPr>
        <p:spPr>
          <a:xfrm>
            <a:off x="1028700" y="1028700"/>
            <a:ext cx="10629900" cy="1269194"/>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F4F4F4"/>
                </a:solidFill>
                <a:latin typeface="Fira Sans Medium"/>
              </a:rPr>
              <a:t>Kết</a:t>
            </a:r>
            <a:r>
              <a:rPr lang="en-US" sz="8499" spc="-84" dirty="0">
                <a:solidFill>
                  <a:srgbClr val="F4F4F4"/>
                </a:solidFill>
                <a:latin typeface="Fira Sans Medium"/>
              </a:rPr>
              <a:t> </a:t>
            </a:r>
            <a:r>
              <a:rPr lang="en-US" sz="8499" spc="-84" dirty="0" err="1">
                <a:solidFill>
                  <a:srgbClr val="F4F4F4"/>
                </a:solidFill>
                <a:latin typeface="Fira Sans Medium"/>
              </a:rPr>
              <a:t>quả</a:t>
            </a:r>
            <a:r>
              <a:rPr lang="en-US" sz="8499" spc="-84" dirty="0">
                <a:solidFill>
                  <a:srgbClr val="F4F4F4"/>
                </a:solidFill>
                <a:latin typeface="Fira Sans Medium"/>
              </a:rPr>
              <a:t> </a:t>
            </a:r>
            <a:r>
              <a:rPr lang="en-US" sz="8499" spc="-84" dirty="0" err="1">
                <a:solidFill>
                  <a:srgbClr val="F4F4F4"/>
                </a:solidFill>
                <a:latin typeface="Fira Sans Medium"/>
              </a:rPr>
              <a:t>thí</a:t>
            </a:r>
            <a:r>
              <a:rPr lang="en-US" sz="8499" spc="-84" dirty="0">
                <a:solidFill>
                  <a:srgbClr val="F4F4F4"/>
                </a:solidFill>
                <a:latin typeface="Fira Sans Medium"/>
              </a:rPr>
              <a:t> </a:t>
            </a:r>
            <a:r>
              <a:rPr lang="en-US" sz="8499" spc="-84" dirty="0" err="1">
                <a:solidFill>
                  <a:srgbClr val="F4F4F4"/>
                </a:solidFill>
                <a:latin typeface="Fira Sans Medium"/>
              </a:rPr>
              <a:t>nghiệm</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9D313EF9-C7FD-4D05-A105-6CFED3582829}"/>
              </a:ext>
            </a:extLst>
          </p:cNvPr>
          <p:cNvSpPr txBox="1"/>
          <p:nvPr/>
        </p:nvSpPr>
        <p:spPr>
          <a:xfrm>
            <a:off x="993616" y="2882406"/>
            <a:ext cx="12573000" cy="430887"/>
          </a:xfrm>
          <a:prstGeom prst="rect">
            <a:avLst/>
          </a:prstGeom>
        </p:spPr>
        <p:txBody>
          <a:bodyPr wrap="square" lIns="0" tIns="0" rIns="0" bIns="0" rtlCol="0" anchor="t">
            <a:spAutoFit/>
          </a:bodyPr>
          <a:lstStyle/>
          <a:p>
            <a:r>
              <a:rPr lang="en-US" sz="2800" dirty="0" err="1">
                <a:solidFill>
                  <a:srgbClr val="FFFFFF"/>
                </a:solidFill>
                <a:latin typeface="Times New Roman" panose="02020603050405020304" pitchFamily="18" charset="0"/>
                <a:cs typeface="Times New Roman" panose="02020603050405020304" pitchFamily="18" charset="0"/>
              </a:rPr>
              <a:t>Kết</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quả</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đánh</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giá</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của</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mô</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hình</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BERT+BEiT</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trên</a:t>
            </a:r>
            <a:r>
              <a:rPr lang="en-US" sz="2800" dirty="0">
                <a:solidFill>
                  <a:srgbClr val="FFFFFF"/>
                </a:solidFill>
                <a:latin typeface="Times New Roman" panose="02020603050405020304" pitchFamily="18" charset="0"/>
                <a:cs typeface="Times New Roman" panose="02020603050405020304" pitchFamily="18" charset="0"/>
              </a:rPr>
              <a:t> </a:t>
            </a:r>
            <a:r>
              <a:rPr lang="en-US" sz="2800" dirty="0" err="1">
                <a:solidFill>
                  <a:srgbClr val="FFFFFF"/>
                </a:solidFill>
                <a:latin typeface="Times New Roman" panose="02020603050405020304" pitchFamily="18" charset="0"/>
                <a:cs typeface="Times New Roman" panose="02020603050405020304" pitchFamily="18" charset="0"/>
              </a:rPr>
              <a:t>tập</a:t>
            </a:r>
            <a:r>
              <a:rPr lang="en-US" sz="2800" dirty="0">
                <a:solidFill>
                  <a:srgbClr val="FFFFFF"/>
                </a:solidFill>
                <a:latin typeface="Times New Roman" panose="02020603050405020304" pitchFamily="18" charset="0"/>
                <a:cs typeface="Times New Roman" panose="02020603050405020304" pitchFamily="18" charset="0"/>
              </a:rPr>
              <a:t> development test </a:t>
            </a:r>
            <a:r>
              <a:rPr lang="en-US" sz="2800" dirty="0" err="1">
                <a:solidFill>
                  <a:srgbClr val="FFFFFF"/>
                </a:solidFill>
                <a:latin typeface="Times New Roman" panose="02020603050405020304" pitchFamily="18" charset="0"/>
                <a:cs typeface="Times New Roman" panose="02020603050405020304" pitchFamily="18" charset="0"/>
              </a:rPr>
              <a:t>và</a:t>
            </a:r>
            <a:r>
              <a:rPr lang="en-US" sz="2800" dirty="0">
                <a:solidFill>
                  <a:srgbClr val="FFFFFF"/>
                </a:solidFill>
                <a:latin typeface="Times New Roman" panose="02020603050405020304" pitchFamily="18" charset="0"/>
                <a:cs typeface="Times New Roman" panose="02020603050405020304" pitchFamily="18" charset="0"/>
              </a:rPr>
              <a:t> private test.</a:t>
            </a:r>
          </a:p>
        </p:txBody>
      </p:sp>
      <p:pic>
        <p:nvPicPr>
          <p:cNvPr id="6" name="Picture 5">
            <a:extLst>
              <a:ext uri="{FF2B5EF4-FFF2-40B4-BE49-F238E27FC236}">
                <a16:creationId xmlns:a16="http://schemas.microsoft.com/office/drawing/2014/main" id="{70C9463E-005C-D988-D082-181F6C5B9024}"/>
              </a:ext>
            </a:extLst>
          </p:cNvPr>
          <p:cNvPicPr>
            <a:picLocks noChangeAspect="1"/>
          </p:cNvPicPr>
          <p:nvPr/>
        </p:nvPicPr>
        <p:blipFill>
          <a:blip r:embed="rId2"/>
          <a:stretch>
            <a:fillRect/>
          </a:stretch>
        </p:blipFill>
        <p:spPr>
          <a:xfrm>
            <a:off x="1371600" y="3695700"/>
            <a:ext cx="10896600" cy="6055095"/>
          </a:xfrm>
          <a:prstGeom prst="rect">
            <a:avLst/>
          </a:prstGeom>
        </p:spPr>
      </p:pic>
    </p:spTree>
    <p:extLst>
      <p:ext uri="{BB962C8B-B14F-4D97-AF65-F5344CB8AC3E}">
        <p14:creationId xmlns:p14="http://schemas.microsoft.com/office/powerpoint/2010/main" val="3585706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1A22516A-014C-E190-CAF1-680E230D570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F8C4C6A-805F-119C-D9ED-E12026F52394}"/>
              </a:ext>
            </a:extLst>
          </p:cNvPr>
          <p:cNvGrpSpPr/>
          <p:nvPr/>
        </p:nvGrpSpPr>
        <p:grpSpPr>
          <a:xfrm>
            <a:off x="13585950" y="-517425"/>
            <a:ext cx="6210236" cy="5378093"/>
            <a:chOff x="0" y="0"/>
            <a:chExt cx="3619627" cy="3134614"/>
          </a:xfrm>
        </p:grpSpPr>
        <p:sp>
          <p:nvSpPr>
            <p:cNvPr id="3" name="Freeform 3">
              <a:extLst>
                <a:ext uri="{FF2B5EF4-FFF2-40B4-BE49-F238E27FC236}">
                  <a16:creationId xmlns:a16="http://schemas.microsoft.com/office/drawing/2014/main" id="{5C761BEF-6210-BBA0-E570-E3057A117926}"/>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a:extLst>
              <a:ext uri="{FF2B5EF4-FFF2-40B4-BE49-F238E27FC236}">
                <a16:creationId xmlns:a16="http://schemas.microsoft.com/office/drawing/2014/main" id="{B2B81F21-F97B-FA47-7A00-A28D9E8713D0}"/>
              </a:ext>
            </a:extLst>
          </p:cNvPr>
          <p:cNvGrpSpPr/>
          <p:nvPr/>
        </p:nvGrpSpPr>
        <p:grpSpPr>
          <a:xfrm>
            <a:off x="12009993" y="165643"/>
            <a:ext cx="3151914" cy="2729572"/>
            <a:chOff x="0" y="0"/>
            <a:chExt cx="3619627" cy="3134614"/>
          </a:xfrm>
        </p:grpSpPr>
        <p:sp>
          <p:nvSpPr>
            <p:cNvPr id="5" name="Freeform 5">
              <a:extLst>
                <a:ext uri="{FF2B5EF4-FFF2-40B4-BE49-F238E27FC236}">
                  <a16:creationId xmlns:a16="http://schemas.microsoft.com/office/drawing/2014/main" id="{FD948C28-A6B0-9A2C-F1A2-4AF60B4B4681}"/>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0" name="TextBox 10">
            <a:extLst>
              <a:ext uri="{FF2B5EF4-FFF2-40B4-BE49-F238E27FC236}">
                <a16:creationId xmlns:a16="http://schemas.microsoft.com/office/drawing/2014/main" id="{7E5B92F6-3EE8-6B05-85FB-5C9584B7148B}"/>
              </a:ext>
            </a:extLst>
          </p:cNvPr>
          <p:cNvSpPr txBox="1"/>
          <p:nvPr/>
        </p:nvSpPr>
        <p:spPr>
          <a:xfrm>
            <a:off x="1028699" y="1028700"/>
            <a:ext cx="10981293" cy="1269194"/>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F4F4F4"/>
                </a:solidFill>
                <a:latin typeface="Fira Sans Medium"/>
              </a:rPr>
              <a:t>Kết</a:t>
            </a:r>
            <a:r>
              <a:rPr lang="en-US" sz="8499" spc="-84" dirty="0">
                <a:solidFill>
                  <a:srgbClr val="F4F4F4"/>
                </a:solidFill>
                <a:latin typeface="Fira Sans Medium"/>
              </a:rPr>
              <a:t> </a:t>
            </a:r>
            <a:r>
              <a:rPr lang="en-US" sz="8499" spc="-84" dirty="0" err="1">
                <a:solidFill>
                  <a:srgbClr val="F4F4F4"/>
                </a:solidFill>
                <a:latin typeface="Fira Sans Medium"/>
              </a:rPr>
              <a:t>quả</a:t>
            </a:r>
            <a:r>
              <a:rPr lang="en-US" sz="8499" spc="-84" dirty="0">
                <a:solidFill>
                  <a:srgbClr val="F4F4F4"/>
                </a:solidFill>
                <a:latin typeface="Fira Sans Medium"/>
              </a:rPr>
              <a:t> </a:t>
            </a:r>
            <a:r>
              <a:rPr lang="en-US" sz="8499" spc="-84" dirty="0" err="1">
                <a:solidFill>
                  <a:srgbClr val="F4F4F4"/>
                </a:solidFill>
                <a:latin typeface="Fira Sans Medium"/>
              </a:rPr>
              <a:t>thí</a:t>
            </a:r>
            <a:r>
              <a:rPr lang="en-US" sz="8499" spc="-84" dirty="0">
                <a:solidFill>
                  <a:srgbClr val="F4F4F4"/>
                </a:solidFill>
                <a:latin typeface="Fira Sans Medium"/>
              </a:rPr>
              <a:t> </a:t>
            </a:r>
            <a:r>
              <a:rPr lang="en-US" sz="8499" spc="-84" dirty="0" err="1">
                <a:solidFill>
                  <a:srgbClr val="F4F4F4"/>
                </a:solidFill>
                <a:latin typeface="Fira Sans Medium"/>
              </a:rPr>
              <a:t>nghiệm</a:t>
            </a:r>
            <a:endParaRPr lang="en-US" sz="8499" spc="-84" dirty="0">
              <a:solidFill>
                <a:srgbClr val="F4F4F4"/>
              </a:solidFill>
              <a:latin typeface="Fira Sans Medium"/>
            </a:endParaRPr>
          </a:p>
        </p:txBody>
      </p:sp>
      <p:sp>
        <p:nvSpPr>
          <p:cNvPr id="12" name="TextBox 14">
            <a:extLst>
              <a:ext uri="{FF2B5EF4-FFF2-40B4-BE49-F238E27FC236}">
                <a16:creationId xmlns:a16="http://schemas.microsoft.com/office/drawing/2014/main" id="{DBF8CF7A-966C-8C06-D09F-8A361BDDEB58}"/>
              </a:ext>
            </a:extLst>
          </p:cNvPr>
          <p:cNvSpPr txBox="1"/>
          <p:nvPr/>
        </p:nvSpPr>
        <p:spPr>
          <a:xfrm>
            <a:off x="999812" y="3419951"/>
            <a:ext cx="12573000" cy="4739759"/>
          </a:xfrm>
          <a:prstGeom prst="rect">
            <a:avLst/>
          </a:prstGeom>
        </p:spPr>
        <p:txBody>
          <a:bodyPr wrap="square" lIns="0" tIns="0" rIns="0" bIns="0" rtlCol="0" anchor="t">
            <a:spAutoFit/>
          </a:bodyPr>
          <a:lstStyle/>
          <a:p>
            <a:pPr marL="457200" indent="-457200">
              <a:buFont typeface="Arial" panose="020B0604020202020204" pitchFamily="34" charset="0"/>
              <a:buChar char="•"/>
            </a:pPr>
            <a:r>
              <a:rPr lang="vi-VN" sz="2800" dirty="0">
                <a:solidFill>
                  <a:srgbClr val="FFFFFF"/>
                </a:solidFill>
                <a:latin typeface="Times New Roman" panose="02020603050405020304" pitchFamily="18" charset="0"/>
                <a:cs typeface="Times New Roman" panose="02020603050405020304" pitchFamily="18" charset="0"/>
              </a:rPr>
              <a:t>Các mô hình transformer cho kết quả tốt hơn các mô hình CNN.</a:t>
            </a:r>
            <a:endParaRPr lang="en-US"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vi-VN"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dirty="0">
                <a:solidFill>
                  <a:srgbClr val="FFFFFF"/>
                </a:solidFill>
                <a:latin typeface="Times New Roman" panose="02020603050405020304" pitchFamily="18" charset="0"/>
                <a:cs typeface="Times New Roman" panose="02020603050405020304" pitchFamily="18" charset="0"/>
              </a:rPr>
              <a:t>6 trong 8 mô hình xử lí ảnh cho kết quả cao hơn từ 0.4% đến 1.11% sau khi ảnh được tiền xử lí.</a:t>
            </a:r>
            <a:endParaRPr lang="en-US"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vi-VN"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dirty="0">
                <a:solidFill>
                  <a:srgbClr val="FFFFFF"/>
                </a:solidFill>
                <a:latin typeface="Times New Roman" panose="02020603050405020304" pitchFamily="18" charset="0"/>
                <a:cs typeface="Times New Roman" panose="02020603050405020304" pitchFamily="18" charset="0"/>
              </a:rPr>
              <a:t>Tác giả nhận xét mô hình kết hợp BERT+BEiT sau khi tiền xử lí ảnh cho kết quả tốt nhất trên tập private test với 14/18 câu hỏi có accuracy đạt trên 80%, accuracy tổng thể đạt 82.01%.</a:t>
            </a:r>
            <a:endParaRPr lang="en-US"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vi-VN" sz="2800" dirty="0">
              <a:solidFill>
                <a:srgbClr val="FFFF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dirty="0">
                <a:solidFill>
                  <a:srgbClr val="FFFFFF"/>
                </a:solidFill>
                <a:latin typeface="Times New Roman" panose="02020603050405020304" pitchFamily="18" charset="0"/>
                <a:cs typeface="Times New Roman" panose="02020603050405020304" pitchFamily="18" charset="0"/>
              </a:rPr>
              <a:t>Tác giả nhận thấy mô hình chưa hoạt động tốt với các câu hỏi về màu sắc, vị trí của vùng viêm loét, hay câu hỏi có nhiều phương án trả lời,.</a:t>
            </a:r>
            <a:endParaRPr lang="en-US" sz="28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8123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18"/>
          <p:cNvGrpSpPr/>
          <p:nvPr/>
        </p:nvGrpSpPr>
        <p:grpSpPr>
          <a:xfrm>
            <a:off x="850754" y="3543300"/>
            <a:ext cx="6291914" cy="2954142"/>
            <a:chOff x="-237261" y="2833781"/>
            <a:chExt cx="8389218" cy="3938856"/>
          </a:xfrm>
        </p:grpSpPr>
        <p:sp>
          <p:nvSpPr>
            <p:cNvPr id="19" name="TextBox 19"/>
            <p:cNvSpPr txBox="1"/>
            <p:nvPr/>
          </p:nvSpPr>
          <p:spPr>
            <a:xfrm>
              <a:off x="0" y="3006295"/>
              <a:ext cx="8151957" cy="622723"/>
            </a:xfrm>
            <a:prstGeom prst="rect">
              <a:avLst/>
            </a:prstGeom>
          </p:spPr>
          <p:txBody>
            <a:bodyPr lIns="0" tIns="0" rIns="0" bIns="0" rtlCol="0" anchor="t">
              <a:spAutoFit/>
            </a:bodyPr>
            <a:lstStyle/>
            <a:p>
              <a:pPr>
                <a:lnSpc>
                  <a:spcPts val="3919"/>
                </a:lnSpc>
              </a:pPr>
              <a:endParaRPr lang="en-US" sz="2799" dirty="0">
                <a:solidFill>
                  <a:srgbClr val="F4F4F4"/>
                </a:solidFill>
                <a:latin typeface="Fira Sans Light"/>
              </a:endParaRPr>
            </a:p>
          </p:txBody>
        </p:sp>
        <p:sp>
          <p:nvSpPr>
            <p:cNvPr id="20" name="TextBox 20"/>
            <p:cNvSpPr txBox="1"/>
            <p:nvPr/>
          </p:nvSpPr>
          <p:spPr>
            <a:xfrm>
              <a:off x="-237261" y="2833781"/>
              <a:ext cx="8151957" cy="3938856"/>
            </a:xfrm>
            <a:prstGeom prst="rect">
              <a:avLst/>
            </a:prstGeom>
          </p:spPr>
          <p:txBody>
            <a:bodyPr lIns="0" tIns="0" rIns="0" bIns="0" rtlCol="0" anchor="t">
              <a:spAutoFit/>
            </a:bodyPr>
            <a:lstStyle/>
            <a:p>
              <a:pPr>
                <a:lnSpc>
                  <a:spcPts val="7800"/>
                </a:lnSpc>
                <a:spcBef>
                  <a:spcPct val="0"/>
                </a:spcBef>
              </a:pPr>
              <a:r>
                <a:rPr lang="vi-VN" sz="6000" spc="-60" dirty="0">
                  <a:solidFill>
                    <a:srgbClr val="F4F4F4"/>
                  </a:solidFill>
                  <a:latin typeface="Fira Sans Medium"/>
                </a:rPr>
                <a:t>Kết luận và hướng nghiên cứu trong tương lai</a:t>
              </a:r>
              <a:endParaRPr lang="en-US" sz="6000" spc="-60" dirty="0">
                <a:solidFill>
                  <a:srgbClr val="F4F4F4"/>
                </a:solidFill>
                <a:latin typeface="Fira Sans Medium"/>
              </a:endParaRPr>
            </a:p>
          </p:txBody>
        </p:sp>
      </p:grpSp>
      <p:sp>
        <p:nvSpPr>
          <p:cNvPr id="6" name="TextBox 5">
            <a:extLst>
              <a:ext uri="{FF2B5EF4-FFF2-40B4-BE49-F238E27FC236}">
                <a16:creationId xmlns:a16="http://schemas.microsoft.com/office/drawing/2014/main" id="{9F776E9E-FAC7-4F6A-8675-A9DD82DFB05C}"/>
              </a:ext>
            </a:extLst>
          </p:cNvPr>
          <p:cNvSpPr txBox="1"/>
          <p:nvPr/>
        </p:nvSpPr>
        <p:spPr>
          <a:xfrm>
            <a:off x="10058400" y="723900"/>
            <a:ext cx="7200900" cy="9140964"/>
          </a:xfrm>
          <a:prstGeom prst="rect">
            <a:avLst/>
          </a:prstGeom>
          <a:noFill/>
        </p:spPr>
        <p:txBody>
          <a:bodyPr wrap="square" rtlCol="0">
            <a:spAutoFit/>
          </a:bodyPr>
          <a:lstStyle/>
          <a:p>
            <a:pPr marL="457200" indent="-457200">
              <a:buFont typeface="Arial" panose="020B0604020202020204" pitchFamily="34" charset="0"/>
              <a:buChar char="•"/>
            </a:pPr>
            <a:r>
              <a:rPr lang="vi-VN" sz="2800" dirty="0">
                <a:latin typeface="+mj-lt"/>
              </a:rPr>
              <a:t>Bằng thử nghiệm, các tác giả kết luận phương pháp tiền xử lí hình ảnh nội soi gồm lấp đầy vùng sáng gương và lấp đầy viền đen giúp tăng hiệu quả của mô hình lên đến 1.11% chỉ số F1. </a:t>
            </a:r>
          </a:p>
          <a:p>
            <a:pPr marL="457200" indent="-457200">
              <a:buFont typeface="Arial" panose="020B0604020202020204" pitchFamily="34" charset="0"/>
              <a:buChar char="•"/>
            </a:pPr>
            <a:r>
              <a:rPr lang="vi-VN" sz="2800" dirty="0">
                <a:latin typeface="+mj-lt"/>
              </a:rPr>
              <a:t>Mô hình thử nghiệm cho kết quả tốt nhất trên bài toán VQA của tập dữ liệu ImageCLEFmed-MEDVQA-GI-2023 là BERT+BEiT cùng tiền xử lí ảnh. Mô hình vẫn còn hạn chế đối với những câu hỏi về màu, vị trí hay có nhiều phương án.</a:t>
            </a:r>
          </a:p>
          <a:p>
            <a:pPr marL="457200" indent="-457200">
              <a:buFont typeface="Arial" panose="020B0604020202020204" pitchFamily="34" charset="0"/>
              <a:buChar char="•"/>
            </a:pPr>
            <a:r>
              <a:rPr lang="vi-VN" sz="2800" dirty="0">
                <a:latin typeface="+mj-lt"/>
              </a:rPr>
              <a:t>Hướng nghiên cứu của nhóm tác giả: là tìm giải pháp cải thiện quá trình trích xuất đặc trưng từ hình ảnh và câu hỏi, thử nghiệm bằng mô hình U-net, ResUnet++, thử nghiệm phương pháp tiền xử lí ảnh nội soi khác như interlacing removal (xử lí vùng xen kẽ), uneven lighting removal (xử lí ánh sáng không đồng đều), tăng cường độ chính xác của mô hình. Xây dựng chat bot chuẩn đoán từ hệ thống mô hình trên.</a:t>
            </a:r>
            <a:endParaRPr lang="en-US" sz="2800" dirty="0">
              <a:latin typeface="+mj-lt"/>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28700" y="3236453"/>
            <a:ext cx="10202605" cy="3639394"/>
          </a:xfrm>
          <a:prstGeom prst="rect">
            <a:avLst/>
          </a:prstGeom>
        </p:spPr>
        <p:txBody>
          <a:bodyPr lIns="0" tIns="0" rIns="0" bIns="0" rtlCol="0" anchor="t">
            <a:spAutoFit/>
          </a:bodyPr>
          <a:lstStyle/>
          <a:p>
            <a:pPr>
              <a:lnSpc>
                <a:spcPts val="14399"/>
              </a:lnSpc>
            </a:pPr>
            <a:r>
              <a:rPr lang="en-US" sz="11999" dirty="0">
                <a:solidFill>
                  <a:srgbClr val="000000"/>
                </a:solidFill>
                <a:latin typeface="Fira Sans Bold"/>
              </a:rPr>
              <a:t>Thank</a:t>
            </a:r>
            <a:r>
              <a:rPr lang="vi-VN" sz="11999" dirty="0">
                <a:solidFill>
                  <a:srgbClr val="000000"/>
                </a:solidFill>
                <a:latin typeface="Fira Sans Bold"/>
              </a:rPr>
              <a:t> you</a:t>
            </a:r>
            <a:r>
              <a:rPr lang="en-US" sz="11999" dirty="0">
                <a:solidFill>
                  <a:srgbClr val="000000"/>
                </a:solidFill>
                <a:latin typeface="Fira Sans Bold"/>
              </a:rPr>
              <a:t> for your watching</a:t>
            </a:r>
          </a:p>
        </p:txBody>
      </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 name="Group 13">
            <a:extLst>
              <a:ext uri="{FF2B5EF4-FFF2-40B4-BE49-F238E27FC236}">
                <a16:creationId xmlns:a16="http://schemas.microsoft.com/office/drawing/2014/main" id="{6E43ED71-AC21-72D9-F93C-088753A61BF6}"/>
              </a:ext>
            </a:extLst>
          </p:cNvPr>
          <p:cNvGrpSpPr/>
          <p:nvPr/>
        </p:nvGrpSpPr>
        <p:grpSpPr>
          <a:xfrm>
            <a:off x="1028700" y="1028700"/>
            <a:ext cx="7277100" cy="586200"/>
            <a:chOff x="0" y="0"/>
            <a:chExt cx="9702800" cy="781600"/>
          </a:xfrm>
        </p:grpSpPr>
        <p:sp>
          <p:nvSpPr>
            <p:cNvPr id="4" name="TextBox 14">
              <a:extLst>
                <a:ext uri="{FF2B5EF4-FFF2-40B4-BE49-F238E27FC236}">
                  <a16:creationId xmlns:a16="http://schemas.microsoft.com/office/drawing/2014/main" id="{541A9007-E4CD-CA03-AB43-559ADE5F287C}"/>
                </a:ext>
              </a:extLst>
            </p:cNvPr>
            <p:cNvSpPr txBox="1"/>
            <p:nvPr/>
          </p:nvSpPr>
          <p:spPr>
            <a:xfrm>
              <a:off x="1293956" y="104415"/>
              <a:ext cx="8408844" cy="596317"/>
            </a:xfrm>
            <a:prstGeom prst="rect">
              <a:avLst/>
            </a:prstGeom>
          </p:spPr>
          <p:txBody>
            <a:bodyPr wrap="square" lIns="0" tIns="0" rIns="0" bIns="0" rtlCol="0" anchor="t">
              <a:spAutoFit/>
            </a:bodyPr>
            <a:lstStyle/>
            <a:p>
              <a:pPr>
                <a:lnSpc>
                  <a:spcPts val="3359"/>
                </a:lnSpc>
                <a:spcBef>
                  <a:spcPct val="0"/>
                </a:spcBef>
              </a:pPr>
              <a:r>
                <a:rPr lang="en-US" sz="4000" dirty="0">
                  <a:solidFill>
                    <a:srgbClr val="000000"/>
                  </a:solidFill>
                  <a:latin typeface="Times New Roman" panose="02020603050405020304" pitchFamily="18" charset="0"/>
                  <a:cs typeface="Times New Roman" panose="02020603050405020304" pitchFamily="18" charset="0"/>
                </a:rPr>
                <a:t>DS312 – </a:t>
              </a:r>
              <a:r>
                <a:rPr lang="en-US" sz="4000" dirty="0" err="1">
                  <a:solidFill>
                    <a:srgbClr val="000000"/>
                  </a:solidFill>
                  <a:latin typeface="Times New Roman" panose="02020603050405020304" pitchFamily="18" charset="0"/>
                  <a:cs typeface="Times New Roman" panose="02020603050405020304" pitchFamily="18" charset="0"/>
                </a:rPr>
                <a:t>Xử</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lý</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ảnh</a:t>
              </a:r>
              <a:r>
                <a:rPr lang="en-US" sz="4000" dirty="0">
                  <a:solidFill>
                    <a:srgbClr val="000000"/>
                  </a:solidFill>
                  <a:latin typeface="Times New Roman" panose="02020603050405020304" pitchFamily="18" charset="0"/>
                  <a:cs typeface="Times New Roman" panose="02020603050405020304" pitchFamily="18" charset="0"/>
                </a:rPr>
                <a:t> y khoa</a:t>
              </a:r>
            </a:p>
          </p:txBody>
        </p:sp>
        <p:pic>
          <p:nvPicPr>
            <p:cNvPr id="16" name="Picture 15">
              <a:extLst>
                <a:ext uri="{FF2B5EF4-FFF2-40B4-BE49-F238E27FC236}">
                  <a16:creationId xmlns:a16="http://schemas.microsoft.com/office/drawing/2014/main" id="{4B10C2C4-367E-84B7-977A-CB701B8B00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905010" cy="781600"/>
            </a:xfrm>
            <a:prstGeom prst="rect">
              <a:avLst/>
            </a:prstGeom>
          </p:spPr>
        </p:pic>
      </p:grpSp>
    </p:spTree>
    <p:extLst>
      <p:ext uri="{BB962C8B-B14F-4D97-AF65-F5344CB8AC3E}">
        <p14:creationId xmlns:p14="http://schemas.microsoft.com/office/powerpoint/2010/main" val="29560870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94FF0256-1DD2-3DF6-952F-56CA62991143}"/>
              </a:ext>
            </a:extLst>
          </p:cNvPr>
          <p:cNvSpPr/>
          <p:nvPr/>
        </p:nvSpPr>
        <p:spPr>
          <a:xfrm rot="10800000">
            <a:off x="0" y="-32932"/>
            <a:ext cx="9372600" cy="3347631"/>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sp>
        <p:nvSpPr>
          <p:cNvPr id="4" name="TextBox 4"/>
          <p:cNvSpPr txBox="1"/>
          <p:nvPr/>
        </p:nvSpPr>
        <p:spPr>
          <a:xfrm>
            <a:off x="2088353" y="3767260"/>
            <a:ext cx="4769647"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I: </a:t>
            </a:r>
            <a:r>
              <a:rPr lang="en-US" sz="3200" b="1" dirty="0" err="1">
                <a:solidFill>
                  <a:srgbClr val="004651"/>
                </a:solidFill>
                <a:latin typeface="Fira Sans Medium"/>
              </a:rPr>
              <a:t>Giới</a:t>
            </a:r>
            <a:r>
              <a:rPr lang="en-US" sz="3200" b="1" dirty="0">
                <a:solidFill>
                  <a:srgbClr val="004651"/>
                </a:solidFill>
                <a:latin typeface="Fira Sans Medium"/>
              </a:rPr>
              <a:t> </a:t>
            </a:r>
            <a:r>
              <a:rPr lang="en-US" sz="3200" b="1" dirty="0" err="1">
                <a:solidFill>
                  <a:srgbClr val="004651"/>
                </a:solidFill>
                <a:latin typeface="Fira Sans Medium"/>
              </a:rPr>
              <a:t>thiệu</a:t>
            </a:r>
            <a:endParaRPr lang="en-US" sz="3200" b="1" dirty="0">
              <a:solidFill>
                <a:srgbClr val="004651"/>
              </a:solidFill>
              <a:latin typeface="Fira Sans Medium"/>
            </a:endParaRPr>
          </a:p>
        </p:txBody>
      </p:sp>
      <p:sp>
        <p:nvSpPr>
          <p:cNvPr id="7" name="TextBox 7"/>
          <p:cNvSpPr txBox="1"/>
          <p:nvPr/>
        </p:nvSpPr>
        <p:spPr>
          <a:xfrm>
            <a:off x="2088352" y="4620472"/>
            <a:ext cx="10103647"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II: </a:t>
            </a:r>
            <a:r>
              <a:rPr lang="en-US" sz="3200" b="1" dirty="0" err="1">
                <a:solidFill>
                  <a:srgbClr val="004651"/>
                </a:solidFill>
                <a:latin typeface="Fira Sans Medium"/>
              </a:rPr>
              <a:t>Bối</a:t>
            </a:r>
            <a:r>
              <a:rPr lang="en-US" sz="3200" b="1" dirty="0">
                <a:solidFill>
                  <a:srgbClr val="004651"/>
                </a:solidFill>
                <a:latin typeface="Fira Sans Medium"/>
              </a:rPr>
              <a:t> </a:t>
            </a:r>
            <a:r>
              <a:rPr lang="en-US" sz="3200" b="1" dirty="0" err="1">
                <a:solidFill>
                  <a:srgbClr val="004651"/>
                </a:solidFill>
                <a:latin typeface="Fira Sans Medium"/>
              </a:rPr>
              <a:t>cảnh</a:t>
            </a:r>
            <a:r>
              <a:rPr lang="en-US" sz="3200" b="1" dirty="0">
                <a:solidFill>
                  <a:srgbClr val="004651"/>
                </a:solidFill>
                <a:latin typeface="Fira Sans Medium"/>
              </a:rPr>
              <a:t> </a:t>
            </a:r>
            <a:r>
              <a:rPr lang="en-US" sz="3200" b="1" dirty="0" err="1">
                <a:solidFill>
                  <a:srgbClr val="004651"/>
                </a:solidFill>
                <a:latin typeface="Fira Sans Medium"/>
              </a:rPr>
              <a:t>và</a:t>
            </a:r>
            <a:r>
              <a:rPr lang="en-US" sz="3200" b="1" dirty="0">
                <a:solidFill>
                  <a:srgbClr val="004651"/>
                </a:solidFill>
                <a:latin typeface="Fira Sans Medium"/>
              </a:rPr>
              <a:t> </a:t>
            </a:r>
            <a:r>
              <a:rPr lang="en-US" sz="3200" b="1" dirty="0" err="1">
                <a:solidFill>
                  <a:srgbClr val="004651"/>
                </a:solidFill>
                <a:latin typeface="Fira Sans Medium"/>
              </a:rPr>
              <a:t>công</a:t>
            </a:r>
            <a:r>
              <a:rPr lang="en-US" sz="3200" b="1" dirty="0">
                <a:solidFill>
                  <a:srgbClr val="004651"/>
                </a:solidFill>
                <a:latin typeface="Fira Sans Medium"/>
              </a:rPr>
              <a:t> </a:t>
            </a:r>
            <a:r>
              <a:rPr lang="en-US" sz="3200" b="1" dirty="0" err="1">
                <a:solidFill>
                  <a:srgbClr val="004651"/>
                </a:solidFill>
                <a:latin typeface="Fira Sans Medium"/>
              </a:rPr>
              <a:t>việc</a:t>
            </a:r>
            <a:r>
              <a:rPr lang="en-US" sz="3200" b="1" dirty="0">
                <a:solidFill>
                  <a:srgbClr val="004651"/>
                </a:solidFill>
                <a:latin typeface="Fira Sans Medium"/>
              </a:rPr>
              <a:t> </a:t>
            </a:r>
            <a:r>
              <a:rPr lang="en-US" sz="3200" b="1" dirty="0" err="1">
                <a:solidFill>
                  <a:srgbClr val="004651"/>
                </a:solidFill>
                <a:latin typeface="Fira Sans Medium"/>
              </a:rPr>
              <a:t>liên</a:t>
            </a:r>
            <a:r>
              <a:rPr lang="en-US" sz="3200" b="1" dirty="0">
                <a:solidFill>
                  <a:srgbClr val="004651"/>
                </a:solidFill>
                <a:latin typeface="Fira Sans Medium"/>
              </a:rPr>
              <a:t> </a:t>
            </a:r>
            <a:r>
              <a:rPr lang="en-US" sz="3200" b="1" dirty="0" err="1">
                <a:solidFill>
                  <a:srgbClr val="004651"/>
                </a:solidFill>
                <a:latin typeface="Fira Sans Medium"/>
              </a:rPr>
              <a:t>quan</a:t>
            </a:r>
            <a:r>
              <a:rPr lang="en-US" sz="3200" b="1" dirty="0">
                <a:solidFill>
                  <a:srgbClr val="004651"/>
                </a:solidFill>
                <a:latin typeface="Fira Sans Medium"/>
              </a:rPr>
              <a:t>  </a:t>
            </a:r>
          </a:p>
        </p:txBody>
      </p:sp>
      <p:sp>
        <p:nvSpPr>
          <p:cNvPr id="10" name="TextBox 10"/>
          <p:cNvSpPr txBox="1"/>
          <p:nvPr/>
        </p:nvSpPr>
        <p:spPr>
          <a:xfrm>
            <a:off x="2088348" y="6291220"/>
            <a:ext cx="7893852"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IV: </a:t>
            </a:r>
            <a:r>
              <a:rPr lang="en-US" sz="3200" b="1" dirty="0" err="1">
                <a:solidFill>
                  <a:srgbClr val="004651"/>
                </a:solidFill>
                <a:latin typeface="Fira Sans Medium"/>
              </a:rPr>
              <a:t>Phương</a:t>
            </a:r>
            <a:r>
              <a:rPr lang="en-US" sz="3200" b="1" dirty="0">
                <a:solidFill>
                  <a:srgbClr val="004651"/>
                </a:solidFill>
                <a:latin typeface="Fira Sans Medium"/>
              </a:rPr>
              <a:t> </a:t>
            </a:r>
            <a:r>
              <a:rPr lang="en-US" sz="3200" b="1" dirty="0" err="1">
                <a:solidFill>
                  <a:srgbClr val="004651"/>
                </a:solidFill>
                <a:latin typeface="Fira Sans Medium"/>
              </a:rPr>
              <a:t>pháp</a:t>
            </a:r>
            <a:r>
              <a:rPr lang="en-US" sz="3200" b="1" dirty="0">
                <a:solidFill>
                  <a:srgbClr val="004651"/>
                </a:solidFill>
                <a:latin typeface="Fira Sans Medium"/>
              </a:rPr>
              <a:t> </a:t>
            </a:r>
            <a:r>
              <a:rPr lang="en-US" sz="3200" b="1" dirty="0" err="1">
                <a:solidFill>
                  <a:srgbClr val="004651"/>
                </a:solidFill>
                <a:latin typeface="Fira Sans Medium"/>
              </a:rPr>
              <a:t>đề</a:t>
            </a:r>
            <a:r>
              <a:rPr lang="en-US" sz="3200" b="1" dirty="0">
                <a:solidFill>
                  <a:srgbClr val="004651"/>
                </a:solidFill>
                <a:latin typeface="Fira Sans Medium"/>
              </a:rPr>
              <a:t> </a:t>
            </a:r>
            <a:r>
              <a:rPr lang="en-US" sz="3200" b="1" dirty="0" err="1">
                <a:solidFill>
                  <a:srgbClr val="004651"/>
                </a:solidFill>
                <a:latin typeface="Fira Sans Medium"/>
              </a:rPr>
              <a:t>xuất</a:t>
            </a:r>
            <a:r>
              <a:rPr lang="en-US" sz="3200" b="1" dirty="0">
                <a:solidFill>
                  <a:srgbClr val="004651"/>
                </a:solidFill>
                <a:latin typeface="Fira Sans Medium"/>
              </a:rPr>
              <a:t> </a:t>
            </a:r>
          </a:p>
        </p:txBody>
      </p:sp>
      <p:sp>
        <p:nvSpPr>
          <p:cNvPr id="13" name="TextBox 13"/>
          <p:cNvSpPr txBox="1"/>
          <p:nvPr/>
        </p:nvSpPr>
        <p:spPr>
          <a:xfrm>
            <a:off x="2088352" y="5492681"/>
            <a:ext cx="9417848"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III: </a:t>
            </a:r>
            <a:r>
              <a:rPr lang="en-US" sz="3200" b="1" dirty="0" err="1">
                <a:solidFill>
                  <a:srgbClr val="004651"/>
                </a:solidFill>
                <a:latin typeface="Fira Sans Medium"/>
              </a:rPr>
              <a:t>Mô</a:t>
            </a:r>
            <a:r>
              <a:rPr lang="en-US" sz="3200" b="1" dirty="0">
                <a:solidFill>
                  <a:srgbClr val="004651"/>
                </a:solidFill>
                <a:latin typeface="Fira Sans Medium"/>
              </a:rPr>
              <a:t> </a:t>
            </a:r>
            <a:r>
              <a:rPr lang="en-US" sz="3200" b="1" dirty="0" err="1">
                <a:solidFill>
                  <a:srgbClr val="004651"/>
                </a:solidFill>
                <a:latin typeface="Fira Sans Medium"/>
              </a:rPr>
              <a:t>tả</a:t>
            </a:r>
            <a:r>
              <a:rPr lang="en-US" sz="3200" b="1" dirty="0">
                <a:solidFill>
                  <a:srgbClr val="004651"/>
                </a:solidFill>
                <a:latin typeface="Fira Sans Medium"/>
              </a:rPr>
              <a:t> </a:t>
            </a:r>
            <a:r>
              <a:rPr lang="en-US" sz="3200" b="1" dirty="0" err="1">
                <a:solidFill>
                  <a:srgbClr val="004651"/>
                </a:solidFill>
                <a:latin typeface="Fira Sans Medium"/>
              </a:rPr>
              <a:t>bào</a:t>
            </a:r>
            <a:r>
              <a:rPr lang="en-US" sz="3200" b="1" dirty="0">
                <a:solidFill>
                  <a:srgbClr val="004651"/>
                </a:solidFill>
                <a:latin typeface="Fira Sans Medium"/>
              </a:rPr>
              <a:t> </a:t>
            </a:r>
            <a:r>
              <a:rPr lang="en-US" sz="3200" b="1" dirty="0" err="1">
                <a:solidFill>
                  <a:srgbClr val="004651"/>
                </a:solidFill>
                <a:latin typeface="Fira Sans Medium"/>
              </a:rPr>
              <a:t>toán</a:t>
            </a:r>
            <a:r>
              <a:rPr lang="en-US" sz="3200" b="1" dirty="0">
                <a:solidFill>
                  <a:srgbClr val="004651"/>
                </a:solidFill>
                <a:latin typeface="Fira Sans Medium"/>
              </a:rPr>
              <a:t> </a:t>
            </a:r>
            <a:r>
              <a:rPr lang="en-US" sz="3200" b="1" dirty="0" err="1">
                <a:solidFill>
                  <a:srgbClr val="004651"/>
                </a:solidFill>
                <a:latin typeface="Fira Sans Medium"/>
              </a:rPr>
              <a:t>và</a:t>
            </a:r>
            <a:r>
              <a:rPr lang="en-US" sz="3200" b="1" dirty="0">
                <a:solidFill>
                  <a:srgbClr val="004651"/>
                </a:solidFill>
                <a:latin typeface="Fira Sans Medium"/>
              </a:rPr>
              <a:t> </a:t>
            </a:r>
            <a:r>
              <a:rPr lang="en-US" sz="3200" b="1" dirty="0" err="1">
                <a:solidFill>
                  <a:srgbClr val="004651"/>
                </a:solidFill>
                <a:latin typeface="Fira Sans Medium"/>
              </a:rPr>
              <a:t>tập</a:t>
            </a:r>
            <a:r>
              <a:rPr lang="en-US" sz="3200" b="1" dirty="0">
                <a:solidFill>
                  <a:srgbClr val="004651"/>
                </a:solidFill>
                <a:latin typeface="Fira Sans Medium"/>
              </a:rPr>
              <a:t> </a:t>
            </a:r>
            <a:r>
              <a:rPr lang="en-US" sz="3200" b="1" dirty="0" err="1">
                <a:solidFill>
                  <a:srgbClr val="004651"/>
                </a:solidFill>
                <a:latin typeface="Fira Sans Medium"/>
              </a:rPr>
              <a:t>dữ</a:t>
            </a:r>
            <a:r>
              <a:rPr lang="en-US" sz="3200" b="1" dirty="0">
                <a:solidFill>
                  <a:srgbClr val="004651"/>
                </a:solidFill>
                <a:latin typeface="Fira Sans Medium"/>
              </a:rPr>
              <a:t> </a:t>
            </a:r>
            <a:r>
              <a:rPr lang="en-US" sz="3200" b="1" dirty="0" err="1">
                <a:solidFill>
                  <a:srgbClr val="004651"/>
                </a:solidFill>
                <a:latin typeface="Fira Sans Medium"/>
              </a:rPr>
              <a:t>liệu</a:t>
            </a:r>
            <a:endParaRPr lang="en-US" sz="3200" b="1" dirty="0">
              <a:solidFill>
                <a:srgbClr val="004651"/>
              </a:solidFill>
              <a:latin typeface="Fira Sans Medium"/>
            </a:endParaRPr>
          </a:p>
        </p:txBody>
      </p:sp>
      <p:sp>
        <p:nvSpPr>
          <p:cNvPr id="15" name="TextBox 15"/>
          <p:cNvSpPr txBox="1"/>
          <p:nvPr/>
        </p:nvSpPr>
        <p:spPr>
          <a:xfrm>
            <a:off x="1028700" y="1028700"/>
            <a:ext cx="8115300" cy="1269835"/>
          </a:xfrm>
          <a:prstGeom prst="rect">
            <a:avLst/>
          </a:prstGeom>
        </p:spPr>
        <p:txBody>
          <a:bodyPr wrap="square" lIns="0" tIns="0" rIns="0" bIns="0" rtlCol="0" anchor="t">
            <a:spAutoFit/>
          </a:bodyPr>
          <a:lstStyle/>
          <a:p>
            <a:pPr>
              <a:lnSpc>
                <a:spcPts val="10199"/>
              </a:lnSpc>
              <a:spcBef>
                <a:spcPct val="0"/>
              </a:spcBef>
            </a:pPr>
            <a:r>
              <a:rPr lang="en-US" sz="8499" spc="-84" dirty="0" err="1">
                <a:solidFill>
                  <a:srgbClr val="000000"/>
                </a:solidFill>
                <a:latin typeface="Times New Roman" panose="02020603050405020304" pitchFamily="18" charset="0"/>
                <a:cs typeface="Times New Roman" panose="02020603050405020304" pitchFamily="18" charset="0"/>
              </a:rPr>
              <a:t>Nội</a:t>
            </a:r>
            <a:r>
              <a:rPr lang="en-US" sz="8499" spc="-84" dirty="0">
                <a:solidFill>
                  <a:srgbClr val="000000"/>
                </a:solidFill>
                <a:latin typeface="Times New Roman" panose="02020603050405020304" pitchFamily="18" charset="0"/>
                <a:cs typeface="Times New Roman" panose="02020603050405020304" pitchFamily="18" charset="0"/>
              </a:rPr>
              <a:t> dung </a:t>
            </a:r>
            <a:r>
              <a:rPr lang="en-US" sz="8499" spc="-84" dirty="0" err="1">
                <a:solidFill>
                  <a:srgbClr val="000000"/>
                </a:solidFill>
                <a:latin typeface="Times New Roman" panose="02020603050405020304" pitchFamily="18" charset="0"/>
                <a:cs typeface="Times New Roman" panose="02020603050405020304" pitchFamily="18" charset="0"/>
              </a:rPr>
              <a:t>bài</a:t>
            </a:r>
            <a:r>
              <a:rPr lang="en-US" sz="8499" spc="-84" dirty="0">
                <a:solidFill>
                  <a:srgbClr val="000000"/>
                </a:solidFill>
                <a:latin typeface="Times New Roman" panose="02020603050405020304" pitchFamily="18" charset="0"/>
                <a:cs typeface="Times New Roman" panose="02020603050405020304" pitchFamily="18" charset="0"/>
              </a:rPr>
              <a:t> </a:t>
            </a:r>
            <a:r>
              <a:rPr lang="en-US" sz="8499" spc="-84" dirty="0" err="1">
                <a:solidFill>
                  <a:srgbClr val="000000"/>
                </a:solidFill>
                <a:latin typeface="Times New Roman" panose="02020603050405020304" pitchFamily="18" charset="0"/>
                <a:cs typeface="Times New Roman" panose="02020603050405020304" pitchFamily="18" charset="0"/>
              </a:rPr>
              <a:t>báo</a:t>
            </a:r>
            <a:endParaRPr lang="en-US" sz="8499" spc="-84" dirty="0">
              <a:solidFill>
                <a:srgbClr val="000000"/>
              </a:solidFill>
              <a:latin typeface="Times New Roman" panose="02020603050405020304" pitchFamily="18" charset="0"/>
              <a:cs typeface="Times New Roman" panose="02020603050405020304" pitchFamily="18" charset="0"/>
            </a:endParaRPr>
          </a:p>
        </p:txBody>
      </p:sp>
      <p:grpSp>
        <p:nvGrpSpPr>
          <p:cNvPr id="25" name="Group 25"/>
          <p:cNvGrpSpPr/>
          <p:nvPr/>
        </p:nvGrpSpPr>
        <p:grpSpPr>
          <a:xfrm>
            <a:off x="17168505" y="2294858"/>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6" name="Group 17">
            <a:extLst>
              <a:ext uri="{FF2B5EF4-FFF2-40B4-BE49-F238E27FC236}">
                <a16:creationId xmlns:a16="http://schemas.microsoft.com/office/drawing/2014/main" id="{760D4CC3-08C3-DB5E-2FE0-760D6A0C8D3F}"/>
              </a:ext>
            </a:extLst>
          </p:cNvPr>
          <p:cNvGrpSpPr/>
          <p:nvPr/>
        </p:nvGrpSpPr>
        <p:grpSpPr>
          <a:xfrm>
            <a:off x="1412008" y="3883990"/>
            <a:ext cx="380203" cy="329258"/>
            <a:chOff x="0" y="0"/>
            <a:chExt cx="3619627" cy="3134614"/>
          </a:xfrm>
        </p:grpSpPr>
        <p:sp>
          <p:nvSpPr>
            <p:cNvPr id="32" name="Freeform 18">
              <a:extLst>
                <a:ext uri="{FF2B5EF4-FFF2-40B4-BE49-F238E27FC236}">
                  <a16:creationId xmlns:a16="http://schemas.microsoft.com/office/drawing/2014/main" id="{E6534B47-A137-C398-4E6A-011CF580F25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sp>
        <p:nvSpPr>
          <p:cNvPr id="33" name="TextBox 10">
            <a:extLst>
              <a:ext uri="{FF2B5EF4-FFF2-40B4-BE49-F238E27FC236}">
                <a16:creationId xmlns:a16="http://schemas.microsoft.com/office/drawing/2014/main" id="{02198EB7-77AE-8D45-29F3-65214DA214CB}"/>
              </a:ext>
            </a:extLst>
          </p:cNvPr>
          <p:cNvSpPr txBox="1"/>
          <p:nvPr/>
        </p:nvSpPr>
        <p:spPr>
          <a:xfrm>
            <a:off x="2088348" y="8845374"/>
            <a:ext cx="13075452"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VII: </a:t>
            </a:r>
            <a:r>
              <a:rPr lang="en-US" sz="3200" b="1" dirty="0" err="1">
                <a:solidFill>
                  <a:srgbClr val="004651"/>
                </a:solidFill>
                <a:latin typeface="Fira Sans Medium"/>
              </a:rPr>
              <a:t>Kết</a:t>
            </a:r>
            <a:r>
              <a:rPr lang="en-US" sz="3200" b="1" dirty="0">
                <a:solidFill>
                  <a:srgbClr val="004651"/>
                </a:solidFill>
                <a:latin typeface="Fira Sans Medium"/>
              </a:rPr>
              <a:t> </a:t>
            </a:r>
            <a:r>
              <a:rPr lang="en-US" sz="3200" b="1" dirty="0" err="1">
                <a:solidFill>
                  <a:srgbClr val="004651"/>
                </a:solidFill>
                <a:latin typeface="Fira Sans Medium"/>
              </a:rPr>
              <a:t>luận</a:t>
            </a:r>
            <a:r>
              <a:rPr lang="en-US" sz="3200" b="1" dirty="0">
                <a:solidFill>
                  <a:srgbClr val="004651"/>
                </a:solidFill>
                <a:latin typeface="Fira Sans Medium"/>
              </a:rPr>
              <a:t> </a:t>
            </a:r>
            <a:r>
              <a:rPr lang="en-US" sz="3200" b="1" dirty="0" err="1">
                <a:solidFill>
                  <a:srgbClr val="004651"/>
                </a:solidFill>
                <a:latin typeface="Fira Sans Medium"/>
              </a:rPr>
              <a:t>và</a:t>
            </a:r>
            <a:r>
              <a:rPr lang="en-US" sz="3200" b="1" dirty="0">
                <a:solidFill>
                  <a:srgbClr val="004651"/>
                </a:solidFill>
                <a:latin typeface="Fira Sans Medium"/>
              </a:rPr>
              <a:t> </a:t>
            </a:r>
            <a:r>
              <a:rPr lang="en-US" sz="3200" b="1" dirty="0" err="1">
                <a:solidFill>
                  <a:srgbClr val="004651"/>
                </a:solidFill>
                <a:latin typeface="Fira Sans Medium"/>
              </a:rPr>
              <a:t>hướng</a:t>
            </a:r>
            <a:r>
              <a:rPr lang="en-US" sz="3200" b="1" dirty="0">
                <a:solidFill>
                  <a:srgbClr val="004651"/>
                </a:solidFill>
                <a:latin typeface="Fira Sans Medium"/>
              </a:rPr>
              <a:t> </a:t>
            </a:r>
            <a:r>
              <a:rPr lang="en-US" sz="3200" b="1" dirty="0" err="1">
                <a:solidFill>
                  <a:srgbClr val="004651"/>
                </a:solidFill>
                <a:latin typeface="Fira Sans Medium"/>
              </a:rPr>
              <a:t>nghiên</a:t>
            </a:r>
            <a:r>
              <a:rPr lang="en-US" sz="3200" b="1" dirty="0">
                <a:solidFill>
                  <a:srgbClr val="004651"/>
                </a:solidFill>
                <a:latin typeface="Fira Sans Medium"/>
              </a:rPr>
              <a:t> </a:t>
            </a:r>
            <a:r>
              <a:rPr lang="en-US" sz="3200" b="1" dirty="0" err="1">
                <a:solidFill>
                  <a:srgbClr val="004651"/>
                </a:solidFill>
                <a:latin typeface="Fira Sans Medium"/>
              </a:rPr>
              <a:t>cứu</a:t>
            </a:r>
            <a:r>
              <a:rPr lang="en-US" sz="3200" b="1" dirty="0">
                <a:solidFill>
                  <a:srgbClr val="004651"/>
                </a:solidFill>
                <a:latin typeface="Fira Sans Medium"/>
              </a:rPr>
              <a:t> </a:t>
            </a:r>
            <a:r>
              <a:rPr lang="en-US" sz="3200" b="1" dirty="0" err="1">
                <a:solidFill>
                  <a:srgbClr val="004651"/>
                </a:solidFill>
                <a:latin typeface="Fira Sans Medium"/>
              </a:rPr>
              <a:t>trong</a:t>
            </a:r>
            <a:r>
              <a:rPr lang="en-US" sz="3200" b="1" dirty="0">
                <a:solidFill>
                  <a:srgbClr val="004651"/>
                </a:solidFill>
                <a:latin typeface="Fira Sans Medium"/>
              </a:rPr>
              <a:t> </a:t>
            </a:r>
            <a:r>
              <a:rPr lang="en-US" sz="3200" b="1" dirty="0" err="1">
                <a:solidFill>
                  <a:srgbClr val="004651"/>
                </a:solidFill>
                <a:latin typeface="Fira Sans Medium"/>
              </a:rPr>
              <a:t>tương</a:t>
            </a:r>
            <a:r>
              <a:rPr lang="en-US" sz="3200" b="1" dirty="0">
                <a:solidFill>
                  <a:srgbClr val="004651"/>
                </a:solidFill>
                <a:latin typeface="Fira Sans Medium"/>
              </a:rPr>
              <a:t> </a:t>
            </a:r>
            <a:r>
              <a:rPr lang="en-US" sz="3200" b="1" dirty="0" err="1">
                <a:solidFill>
                  <a:srgbClr val="004651"/>
                </a:solidFill>
                <a:latin typeface="Fira Sans Medium"/>
              </a:rPr>
              <a:t>lai</a:t>
            </a:r>
            <a:endParaRPr lang="en-US" sz="3200" b="1" dirty="0">
              <a:solidFill>
                <a:srgbClr val="004651"/>
              </a:solidFill>
              <a:latin typeface="Fira Sans Medium"/>
            </a:endParaRPr>
          </a:p>
        </p:txBody>
      </p:sp>
      <p:sp>
        <p:nvSpPr>
          <p:cNvPr id="34" name="TextBox 10">
            <a:extLst>
              <a:ext uri="{FF2B5EF4-FFF2-40B4-BE49-F238E27FC236}">
                <a16:creationId xmlns:a16="http://schemas.microsoft.com/office/drawing/2014/main" id="{619BEC6E-860E-A74A-EACB-37D35FD6574F}"/>
              </a:ext>
            </a:extLst>
          </p:cNvPr>
          <p:cNvSpPr txBox="1"/>
          <p:nvPr/>
        </p:nvSpPr>
        <p:spPr>
          <a:xfrm>
            <a:off x="2088348" y="7962353"/>
            <a:ext cx="8351052"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VI: </a:t>
            </a:r>
            <a:r>
              <a:rPr lang="en-US" sz="3200" b="1" dirty="0" err="1">
                <a:solidFill>
                  <a:srgbClr val="004651"/>
                </a:solidFill>
                <a:latin typeface="Fira Sans Medium"/>
              </a:rPr>
              <a:t>Kết</a:t>
            </a:r>
            <a:r>
              <a:rPr lang="en-US" sz="3200" b="1" dirty="0">
                <a:solidFill>
                  <a:srgbClr val="004651"/>
                </a:solidFill>
                <a:latin typeface="Fira Sans Medium"/>
              </a:rPr>
              <a:t> </a:t>
            </a:r>
            <a:r>
              <a:rPr lang="en-US" sz="3200" b="1" dirty="0" err="1">
                <a:solidFill>
                  <a:srgbClr val="004651"/>
                </a:solidFill>
                <a:latin typeface="Fira Sans Medium"/>
              </a:rPr>
              <a:t>quả</a:t>
            </a:r>
            <a:r>
              <a:rPr lang="en-US" sz="3200" b="1" dirty="0">
                <a:solidFill>
                  <a:srgbClr val="004651"/>
                </a:solidFill>
                <a:latin typeface="Fira Sans Medium"/>
              </a:rPr>
              <a:t> </a:t>
            </a:r>
            <a:r>
              <a:rPr lang="en-US" sz="3200" b="1" dirty="0" err="1">
                <a:solidFill>
                  <a:srgbClr val="004651"/>
                </a:solidFill>
                <a:latin typeface="Fira Sans Medium"/>
              </a:rPr>
              <a:t>thí</a:t>
            </a:r>
            <a:r>
              <a:rPr lang="en-US" sz="3200" b="1" dirty="0">
                <a:solidFill>
                  <a:srgbClr val="004651"/>
                </a:solidFill>
                <a:latin typeface="Fira Sans Medium"/>
              </a:rPr>
              <a:t> </a:t>
            </a:r>
            <a:r>
              <a:rPr lang="en-US" sz="3200" b="1" dirty="0" err="1">
                <a:solidFill>
                  <a:srgbClr val="004651"/>
                </a:solidFill>
                <a:latin typeface="Fira Sans Medium"/>
              </a:rPr>
              <a:t>nghiệm</a:t>
            </a:r>
            <a:endParaRPr lang="en-US" sz="3200" b="1" dirty="0">
              <a:solidFill>
                <a:srgbClr val="004651"/>
              </a:solidFill>
              <a:latin typeface="Fira Sans Medium"/>
            </a:endParaRPr>
          </a:p>
        </p:txBody>
      </p:sp>
      <p:sp>
        <p:nvSpPr>
          <p:cNvPr id="35" name="TextBox 10">
            <a:extLst>
              <a:ext uri="{FF2B5EF4-FFF2-40B4-BE49-F238E27FC236}">
                <a16:creationId xmlns:a16="http://schemas.microsoft.com/office/drawing/2014/main" id="{9888F7DD-D5DE-AA42-6926-E19D95FDAB34}"/>
              </a:ext>
            </a:extLst>
          </p:cNvPr>
          <p:cNvSpPr txBox="1"/>
          <p:nvPr/>
        </p:nvSpPr>
        <p:spPr>
          <a:xfrm>
            <a:off x="2088348" y="7108629"/>
            <a:ext cx="4922052" cy="522066"/>
          </a:xfrm>
          <a:prstGeom prst="rect">
            <a:avLst/>
          </a:prstGeom>
        </p:spPr>
        <p:txBody>
          <a:bodyPr wrap="square" lIns="0" tIns="0" rIns="0" bIns="0" rtlCol="0" anchor="t">
            <a:spAutoFit/>
          </a:bodyPr>
          <a:lstStyle/>
          <a:p>
            <a:pPr marL="0" lvl="0" indent="0">
              <a:lnSpc>
                <a:spcPts val="4320"/>
              </a:lnSpc>
              <a:spcBef>
                <a:spcPct val="0"/>
              </a:spcBef>
            </a:pPr>
            <a:r>
              <a:rPr lang="en-US" sz="3200" b="1" dirty="0" err="1">
                <a:solidFill>
                  <a:srgbClr val="004651"/>
                </a:solidFill>
                <a:latin typeface="Fira Sans Medium"/>
              </a:rPr>
              <a:t>Phần</a:t>
            </a:r>
            <a:r>
              <a:rPr lang="en-US" sz="3200" b="1" dirty="0">
                <a:solidFill>
                  <a:srgbClr val="004651"/>
                </a:solidFill>
                <a:latin typeface="Fira Sans Medium"/>
              </a:rPr>
              <a:t> V: </a:t>
            </a:r>
            <a:r>
              <a:rPr lang="en-US" sz="3200" b="1" dirty="0" err="1">
                <a:solidFill>
                  <a:srgbClr val="004651"/>
                </a:solidFill>
                <a:latin typeface="Fira Sans Medium"/>
              </a:rPr>
              <a:t>Thí</a:t>
            </a:r>
            <a:r>
              <a:rPr lang="en-US" sz="3200" b="1" dirty="0">
                <a:solidFill>
                  <a:srgbClr val="004651"/>
                </a:solidFill>
                <a:latin typeface="Fira Sans Medium"/>
              </a:rPr>
              <a:t> </a:t>
            </a:r>
            <a:r>
              <a:rPr lang="en-US" sz="3200" b="1" dirty="0" err="1">
                <a:solidFill>
                  <a:srgbClr val="004651"/>
                </a:solidFill>
                <a:latin typeface="Fira Sans Medium"/>
              </a:rPr>
              <a:t>nghiệm</a:t>
            </a:r>
            <a:endParaRPr lang="en-US" sz="3200" b="1" dirty="0">
              <a:solidFill>
                <a:srgbClr val="004651"/>
              </a:solidFill>
              <a:latin typeface="Fira Sans Medium"/>
            </a:endParaRPr>
          </a:p>
        </p:txBody>
      </p:sp>
      <p:grpSp>
        <p:nvGrpSpPr>
          <p:cNvPr id="36" name="Group 17">
            <a:extLst>
              <a:ext uri="{FF2B5EF4-FFF2-40B4-BE49-F238E27FC236}">
                <a16:creationId xmlns:a16="http://schemas.microsoft.com/office/drawing/2014/main" id="{790DEE85-7E0C-369E-E113-0CD347C84E9C}"/>
              </a:ext>
            </a:extLst>
          </p:cNvPr>
          <p:cNvGrpSpPr/>
          <p:nvPr/>
        </p:nvGrpSpPr>
        <p:grpSpPr>
          <a:xfrm>
            <a:off x="1412007" y="5586150"/>
            <a:ext cx="380203" cy="329258"/>
            <a:chOff x="0" y="0"/>
            <a:chExt cx="3619627" cy="3134614"/>
          </a:xfrm>
        </p:grpSpPr>
        <p:sp>
          <p:nvSpPr>
            <p:cNvPr id="37" name="Freeform 18">
              <a:extLst>
                <a:ext uri="{FF2B5EF4-FFF2-40B4-BE49-F238E27FC236}">
                  <a16:creationId xmlns:a16="http://schemas.microsoft.com/office/drawing/2014/main" id="{6F8D0BF8-A888-F89A-AAE3-F7BEB757AC63}"/>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grpSp>
        <p:nvGrpSpPr>
          <p:cNvPr id="38" name="Group 17">
            <a:extLst>
              <a:ext uri="{FF2B5EF4-FFF2-40B4-BE49-F238E27FC236}">
                <a16:creationId xmlns:a16="http://schemas.microsoft.com/office/drawing/2014/main" id="{9AD73003-1429-64FF-2043-66F6F2CBE8BB}"/>
              </a:ext>
            </a:extLst>
          </p:cNvPr>
          <p:cNvGrpSpPr/>
          <p:nvPr/>
        </p:nvGrpSpPr>
        <p:grpSpPr>
          <a:xfrm>
            <a:off x="1412007" y="4693618"/>
            <a:ext cx="380203" cy="329258"/>
            <a:chOff x="0" y="0"/>
            <a:chExt cx="3619627" cy="3134614"/>
          </a:xfrm>
        </p:grpSpPr>
        <p:sp>
          <p:nvSpPr>
            <p:cNvPr id="39" name="Freeform 18">
              <a:extLst>
                <a:ext uri="{FF2B5EF4-FFF2-40B4-BE49-F238E27FC236}">
                  <a16:creationId xmlns:a16="http://schemas.microsoft.com/office/drawing/2014/main" id="{B8983A87-67F8-3A98-CBF0-DE736A71EBCD}"/>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grpSp>
        <p:nvGrpSpPr>
          <p:cNvPr id="46" name="Group 17">
            <a:extLst>
              <a:ext uri="{FF2B5EF4-FFF2-40B4-BE49-F238E27FC236}">
                <a16:creationId xmlns:a16="http://schemas.microsoft.com/office/drawing/2014/main" id="{DD1BAF85-CE1B-A4D9-0BA0-FFD317193863}"/>
              </a:ext>
            </a:extLst>
          </p:cNvPr>
          <p:cNvGrpSpPr/>
          <p:nvPr/>
        </p:nvGrpSpPr>
        <p:grpSpPr>
          <a:xfrm>
            <a:off x="1412005" y="7180948"/>
            <a:ext cx="380203" cy="329258"/>
            <a:chOff x="0" y="0"/>
            <a:chExt cx="3619627" cy="3134614"/>
          </a:xfrm>
        </p:grpSpPr>
        <p:sp>
          <p:nvSpPr>
            <p:cNvPr id="47" name="Freeform 18">
              <a:extLst>
                <a:ext uri="{FF2B5EF4-FFF2-40B4-BE49-F238E27FC236}">
                  <a16:creationId xmlns:a16="http://schemas.microsoft.com/office/drawing/2014/main" id="{915E1CEE-BE38-DCD6-78AB-38CA9F9A3BB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grpSp>
        <p:nvGrpSpPr>
          <p:cNvPr id="48" name="Group 17">
            <a:extLst>
              <a:ext uri="{FF2B5EF4-FFF2-40B4-BE49-F238E27FC236}">
                <a16:creationId xmlns:a16="http://schemas.microsoft.com/office/drawing/2014/main" id="{C2D03F51-C34E-03F5-73BC-46BB944630E0}"/>
              </a:ext>
            </a:extLst>
          </p:cNvPr>
          <p:cNvGrpSpPr/>
          <p:nvPr/>
        </p:nvGrpSpPr>
        <p:grpSpPr>
          <a:xfrm>
            <a:off x="1412006" y="6383549"/>
            <a:ext cx="380203" cy="329258"/>
            <a:chOff x="0" y="0"/>
            <a:chExt cx="3619627" cy="3134614"/>
          </a:xfrm>
        </p:grpSpPr>
        <p:sp>
          <p:nvSpPr>
            <p:cNvPr id="49" name="Freeform 18">
              <a:extLst>
                <a:ext uri="{FF2B5EF4-FFF2-40B4-BE49-F238E27FC236}">
                  <a16:creationId xmlns:a16="http://schemas.microsoft.com/office/drawing/2014/main" id="{04586BA9-84BF-81D4-3DE2-D797725FB9A9}"/>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grpSp>
        <p:nvGrpSpPr>
          <p:cNvPr id="50" name="Group 17">
            <a:extLst>
              <a:ext uri="{FF2B5EF4-FFF2-40B4-BE49-F238E27FC236}">
                <a16:creationId xmlns:a16="http://schemas.microsoft.com/office/drawing/2014/main" id="{9B5B391C-C237-9C4D-0A68-AA3B8DB1310C}"/>
              </a:ext>
            </a:extLst>
          </p:cNvPr>
          <p:cNvGrpSpPr/>
          <p:nvPr/>
        </p:nvGrpSpPr>
        <p:grpSpPr>
          <a:xfrm>
            <a:off x="1412004" y="8962104"/>
            <a:ext cx="380203" cy="329258"/>
            <a:chOff x="0" y="0"/>
            <a:chExt cx="3619627" cy="3134614"/>
          </a:xfrm>
        </p:grpSpPr>
        <p:sp>
          <p:nvSpPr>
            <p:cNvPr id="51" name="Freeform 18">
              <a:extLst>
                <a:ext uri="{FF2B5EF4-FFF2-40B4-BE49-F238E27FC236}">
                  <a16:creationId xmlns:a16="http://schemas.microsoft.com/office/drawing/2014/main" id="{ED8308B8-795E-3455-8B59-C562750AC6A0}"/>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grpSp>
        <p:nvGrpSpPr>
          <p:cNvPr id="52" name="Group 17">
            <a:extLst>
              <a:ext uri="{FF2B5EF4-FFF2-40B4-BE49-F238E27FC236}">
                <a16:creationId xmlns:a16="http://schemas.microsoft.com/office/drawing/2014/main" id="{324282C4-4B07-3CB2-4440-777429C628AD}"/>
              </a:ext>
            </a:extLst>
          </p:cNvPr>
          <p:cNvGrpSpPr/>
          <p:nvPr/>
        </p:nvGrpSpPr>
        <p:grpSpPr>
          <a:xfrm>
            <a:off x="1412005" y="8085709"/>
            <a:ext cx="380203" cy="329258"/>
            <a:chOff x="0" y="0"/>
            <a:chExt cx="3619627" cy="3134614"/>
          </a:xfrm>
        </p:grpSpPr>
        <p:sp>
          <p:nvSpPr>
            <p:cNvPr id="53" name="Freeform 18">
              <a:extLst>
                <a:ext uri="{FF2B5EF4-FFF2-40B4-BE49-F238E27FC236}">
                  <a16:creationId xmlns:a16="http://schemas.microsoft.com/office/drawing/2014/main" id="{DF1467E3-591E-BCA9-5968-DDB2281158EB}"/>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sz="3200"/>
            </a:p>
          </p:txBody>
        </p:sp>
      </p:grpSp>
    </p:spTree>
    <p:extLst>
      <p:ext uri="{BB962C8B-B14F-4D97-AF65-F5344CB8AC3E}">
        <p14:creationId xmlns:p14="http://schemas.microsoft.com/office/powerpoint/2010/main" val="37752923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813404" y="3002544"/>
            <a:ext cx="14766362" cy="2055267"/>
            <a:chOff x="-1" y="1727200"/>
            <a:chExt cx="19688482" cy="2740356"/>
          </a:xfrm>
        </p:grpSpPr>
        <p:sp>
          <p:nvSpPr>
            <p:cNvPr id="3" name="TextBox 3"/>
            <p:cNvSpPr txBox="1"/>
            <p:nvPr/>
          </p:nvSpPr>
          <p:spPr>
            <a:xfrm>
              <a:off x="-1" y="3734131"/>
              <a:ext cx="19688481" cy="733425"/>
            </a:xfrm>
            <a:prstGeom prst="rect">
              <a:avLst/>
            </a:prstGeom>
          </p:spPr>
          <p:txBody>
            <a:bodyPr lIns="0" tIns="0" rIns="0" bIns="0" rtlCol="0" anchor="t">
              <a:spAutoFit/>
            </a:bodyPr>
            <a:lstStyle/>
            <a:p>
              <a:pPr>
                <a:lnSpc>
                  <a:spcPts val="4320"/>
                </a:lnSpc>
                <a:spcBef>
                  <a:spcPct val="0"/>
                </a:spcBef>
              </a:pPr>
              <a:endParaRPr lang="en-US" sz="3600" dirty="0">
                <a:solidFill>
                  <a:srgbClr val="F4F4F4"/>
                </a:solidFill>
                <a:latin typeface="Fira Sans Medium"/>
              </a:endParaRPr>
            </a:p>
          </p:txBody>
        </p:sp>
        <p:sp>
          <p:nvSpPr>
            <p:cNvPr id="4" name="TextBox 4"/>
            <p:cNvSpPr txBox="1"/>
            <p:nvPr/>
          </p:nvSpPr>
          <p:spPr>
            <a:xfrm>
              <a:off x="0" y="1727200"/>
              <a:ext cx="19688481" cy="2074243"/>
            </a:xfrm>
            <a:prstGeom prst="rect">
              <a:avLst/>
            </a:prstGeom>
          </p:spPr>
          <p:txBody>
            <a:bodyPr lIns="0" tIns="0" rIns="0" bIns="0" rtlCol="0" anchor="t">
              <a:spAutoFit/>
            </a:bodyPr>
            <a:lstStyle/>
            <a:p>
              <a:pPr>
                <a:lnSpc>
                  <a:spcPts val="12480"/>
                </a:lnSpc>
              </a:pPr>
              <a:r>
                <a:rPr lang="en-US" sz="10400" dirty="0">
                  <a:solidFill>
                    <a:srgbClr val="A4E473"/>
                  </a:solidFill>
                  <a:latin typeface="Fira Sans Medium"/>
                </a:rPr>
                <a:t>PHẦN I : </a:t>
              </a:r>
              <a:r>
                <a:rPr lang="vi-VN" sz="10400" dirty="0">
                  <a:solidFill>
                    <a:srgbClr val="A4E473"/>
                  </a:solidFill>
                  <a:latin typeface="Fira Sans Medium"/>
                </a:rPr>
                <a:t>GIỚI THIỆU</a:t>
              </a:r>
              <a:endParaRPr lang="en-US" sz="10400" dirty="0">
                <a:solidFill>
                  <a:srgbClr val="A4E473"/>
                </a:solidFill>
                <a:latin typeface="Fira Sans Medium"/>
              </a:endParaRP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65246B36-552E-36E2-9610-A55AC1581265}"/>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24DAF7BF-19EA-F392-85D8-3B66F50153D1}"/>
              </a:ext>
            </a:extLst>
          </p:cNvPr>
          <p:cNvGrpSpPr/>
          <p:nvPr/>
        </p:nvGrpSpPr>
        <p:grpSpPr>
          <a:xfrm rot="-10800000">
            <a:off x="-2845541" y="-3597237"/>
            <a:ext cx="12804984" cy="6226137"/>
            <a:chOff x="0" y="0"/>
            <a:chExt cx="11048529" cy="5372100"/>
          </a:xfrm>
        </p:grpSpPr>
        <p:sp>
          <p:nvSpPr>
            <p:cNvPr id="6" name="Freeform 6">
              <a:extLst>
                <a:ext uri="{FF2B5EF4-FFF2-40B4-BE49-F238E27FC236}">
                  <a16:creationId xmlns:a16="http://schemas.microsoft.com/office/drawing/2014/main" id="{79BD99E5-71CF-BA52-AECD-922819346CF8}"/>
                </a:ext>
              </a:extLst>
            </p:cNvPr>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7" name="Group 7">
            <a:extLst>
              <a:ext uri="{FF2B5EF4-FFF2-40B4-BE49-F238E27FC236}">
                <a16:creationId xmlns:a16="http://schemas.microsoft.com/office/drawing/2014/main" id="{BCBE5216-4572-5DCA-583F-35E73160A606}"/>
              </a:ext>
            </a:extLst>
          </p:cNvPr>
          <p:cNvGrpSpPr/>
          <p:nvPr/>
        </p:nvGrpSpPr>
        <p:grpSpPr>
          <a:xfrm>
            <a:off x="8611724" y="-865713"/>
            <a:ext cx="2695438" cy="2334501"/>
            <a:chOff x="0" y="0"/>
            <a:chExt cx="6202680" cy="5372100"/>
          </a:xfrm>
        </p:grpSpPr>
        <p:sp>
          <p:nvSpPr>
            <p:cNvPr id="8" name="Freeform 8">
              <a:extLst>
                <a:ext uri="{FF2B5EF4-FFF2-40B4-BE49-F238E27FC236}">
                  <a16:creationId xmlns:a16="http://schemas.microsoft.com/office/drawing/2014/main" id="{D7A8CEA8-1CDA-8177-C7EA-98BD116FFAF4}"/>
                </a:ext>
              </a:extLst>
            </p:cNvPr>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9" name="TextBox 9">
            <a:extLst>
              <a:ext uri="{FF2B5EF4-FFF2-40B4-BE49-F238E27FC236}">
                <a16:creationId xmlns:a16="http://schemas.microsoft.com/office/drawing/2014/main" id="{A0555C75-6ACC-EEA7-D5AC-C04CD533F587}"/>
              </a:ext>
            </a:extLst>
          </p:cNvPr>
          <p:cNvSpPr txBox="1"/>
          <p:nvPr/>
        </p:nvSpPr>
        <p:spPr>
          <a:xfrm>
            <a:off x="1028700" y="962025"/>
            <a:ext cx="6629142" cy="981075"/>
          </a:xfrm>
          <a:prstGeom prst="rect">
            <a:avLst/>
          </a:prstGeom>
        </p:spPr>
        <p:txBody>
          <a:bodyPr lIns="0" tIns="0" rIns="0" bIns="0" rtlCol="0" anchor="t">
            <a:spAutoFit/>
          </a:bodyPr>
          <a:lstStyle/>
          <a:p>
            <a:pPr marL="0" lvl="0" indent="0">
              <a:lnSpc>
                <a:spcPts val="7800"/>
              </a:lnSpc>
              <a:spcBef>
                <a:spcPct val="0"/>
              </a:spcBef>
            </a:pPr>
            <a:r>
              <a:rPr lang="en-US" sz="6000" spc="-60" dirty="0" err="1">
                <a:solidFill>
                  <a:srgbClr val="000000"/>
                </a:solidFill>
                <a:latin typeface="Fira Sans Medium"/>
              </a:rPr>
              <a:t>Giới</a:t>
            </a:r>
            <a:r>
              <a:rPr lang="en-US" sz="6000" spc="-60" dirty="0">
                <a:solidFill>
                  <a:srgbClr val="000000"/>
                </a:solidFill>
                <a:latin typeface="Fira Sans Medium"/>
              </a:rPr>
              <a:t> </a:t>
            </a:r>
            <a:r>
              <a:rPr lang="en-US" sz="6000" spc="-60" dirty="0" err="1">
                <a:solidFill>
                  <a:srgbClr val="000000"/>
                </a:solidFill>
                <a:latin typeface="Fira Sans Medium"/>
              </a:rPr>
              <a:t>thiệu</a:t>
            </a:r>
            <a:endParaRPr lang="en-US" sz="6000" spc="-60" dirty="0">
              <a:solidFill>
                <a:srgbClr val="000000"/>
              </a:solidFill>
              <a:latin typeface="Fira Sans Medium"/>
            </a:endParaRPr>
          </a:p>
        </p:txBody>
      </p:sp>
      <p:graphicFrame>
        <p:nvGraphicFramePr>
          <p:cNvPr id="19" name="TextBox 14">
            <a:extLst>
              <a:ext uri="{FF2B5EF4-FFF2-40B4-BE49-F238E27FC236}">
                <a16:creationId xmlns:a16="http://schemas.microsoft.com/office/drawing/2014/main" id="{92B5C0BC-CDAD-840B-58EF-D559AE8ADA51}"/>
              </a:ext>
            </a:extLst>
          </p:cNvPr>
          <p:cNvGraphicFramePr/>
          <p:nvPr>
            <p:extLst>
              <p:ext uri="{D42A27DB-BD31-4B8C-83A1-F6EECF244321}">
                <p14:modId xmlns:p14="http://schemas.microsoft.com/office/powerpoint/2010/main" val="1425637250"/>
              </p:ext>
            </p:extLst>
          </p:nvPr>
        </p:nvGraphicFramePr>
        <p:xfrm>
          <a:off x="1028700" y="3124628"/>
          <a:ext cx="16116300" cy="5806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95283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a:extLst>
            <a:ext uri="{FF2B5EF4-FFF2-40B4-BE49-F238E27FC236}">
              <a16:creationId xmlns:a16="http://schemas.microsoft.com/office/drawing/2014/main" id="{97A14CF7-D1AE-4FD5-7A46-CD45219C34D2}"/>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AAF42816-0499-BBD6-A711-747088CCFFEF}"/>
              </a:ext>
            </a:extLst>
          </p:cNvPr>
          <p:cNvGrpSpPr/>
          <p:nvPr/>
        </p:nvGrpSpPr>
        <p:grpSpPr>
          <a:xfrm rot="-10800000">
            <a:off x="-2845541" y="-3597237"/>
            <a:ext cx="12804984" cy="6226137"/>
            <a:chOff x="0" y="0"/>
            <a:chExt cx="11048529" cy="5372100"/>
          </a:xfrm>
        </p:grpSpPr>
        <p:sp>
          <p:nvSpPr>
            <p:cNvPr id="6" name="Freeform 6">
              <a:extLst>
                <a:ext uri="{FF2B5EF4-FFF2-40B4-BE49-F238E27FC236}">
                  <a16:creationId xmlns:a16="http://schemas.microsoft.com/office/drawing/2014/main" id="{10FD203F-A711-82EF-D098-6ABA824C3F2E}"/>
                </a:ext>
              </a:extLst>
            </p:cNvPr>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7" name="Group 7">
            <a:extLst>
              <a:ext uri="{FF2B5EF4-FFF2-40B4-BE49-F238E27FC236}">
                <a16:creationId xmlns:a16="http://schemas.microsoft.com/office/drawing/2014/main" id="{7A2D5F03-4BAE-4223-85F5-6CD27A36F5C0}"/>
              </a:ext>
            </a:extLst>
          </p:cNvPr>
          <p:cNvGrpSpPr/>
          <p:nvPr/>
        </p:nvGrpSpPr>
        <p:grpSpPr>
          <a:xfrm>
            <a:off x="8611724" y="-865713"/>
            <a:ext cx="2695438" cy="2334501"/>
            <a:chOff x="0" y="0"/>
            <a:chExt cx="6202680" cy="5372100"/>
          </a:xfrm>
        </p:grpSpPr>
        <p:sp>
          <p:nvSpPr>
            <p:cNvPr id="8" name="Freeform 8">
              <a:extLst>
                <a:ext uri="{FF2B5EF4-FFF2-40B4-BE49-F238E27FC236}">
                  <a16:creationId xmlns:a16="http://schemas.microsoft.com/office/drawing/2014/main" id="{83C32567-9A1C-08D7-4542-9531E36244D0}"/>
                </a:ext>
              </a:extLst>
            </p:cNvPr>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9" name="TextBox 9">
            <a:extLst>
              <a:ext uri="{FF2B5EF4-FFF2-40B4-BE49-F238E27FC236}">
                <a16:creationId xmlns:a16="http://schemas.microsoft.com/office/drawing/2014/main" id="{8F957CF6-928A-79E9-D47B-43779AAA4F62}"/>
              </a:ext>
            </a:extLst>
          </p:cNvPr>
          <p:cNvSpPr txBox="1"/>
          <p:nvPr/>
        </p:nvSpPr>
        <p:spPr>
          <a:xfrm>
            <a:off x="1028700" y="962025"/>
            <a:ext cx="6629142" cy="981075"/>
          </a:xfrm>
          <a:prstGeom prst="rect">
            <a:avLst/>
          </a:prstGeom>
        </p:spPr>
        <p:txBody>
          <a:bodyPr lIns="0" tIns="0" rIns="0" bIns="0" rtlCol="0" anchor="t">
            <a:spAutoFit/>
          </a:bodyPr>
          <a:lstStyle/>
          <a:p>
            <a:pPr marL="0" lvl="0" indent="0">
              <a:lnSpc>
                <a:spcPts val="7800"/>
              </a:lnSpc>
              <a:spcBef>
                <a:spcPct val="0"/>
              </a:spcBef>
            </a:pPr>
            <a:r>
              <a:rPr lang="en-US" sz="6000" spc="-60" dirty="0" err="1">
                <a:solidFill>
                  <a:srgbClr val="000000"/>
                </a:solidFill>
                <a:latin typeface="Fira Sans Medium"/>
              </a:rPr>
              <a:t>Giới</a:t>
            </a:r>
            <a:r>
              <a:rPr lang="en-US" sz="6000" spc="-60" dirty="0">
                <a:solidFill>
                  <a:srgbClr val="000000"/>
                </a:solidFill>
                <a:latin typeface="Fira Sans Medium"/>
              </a:rPr>
              <a:t> </a:t>
            </a:r>
            <a:r>
              <a:rPr lang="en-US" sz="6000" spc="-60" dirty="0" err="1">
                <a:solidFill>
                  <a:srgbClr val="000000"/>
                </a:solidFill>
                <a:latin typeface="Fira Sans Medium"/>
              </a:rPr>
              <a:t>thiệu</a:t>
            </a:r>
            <a:endParaRPr lang="en-US" sz="6000" spc="-60" dirty="0">
              <a:solidFill>
                <a:srgbClr val="000000"/>
              </a:solidFill>
              <a:latin typeface="Fira Sans Medium"/>
            </a:endParaRPr>
          </a:p>
        </p:txBody>
      </p:sp>
      <p:graphicFrame>
        <p:nvGraphicFramePr>
          <p:cNvPr id="19" name="TextBox 14">
            <a:extLst>
              <a:ext uri="{FF2B5EF4-FFF2-40B4-BE49-F238E27FC236}">
                <a16:creationId xmlns:a16="http://schemas.microsoft.com/office/drawing/2014/main" id="{00CFD0F9-03B2-9C3A-8FF5-09BC53F782F6}"/>
              </a:ext>
            </a:extLst>
          </p:cNvPr>
          <p:cNvGraphicFramePr/>
          <p:nvPr>
            <p:extLst>
              <p:ext uri="{D42A27DB-BD31-4B8C-83A1-F6EECF244321}">
                <p14:modId xmlns:p14="http://schemas.microsoft.com/office/powerpoint/2010/main" val="2431156002"/>
              </p:ext>
            </p:extLst>
          </p:nvPr>
        </p:nvGraphicFramePr>
        <p:xfrm>
          <a:off x="1028700" y="3124628"/>
          <a:ext cx="16192500" cy="5806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3686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4" name="TextBox 4"/>
          <p:cNvSpPr txBox="1"/>
          <p:nvPr/>
        </p:nvSpPr>
        <p:spPr>
          <a:xfrm>
            <a:off x="2813405" y="3002544"/>
            <a:ext cx="13874395" cy="3157852"/>
          </a:xfrm>
          <a:prstGeom prst="rect">
            <a:avLst/>
          </a:prstGeom>
        </p:spPr>
        <p:txBody>
          <a:bodyPr wrap="square" lIns="0" tIns="0" rIns="0" bIns="0" rtlCol="0" anchor="t">
            <a:spAutoFit/>
          </a:bodyPr>
          <a:lstStyle/>
          <a:p>
            <a:pPr>
              <a:lnSpc>
                <a:spcPts val="12480"/>
              </a:lnSpc>
            </a:pPr>
            <a:r>
              <a:rPr lang="en-US" sz="10400" dirty="0">
                <a:solidFill>
                  <a:srgbClr val="A4E473"/>
                </a:solidFill>
                <a:latin typeface="Fira Sans Medium"/>
              </a:rPr>
              <a:t>PHẦN </a:t>
            </a:r>
            <a:r>
              <a:rPr lang="vi-VN" sz="10400" dirty="0">
                <a:solidFill>
                  <a:srgbClr val="A4E473"/>
                </a:solidFill>
                <a:latin typeface="Fira Sans Medium"/>
              </a:rPr>
              <a:t>II: </a:t>
            </a:r>
            <a:r>
              <a:rPr lang="en-US" sz="10400" dirty="0" err="1">
                <a:solidFill>
                  <a:srgbClr val="A4E473"/>
                </a:solidFill>
                <a:latin typeface="Fira Sans Medium"/>
              </a:rPr>
              <a:t>Bối</a:t>
            </a:r>
            <a:r>
              <a:rPr lang="en-US" sz="10400" dirty="0">
                <a:solidFill>
                  <a:srgbClr val="A4E473"/>
                </a:solidFill>
                <a:latin typeface="Fira Sans Medium"/>
              </a:rPr>
              <a:t> </a:t>
            </a:r>
            <a:r>
              <a:rPr lang="en-US" sz="10400" dirty="0" err="1">
                <a:solidFill>
                  <a:srgbClr val="A4E473"/>
                </a:solidFill>
                <a:latin typeface="Fira Sans Medium"/>
              </a:rPr>
              <a:t>cảnh</a:t>
            </a:r>
            <a:r>
              <a:rPr lang="en-US" sz="10400" dirty="0">
                <a:solidFill>
                  <a:srgbClr val="A4E473"/>
                </a:solidFill>
                <a:latin typeface="Fira Sans Medium"/>
              </a:rPr>
              <a:t> </a:t>
            </a:r>
            <a:r>
              <a:rPr lang="en-US" sz="10400" dirty="0" err="1">
                <a:solidFill>
                  <a:srgbClr val="A4E473"/>
                </a:solidFill>
                <a:latin typeface="Fira Sans Medium"/>
              </a:rPr>
              <a:t>và</a:t>
            </a:r>
            <a:r>
              <a:rPr lang="en-US" sz="10400" dirty="0">
                <a:solidFill>
                  <a:srgbClr val="A4E473"/>
                </a:solidFill>
                <a:latin typeface="Fira Sans Medium"/>
              </a:rPr>
              <a:t> </a:t>
            </a:r>
            <a:r>
              <a:rPr lang="en-US" sz="10400" dirty="0" err="1">
                <a:solidFill>
                  <a:srgbClr val="A4E473"/>
                </a:solidFill>
                <a:latin typeface="Fira Sans Medium"/>
              </a:rPr>
              <a:t>công</a:t>
            </a:r>
            <a:r>
              <a:rPr lang="en-US" sz="10400" dirty="0">
                <a:solidFill>
                  <a:srgbClr val="A4E473"/>
                </a:solidFill>
                <a:latin typeface="Fira Sans Medium"/>
              </a:rPr>
              <a:t> </a:t>
            </a:r>
            <a:r>
              <a:rPr lang="en-US" sz="10400" dirty="0" err="1">
                <a:solidFill>
                  <a:srgbClr val="A4E473"/>
                </a:solidFill>
                <a:latin typeface="Fira Sans Medium"/>
              </a:rPr>
              <a:t>việc</a:t>
            </a:r>
            <a:r>
              <a:rPr lang="en-US" sz="10400" dirty="0">
                <a:solidFill>
                  <a:srgbClr val="A4E473"/>
                </a:solidFill>
                <a:latin typeface="Fira Sans Medium"/>
              </a:rPr>
              <a:t> </a:t>
            </a:r>
            <a:r>
              <a:rPr lang="en-US" sz="10400" dirty="0" err="1">
                <a:solidFill>
                  <a:srgbClr val="A4E473"/>
                </a:solidFill>
                <a:latin typeface="Fira Sans Medium"/>
              </a:rPr>
              <a:t>liên</a:t>
            </a:r>
            <a:r>
              <a:rPr lang="en-US" sz="10400" dirty="0">
                <a:solidFill>
                  <a:srgbClr val="A4E473"/>
                </a:solidFill>
                <a:latin typeface="Fira Sans Medium"/>
              </a:rPr>
              <a:t> </a:t>
            </a:r>
            <a:r>
              <a:rPr lang="en-US" sz="10400" dirty="0" err="1">
                <a:solidFill>
                  <a:srgbClr val="A4E473"/>
                </a:solidFill>
                <a:latin typeface="Fira Sans Medium"/>
              </a:rPr>
              <a:t>quan</a:t>
            </a:r>
            <a:endParaRPr lang="en-US" sz="10400" dirty="0">
              <a:solidFill>
                <a:srgbClr val="A4E473"/>
              </a:solidFill>
              <a:latin typeface="Fira Sans Medium"/>
            </a:endParaRP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extLst>
      <p:ext uri="{BB962C8B-B14F-4D97-AF65-F5344CB8AC3E}">
        <p14:creationId xmlns:p14="http://schemas.microsoft.com/office/powerpoint/2010/main" val="18991504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2514600" y="7111439"/>
            <a:ext cx="4876800" cy="3885294"/>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TextBox 6"/>
          <p:cNvSpPr txBox="1"/>
          <p:nvPr/>
        </p:nvSpPr>
        <p:spPr>
          <a:xfrm>
            <a:off x="609600" y="2584588"/>
            <a:ext cx="5981700" cy="3885294"/>
          </a:xfrm>
          <a:prstGeom prst="rect">
            <a:avLst/>
          </a:prstGeom>
        </p:spPr>
        <p:txBody>
          <a:bodyPr wrap="square" lIns="0" tIns="0" rIns="0" bIns="0" rtlCol="0" anchor="t">
            <a:spAutoFit/>
          </a:bodyPr>
          <a:lstStyle/>
          <a:p>
            <a:pPr marL="0" lvl="0" indent="0" algn="l">
              <a:lnSpc>
                <a:spcPts val="10199"/>
              </a:lnSpc>
              <a:spcBef>
                <a:spcPct val="0"/>
              </a:spcBef>
            </a:pPr>
            <a:r>
              <a:rPr lang="en-US" sz="8499" spc="-84" dirty="0" err="1">
                <a:latin typeface="Fira Sans Medium"/>
              </a:rPr>
              <a:t>Bối</a:t>
            </a:r>
            <a:r>
              <a:rPr lang="en-US" sz="8499" spc="-84" dirty="0">
                <a:latin typeface="Fira Sans Medium"/>
              </a:rPr>
              <a:t> </a:t>
            </a:r>
            <a:r>
              <a:rPr lang="en-US" sz="8499" spc="-84" dirty="0" err="1">
                <a:latin typeface="Fira Sans Medium"/>
              </a:rPr>
              <a:t>cảnh</a:t>
            </a:r>
            <a:r>
              <a:rPr lang="en-US" sz="8499" spc="-84" dirty="0">
                <a:latin typeface="Fira Sans Medium"/>
              </a:rPr>
              <a:t> </a:t>
            </a:r>
            <a:r>
              <a:rPr lang="en-US" sz="8499" spc="-84" dirty="0" err="1">
                <a:latin typeface="Fira Sans Medium"/>
              </a:rPr>
              <a:t>và</a:t>
            </a:r>
            <a:r>
              <a:rPr lang="en-US" sz="8499" spc="-84" dirty="0">
                <a:latin typeface="Fira Sans Medium"/>
              </a:rPr>
              <a:t> </a:t>
            </a:r>
            <a:r>
              <a:rPr lang="en-US" sz="8499" spc="-84" dirty="0" err="1">
                <a:latin typeface="Fira Sans Medium"/>
              </a:rPr>
              <a:t>công</a:t>
            </a:r>
            <a:r>
              <a:rPr lang="en-US" sz="8499" spc="-84" dirty="0">
                <a:latin typeface="Fira Sans Medium"/>
              </a:rPr>
              <a:t> </a:t>
            </a:r>
            <a:r>
              <a:rPr lang="en-US" sz="8499" spc="-84" dirty="0" err="1">
                <a:latin typeface="Fira Sans Medium"/>
              </a:rPr>
              <a:t>việc</a:t>
            </a:r>
            <a:r>
              <a:rPr lang="en-US" sz="8499" spc="-84" dirty="0">
                <a:latin typeface="Fira Sans Medium"/>
              </a:rPr>
              <a:t> </a:t>
            </a:r>
            <a:r>
              <a:rPr lang="en-US" sz="8499" spc="-84" dirty="0" err="1">
                <a:latin typeface="Fira Sans Medium"/>
              </a:rPr>
              <a:t>liên</a:t>
            </a:r>
            <a:r>
              <a:rPr lang="en-US" sz="8499" spc="-84" dirty="0">
                <a:latin typeface="Fira Sans Medium"/>
              </a:rPr>
              <a:t> </a:t>
            </a:r>
            <a:r>
              <a:rPr lang="en-US" sz="8499" spc="-84" dirty="0" err="1">
                <a:latin typeface="Fira Sans Medium"/>
              </a:rPr>
              <a:t>quan</a:t>
            </a:r>
            <a:endParaRPr lang="en-US" sz="8499" spc="-84" dirty="0">
              <a:latin typeface="Fira Sans Medium"/>
            </a:endParaRPr>
          </a:p>
        </p:txBody>
      </p:sp>
      <p:graphicFrame>
        <p:nvGraphicFramePr>
          <p:cNvPr id="24" name="TextBox 15">
            <a:extLst>
              <a:ext uri="{FF2B5EF4-FFF2-40B4-BE49-F238E27FC236}">
                <a16:creationId xmlns:a16="http://schemas.microsoft.com/office/drawing/2014/main" id="{6C081838-27BF-D64D-B47B-EB0FBC193526}"/>
              </a:ext>
            </a:extLst>
          </p:cNvPr>
          <p:cNvGraphicFramePr/>
          <p:nvPr/>
        </p:nvGraphicFramePr>
        <p:xfrm>
          <a:off x="7848600" y="2584588"/>
          <a:ext cx="9677399" cy="5702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TotalTime>
  <Words>2582</Words>
  <Application>Microsoft Office PowerPoint</Application>
  <PresentationFormat>Custom</PresentationFormat>
  <Paragraphs>123</Paragraphs>
  <Slides>33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Calibri</vt:lpstr>
      <vt:lpstr>Fira Sans Light</vt:lpstr>
      <vt:lpstr>Fira Sans Bold</vt:lpstr>
      <vt:lpstr>Arial</vt:lpstr>
      <vt:lpstr>Fira Sans Medium</vt:lpstr>
      <vt:lpstr>Times New Roman</vt:lpstr>
      <vt:lpstr>#9Slide03 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DELL</dc:creator>
  <cp:lastModifiedBy>Phạm Thanh Lâm</cp:lastModifiedBy>
  <cp:revision>15</cp:revision>
  <dcterms:created xsi:type="dcterms:W3CDTF">2006-08-16T00:00:00Z</dcterms:created>
  <dcterms:modified xsi:type="dcterms:W3CDTF">2024-02-27T14:06:01Z</dcterms:modified>
  <dc:identifier>DAFhTxyoKug</dc:identifier>
</cp:coreProperties>
</file>