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Garamond"/>
      <p:regular r:id="rId34"/>
      <p:bold r:id="rId35"/>
      <p:italic r:id="rId36"/>
      <p:boldItalic r:id="rId37"/>
    </p:embeddedFont>
    <p:embeddedFont>
      <p:font typeface="Book Antiqu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/Is1Hj3q3UYVo9d8A+6N7a1c0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BookAntiqu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aramond-bold.fntdata"/><Relationship Id="rId12" Type="http://schemas.openxmlformats.org/officeDocument/2006/relationships/slide" Target="slides/slide7.xml"/><Relationship Id="rId34" Type="http://schemas.openxmlformats.org/officeDocument/2006/relationships/font" Target="fonts/Garamond-regular.fntdata"/><Relationship Id="rId15" Type="http://schemas.openxmlformats.org/officeDocument/2006/relationships/slide" Target="slides/slide10.xml"/><Relationship Id="rId37" Type="http://schemas.openxmlformats.org/officeDocument/2006/relationships/font" Target="fonts/Garamond-boldItalic.fntdata"/><Relationship Id="rId14" Type="http://schemas.openxmlformats.org/officeDocument/2006/relationships/slide" Target="slides/slide9.xml"/><Relationship Id="rId36" Type="http://schemas.openxmlformats.org/officeDocument/2006/relationships/font" Target="fonts/Garamond-italic.fntdata"/><Relationship Id="rId17" Type="http://schemas.openxmlformats.org/officeDocument/2006/relationships/slide" Target="slides/slide12.xml"/><Relationship Id="rId39" Type="http://schemas.openxmlformats.org/officeDocument/2006/relationships/font" Target="fonts/BookAntiqua-bold.fntdata"/><Relationship Id="rId16" Type="http://schemas.openxmlformats.org/officeDocument/2006/relationships/slide" Target="slides/slide11.xml"/><Relationship Id="rId38" Type="http://schemas.openxmlformats.org/officeDocument/2006/relationships/font" Target="fonts/BookAntiqu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6e39aaad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66e39aaad3_2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6e39aaa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66e39aaad3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6e39aaad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66e39aaad3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6e39aaad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66e39aaad3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6e39aaad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66e39aaad3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6e39aaad3_1_8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6e39aaad3_1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66e39aaad3_1_8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6e39aaa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66e39aaad3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6e39aaad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66e39aaad3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6e39aaad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66e39aaad3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6e39aaa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66e39aaad3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6e39aaa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66e39aaad3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6e39aaad3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66e39aaad3_1_8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6e39aaad3_1_1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6e39aaad3_1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6e39aaad3_1_1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6e39aaad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66e39aaad3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41b4303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41b430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b41b4303f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6e39aaad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6e39aaad3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6e39aa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66e39aaad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6e39aaa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6e39aaad3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6e39aaa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66e39aaad3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6e39aaad3_1_115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266e39aaad3_1_11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266e39aaad3_1_11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6e39aaad3_1_119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266e39aaad3_1_119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266e39aaad3_1_11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6e39aaad3_1_11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6e39aaad3_1_11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266e39aaad3_1_119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266e39aaad3_1_119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66e39aaad3_1_11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66e39aaad3_1_11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66e39aaad3_1_11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66e39aaad3_1_11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66e39aaad3_1_11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66e39aaad3_1_11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266e39aaad3_1_11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66e39aaad3_1_11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66e39aaad3_1_116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266e39aaad3_1_116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266e39aaad3_1_11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6e39aaad3_1_11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266e39aaad3_1_11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66e39aaad3_1_117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266e39aaad3_1_117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266e39aaad3_1_11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66e39aaad3_1_117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266e39aaad3_1_11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6e39aaad3_1_118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66e39aaad3_1_118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266e39aaad3_1_118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266e39aaad3_1_118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266e39aaad3_1_11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66e39aaad3_1_118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266e39aaad3_1_11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6e39aaad3_1_11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66e39aaad3_1_11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66e39aaad3_1_11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idx="1" type="body"/>
          </p:nvPr>
        </p:nvSpPr>
        <p:spPr>
          <a:xfrm>
            <a:off x="385175" y="11811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PSO and GSA -Based MPPT Algorithm for PV Systems</a:t>
            </a:r>
            <a:endParaRPr sz="3600">
              <a:solidFill>
                <a:srgbClr val="0070C0"/>
              </a:solidFill>
            </a:endParaRPr>
          </a:p>
          <a:p>
            <a:pPr indent="0" lvl="1" marL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US" sz="1600"/>
              <a:t>By Group 3</a:t>
            </a:r>
            <a:endParaRPr b="1" sz="1600"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/>
          </a:p>
          <a:p>
            <a:pPr indent="0" lvl="1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lang="en-US" sz="1800"/>
              <a:t>Member: Huỳnh Nguyễn Chí Hiếu –Nguyễn Đặng Phúc – Phạm Thanh Quang</a:t>
            </a:r>
            <a:endParaRPr sz="1800"/>
          </a:p>
          <a:p>
            <a:pPr indent="0" lvl="1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lang="en-US" sz="1800"/>
              <a:t>(17523 – 10221038 - 10221073)</a:t>
            </a:r>
            <a:endParaRPr/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6e39aaad3_2_26"/>
          <p:cNvSpPr txBox="1"/>
          <p:nvPr>
            <p:ph type="title"/>
          </p:nvPr>
        </p:nvSpPr>
        <p:spPr>
          <a:xfrm>
            <a:off x="457200" y="407475"/>
            <a:ext cx="8229600" cy="811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D85C6"/>
                </a:solidFill>
              </a:rPr>
              <a:t>Simulation model for the PV system</a:t>
            </a:r>
            <a:endParaRPr sz="32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66e39aaad3_2_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g266e39aaad3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74" y="1537276"/>
            <a:ext cx="7142851" cy="37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6e39aaad3_2_5"/>
          <p:cNvSpPr txBox="1"/>
          <p:nvPr>
            <p:ph type="title"/>
          </p:nvPr>
        </p:nvSpPr>
        <p:spPr>
          <a:xfrm>
            <a:off x="513000" y="0"/>
            <a:ext cx="8118000" cy="933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Optimization (PSO)</a:t>
            </a:r>
            <a:endParaRPr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Irrandiance = 400</a:t>
            </a:r>
            <a:endParaRPr b="0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266e39aaad3_2_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g266e39aaad3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38" y="1009400"/>
            <a:ext cx="7860322" cy="56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e39aaad3_0_141"/>
          <p:cNvSpPr txBox="1"/>
          <p:nvPr>
            <p:ph type="title"/>
          </p:nvPr>
        </p:nvSpPr>
        <p:spPr>
          <a:xfrm>
            <a:off x="457200" y="76200"/>
            <a:ext cx="7860300" cy="867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Optimization (PSO)</a:t>
            </a:r>
            <a:endParaRPr b="0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Irradiance = 1000</a:t>
            </a:r>
            <a:endParaRPr b="0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66e39aaad3_0_1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266e39aaad3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863" y="1153350"/>
            <a:ext cx="6624280" cy="55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Gravitational Search Algorithm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(GSA)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.jpg"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752600"/>
            <a:ext cx="5676900" cy="3810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Gravitational Search Algorithm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876300" y="2112676"/>
            <a:ext cx="73914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GSA is based on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Newtonian physics theory.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3190876"/>
            <a:ext cx="27622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Gravitational Search Algorithm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940625" y="1503750"/>
            <a:ext cx="7340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solutions are called search agents.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agent in the population is measured by its mass.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solution is the solution with the heavier mass.</a:t>
            </a:r>
            <a:endParaRPr sz="900"/>
          </a:p>
        </p:txBody>
      </p:sp>
      <p:sp>
        <p:nvSpPr>
          <p:cNvPr id="193" name="Google Shape;193;p9"/>
          <p:cNvSpPr/>
          <p:nvPr/>
        </p:nvSpPr>
        <p:spPr>
          <a:xfrm>
            <a:off x="2212325" y="4711650"/>
            <a:ext cx="2121000" cy="139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CC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Garamond"/>
                <a:ea typeface="Garamond"/>
                <a:cs typeface="Garamond"/>
                <a:sym typeface="Garamond"/>
              </a:rPr>
              <a:t>Mass = 1000</a:t>
            </a:r>
            <a:endParaRPr b="1" sz="17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4" name="Google Shape;194;p9"/>
          <p:cNvSpPr/>
          <p:nvPr/>
        </p:nvSpPr>
        <p:spPr>
          <a:xfrm rot="1092786">
            <a:off x="5371763" y="4089961"/>
            <a:ext cx="1862090" cy="1142982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aramond"/>
                <a:ea typeface="Garamond"/>
                <a:cs typeface="Garamond"/>
                <a:sym typeface="Garamond"/>
              </a:rPr>
              <a:t>Mass = 20</a:t>
            </a:r>
            <a:endParaRPr b="1" sz="180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5" name="Google Shape;195;p9"/>
          <p:cNvCxnSpPr>
            <a:stCxn id="194" idx="3"/>
            <a:endCxn id="193" idx="6"/>
          </p:cNvCxnSpPr>
          <p:nvPr/>
        </p:nvCxnSpPr>
        <p:spPr>
          <a:xfrm flipH="1">
            <a:off x="4333418" y="4839537"/>
            <a:ext cx="1217700" cy="5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6e39aaad3_0_9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Gravitational Search Algorithm</a:t>
            </a:r>
            <a:endParaRPr b="0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266e39aaad3_0_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266e39aaad3_0_93"/>
          <p:cNvSpPr/>
          <p:nvPr/>
        </p:nvSpPr>
        <p:spPr>
          <a:xfrm>
            <a:off x="3151238" y="15706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agent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3" name="Google Shape;203;g266e39aaad3_0_93"/>
          <p:cNvSpPr/>
          <p:nvPr/>
        </p:nvSpPr>
        <p:spPr>
          <a:xfrm>
            <a:off x="966113" y="26282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Position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4" name="Google Shape;204;g266e39aaad3_0_93"/>
          <p:cNvSpPr/>
          <p:nvPr/>
        </p:nvSpPr>
        <p:spPr>
          <a:xfrm>
            <a:off x="5174138" y="26282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acceleration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Google Shape;205;g266e39aaad3_0_93"/>
          <p:cNvSpPr/>
          <p:nvPr/>
        </p:nvSpPr>
        <p:spPr>
          <a:xfrm>
            <a:off x="207428" y="4643950"/>
            <a:ext cx="3540300" cy="96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 = rand*</a:t>
            </a: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p_prev</a:t>
            </a: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+ a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g266e39aaad3_0_93"/>
          <p:cNvSpPr/>
          <p:nvPr/>
        </p:nvSpPr>
        <p:spPr>
          <a:xfrm>
            <a:off x="4566496" y="4586475"/>
            <a:ext cx="3238200" cy="96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a = F/M</a:t>
            </a:r>
            <a:endParaRPr b="1" sz="38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07" name="Google Shape;207;g266e39aaad3_0_93"/>
          <p:cNvCxnSpPr>
            <a:stCxn id="202" idx="1"/>
            <a:endCxn id="203" idx="0"/>
          </p:cNvCxnSpPr>
          <p:nvPr/>
        </p:nvCxnSpPr>
        <p:spPr>
          <a:xfrm flipH="1">
            <a:off x="1977638" y="1922100"/>
            <a:ext cx="1173600" cy="7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g266e39aaad3_0_93"/>
          <p:cNvCxnSpPr>
            <a:stCxn id="202" idx="3"/>
            <a:endCxn id="204" idx="0"/>
          </p:cNvCxnSpPr>
          <p:nvPr/>
        </p:nvCxnSpPr>
        <p:spPr>
          <a:xfrm>
            <a:off x="5174138" y="1922100"/>
            <a:ext cx="1011600" cy="7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266e39aaad3_0_93"/>
          <p:cNvCxnSpPr>
            <a:stCxn id="203" idx="2"/>
            <a:endCxn id="205" idx="0"/>
          </p:cNvCxnSpPr>
          <p:nvPr/>
        </p:nvCxnSpPr>
        <p:spPr>
          <a:xfrm>
            <a:off x="1977563" y="3331150"/>
            <a:ext cx="0" cy="131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g266e39aaad3_0_93"/>
          <p:cNvCxnSpPr>
            <a:stCxn id="204" idx="2"/>
            <a:endCxn id="206" idx="0"/>
          </p:cNvCxnSpPr>
          <p:nvPr/>
        </p:nvCxnSpPr>
        <p:spPr>
          <a:xfrm>
            <a:off x="6185588" y="3331150"/>
            <a:ext cx="0" cy="12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Gravitational Search Algorithm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90151"/>
            <a:ext cx="4419600" cy="55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6e39aaad3_0_1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GSA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rgbClr val="0070C0"/>
                </a:solidFill>
              </a:rPr>
              <a:t>Irradiance = 400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23" name="Google Shape;223;g266e39aaad3_0_1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266e39aaad3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350" y="1581125"/>
            <a:ext cx="5779299" cy="50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6e39aaad3_1_876"/>
          <p:cNvSpPr txBox="1"/>
          <p:nvPr>
            <p:ph type="title"/>
          </p:nvPr>
        </p:nvSpPr>
        <p:spPr>
          <a:xfrm>
            <a:off x="457200" y="251588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GSA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</a:rPr>
              <a:t>Irradiance = 1000</a:t>
            </a:r>
            <a:endParaRPr sz="40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31" name="Google Shape;231;g266e39aaad3_1_8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266e39aaad3_1_8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275" y="1299925"/>
            <a:ext cx="6279451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685800" y="1828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Introduction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Simulation model for the PV system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Particle Swarm Optimization (PSO)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Gravitational search algorithm (GSA)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PSOGSA-based MPPT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Result &amp; </a:t>
            </a:r>
            <a:r>
              <a:rPr lang="en-US" sz="2800"/>
              <a:t>Comparison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Summary</a:t>
            </a:r>
            <a:endParaRPr sz="2800"/>
          </a:p>
          <a:p>
            <a:pPr indent="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sz="2000"/>
          </a:p>
          <a:p>
            <a:pPr indent="-228600" lvl="1" marL="74295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</a:pPr>
            <a:r>
              <a:t/>
            </a:r>
            <a:endParaRPr sz="900"/>
          </a:p>
          <a:p>
            <a:pPr indent="-228600" lvl="1" marL="74295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</a:pPr>
            <a:r>
              <a:t/>
            </a:r>
            <a:endParaRPr sz="900"/>
          </a:p>
          <a:p>
            <a:pPr indent="-285750" lvl="1" marL="74295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</a:pPr>
            <a:r>
              <a:t/>
            </a:r>
            <a:endParaRPr sz="900"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6e39aaad3_0_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PSO-GSA hybrid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38" name="Google Shape;238;g266e39aaad3_0_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66e39aaad3_0_78"/>
          <p:cNvSpPr/>
          <p:nvPr/>
        </p:nvSpPr>
        <p:spPr>
          <a:xfrm>
            <a:off x="786225" y="4785950"/>
            <a:ext cx="7772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 of PSOGSA is to combine the ability of social thinking in PSO with the local search capability of GSA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40" name="Google Shape;240;g266e39aaad3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613" y="1486392"/>
            <a:ext cx="4524774" cy="270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6e39aaad3_0_108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PSO-GSA hybrid</a:t>
            </a:r>
            <a:endParaRPr b="0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g266e39aaad3_0_10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266e39aaad3_0_108"/>
          <p:cNvSpPr/>
          <p:nvPr/>
        </p:nvSpPr>
        <p:spPr>
          <a:xfrm>
            <a:off x="3151238" y="15706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Particles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8" name="Google Shape;248;g266e39aaad3_0_108"/>
          <p:cNvSpPr/>
          <p:nvPr/>
        </p:nvSpPr>
        <p:spPr>
          <a:xfrm>
            <a:off x="966113" y="26282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Position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9" name="Google Shape;249;g266e39aaad3_0_108"/>
          <p:cNvSpPr/>
          <p:nvPr/>
        </p:nvSpPr>
        <p:spPr>
          <a:xfrm>
            <a:off x="5174138" y="26282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Velocity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0" name="Google Shape;250;g266e39aaad3_0_108"/>
          <p:cNvSpPr/>
          <p:nvPr/>
        </p:nvSpPr>
        <p:spPr>
          <a:xfrm>
            <a:off x="629375" y="4309150"/>
            <a:ext cx="7393500" cy="15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v = w*v_prev + c1*rand()*</a:t>
            </a:r>
            <a:r>
              <a:rPr b="1" lang="en-US" sz="2400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acceleration</a:t>
            </a:r>
            <a:r>
              <a:rPr b="1" lang="en-US" sz="24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 + c2*rand()*(gbest - p_prev) </a:t>
            </a:r>
            <a:endParaRPr b="1" sz="24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51" name="Google Shape;251;g266e39aaad3_0_108"/>
          <p:cNvCxnSpPr>
            <a:stCxn id="247" idx="1"/>
            <a:endCxn id="248" idx="0"/>
          </p:cNvCxnSpPr>
          <p:nvPr/>
        </p:nvCxnSpPr>
        <p:spPr>
          <a:xfrm flipH="1">
            <a:off x="1977638" y="1922100"/>
            <a:ext cx="1173600" cy="7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g266e39aaad3_0_108"/>
          <p:cNvCxnSpPr>
            <a:stCxn id="247" idx="3"/>
            <a:endCxn id="249" idx="0"/>
          </p:cNvCxnSpPr>
          <p:nvPr/>
        </p:nvCxnSpPr>
        <p:spPr>
          <a:xfrm>
            <a:off x="5174138" y="1922100"/>
            <a:ext cx="1011600" cy="7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g266e39aaad3_0_108"/>
          <p:cNvCxnSpPr>
            <a:stCxn id="249" idx="2"/>
            <a:endCxn id="250" idx="0"/>
          </p:cNvCxnSpPr>
          <p:nvPr/>
        </p:nvCxnSpPr>
        <p:spPr>
          <a:xfrm flipH="1">
            <a:off x="4326188" y="3331150"/>
            <a:ext cx="1859400" cy="97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6e39aaad3_0_12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PSO-GSA hybrid</a:t>
            </a:r>
            <a:endParaRPr b="0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266e39aaad3_0_122"/>
          <p:cNvSpPr txBox="1"/>
          <p:nvPr>
            <p:ph idx="12" type="sldNum"/>
          </p:nvPr>
        </p:nvSpPr>
        <p:spPr>
          <a:xfrm>
            <a:off x="68580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g266e39aaad3_0_122"/>
          <p:cNvSpPr/>
          <p:nvPr/>
        </p:nvSpPr>
        <p:spPr>
          <a:xfrm>
            <a:off x="3071925" y="1434425"/>
            <a:ext cx="2329200" cy="88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Initialize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swarm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g266e39aaad3_0_122"/>
          <p:cNvSpPr/>
          <p:nvPr/>
        </p:nvSpPr>
        <p:spPr>
          <a:xfrm>
            <a:off x="3071925" y="2546525"/>
            <a:ext cx="2329200" cy="84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evaluate position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62" name="Google Shape;262;g266e39aaad3_0_122"/>
          <p:cNvCxnSpPr>
            <a:stCxn id="260" idx="2"/>
            <a:endCxn id="261" idx="0"/>
          </p:cNvCxnSpPr>
          <p:nvPr/>
        </p:nvCxnSpPr>
        <p:spPr>
          <a:xfrm>
            <a:off x="4236525" y="2316725"/>
            <a:ext cx="0" cy="22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3" name="Google Shape;263;g266e39aaad3_0_122"/>
          <p:cNvSpPr/>
          <p:nvPr/>
        </p:nvSpPr>
        <p:spPr>
          <a:xfrm>
            <a:off x="2598525" y="4764838"/>
            <a:ext cx="3276000" cy="7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update the swarm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(position &amp; velocity)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64" name="Google Shape;264;g266e39aaad3_0_122"/>
          <p:cNvCxnSpPr>
            <a:stCxn id="261" idx="2"/>
            <a:endCxn id="265" idx="0"/>
          </p:cNvCxnSpPr>
          <p:nvPr/>
        </p:nvCxnSpPr>
        <p:spPr>
          <a:xfrm>
            <a:off x="4236525" y="3392825"/>
            <a:ext cx="0" cy="39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6" name="Google Shape;266;g266e39aaad3_0_122"/>
          <p:cNvSpPr/>
          <p:nvPr/>
        </p:nvSpPr>
        <p:spPr>
          <a:xfrm>
            <a:off x="2744413" y="5743663"/>
            <a:ext cx="2984225" cy="1005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convergent?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67" name="Google Shape;267;g266e39aaad3_0_122"/>
          <p:cNvCxnSpPr/>
          <p:nvPr/>
        </p:nvCxnSpPr>
        <p:spPr>
          <a:xfrm>
            <a:off x="4236525" y="5505675"/>
            <a:ext cx="0" cy="2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g266e39aaad3_0_122"/>
          <p:cNvCxnSpPr>
            <a:stCxn id="266" idx="1"/>
            <a:endCxn id="261" idx="1"/>
          </p:cNvCxnSpPr>
          <p:nvPr/>
        </p:nvCxnSpPr>
        <p:spPr>
          <a:xfrm flipH="1" rot="10800000">
            <a:off x="2744413" y="2969713"/>
            <a:ext cx="327600" cy="3276900"/>
          </a:xfrm>
          <a:prstGeom prst="bentConnector3">
            <a:avLst>
              <a:gd fmla="val -7268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g266e39aaad3_0_122"/>
          <p:cNvCxnSpPr>
            <a:endCxn id="270" idx="1"/>
          </p:cNvCxnSpPr>
          <p:nvPr/>
        </p:nvCxnSpPr>
        <p:spPr>
          <a:xfrm>
            <a:off x="5728675" y="6238825"/>
            <a:ext cx="8928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g266e39aaad3_0_122"/>
          <p:cNvSpPr/>
          <p:nvPr/>
        </p:nvSpPr>
        <p:spPr>
          <a:xfrm>
            <a:off x="6621475" y="5805475"/>
            <a:ext cx="1459200" cy="882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stop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1" name="Google Shape;271;g266e39aaad3_0_122"/>
          <p:cNvSpPr txBox="1"/>
          <p:nvPr/>
        </p:nvSpPr>
        <p:spPr>
          <a:xfrm>
            <a:off x="1705725" y="3898800"/>
            <a:ext cx="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no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2" name="Google Shape;272;g266e39aaad3_0_122"/>
          <p:cNvSpPr txBox="1"/>
          <p:nvPr/>
        </p:nvSpPr>
        <p:spPr>
          <a:xfrm>
            <a:off x="5636175" y="5743675"/>
            <a:ext cx="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yes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5" name="Google Shape;265;g266e39aaad3_0_122"/>
          <p:cNvSpPr/>
          <p:nvPr/>
        </p:nvSpPr>
        <p:spPr>
          <a:xfrm>
            <a:off x="3071938" y="3785988"/>
            <a:ext cx="2329200" cy="7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calculate acceleration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73" name="Google Shape;273;g266e39aaad3_0_122"/>
          <p:cNvCxnSpPr>
            <a:stCxn id="265" idx="2"/>
          </p:cNvCxnSpPr>
          <p:nvPr/>
        </p:nvCxnSpPr>
        <p:spPr>
          <a:xfrm>
            <a:off x="4236538" y="4504188"/>
            <a:ext cx="0" cy="2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6e39aaad3_0_183"/>
          <p:cNvSpPr txBox="1"/>
          <p:nvPr>
            <p:ph type="title"/>
          </p:nvPr>
        </p:nvSpPr>
        <p:spPr>
          <a:xfrm>
            <a:off x="457200" y="61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PSO-GSA hybrid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400 Irradiance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79" name="Google Shape;279;g266e39aaad3_0_183"/>
          <p:cNvSpPr txBox="1"/>
          <p:nvPr>
            <p:ph idx="12" type="sldNum"/>
          </p:nvPr>
        </p:nvSpPr>
        <p:spPr>
          <a:xfrm>
            <a:off x="68580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g266e39aaad3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25" y="1371600"/>
            <a:ext cx="7423556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66e39aaad3_0_183"/>
          <p:cNvSpPr txBox="1"/>
          <p:nvPr/>
        </p:nvSpPr>
        <p:spPr>
          <a:xfrm>
            <a:off x="3969225" y="4100025"/>
            <a:ext cx="57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6e39aaad3_2_0"/>
          <p:cNvSpPr txBox="1"/>
          <p:nvPr>
            <p:ph type="title"/>
          </p:nvPr>
        </p:nvSpPr>
        <p:spPr>
          <a:xfrm>
            <a:off x="457200" y="-601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PSO-GSA hybrid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1000 Irradiance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87" name="Google Shape;287;g266e39aaad3_2_0"/>
          <p:cNvSpPr txBox="1"/>
          <p:nvPr>
            <p:ph idx="12" type="sldNum"/>
          </p:nvPr>
        </p:nvSpPr>
        <p:spPr>
          <a:xfrm>
            <a:off x="68580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g266e39aaad3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4075" y="1082850"/>
            <a:ext cx="6857999" cy="57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</a:rPr>
              <a:t>Result &amp; Comparison</a:t>
            </a:r>
            <a:endParaRPr sz="3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94" name="Google Shape;294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331850" y="816025"/>
            <a:ext cx="648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PSO ( </a:t>
            </a:r>
            <a:r>
              <a:rPr lang="en-US" sz="32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Irradiance</a:t>
            </a:r>
            <a:r>
              <a:rPr lang="en-US" sz="32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 400 and 1000)</a:t>
            </a:r>
            <a:endParaRPr sz="3200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96" name="Google Shape;2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650" y="1610001"/>
            <a:ext cx="6574701" cy="44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6e39aaad3_1_893"/>
          <p:cNvSpPr txBox="1"/>
          <p:nvPr>
            <p:ph type="title"/>
          </p:nvPr>
        </p:nvSpPr>
        <p:spPr>
          <a:xfrm>
            <a:off x="457200" y="756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</a:rPr>
              <a:t>Result &amp; Comparison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02" name="Google Shape;302;g266e39aaad3_1_8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g266e39aaad3_1_8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013" y="1484738"/>
            <a:ext cx="6023969" cy="513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66e39aaad3_1_893"/>
          <p:cNvSpPr txBox="1"/>
          <p:nvPr/>
        </p:nvSpPr>
        <p:spPr>
          <a:xfrm>
            <a:off x="1368300" y="807650"/>
            <a:ext cx="640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PSOGSA (</a:t>
            </a:r>
            <a:r>
              <a:rPr lang="en-US" sz="32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Irradiance 400 and 1000)</a:t>
            </a:r>
            <a:endParaRPr sz="3200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6e39aaad3_1_12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C0"/>
                </a:solidFill>
              </a:rPr>
              <a:t>Summary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311" name="Google Shape;311;g266e39aaad3_1_120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PSO, GSA have more </a:t>
            </a:r>
            <a:r>
              <a:rPr lang="en-US"/>
              <a:t>efficiency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Contradict to research paper.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circuit configuration parameters are not adaptable.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some limitations in the our hybrid structure to be able to exploit solar energy resources.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66e39aaad3_1_12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6e39aaad3_2_11"/>
          <p:cNvSpPr txBox="1"/>
          <p:nvPr>
            <p:ph type="title"/>
          </p:nvPr>
        </p:nvSpPr>
        <p:spPr>
          <a:xfrm>
            <a:off x="3720300" y="1367925"/>
            <a:ext cx="49665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your l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istening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266e39aaad3_2_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g266e39aaad3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0" y="992350"/>
            <a:ext cx="3415500" cy="51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41b4303f6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D85C6"/>
                </a:solidFill>
              </a:rPr>
              <a:t>Simulation model for the PV system</a:t>
            </a:r>
            <a:endParaRPr sz="32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" name="Google Shape;81;g2b41b4303f6_0_0"/>
          <p:cNvSpPr txBox="1"/>
          <p:nvPr>
            <p:ph idx="1" type="body"/>
          </p:nvPr>
        </p:nvSpPr>
        <p:spPr>
          <a:xfrm>
            <a:off x="1297363" y="1417675"/>
            <a:ext cx="6181800" cy="6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5536"/>
              <a:t>Model Layout</a:t>
            </a:r>
            <a:endParaRPr sz="5536"/>
          </a:p>
        </p:txBody>
      </p:sp>
      <p:sp>
        <p:nvSpPr>
          <p:cNvPr id="82" name="Google Shape;82;g2b41b4303f6_0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g2b41b4303f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75" y="2320988"/>
            <a:ext cx="61817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6e39aaad3_1_16"/>
          <p:cNvSpPr txBox="1"/>
          <p:nvPr>
            <p:ph type="title"/>
          </p:nvPr>
        </p:nvSpPr>
        <p:spPr>
          <a:xfrm>
            <a:off x="457200" y="407475"/>
            <a:ext cx="8229600" cy="811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D85C6"/>
                </a:solidFill>
              </a:rPr>
              <a:t>Simulation model for the PV system</a:t>
            </a:r>
            <a:endParaRPr sz="32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266e39aaad3_1_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266e39aaad3_1_16"/>
          <p:cNvSpPr txBox="1"/>
          <p:nvPr/>
        </p:nvSpPr>
        <p:spPr>
          <a:xfrm>
            <a:off x="905100" y="1068650"/>
            <a:ext cx="7333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MATLAB–Simulink simulation model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1" name="Google Shape;91;g266e39aaad3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75" y="1936250"/>
            <a:ext cx="6344160" cy="41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407475"/>
            <a:ext cx="8229600" cy="811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D85C6"/>
                </a:solidFill>
              </a:rPr>
              <a:t>Simulation model for the PV system</a:t>
            </a:r>
            <a:endParaRPr sz="32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62" y="1790651"/>
            <a:ext cx="6566674" cy="34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019550" y="1143350"/>
            <a:ext cx="4016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PV specifications  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304800" y="2722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Optimization</a:t>
            </a:r>
            <a:endParaRPr sz="4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(PSO)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638" y="1567657"/>
            <a:ext cx="6334730" cy="452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6e39aaad3_0_0"/>
          <p:cNvSpPr txBox="1"/>
          <p:nvPr>
            <p:ph idx="1" type="body"/>
          </p:nvPr>
        </p:nvSpPr>
        <p:spPr>
          <a:xfrm>
            <a:off x="822825" y="1025725"/>
            <a:ext cx="838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idea is similar to bird flocks searching for food.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2" name="Google Shape;112;g266e39aaad3_0_0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Optimization (PSO)</a:t>
            </a:r>
            <a:endParaRPr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266e39aaad3_0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266e39aaad3_0_0"/>
          <p:cNvSpPr/>
          <p:nvPr/>
        </p:nvSpPr>
        <p:spPr>
          <a:xfrm>
            <a:off x="3151238" y="15706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Particles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5" name="Google Shape;115;g266e39aaad3_0_0"/>
          <p:cNvSpPr/>
          <p:nvPr/>
        </p:nvSpPr>
        <p:spPr>
          <a:xfrm>
            <a:off x="966113" y="26282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Position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6" name="Google Shape;116;g266e39aaad3_0_0"/>
          <p:cNvSpPr/>
          <p:nvPr/>
        </p:nvSpPr>
        <p:spPr>
          <a:xfrm>
            <a:off x="5174138" y="2628250"/>
            <a:ext cx="2022900" cy="7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Velocity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7" name="Google Shape;117;g266e39aaad3_0_0"/>
          <p:cNvSpPr/>
          <p:nvPr/>
        </p:nvSpPr>
        <p:spPr>
          <a:xfrm>
            <a:off x="551513" y="4586475"/>
            <a:ext cx="2852100" cy="96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 =rand* p_prev+ v</a:t>
            </a:r>
            <a:endParaRPr b="1" sz="2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8" name="Google Shape;118;g266e39aaad3_0_0"/>
          <p:cNvSpPr/>
          <p:nvPr/>
        </p:nvSpPr>
        <p:spPr>
          <a:xfrm>
            <a:off x="3778688" y="4586475"/>
            <a:ext cx="4813800" cy="96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v = w*v_prev + c1*rand()*(pbest - </a:t>
            </a:r>
            <a:r>
              <a:rPr b="1" lang="en-US" sz="1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p_prev</a:t>
            </a:r>
            <a:r>
              <a:rPr b="1" lang="en-US" sz="1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) + </a:t>
            </a:r>
            <a:r>
              <a:rPr b="1" lang="en-US" sz="1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c2*rand()*(gbest - p_prev) </a:t>
            </a:r>
            <a:endParaRPr b="1" sz="1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19" name="Google Shape;119;g266e39aaad3_0_0"/>
          <p:cNvCxnSpPr>
            <a:stCxn id="114" idx="1"/>
            <a:endCxn id="115" idx="0"/>
          </p:cNvCxnSpPr>
          <p:nvPr/>
        </p:nvCxnSpPr>
        <p:spPr>
          <a:xfrm flipH="1">
            <a:off x="1977638" y="1922100"/>
            <a:ext cx="1173600" cy="7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g266e39aaad3_0_0"/>
          <p:cNvCxnSpPr>
            <a:stCxn id="114" idx="3"/>
            <a:endCxn id="116" idx="0"/>
          </p:cNvCxnSpPr>
          <p:nvPr/>
        </p:nvCxnSpPr>
        <p:spPr>
          <a:xfrm>
            <a:off x="5174138" y="1922100"/>
            <a:ext cx="1011600" cy="7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g266e39aaad3_0_0"/>
          <p:cNvCxnSpPr>
            <a:stCxn id="115" idx="2"/>
            <a:endCxn id="117" idx="0"/>
          </p:cNvCxnSpPr>
          <p:nvPr/>
        </p:nvCxnSpPr>
        <p:spPr>
          <a:xfrm>
            <a:off x="1977563" y="3331150"/>
            <a:ext cx="0" cy="12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g266e39aaad3_0_0"/>
          <p:cNvCxnSpPr>
            <a:stCxn id="116" idx="2"/>
            <a:endCxn id="118" idx="0"/>
          </p:cNvCxnSpPr>
          <p:nvPr/>
        </p:nvCxnSpPr>
        <p:spPr>
          <a:xfrm>
            <a:off x="6185588" y="3331150"/>
            <a:ext cx="0" cy="12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6e39aaad3_0_27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Optimization (PSO)</a:t>
            </a:r>
            <a:endParaRPr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66e39aaad3_0_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266e39aaad3_0_27"/>
          <p:cNvSpPr/>
          <p:nvPr/>
        </p:nvSpPr>
        <p:spPr>
          <a:xfrm>
            <a:off x="457200" y="1219200"/>
            <a:ext cx="4950000" cy="29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v </a:t>
            </a:r>
            <a:r>
              <a:rPr b="1" lang="en-US" sz="36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= </a:t>
            </a:r>
            <a:endParaRPr b="1" sz="36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741B47"/>
                </a:solidFill>
                <a:latin typeface="Garamond"/>
                <a:ea typeface="Garamond"/>
                <a:cs typeface="Garamond"/>
                <a:sym typeface="Garamond"/>
              </a:rPr>
              <a:t>w*v_prev +</a:t>
            </a:r>
            <a:r>
              <a:rPr b="1" lang="en-US" sz="29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1" sz="29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c1*rand()*(pbest - p_prev) + </a:t>
            </a:r>
            <a:endParaRPr b="1" sz="2900">
              <a:solidFill>
                <a:srgbClr val="CC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c2*rand()*(gbest - p_prev) </a:t>
            </a:r>
            <a:endParaRPr b="1" sz="29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g266e39aaad3_0_27"/>
          <p:cNvSpPr txBox="1"/>
          <p:nvPr/>
        </p:nvSpPr>
        <p:spPr>
          <a:xfrm>
            <a:off x="6120000" y="28111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cognitive factor</a:t>
            </a:r>
            <a:endParaRPr b="1" sz="2900">
              <a:solidFill>
                <a:srgbClr val="CC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1" name="Google Shape;131;g266e39aaad3_0_27"/>
          <p:cNvSpPr txBox="1"/>
          <p:nvPr/>
        </p:nvSpPr>
        <p:spPr>
          <a:xfrm>
            <a:off x="6144000" y="32899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social </a:t>
            </a:r>
            <a:r>
              <a:rPr b="1" lang="en-US" sz="29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factor</a:t>
            </a:r>
            <a:endParaRPr b="1" sz="29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6e39aaad3_0_5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Optimization (PSO)</a:t>
            </a:r>
            <a:endParaRPr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266e39aaad3_0_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266e39aaad3_0_51"/>
          <p:cNvSpPr/>
          <p:nvPr/>
        </p:nvSpPr>
        <p:spPr>
          <a:xfrm>
            <a:off x="2767125" y="1434425"/>
            <a:ext cx="2329200" cy="88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Initialize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swarm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g266e39aaad3_0_51"/>
          <p:cNvSpPr/>
          <p:nvPr/>
        </p:nvSpPr>
        <p:spPr>
          <a:xfrm>
            <a:off x="2767125" y="2546525"/>
            <a:ext cx="2329200" cy="84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evaluate position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40" name="Google Shape;140;g266e39aaad3_0_51"/>
          <p:cNvCxnSpPr>
            <a:stCxn id="138" idx="2"/>
            <a:endCxn id="139" idx="0"/>
          </p:cNvCxnSpPr>
          <p:nvPr/>
        </p:nvCxnSpPr>
        <p:spPr>
          <a:xfrm>
            <a:off x="3931725" y="2316725"/>
            <a:ext cx="0" cy="22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g266e39aaad3_0_51"/>
          <p:cNvSpPr/>
          <p:nvPr/>
        </p:nvSpPr>
        <p:spPr>
          <a:xfrm>
            <a:off x="2767125" y="3644475"/>
            <a:ext cx="2329200" cy="7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update the swarm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42" name="Google Shape;142;g266e39aaad3_0_51"/>
          <p:cNvCxnSpPr>
            <a:stCxn id="139" idx="2"/>
            <a:endCxn id="141" idx="0"/>
          </p:cNvCxnSpPr>
          <p:nvPr/>
        </p:nvCxnSpPr>
        <p:spPr>
          <a:xfrm>
            <a:off x="3931725" y="3392825"/>
            <a:ext cx="0" cy="2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g266e39aaad3_0_51"/>
          <p:cNvSpPr/>
          <p:nvPr/>
        </p:nvSpPr>
        <p:spPr>
          <a:xfrm>
            <a:off x="2439613" y="4600663"/>
            <a:ext cx="2984225" cy="1005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convergent?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44" name="Google Shape;144;g266e39aaad3_0_51"/>
          <p:cNvCxnSpPr/>
          <p:nvPr/>
        </p:nvCxnSpPr>
        <p:spPr>
          <a:xfrm>
            <a:off x="3931725" y="4362675"/>
            <a:ext cx="0" cy="2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g266e39aaad3_0_51"/>
          <p:cNvCxnSpPr>
            <a:endCxn id="139" idx="1"/>
          </p:cNvCxnSpPr>
          <p:nvPr/>
        </p:nvCxnSpPr>
        <p:spPr>
          <a:xfrm rot="-5400000">
            <a:off x="1534275" y="3862925"/>
            <a:ext cx="2126100" cy="339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g266e39aaad3_0_51"/>
          <p:cNvCxnSpPr>
            <a:endCxn id="147" idx="1"/>
          </p:cNvCxnSpPr>
          <p:nvPr/>
        </p:nvCxnSpPr>
        <p:spPr>
          <a:xfrm>
            <a:off x="5423875" y="5095825"/>
            <a:ext cx="8928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7" name="Google Shape;147;g266e39aaad3_0_51"/>
          <p:cNvSpPr/>
          <p:nvPr/>
        </p:nvSpPr>
        <p:spPr>
          <a:xfrm>
            <a:off x="6316675" y="4662475"/>
            <a:ext cx="1459200" cy="882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stop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g266e39aaad3_0_51"/>
          <p:cNvSpPr txBox="1"/>
          <p:nvPr/>
        </p:nvSpPr>
        <p:spPr>
          <a:xfrm>
            <a:off x="1635175" y="3579575"/>
            <a:ext cx="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no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9" name="Google Shape;149;g266e39aaad3_0_51"/>
          <p:cNvSpPr txBox="1"/>
          <p:nvPr/>
        </p:nvSpPr>
        <p:spPr>
          <a:xfrm>
            <a:off x="5331375" y="4600675"/>
            <a:ext cx="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Garamond"/>
                <a:ea typeface="Garamond"/>
                <a:cs typeface="Garamond"/>
                <a:sym typeface="Garamond"/>
              </a:rPr>
              <a:t>yes</a:t>
            </a:r>
            <a:endParaRPr b="1" sz="2000">
              <a:solidFill>
                <a:srgbClr val="38761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2004-05-17T00:15:27Z</dcterms:created>
  <dc:creator>Komanduri</dc:creator>
</cp:coreProperties>
</file>