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004" autoAdjust="0"/>
  </p:normalViewPr>
  <p:slideViewPr>
    <p:cSldViewPr>
      <p:cViewPr varScale="1">
        <p:scale>
          <a:sx n="74" d="100"/>
          <a:sy n="74" d="100"/>
        </p:scale>
        <p:origin x="10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C02721B-0040-4F69-94D4-4C577FA8D4D7}" type="datetimeFigureOut">
              <a:rPr lang="vi-VN"/>
              <a:pPr>
                <a:defRPr/>
              </a:pPr>
              <a:t>10/02/2006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1BD196C-879C-43CB-B100-35E27CD6307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8486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5786D01E-67B0-47B0-8952-28788AF49E5E}" type="datetimeFigureOut">
              <a:rPr lang="en-US"/>
              <a:pPr>
                <a:defRPr/>
              </a:pPr>
              <a:t>2/10/2006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A0C4E989-51B3-40FA-9FB1-306AD1B40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98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29B9B7D-E08A-4B03-BF38-0ACC58C0602B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087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F0D4BD-C27C-4BF5-824F-E196FAF48D3C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8601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0F455AD-A062-4EEA-B435-D330A3DF1E07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9882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DF589B4-B096-4933-AE93-F4F203921716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9030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B3590A0-09D2-46AC-9EB5-3547141E2354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2685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4C75ECF-FE1B-426F-860F-019E5829A278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5369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835C1B8-0F47-471A-9547-4C60B497BFBE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6388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036BF50-5982-4B2E-8B54-CB59FCC9FB32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1284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684AB8E-3030-4361-AA3B-2255DCA137D7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0551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8EB5BA7-9AB9-4DC6-AB98-334BC376192E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281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6782AC8-2971-421A-BBE1-C19C6E12F9CF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605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919072A-5EF1-4E99-8378-6F98D51155F2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76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089B692-5004-4BBC-8624-76F2804C1CBF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6297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D5CAEC2-57B6-4AD5-9848-152FAEF88685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867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19388B4-5315-4161-B813-1C7F48B15254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800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16EF547-C7C4-489A-9F7B-12539B37B12A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6605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3AA0A17-9EA8-4076-A005-3AC16AEBA01B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572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72B7102-733E-4FAE-BC89-461ABC93682D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423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CDE2F0E-14D1-4385-9E21-4D265E3572E6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 smtClea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smtClea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  <a:endParaRPr lang="en-US" sz="1200" ker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4B93873-5D95-4993-A8DA-950C1F9A944A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004CB04-2681-431B-8892-341F20E9062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567477C-9CFE-4F5E-9CA4-4AC699A735B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1AF07AD-D4E2-4814-95EB-40DA4AC6B2DA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53B26EC-D121-41D8-91D9-C6CBC43D85C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0F32603-9ADB-4E10-AA73-3EEECEDA48B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10526AD-F84F-47A4-9AF2-708576A5F18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B5AD848-4429-4A76-99A9-0762ECA66C2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936C69A-BA51-419A-B159-2D68753B158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1E25737-0D2C-45E1-B198-A2A0B0917FE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D20A1CB-23EE-4A94-ADA5-E424C8AC111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1FE97EF-0702-452F-8D85-C973100847C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cs typeface="+mn-cs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9EC616B-0017-4713-B4DC-ADB69135C8F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Khái niệm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Khởi tạo</a:t>
              </a: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Các thao tác trên chuỗi ký tự</a:t>
              </a: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Bài tập</a:t>
              </a: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smtClean="0"/>
              <a:t>Hàm chuyển chuỗi thành chữ th</a:t>
            </a:r>
            <a:r>
              <a:rPr lang="vi-VN" smtClean="0"/>
              <a:t>ườ</a:t>
            </a:r>
            <a:r>
              <a:rPr lang="en-US" smtClean="0"/>
              <a:t>ng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Chuyển chuỗi s thành chuỗi th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ườ</a:t>
            </a:r>
            <a:r>
              <a:rPr lang="en-US" sz="2000">
                <a:latin typeface="Tahoma" pitchFamily="34" charset="0"/>
                <a:cs typeface="Tahoma" pitchFamily="34" charset="0"/>
              </a:rPr>
              <a:t>ng (‘A’ thành ‘a’, ‘B’ thành ‘b’, …, ‘Z’ thành ‘z’)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chuỗi s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strlwr(s);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puts(s);		// tin hoc co so a!!!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strlwr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smtClean="0"/>
              <a:t>Hàm chuyển chuỗi thành chữ IN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Chuyển chuỗi s thành chuỗi in (‘a’ thành ‘A’, ‘b’ thành ‘B’, …, ‘z’ thành ‘Z’)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chuỗi s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strupr(s);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puts(s);		// TIN HOC CO SO A!!!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strupr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</a:t>
            </a:r>
            <a:r>
              <a:rPr lang="vi-VN" smtClean="0"/>
              <a:t>đả</a:t>
            </a:r>
            <a:r>
              <a:rPr lang="en-US" smtClean="0"/>
              <a:t>o ng</a:t>
            </a:r>
            <a:r>
              <a:rPr lang="vi-VN" smtClean="0"/>
              <a:t>ượ</a:t>
            </a:r>
            <a:r>
              <a:rPr lang="en-US" smtClean="0"/>
              <a:t>c chuỗi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Đảo ng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thứ tự các ký tự trong chuỗi (trừ ký tự kết thúc chuỗi)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chuỗi kết quả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strrev(s);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puts(s);		// !!!A os oc coh  niT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strrev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so sánh hai chuỗi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So sánh hai chuỗi s1 và s2 (phân biệt hoa th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ườ</a:t>
            </a:r>
            <a:r>
              <a:rPr lang="en-US" sz="2000">
                <a:latin typeface="Tahoma" pitchFamily="34" charset="0"/>
                <a:cs typeface="Tahoma" pitchFamily="34" charset="0"/>
              </a:rPr>
              <a:t>ng)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&lt; 0 nếu s1 &lt; s2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== 0 nếu s1 == s2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&gt;0 nếu s1 &gt; s2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s1[]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s2[] = “hoc tin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kq = strcmp(s1, s2);	// =&gt; kq &gt; 0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int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strcmp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s1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s2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so sánh hai chuỗi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So sánh hai chuỗi s1 và s2 (không phân biệt hoa th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ườ</a:t>
            </a:r>
            <a:r>
              <a:rPr lang="en-US" sz="2000">
                <a:latin typeface="Tahoma" pitchFamily="34" charset="0"/>
                <a:cs typeface="Tahoma" pitchFamily="34" charset="0"/>
              </a:rPr>
              <a:t>ng)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&lt; 0 nếu s1 &lt; s2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== 0 nếu s1 == s2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&gt;0 nếu s1 &gt; s2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s1[]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s2[]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kq = stricmp(s1, s2);	// =&gt; kq == 0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int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stricmp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s1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s2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nối hai chuỗi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Nối chuỗi src vào sau chuỗi dest.</a:t>
            </a:r>
          </a:p>
          <a:p>
            <a:pPr algn="just" eaLnBrk="0" hangingPunct="0">
              <a:defRPr/>
            </a:pP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!</a:t>
            </a:r>
            <a:r>
              <a:rPr lang="en-US" sz="2000">
                <a:latin typeface="Tahoma" pitchFamily="34" charset="0"/>
                <a:cs typeface="Tahoma" pitchFamily="34" charset="0"/>
              </a:rPr>
              <a:t> Chuỗi dest phải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chứa kết quả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của chuỗi 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nối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s1[100] = “Tin hoc”;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s2[] = “co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strcat(s1, “ ”);	// =&gt; “Tin hoc ”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strcat(s1, s2);	// =&gt; “Tin hoc co so A!!!”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char*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strcat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dest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src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tính </a:t>
            </a:r>
            <a:r>
              <a:rPr lang="vi-VN" smtClean="0"/>
              <a:t>độ</a:t>
            </a:r>
            <a:r>
              <a:rPr lang="en-US" smtClean="0"/>
              <a:t> dài chuỗi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Tính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độ</a:t>
            </a:r>
            <a:r>
              <a:rPr lang="en-US" sz="2000">
                <a:latin typeface="Tahoma" pitchFamily="34" charset="0"/>
                <a:cs typeface="Tahoma" pitchFamily="34" charset="0"/>
              </a:rPr>
              <a:t> dài chuỗi s</a:t>
            </a:r>
          </a:p>
          <a:p>
            <a:pPr algn="just" eaLnBrk="0" hangingPunct="0">
              <a:defRPr/>
            </a:pP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size_t</a:t>
            </a:r>
            <a:r>
              <a:rPr lang="en-US" sz="2000">
                <a:latin typeface="Tahoma" pitchFamily="34" charset="0"/>
                <a:cs typeface="Tahoma" pitchFamily="34" charset="0"/>
              </a:rPr>
              <a:t> thay cho unsigned (trong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&lt;stddef.h&gt;</a:t>
            </a:r>
            <a:r>
              <a:rPr lang="en-US" sz="2000">
                <a:latin typeface="Tahoma" pitchFamily="34" charset="0"/>
                <a:cs typeface="Tahoma" pitchFamily="34" charset="0"/>
              </a:rPr>
              <a:t>) dùng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để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vi-VN" sz="2000">
                <a:latin typeface="Tahoma" pitchFamily="34" charset="0"/>
                <a:cs typeface="Tahoma" pitchFamily="34" charset="0"/>
              </a:rPr>
              <a:t>đ</a:t>
            </a:r>
            <a:r>
              <a:rPr lang="en-US" sz="2000">
                <a:latin typeface="Tahoma" pitchFamily="34" charset="0"/>
                <a:cs typeface="Tahoma" pitchFamily="34" charset="0"/>
              </a:rPr>
              <a:t>o các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đạ</a:t>
            </a:r>
            <a:r>
              <a:rPr lang="en-US" sz="2000">
                <a:latin typeface="Tahoma" pitchFamily="34" charset="0"/>
                <a:cs typeface="Tahoma" pitchFamily="34" charset="0"/>
              </a:rPr>
              <a:t>i l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ng không dấu.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Độ dài chuỗi s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len = strlen(s);	// =&gt; 18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size_t*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strlen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tìm chuỗi trong chuỗi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Tìm vị trí xuất hiện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đầ</a:t>
            </a:r>
            <a:r>
              <a:rPr lang="en-US" sz="2000">
                <a:latin typeface="Tahoma" pitchFamily="34" charset="0"/>
                <a:cs typeface="Tahoma" pitchFamily="34" charset="0"/>
              </a:rPr>
              <a:t>u tiên của s2 trong s1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Thành công: trả về con trỏ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đế</a:t>
            </a:r>
            <a:r>
              <a:rPr lang="en-US" sz="2000">
                <a:latin typeface="Tahoma" pitchFamily="34" charset="0"/>
                <a:cs typeface="Tahoma" pitchFamily="34" charset="0"/>
              </a:rPr>
              <a:t>n vị trí xuất hiện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đầ</a:t>
            </a:r>
            <a:r>
              <a:rPr lang="en-US" sz="2000">
                <a:latin typeface="Tahoma" pitchFamily="34" charset="0"/>
                <a:cs typeface="Tahoma" pitchFamily="34" charset="0"/>
              </a:rPr>
              <a:t>u tiên của s2 trong s1.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Thất bại: trả về null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s1[]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s2[] = “hoc”;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if (strstr(s1, s2) != null)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	printf(“Tim thay!”);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char*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strstr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s1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s2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1: </a:t>
            </a:r>
            <a:r>
              <a:rPr lang="en-US" smtClean="0"/>
              <a:t>Xem thêm một số hàm khác nh</a:t>
            </a:r>
            <a:r>
              <a:rPr lang="vi-VN" smtClean="0"/>
              <a:t>ư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atoi, atol, atof : </a:t>
            </a:r>
            <a:r>
              <a:rPr lang="vi-VN" smtClean="0"/>
              <a:t>đổ</a:t>
            </a:r>
            <a:r>
              <a:rPr lang="en-US" smtClean="0"/>
              <a:t>i chuỗi thành số</a:t>
            </a:r>
          </a:p>
          <a:p>
            <a:pPr lvl="1" eaLnBrk="1" hangingPunct="1">
              <a:defRPr/>
            </a:pPr>
            <a:r>
              <a:rPr lang="en-US" smtClean="0"/>
              <a:t>itoa, ltoa, ultoa: </a:t>
            </a:r>
            <a:r>
              <a:rPr lang="vi-VN" smtClean="0"/>
              <a:t>đổ</a:t>
            </a:r>
            <a:r>
              <a:rPr lang="en-US" smtClean="0"/>
              <a:t>i số thành chuỗi</a:t>
            </a:r>
          </a:p>
          <a:p>
            <a:pPr lvl="1" eaLnBrk="1" hangingPunct="1">
              <a:defRPr/>
            </a:pPr>
            <a:r>
              <a:rPr lang="en-US" smtClean="0"/>
              <a:t>strtok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2: </a:t>
            </a:r>
            <a:r>
              <a:rPr lang="en-US" smtClean="0"/>
              <a:t>Viết hàm upper(char s[]) </a:t>
            </a:r>
            <a:r>
              <a:rPr lang="vi-VN" smtClean="0"/>
              <a:t>đổ</a:t>
            </a:r>
            <a:r>
              <a:rPr lang="en-US" smtClean="0"/>
              <a:t>i toàn bộ các ký tự sang ký tự hoa (giống hàm strupr)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3: </a:t>
            </a:r>
            <a:r>
              <a:rPr lang="en-US" smtClean="0"/>
              <a:t>Viết hàm lower(char s[]) </a:t>
            </a:r>
            <a:r>
              <a:rPr lang="vi-VN" smtClean="0"/>
              <a:t>đổ</a:t>
            </a:r>
            <a:r>
              <a:rPr lang="en-US" smtClean="0"/>
              <a:t>i toàn bộ các ký tự sang ký tự th</a:t>
            </a:r>
            <a:r>
              <a:rPr lang="vi-VN" smtClean="0"/>
              <a:t>ườ</a:t>
            </a:r>
            <a:r>
              <a:rPr lang="en-US" smtClean="0"/>
              <a:t>ng (giống hàm strlwr)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4: </a:t>
            </a:r>
            <a:r>
              <a:rPr lang="en-US" smtClean="0"/>
              <a:t>Viết hàm proper(char s[]) </a:t>
            </a:r>
            <a:r>
              <a:rPr lang="vi-VN" smtClean="0"/>
              <a:t>đổ</a:t>
            </a:r>
            <a:r>
              <a:rPr lang="en-US" smtClean="0"/>
              <a:t>i các ký tự </a:t>
            </a:r>
            <a:r>
              <a:rPr lang="vi-VN" smtClean="0"/>
              <a:t>đầ</a:t>
            </a:r>
            <a:r>
              <a:rPr lang="en-US" smtClean="0"/>
              <a:t>u tiên của mỗi từ sang ký tự hoa.</a:t>
            </a:r>
            <a:endParaRPr lang="en-US"/>
          </a:p>
        </p:txBody>
      </p:sp>
      <p:sp>
        <p:nvSpPr>
          <p:cNvPr id="3379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5: </a:t>
            </a:r>
            <a:r>
              <a:rPr lang="en-US" smtClean="0"/>
              <a:t>Viết hàm standard(char s[]) bỏ toàn bộ khoảng </a:t>
            </a:r>
            <a:r>
              <a:rPr lang="vi-VN" smtClean="0"/>
              <a:t>trắng đầu chuỗi, cuối chuỗi và giữa 2 từ trong</a:t>
            </a:r>
            <a:r>
              <a:rPr lang="en-US" smtClean="0"/>
              <a:t> s chỉ còn 1 khoảng trắng.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6: </a:t>
            </a:r>
            <a:r>
              <a:rPr lang="en-US" smtClean="0"/>
              <a:t>Xóa tất cả các khoảng trắng của s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7: </a:t>
            </a:r>
            <a:r>
              <a:rPr lang="en-US" smtClean="0"/>
              <a:t>Đếm xem có bao nhiêu từ trong s. Xuất các từ trên các dòng liên tiếp.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8: </a:t>
            </a:r>
            <a:r>
              <a:rPr lang="en-US" smtClean="0"/>
              <a:t>Tìm từ có chiều dài dài nhất và in ra.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9: </a:t>
            </a:r>
            <a:r>
              <a:rPr lang="en-US" smtClean="0"/>
              <a:t>Trích ra n ký tự </a:t>
            </a:r>
            <a:r>
              <a:rPr lang="vi-VN" smtClean="0"/>
              <a:t>đầ</a:t>
            </a:r>
            <a:r>
              <a:rPr lang="en-US" smtClean="0"/>
              <a:t>u tiên/cuối cùng/bắt </a:t>
            </a:r>
            <a:r>
              <a:rPr lang="vi-VN" smtClean="0"/>
              <a:t>đầ</a:t>
            </a:r>
            <a:r>
              <a:rPr lang="en-US" smtClean="0"/>
              <a:t>u tại vị trí pos.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Khái niệm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 eaLnBrk="1" hangingPunct="1">
              <a:defRPr/>
            </a:pPr>
            <a:r>
              <a:rPr lang="en-US" smtClean="0"/>
              <a:t>Kiểu </a:t>
            </a:r>
            <a:r>
              <a:rPr lang="en-US" smtClean="0">
                <a:solidFill>
                  <a:srgbClr val="FF0000"/>
                </a:solidFill>
              </a:rPr>
              <a:t>char</a:t>
            </a:r>
            <a:r>
              <a:rPr lang="en-US" smtClean="0"/>
              <a:t> chỉ chứa </a:t>
            </a:r>
            <a:r>
              <a:rPr lang="vi-VN" smtClean="0"/>
              <a:t>đượ</a:t>
            </a:r>
            <a:r>
              <a:rPr lang="en-US" smtClean="0"/>
              <a:t>c một ký tự. Để l</a:t>
            </a:r>
            <a:r>
              <a:rPr lang="vi-VN" smtClean="0"/>
              <a:t>ư</a:t>
            </a:r>
            <a:r>
              <a:rPr lang="en-US" smtClean="0"/>
              <a:t>u trữ một chuỗi (nhiều ký tự) ta sử dụng mảng (một chiều) các ký tự.</a:t>
            </a:r>
          </a:p>
          <a:p>
            <a:pPr lvl="1" eaLnBrk="1" hangingPunct="1">
              <a:defRPr/>
            </a:pPr>
            <a:r>
              <a:rPr lang="en-US" smtClean="0"/>
              <a:t>Chuỗi ký tự kết thúc bằng ký tự ‘</a:t>
            </a:r>
            <a:r>
              <a:rPr lang="en-US" smtClean="0">
                <a:solidFill>
                  <a:srgbClr val="FF0000"/>
                </a:solidFill>
              </a:rPr>
              <a:t>\0</a:t>
            </a:r>
            <a:r>
              <a:rPr lang="en-US" smtClean="0"/>
              <a:t>’ (null)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>
                <a:sym typeface="Wingdings" pitchFamily="2" charset="2"/>
              </a:rPr>
              <a:t>	 Độ dài chuỗi = kích th</a:t>
            </a:r>
            <a:r>
              <a:rPr lang="vi-VN" smtClean="0">
                <a:sym typeface="Wingdings" pitchFamily="2" charset="2"/>
              </a:rPr>
              <a:t>ướ</a:t>
            </a:r>
            <a:r>
              <a:rPr lang="en-US" smtClean="0">
                <a:sym typeface="Wingdings" pitchFamily="2" charset="2"/>
              </a:rPr>
              <a:t>c mảng – 1</a:t>
            </a: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5029200"/>
            <a:ext cx="1524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5029200"/>
            <a:ext cx="7010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hoten[30];	// Dài 29 ký tự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ngaysinh[9];	// Dài 8 ký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Khởi tạo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Khởi tạo nh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mảng thông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eaLnBrk="1" hangingPunct="1">
              <a:defRPr/>
            </a:pPr>
            <a:r>
              <a:rPr lang="en-US" smtClean="0"/>
              <a:t>Độ dài cụ thể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Tự xác </a:t>
            </a:r>
            <a:r>
              <a:rPr lang="vi-VN" smtClean="0"/>
              <a:t>đị</a:t>
            </a:r>
            <a:r>
              <a:rPr lang="en-US" smtClean="0"/>
              <a:t>nh </a:t>
            </a:r>
            <a:r>
              <a:rPr lang="vi-VN" smtClean="0"/>
              <a:t>độ</a:t>
            </a:r>
            <a:r>
              <a:rPr lang="en-US" smtClean="0"/>
              <a:t> dài</a:t>
            </a:r>
            <a:endParaRPr lang="en-US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590800"/>
            <a:ext cx="1524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5908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 s[10] = {‘T’, ‘H’, ‘C’, ‘S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’, ‘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‘A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‘\0’};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 s[10] = “THCS A”;	//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Tự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độ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thêm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‘\0’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4572000"/>
            <a:ext cx="152400" cy="704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45720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s[] = {‘T’, ‘H’, ‘C’, ‘S’, ‘ ’, ‘A’, ‘\0’};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s[] = “THCS A”;	// Tự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độ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thêm ‘\0’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1336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25908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0480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35052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39624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44196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48768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53340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57912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62484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21336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‘T’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25908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‘H’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30480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‘C’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35052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‘S’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39624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 ’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4196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‘A’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21336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25908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30480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35052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39624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44196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48768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6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53340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7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57912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8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62484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9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AutoShape 6"/>
          <p:cNvSpPr>
            <a:spLocks noChangeArrowheads="1"/>
          </p:cNvSpPr>
          <p:nvPr/>
        </p:nvSpPr>
        <p:spPr bwMode="gray">
          <a:xfrm>
            <a:off x="21336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‘T’</a:t>
            </a:r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gray">
          <a:xfrm>
            <a:off x="25908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‘H’</a:t>
            </a:r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gray">
          <a:xfrm>
            <a:off x="30480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‘C’</a:t>
            </a:r>
          </a:p>
        </p:txBody>
      </p:sp>
      <p:sp>
        <p:nvSpPr>
          <p:cNvPr id="94" name="AutoShape 6"/>
          <p:cNvSpPr>
            <a:spLocks noChangeArrowheads="1"/>
          </p:cNvSpPr>
          <p:nvPr/>
        </p:nvSpPr>
        <p:spPr bwMode="gray">
          <a:xfrm>
            <a:off x="35052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‘S’</a:t>
            </a:r>
          </a:p>
        </p:txBody>
      </p:sp>
      <p:sp>
        <p:nvSpPr>
          <p:cNvPr id="95" name="AutoShape 6"/>
          <p:cNvSpPr>
            <a:spLocks noChangeArrowheads="1"/>
          </p:cNvSpPr>
          <p:nvPr/>
        </p:nvSpPr>
        <p:spPr bwMode="gray">
          <a:xfrm>
            <a:off x="39624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 ’</a:t>
            </a:r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gray">
          <a:xfrm>
            <a:off x="44196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‘A’</a:t>
            </a:r>
          </a:p>
        </p:txBody>
      </p:sp>
      <p:sp>
        <p:nvSpPr>
          <p:cNvPr id="97" name="AutoShape 6"/>
          <p:cNvSpPr>
            <a:spLocks noChangeArrowheads="1"/>
          </p:cNvSpPr>
          <p:nvPr/>
        </p:nvSpPr>
        <p:spPr bwMode="gray">
          <a:xfrm>
            <a:off x="21336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AutoShape 6"/>
          <p:cNvSpPr>
            <a:spLocks noChangeArrowheads="1"/>
          </p:cNvSpPr>
          <p:nvPr/>
        </p:nvSpPr>
        <p:spPr bwMode="gray">
          <a:xfrm>
            <a:off x="25908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AutoShape 6"/>
          <p:cNvSpPr>
            <a:spLocks noChangeArrowheads="1"/>
          </p:cNvSpPr>
          <p:nvPr/>
        </p:nvSpPr>
        <p:spPr bwMode="gray">
          <a:xfrm>
            <a:off x="30480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0" name="AutoShape 6"/>
          <p:cNvSpPr>
            <a:spLocks noChangeArrowheads="1"/>
          </p:cNvSpPr>
          <p:nvPr/>
        </p:nvSpPr>
        <p:spPr bwMode="gray">
          <a:xfrm>
            <a:off x="35052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1" name="AutoShape 6"/>
          <p:cNvSpPr>
            <a:spLocks noChangeArrowheads="1"/>
          </p:cNvSpPr>
          <p:nvPr/>
        </p:nvSpPr>
        <p:spPr bwMode="gray">
          <a:xfrm>
            <a:off x="39624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AutoShape 6"/>
          <p:cNvSpPr>
            <a:spLocks noChangeArrowheads="1"/>
          </p:cNvSpPr>
          <p:nvPr/>
        </p:nvSpPr>
        <p:spPr bwMode="gray">
          <a:xfrm>
            <a:off x="44196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gray">
          <a:xfrm>
            <a:off x="48768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‘\0’</a:t>
            </a:r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gray">
          <a:xfrm>
            <a:off x="48768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‘\0’</a:t>
            </a:r>
          </a:p>
        </p:txBody>
      </p:sp>
      <p:sp>
        <p:nvSpPr>
          <p:cNvPr id="109" name="AutoShape 6"/>
          <p:cNvSpPr>
            <a:spLocks noChangeArrowheads="1"/>
          </p:cNvSpPr>
          <p:nvPr/>
        </p:nvSpPr>
        <p:spPr bwMode="gray">
          <a:xfrm>
            <a:off x="48768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6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/>
      <p:bldP spid="102" grpId="0"/>
      <p:bldP spid="107" grpId="0" animBg="1"/>
      <p:bldP spid="108" grpId="0" animBg="1"/>
      <p:bldP spid="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Xuất 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hàm printf với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đặ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tả “%s”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hàm puts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315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monhoc[50] = “Tin hoc co so A”;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printf(“%s”, monhoc);	// Không xuống dòng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4114800"/>
            <a:ext cx="152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114800"/>
            <a:ext cx="7315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monhoc[50] = “Tin hoc co so A”;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puts(monhoc);	// Tự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độ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ng xuống dòng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 printf(“%s\n”, monhoc);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2873375"/>
            <a:ext cx="7239000" cy="7080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Tin hoc co so A</a:t>
            </a:r>
          </a:p>
          <a:p>
            <a:pPr>
              <a:defRPr/>
            </a:pPr>
            <a:endParaRPr lang="en-US" sz="2000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5235575"/>
            <a:ext cx="7239000" cy="7080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Tin hoc co so A</a:t>
            </a:r>
          </a:p>
          <a:p>
            <a:pPr>
              <a:defRPr/>
            </a:pPr>
            <a:endParaRPr lang="en-US" sz="2000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00400" y="2892425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14400" y="5445125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Nhập 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hàm scanf với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đặ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tả “%s”</a:t>
            </a:r>
          </a:p>
          <a:p>
            <a:pPr lvl="1" eaLnBrk="1" hangingPunct="1">
              <a:defRPr/>
            </a:pPr>
            <a:r>
              <a:rPr lang="en-US" smtClean="0"/>
              <a:t>Chỉ nhận các ký tự từ bàn phím </a:t>
            </a:r>
            <a:r>
              <a:rPr lang="vi-VN" smtClean="0"/>
              <a:t>đế</a:t>
            </a:r>
            <a:r>
              <a:rPr lang="en-US" smtClean="0"/>
              <a:t>n khi gặp ký tự khoảng trắng hoặc ký tự xuống dòng.</a:t>
            </a:r>
          </a:p>
          <a:p>
            <a:pPr lvl="1" eaLnBrk="1" hangingPunct="1">
              <a:defRPr/>
            </a:pPr>
            <a:r>
              <a:rPr lang="en-US" smtClean="0"/>
              <a:t>Chuỗi nhận </a:t>
            </a:r>
            <a:r>
              <a:rPr lang="vi-VN" smtClean="0"/>
              <a:t>đượ</a:t>
            </a:r>
            <a:r>
              <a:rPr lang="en-US" smtClean="0"/>
              <a:t>c không bao gồm ký tự khoảng trắng và xuống dòng.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3937000"/>
            <a:ext cx="152400" cy="124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937000"/>
            <a:ext cx="7315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monhoc[50];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printf(“Nhap mot chuoi: “);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scanf(“%s”, monhoc);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printf(“Chuoi nhan duoc la: %s”, monhoc);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334000"/>
            <a:ext cx="7239000" cy="7080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Nhap mot chuoi: Tin hoc co so A</a:t>
            </a:r>
          </a:p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Chuoi nhan duoc la: Tin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5638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Nhập 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hàm gets</a:t>
            </a:r>
          </a:p>
          <a:p>
            <a:pPr lvl="1" eaLnBrk="1" hangingPunct="1">
              <a:defRPr/>
            </a:pPr>
            <a:r>
              <a:rPr lang="en-US" smtClean="0"/>
              <a:t>Nhận các ký tự từ bàn phím </a:t>
            </a:r>
            <a:r>
              <a:rPr lang="vi-VN" smtClean="0"/>
              <a:t>đế</a:t>
            </a:r>
            <a:r>
              <a:rPr lang="en-US" smtClean="0"/>
              <a:t>n khi gặp ký tự xuống dòng.</a:t>
            </a:r>
          </a:p>
          <a:p>
            <a:pPr lvl="1" eaLnBrk="1" hangingPunct="1">
              <a:defRPr/>
            </a:pPr>
            <a:r>
              <a:rPr lang="en-US" smtClean="0"/>
              <a:t>Chuỗi nhận </a:t>
            </a:r>
            <a:r>
              <a:rPr lang="vi-VN" smtClean="0"/>
              <a:t>đượ</a:t>
            </a:r>
            <a:r>
              <a:rPr lang="en-US" smtClean="0"/>
              <a:t>c là những gì ng</a:t>
            </a:r>
            <a:r>
              <a:rPr lang="vi-VN" smtClean="0"/>
              <a:t>ườ</a:t>
            </a:r>
            <a:r>
              <a:rPr lang="en-US" smtClean="0"/>
              <a:t>i dùng nhập (trừ ký tự xuống dòng).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3937000"/>
            <a:ext cx="152400" cy="124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937000"/>
            <a:ext cx="7315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char monhoc[50];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printf(“Nhap mot chuoi: “);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gets(monhoc);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printf(“Chuoi nhan duoc la: %s”, monhoc);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334000"/>
            <a:ext cx="7239000" cy="7080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Nhap mot chuoi: Tin hoc co so A</a:t>
            </a:r>
          </a:p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Chuoi nhan duoc la: Tin hoc co so A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24600" y="5638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Một số hàm thao tác trên 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Thuộc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viện </a:t>
            </a:r>
            <a:r>
              <a:rPr lang="en-US" smtClean="0">
                <a:solidFill>
                  <a:srgbClr val="FF0000"/>
                </a:solidFill>
              </a:rPr>
              <a:t>&lt;string.h&gt;</a:t>
            </a:r>
          </a:p>
          <a:p>
            <a:pPr lvl="1" eaLnBrk="1" hangingPunct="1">
              <a:defRPr/>
            </a:pPr>
            <a:r>
              <a:rPr lang="en-US" smtClean="0"/>
              <a:t>strcpy</a:t>
            </a:r>
          </a:p>
          <a:p>
            <a:pPr lvl="1" eaLnBrk="1" hangingPunct="1">
              <a:defRPr/>
            </a:pPr>
            <a:r>
              <a:rPr lang="en-US" smtClean="0"/>
              <a:t>strdup</a:t>
            </a:r>
          </a:p>
          <a:p>
            <a:pPr lvl="1" eaLnBrk="1" hangingPunct="1">
              <a:defRPr/>
            </a:pPr>
            <a:r>
              <a:rPr lang="en-US" smtClean="0"/>
              <a:t>strlwr/strupr</a:t>
            </a:r>
          </a:p>
          <a:p>
            <a:pPr lvl="1" eaLnBrk="1" hangingPunct="1">
              <a:defRPr/>
            </a:pPr>
            <a:r>
              <a:rPr lang="en-US" smtClean="0"/>
              <a:t>strrev</a:t>
            </a:r>
          </a:p>
          <a:p>
            <a:pPr lvl="1" eaLnBrk="1" hangingPunct="1">
              <a:defRPr/>
            </a:pPr>
            <a:r>
              <a:rPr lang="en-US" smtClean="0"/>
              <a:t>strcmp/stricmp</a:t>
            </a:r>
          </a:p>
          <a:p>
            <a:pPr lvl="1" eaLnBrk="1" hangingPunct="1">
              <a:defRPr/>
            </a:pPr>
            <a:r>
              <a:rPr lang="en-US" smtClean="0"/>
              <a:t>strcat</a:t>
            </a:r>
          </a:p>
          <a:p>
            <a:pPr lvl="1" eaLnBrk="1" hangingPunct="1">
              <a:defRPr/>
            </a:pPr>
            <a:r>
              <a:rPr lang="en-US" smtClean="0"/>
              <a:t>strlen</a:t>
            </a:r>
          </a:p>
          <a:p>
            <a:pPr lvl="1" eaLnBrk="1" hangingPunct="1">
              <a:defRPr/>
            </a:pPr>
            <a:r>
              <a:rPr lang="en-US" smtClean="0"/>
              <a:t>strstr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05600" cy="563563"/>
          </a:xfrm>
        </p:spPr>
        <p:txBody>
          <a:bodyPr/>
          <a:lstStyle/>
          <a:p>
            <a:pPr eaLnBrk="1" hangingPunct="1"/>
            <a:r>
              <a:rPr lang="en-US" smtClean="0"/>
              <a:t>Hàm sao chép chuỗi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Sao chép chuỗi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src</a:t>
            </a:r>
            <a:r>
              <a:rPr lang="en-US" sz="2000">
                <a:latin typeface="Tahoma" pitchFamily="34" charset="0"/>
                <a:cs typeface="Tahoma" pitchFamily="34" charset="0"/>
              </a:rPr>
              <a:t> sang chuỗi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dest</a:t>
            </a:r>
            <a:r>
              <a:rPr lang="en-US" sz="2000">
                <a:latin typeface="Tahoma" pitchFamily="34" charset="0"/>
                <a:cs typeface="Tahoma" pitchFamily="34" charset="0"/>
              </a:rPr>
              <a:t>, dừng khi ký tự kết thúc chuỗi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‘\0’ </a:t>
            </a:r>
            <a:r>
              <a:rPr lang="en-US" sz="2000">
                <a:latin typeface="Tahoma" pitchFamily="34" charset="0"/>
                <a:cs typeface="Tahoma" pitchFamily="34" charset="0"/>
              </a:rPr>
              <a:t>vừa 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chép.</a:t>
            </a:r>
          </a:p>
          <a:p>
            <a:pPr algn="just" eaLnBrk="0" hangingPunct="0">
              <a:defRPr/>
            </a:pP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!</a:t>
            </a:r>
            <a:r>
              <a:rPr lang="en-US" sz="2000">
                <a:latin typeface="Tahoma" pitchFamily="34" charset="0"/>
                <a:cs typeface="Tahoma" pitchFamily="34" charset="0"/>
              </a:rPr>
              <a:t> dest phải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lớn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để</a:t>
            </a:r>
            <a:r>
              <a:rPr lang="en-US" sz="2000">
                <a:latin typeface="Tahoma" pitchFamily="34" charset="0"/>
                <a:cs typeface="Tahoma" pitchFamily="34" charset="0"/>
              </a:rPr>
              <a:t> chứa src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chuỗi dest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s[100];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 = “Tin hoc co so A”;		// sai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strcpy(s, “Tin hoc co so A”);	// </a:t>
            </a:r>
            <a:r>
              <a:rPr lang="vi-VN" sz="2000">
                <a:latin typeface="Tahoma" pitchFamily="34" charset="0"/>
                <a:cs typeface="Tahoma" pitchFamily="34" charset="0"/>
              </a:rPr>
              <a:t>đú</a:t>
            </a:r>
            <a:r>
              <a:rPr lang="en-US" sz="2000">
                <a:latin typeface="Tahoma" pitchFamily="34" charset="0"/>
                <a:cs typeface="Tahoma" pitchFamily="34" charset="0"/>
              </a:rPr>
              <a:t>ng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strcpy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dest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[], const char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src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[])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Hàm tạo bản sao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Tạo bản sao của một chuỗi s cho tr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ướ</a:t>
            </a:r>
            <a:r>
              <a:rPr lang="en-US" sz="2000">
                <a:latin typeface="Tahoma" pitchFamily="34" charset="0"/>
                <a:cs typeface="Tahoma" pitchFamily="34" charset="0"/>
              </a:rPr>
              <a:t>c. Hàm sẽ tự tạo vùng nhớ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chứa chuỗi s.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Thành công: Địa chỉ chuỗi kết quả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Thất bài: null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*s;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 = strdup(“Tin hoc co so A”);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strdup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[])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</TotalTime>
  <Words>1467</Words>
  <Application>Microsoft Office PowerPoint</Application>
  <PresentationFormat>On-screen Show (4:3)</PresentationFormat>
  <Paragraphs>246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Gulim</vt:lpstr>
      <vt:lpstr>Arial</vt:lpstr>
      <vt:lpstr>Calibri</vt:lpstr>
      <vt:lpstr>Corbel</vt:lpstr>
      <vt:lpstr>Courier New</vt:lpstr>
      <vt:lpstr>Tahoma</vt:lpstr>
      <vt:lpstr>Times New Roman</vt:lpstr>
      <vt:lpstr>Verdana</vt:lpstr>
      <vt:lpstr>Wingdings</vt:lpstr>
      <vt:lpstr>VCBB</vt:lpstr>
      <vt:lpstr>Nội dung</vt:lpstr>
      <vt:lpstr>Khái niệm</vt:lpstr>
      <vt:lpstr>Khởi tạo</vt:lpstr>
      <vt:lpstr>Xuất chuỗi</vt:lpstr>
      <vt:lpstr>Nhập chuỗi</vt:lpstr>
      <vt:lpstr>Nhập chuỗi</vt:lpstr>
      <vt:lpstr>Một số hàm thao tác trên chuỗi</vt:lpstr>
      <vt:lpstr>Hàm sao chép chuỗi</vt:lpstr>
      <vt:lpstr>Hàm tạo bản sao</vt:lpstr>
      <vt:lpstr>Hàm chuyển chuỗi thành chữ thường</vt:lpstr>
      <vt:lpstr>Hàm chuyển chuỗi thành chữ IN</vt:lpstr>
      <vt:lpstr>Hàm đảo ngược chuỗi</vt:lpstr>
      <vt:lpstr>Hàm so sánh hai chuỗi</vt:lpstr>
      <vt:lpstr>Hàm so sánh hai chuỗi</vt:lpstr>
      <vt:lpstr>Hàm nối hai chuỗi</vt:lpstr>
      <vt:lpstr>Hàm tính độ dài chuỗi</vt:lpstr>
      <vt:lpstr>Hàm tìm chuỗi trong chuỗi</vt:lpstr>
      <vt:lpstr>Bài tập</vt:lpstr>
      <vt:lpstr>Bài tập</vt:lpstr>
    </vt:vector>
  </TitlesOfParts>
  <Company>BABYDUCK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Teacher Luong</dc:creator>
  <cp:lastModifiedBy>ThanhBinh</cp:lastModifiedBy>
  <cp:revision>295</cp:revision>
  <dcterms:created xsi:type="dcterms:W3CDTF">2007-09-05T08:24:33Z</dcterms:created>
  <dcterms:modified xsi:type="dcterms:W3CDTF">2006-02-09T18:50:52Z</dcterms:modified>
</cp:coreProperties>
</file>