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</p:sldMasterIdLst>
  <p:notesMasterIdLst>
    <p:notesMasterId r:id="rId28"/>
  </p:notesMasterIdLst>
  <p:sldIdLst>
    <p:sldId id="258" r:id="rId2"/>
    <p:sldId id="259" r:id="rId3"/>
    <p:sldId id="260" r:id="rId4"/>
    <p:sldId id="290" r:id="rId5"/>
    <p:sldId id="262" r:id="rId6"/>
    <p:sldId id="263" r:id="rId7"/>
    <p:sldId id="282" r:id="rId8"/>
    <p:sldId id="265" r:id="rId9"/>
    <p:sldId id="285" r:id="rId10"/>
    <p:sldId id="286" r:id="rId11"/>
    <p:sldId id="292" r:id="rId12"/>
    <p:sldId id="293" r:id="rId13"/>
    <p:sldId id="291" r:id="rId14"/>
    <p:sldId id="288" r:id="rId15"/>
    <p:sldId id="283" r:id="rId16"/>
    <p:sldId id="266" r:id="rId17"/>
    <p:sldId id="284" r:id="rId18"/>
    <p:sldId id="270" r:id="rId19"/>
    <p:sldId id="277" r:id="rId20"/>
    <p:sldId id="278" r:id="rId21"/>
    <p:sldId id="279" r:id="rId22"/>
    <p:sldId id="280" r:id="rId23"/>
    <p:sldId id="273" r:id="rId24"/>
    <p:sldId id="274" r:id="rId25"/>
    <p:sldId id="27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5963-50FA-4EFE-AEEF-A56DE609D6F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0A4B5-A584-4AE8-8D7A-3EEEE9C1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5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0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4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14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  <p:sldLayoutId id="2147484529" r:id="rId12"/>
    <p:sldLayoutId id="2147484530" r:id="rId13"/>
    <p:sldLayoutId id="2147484531" r:id="rId14"/>
    <p:sldLayoutId id="2147484532" r:id="rId15"/>
    <p:sldLayoutId id="2147484533" r:id="rId16"/>
    <p:sldLayoutId id="21474845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Sinh viên thực hiện:</a:t>
            </a:r>
          </a:p>
          <a:p>
            <a:endParaRPr lang="en-US"/>
          </a:p>
          <a:p>
            <a:r>
              <a:rPr lang="en-US"/>
              <a:t>- Phạm Thành Trung      </a:t>
            </a:r>
            <a:r>
              <a:rPr lang="en-US">
                <a:latin typeface="Consolas" panose="020B0609020204030204" pitchFamily="49" charset="0"/>
              </a:rPr>
              <a:t>17110394</a:t>
            </a:r>
            <a:br>
              <a:rPr lang="en-US"/>
            </a:br>
            <a:r>
              <a:rPr lang="en-US"/>
              <a:t>- Huỳnh Hữu Trí	       17110389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383044" cy="1323439"/>
          </a:xfrm>
          <a:prstGeom prst="rect">
            <a:avLst/>
          </a:prstGeom>
          <a:solidFill>
            <a:srgbClr val="09568C"/>
          </a:solidFill>
        </p:spPr>
        <p:txBody>
          <a:bodyPr wrap="squar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92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Dạng tấn công thông qua kiểm tra đăng nhập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3" y="1456267"/>
            <a:ext cx="4341998" cy="3878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1911" y="1680554"/>
            <a:ext cx="6025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Nhập thông tin  như hình bên câu lệnh sau sẽ được thực hiện:</a:t>
            </a:r>
          </a:p>
          <a:p>
            <a:b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SELECT * FROM users WHERE email='noidungbatky' OR 1 = 1 LIMIT 1 --' AND password='12131231' LIMIT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1911" y="3536057"/>
            <a:ext cx="580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88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5" y="233083"/>
            <a:ext cx="7478593" cy="869576"/>
          </a:xfrm>
        </p:spPr>
        <p:txBody>
          <a:bodyPr>
            <a:normAutofit/>
          </a:bodyPr>
          <a:lstStyle/>
          <a:p>
            <a:r>
              <a:rPr lang="en-US" sz="2800"/>
              <a:t>	Dạng tấn công sử dụng câu lệnh select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904" y="1102659"/>
            <a:ext cx="927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trang web có dạng như: index.php?id=21 , index.asp?id=6,.. thêm các kí tự ('), ("), (%27),(00%) vào sau id để kiểm tra nếu nó hiện ra lỗi hoặc không hiện ra 1 cái gì (khác hoàn toàn với lúc ban đầu thì 90% có khả năng khai thác được lỗi này)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904" y="2118322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rgbClr val="FFFF00"/>
                </a:solidFill>
              </a:rPr>
              <a:t>http://www.vietfarmsfsf.com/?php=product_detail&amp;id=260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4" y="2663112"/>
            <a:ext cx="7643801" cy="3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17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56657" y="1175657"/>
            <a:ext cx="8815251" cy="5243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5217" y="483326"/>
            <a:ext cx="316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Lấy data trong bảng</a:t>
            </a:r>
          </a:p>
        </p:txBody>
      </p:sp>
    </p:spTree>
    <p:extLst>
      <p:ext uri="{BB962C8B-B14F-4D97-AF65-F5344CB8AC3E}">
        <p14:creationId xmlns:p14="http://schemas.microsoft.com/office/powerpoint/2010/main" val="5634293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997" y="1619793"/>
            <a:ext cx="8283031" cy="4633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369" y="679269"/>
            <a:ext cx="4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Tất cả các bảng</a:t>
            </a:r>
          </a:p>
        </p:txBody>
      </p:sp>
    </p:spTree>
    <p:extLst>
      <p:ext uri="{BB962C8B-B14F-4D97-AF65-F5344CB8AC3E}">
        <p14:creationId xmlns:p14="http://schemas.microsoft.com/office/powerpoint/2010/main" val="106266795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2810"/>
          </a:xfrm>
        </p:spPr>
        <p:txBody>
          <a:bodyPr>
            <a:normAutofit/>
          </a:bodyPr>
          <a:lstStyle/>
          <a:p>
            <a:r>
              <a:rPr lang="en-US" sz="2800">
                <a:latin typeface="+mn-lt"/>
              </a:rPr>
              <a:t>Dạng tấn công sử dụng câu lệnh insert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972" y="1938569"/>
            <a:ext cx="77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TableName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VALUES('1st Value', '2nd Value', '3rd Value')</a:t>
            </a:r>
            <a:r>
              <a:rPr lang="en-US" altLang="en-US" sz="1400" dirty="0"/>
              <a:t> </a:t>
            </a:r>
            <a:endParaRPr lang="en-US" alt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888272" y="2445601"/>
            <a:ext cx="1031966" cy="48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1256" y="2476119"/>
            <a:ext cx="508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Câu lệnh này chắc chắn sẽ bị lỗi sql injection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8272" y="3317967"/>
            <a:ext cx="101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Khi chúng ta nhập trường thứ nhất như: </a:t>
            </a:r>
            <a:r>
              <a:rPr lang="en-US" altLang="en-US" sz="2000">
                <a:ea typeface="Calibri" panose="020F0502020204030204" pitchFamily="34" charset="0"/>
                <a:cs typeface="Times New Roman" panose="02020603050405020304" pitchFamily="18" charset="0"/>
              </a:rPr>
              <a:t>' + (SELECT field1 FROM Users) + ' 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773972" y="4212514"/>
            <a:ext cx="103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:  </a:t>
            </a:r>
          </a:p>
          <a:p>
            <a:r>
              <a:rPr lang="en-US" sz="2000" dirty="0"/>
              <a:t>INSERT INTO </a:t>
            </a:r>
            <a:r>
              <a:rPr lang="en-US" sz="2000" dirty="0" err="1"/>
              <a:t>TableName</a:t>
            </a:r>
            <a:r>
              <a:rPr lang="en-US" sz="2000" dirty="0"/>
              <a:t> VALUES(' ' + (SELECT field1 FROM  Users) + ' ', '</a:t>
            </a:r>
            <a:r>
              <a:rPr lang="en-US" sz="2000" dirty="0" err="1"/>
              <a:t>abc</a:t>
            </a:r>
            <a:r>
              <a:rPr lang="en-US" sz="2000" dirty="0"/>
              <a:t>', 'def')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88272" y="5205574"/>
            <a:ext cx="1031966" cy="48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61256" y="5247182"/>
            <a:ext cx="81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Khi đó ta đã yêu cầu thực hiện them lệnh SELECT field1 FROM  TableName</a:t>
            </a:r>
          </a:p>
        </p:txBody>
      </p:sp>
    </p:spTree>
    <p:extLst>
      <p:ext uri="{BB962C8B-B14F-4D97-AF65-F5344CB8AC3E}">
        <p14:creationId xmlns:p14="http://schemas.microsoft.com/office/powerpoint/2010/main" val="101851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1003569" y="2596286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động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chặn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số dạng tấn công thường gặp</a:t>
            </a:r>
          </a:p>
        </p:txBody>
      </p:sp>
    </p:spTree>
    <p:extLst>
      <p:ext uri="{BB962C8B-B14F-4D97-AF65-F5344CB8AC3E}">
        <p14:creationId xmlns:p14="http://schemas.microsoft.com/office/powerpoint/2010/main" val="2127057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anger">
            <a:extLst>
              <a:ext uri="{FF2B5EF4-FFF2-40B4-BE49-F238E27FC236}">
                <a16:creationId xmlns:a16="http://schemas.microsoft.com/office/drawing/2014/main" id="{76063668-0233-43FF-A402-404FF4C2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3220"/>
            <a:ext cx="3997361" cy="3997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BFAE-DA39-46FB-A122-25299B996C78}"/>
              </a:ext>
            </a:extLst>
          </p:cNvPr>
          <p:cNvSpPr txBox="1"/>
          <p:nvPr/>
        </p:nvSpPr>
        <p:spPr>
          <a:xfrm>
            <a:off x="4862369" y="1515840"/>
            <a:ext cx="336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Hack tài khoản của người khác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1DD71-517E-4521-9A5D-5CA8A250E29B}"/>
              </a:ext>
            </a:extLst>
          </p:cNvPr>
          <p:cNvSpPr txBox="1"/>
          <p:nvPr/>
        </p:nvSpPr>
        <p:spPr>
          <a:xfrm>
            <a:off x="4862369" y="2119728"/>
            <a:ext cx="3824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nhạy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7B2ED-81F1-45C2-805B-44FA0F5890E6}"/>
              </a:ext>
            </a:extLst>
          </p:cNvPr>
          <p:cNvSpPr txBox="1"/>
          <p:nvPr/>
        </p:nvSpPr>
        <p:spPr>
          <a:xfrm>
            <a:off x="4862369" y="2809690"/>
            <a:ext cx="698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Hacker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database,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delete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2E0F-2264-4440-A032-85BD4B040DCD}"/>
              </a:ext>
            </a:extLst>
          </p:cNvPr>
          <p:cNvSpPr txBox="1"/>
          <p:nvPr/>
        </p:nvSpPr>
        <p:spPr>
          <a:xfrm>
            <a:off x="4862369" y="3635568"/>
            <a:ext cx="712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Hacker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server database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007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1003569" y="2596286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động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hại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chặn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số dạng tấn công thường gặp</a:t>
            </a:r>
          </a:p>
        </p:txBody>
      </p:sp>
    </p:spTree>
    <p:extLst>
      <p:ext uri="{BB962C8B-B14F-4D97-AF65-F5344CB8AC3E}">
        <p14:creationId xmlns:p14="http://schemas.microsoft.com/office/powerpoint/2010/main" val="18539287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5B79EF18-49B0-41F1-A9F0-D1D54598D4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53" y="2106631"/>
            <a:ext cx="2480429" cy="248042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>
            <a:off x="3631474" y="1070814"/>
            <a:ext cx="692612" cy="42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592EF-7A4D-4F38-9E08-359DA8816914}"/>
              </a:ext>
            </a:extLst>
          </p:cNvPr>
          <p:cNvSpPr txBox="1"/>
          <p:nvPr/>
        </p:nvSpPr>
        <p:spPr>
          <a:xfrm>
            <a:off x="4425872" y="1070814"/>
            <a:ext cx="517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Lọc dữ liệu từ người dùng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929E4-EBCF-4FF0-AE14-66137D7997EB}"/>
              </a:ext>
            </a:extLst>
          </p:cNvPr>
          <p:cNvSpPr txBox="1"/>
          <p:nvPr/>
        </p:nvSpPr>
        <p:spPr>
          <a:xfrm>
            <a:off x="4425872" y="2167901"/>
            <a:ext cx="484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cộng</a:t>
            </a:r>
            <a:r>
              <a:rPr lang="en-US" sz="2000" b="1" dirty="0"/>
              <a:t> </a:t>
            </a:r>
            <a:r>
              <a:rPr lang="en-US" sz="2000" b="1" dirty="0" err="1"/>
              <a:t>chuỗi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tạo</a:t>
            </a:r>
            <a:r>
              <a:rPr lang="en-US" sz="2000" b="1" dirty="0"/>
              <a:t> 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02E87-210C-4239-8197-5ABF14718058}"/>
              </a:ext>
            </a:extLst>
          </p:cNvPr>
          <p:cNvSpPr txBox="1"/>
          <p:nvPr/>
        </p:nvSpPr>
        <p:spPr>
          <a:xfrm>
            <a:off x="4425872" y="3349462"/>
            <a:ext cx="41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hiển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exception, message </a:t>
            </a:r>
            <a:r>
              <a:rPr lang="en-US" sz="2000" b="1" dirty="0" err="1"/>
              <a:t>lỗi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139DE-96C8-42BC-8108-04DD37088A86}"/>
              </a:ext>
            </a:extLst>
          </p:cNvPr>
          <p:cNvSpPr txBox="1"/>
          <p:nvPr/>
        </p:nvSpPr>
        <p:spPr>
          <a:xfrm>
            <a:off x="4458773" y="4423218"/>
            <a:ext cx="587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quyền</a:t>
            </a:r>
            <a:r>
              <a:rPr lang="en-US" sz="2000" b="1" dirty="0"/>
              <a:t> </a:t>
            </a:r>
            <a:r>
              <a:rPr lang="en-US" sz="2000" b="1" dirty="0" err="1"/>
              <a:t>rõ</a:t>
            </a:r>
            <a:r>
              <a:rPr lang="en-US" sz="2000" b="1" dirty="0"/>
              <a:t> </a:t>
            </a:r>
            <a:r>
              <a:rPr lang="en-US" sz="2000" b="1" dirty="0" err="1"/>
              <a:t>ràng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DB</a:t>
            </a:r>
          </a:p>
        </p:txBody>
      </p:sp>
      <p:sp>
        <p:nvSpPr>
          <p:cNvPr id="12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>
            <a:off x="3631474" y="2141342"/>
            <a:ext cx="692612" cy="42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>
            <a:off x="3631474" y="3346845"/>
            <a:ext cx="692612" cy="42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>
            <a:off x="3631474" y="4400877"/>
            <a:ext cx="692612" cy="42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Arrow: Right 26">
            <a:extLst>
              <a:ext uri="{FF2B5EF4-FFF2-40B4-BE49-F238E27FC236}">
                <a16:creationId xmlns:a16="http://schemas.microsoft.com/office/drawing/2014/main" id="{733CB25D-9260-479E-8642-5346DD9B0DB4}"/>
              </a:ext>
            </a:extLst>
          </p:cNvPr>
          <p:cNvSpPr/>
          <p:nvPr/>
        </p:nvSpPr>
        <p:spPr>
          <a:xfrm>
            <a:off x="3631474" y="5436630"/>
            <a:ext cx="692612" cy="42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458773" y="5458971"/>
            <a:ext cx="334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Backup dữ liệu thường xuyên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43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2" grpId="0"/>
      <p:bldP spid="35" grpId="0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72" y="172735"/>
            <a:ext cx="10131425" cy="1456267"/>
          </a:xfrm>
        </p:spPr>
        <p:txBody>
          <a:bodyPr/>
          <a:lstStyle/>
          <a:p>
            <a:r>
              <a:rPr lang="en-US"/>
              <a:t>Lọc dữ liệu từ người dùng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473" y="2102278"/>
            <a:ext cx="909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nháy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2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nháy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replace: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3" y="2765314"/>
            <a:ext cx="7301115" cy="847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221" y="4082868"/>
            <a:ext cx="62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73" y="4735278"/>
            <a:ext cx="5917476" cy="1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5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6235-E9EB-4162-AE5D-A62C3868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05469-CD0D-4CBA-A4EC-A6601DFB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18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91618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7084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67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HuTri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Huunh</a:t>
                      </a:r>
                      <a:r>
                        <a:rPr lang="en-US" dirty="0"/>
                        <a:t>(17110389)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62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Phạm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Trung(17110394)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9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9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Không cộng chuỗi để tạo các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1" y="2377440"/>
            <a:ext cx="9255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Sử dụng parameter thay vì cộng chuỗi. Nếu dữ liệu truyền vào không hợp pháp, SQL Engine sẽ tự động báo lỗi, ta không cần dùng code để check.</a:t>
            </a:r>
          </a:p>
        </p:txBody>
      </p:sp>
    </p:spTree>
    <p:extLst>
      <p:ext uri="{BB962C8B-B14F-4D97-AF65-F5344CB8AC3E}">
        <p14:creationId xmlns:p14="http://schemas.microsoft.com/office/powerpoint/2010/main" val="36425635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exception, message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09" y="3240699"/>
            <a:ext cx="6429375" cy="1103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5069" y="2116571"/>
            <a:ext cx="857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Khi có lỗi, ta chỉ hiện thông báo lỗi chứ đừng hiển thị đầy đủ thông tin về lỗi, tránh hacker lợi dụng.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09" y="4760889"/>
            <a:ext cx="64293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4131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6468" y="2534194"/>
            <a:ext cx="898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vi-VN" sz="2400" dirty="0"/>
              <a:t>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Lúc này, dù hacker có inject được sql cũng không thể đọc dữ liệu từ các bảng chính, sửa hay xoá dữ liệu.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3233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emo on Terraform: Create Azure Resource Group | by tarun bhatt | Medium">
            <a:extLst>
              <a:ext uri="{FF2B5EF4-FFF2-40B4-BE49-F238E27FC236}">
                <a16:creationId xmlns:a16="http://schemas.microsoft.com/office/drawing/2014/main" id="{070C1B7E-EFDD-4E44-A86B-24CC7DCA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8432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TO Q&amp;A Session #1: October 30, 2018 | by XTRD | xtradeio | Medium">
            <a:extLst>
              <a:ext uri="{FF2B5EF4-FFF2-40B4-BE49-F238E27FC236}">
                <a16:creationId xmlns:a16="http://schemas.microsoft.com/office/drawing/2014/main" id="{86B9F5E8-93FD-45B0-8BB2-2E36C219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46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4580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4569326" y="1280160"/>
            <a:ext cx="222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TỔNG HỢP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4595" y="2157527"/>
            <a:ext cx="91178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 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ặc dù SQL rất nguy hại nhưng cũng dễ phòng chống. Gần đây, hầu như chúng ta ít viết SQL thuần mà toàn sử dụng ORM (Object-Relational Mapping) framework. Các framework web này sẽ tự tạo câu lệnh SQL nên hacker cũng khó tấn công hơn.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Tuy nhiên, có rất nhiều site vẫn sử dụng SQL thuần để truy cập dữ liệu. Đây chính là mồi ngon cho hacker. 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291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1CC752-413D-4C33-983D-E6C353F80813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11157010" cy="9228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15ADC-4EED-4CB3-8DF7-B1810954BAE3}"/>
              </a:ext>
            </a:extLst>
          </p:cNvPr>
          <p:cNvSpPr/>
          <p:nvPr/>
        </p:nvSpPr>
        <p:spPr>
          <a:xfrm>
            <a:off x="526004" y="2166151"/>
            <a:ext cx="11600892" cy="1991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https://www.hacksplaining.com/prevention/sql-injection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https://codelearn.io/sharing/giai-thich-cac-khai-niem-ve-injection-trong-software-engineering-dependency-injection-sql-injection-etc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https://www.hacksplaining.com/prevention/sql-injection </a:t>
            </a:r>
          </a:p>
        </p:txBody>
      </p:sp>
    </p:spTree>
    <p:extLst>
      <p:ext uri="{BB962C8B-B14F-4D97-AF65-F5344CB8AC3E}">
        <p14:creationId xmlns:p14="http://schemas.microsoft.com/office/powerpoint/2010/main" val="22274437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38197" y="2619983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chặn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37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938197" y="2619983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động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hại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chặn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gặp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A64C24-7335-4240-9A55-D1DF437D89D5}"/>
              </a:ext>
            </a:extLst>
          </p:cNvPr>
          <p:cNvSpPr/>
          <p:nvPr/>
        </p:nvSpPr>
        <p:spPr>
          <a:xfrm>
            <a:off x="172976" y="3212366"/>
            <a:ext cx="2707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SQL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2DDC-507A-4743-A4B4-DB6AB2A8D670}"/>
              </a:ext>
            </a:extLst>
          </p:cNvPr>
          <p:cNvSpPr txBox="1"/>
          <p:nvPr/>
        </p:nvSpPr>
        <p:spPr>
          <a:xfrm>
            <a:off x="4948580" y="132538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8866-4B2C-4022-82CC-005B54F65298}"/>
              </a:ext>
            </a:extLst>
          </p:cNvPr>
          <p:cNvSpPr txBox="1"/>
          <p:nvPr/>
        </p:nvSpPr>
        <p:spPr>
          <a:xfrm>
            <a:off x="4842047" y="5015884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Injection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6948296-F719-4422-AE80-C06378393195}"/>
              </a:ext>
            </a:extLst>
          </p:cNvPr>
          <p:cNvSpPr/>
          <p:nvPr/>
        </p:nvSpPr>
        <p:spPr>
          <a:xfrm rot="14189703">
            <a:off x="3850704" y="1629748"/>
            <a:ext cx="426129" cy="1967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727C71-ECB6-424D-A283-4DD424A86DD1}"/>
              </a:ext>
            </a:extLst>
          </p:cNvPr>
          <p:cNvSpPr/>
          <p:nvPr/>
        </p:nvSpPr>
        <p:spPr>
          <a:xfrm rot="18604760">
            <a:off x="3898720" y="3336051"/>
            <a:ext cx="426129" cy="1967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A2A65F-3C97-406D-8F62-9D633F73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98" y="1447458"/>
            <a:ext cx="5368839" cy="394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1F3DE8-8DC8-4C55-8459-A60BD7705691}"/>
              </a:ext>
            </a:extLst>
          </p:cNvPr>
          <p:cNvSpPr/>
          <p:nvPr/>
        </p:nvSpPr>
        <p:spPr>
          <a:xfrm>
            <a:off x="7584490" y="4948877"/>
            <a:ext cx="401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Injection là sự tác động đến đến cơ chế có sẵn và lợi dụng cơ chế này cho 1 mục đích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8E9649F-4765-409A-8CD6-560D58A1F618}"/>
              </a:ext>
            </a:extLst>
          </p:cNvPr>
          <p:cNvSpPr/>
          <p:nvPr/>
        </p:nvSpPr>
        <p:spPr>
          <a:xfrm rot="16200000">
            <a:off x="5853347" y="1438438"/>
            <a:ext cx="484632" cy="493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DA4742-87BE-4803-B83F-82BF45DA1A92}"/>
              </a:ext>
            </a:extLst>
          </p:cNvPr>
          <p:cNvSpPr/>
          <p:nvPr/>
        </p:nvSpPr>
        <p:spPr>
          <a:xfrm rot="16200000">
            <a:off x="6731639" y="5146595"/>
            <a:ext cx="484632" cy="493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9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8718E-5F2B-41FC-8682-1CD92FEAE87D}"/>
              </a:ext>
            </a:extLst>
          </p:cNvPr>
          <p:cNvSpPr/>
          <p:nvPr/>
        </p:nvSpPr>
        <p:spPr>
          <a:xfrm>
            <a:off x="420208" y="2670109"/>
            <a:ext cx="625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vi-VN" sz="2400" dirty="0"/>
            </a:br>
            <a:r>
              <a:rPr lang="vi-VN" sz="2400" dirty="0">
                <a:latin typeface="Google Sans"/>
              </a:rPr>
              <a:t>SQL injection là một kỹ thuật chèn mã có thể </a:t>
            </a:r>
            <a:r>
              <a:rPr lang="vi-VN" sz="2400" dirty="0">
                <a:solidFill>
                  <a:srgbClr val="FF0000"/>
                </a:solidFill>
                <a:latin typeface="Google Sans"/>
              </a:rPr>
              <a:t>phá hủy</a:t>
            </a:r>
            <a:r>
              <a:rPr lang="vi-VN" sz="2400" dirty="0">
                <a:latin typeface="Google Sans"/>
              </a:rPr>
              <a:t> cơ sở dữ liệu của</a:t>
            </a:r>
            <a:r>
              <a:rPr lang="en-US" sz="2400" dirty="0">
                <a:latin typeface="Google Sans"/>
              </a:rPr>
              <a:t> </a:t>
            </a:r>
            <a:r>
              <a:rPr lang="en-US" sz="2400" dirty="0" err="1">
                <a:latin typeface="Google Sans"/>
              </a:rPr>
              <a:t>bạn</a:t>
            </a:r>
            <a:r>
              <a:rPr lang="en-US" sz="2400" dirty="0">
                <a:latin typeface="Google Sans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3B020-672A-4D1A-959A-81DE57C48BA9}"/>
              </a:ext>
            </a:extLst>
          </p:cNvPr>
          <p:cNvSpPr txBox="1"/>
          <p:nvPr/>
        </p:nvSpPr>
        <p:spPr>
          <a:xfrm>
            <a:off x="361786" y="1537456"/>
            <a:ext cx="613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Google Sans"/>
              </a:rPr>
              <a:t> SQL injection là một trong những kỹ thuật</a:t>
            </a:r>
            <a:r>
              <a:rPr lang="vi-VN" sz="2400" dirty="0">
                <a:solidFill>
                  <a:srgbClr val="FFFF00"/>
                </a:solidFill>
                <a:latin typeface="Google Sans"/>
              </a:rPr>
              <a:t> hack web </a:t>
            </a:r>
            <a:r>
              <a:rPr lang="vi-VN" sz="2400" dirty="0">
                <a:latin typeface="Google Sans"/>
              </a:rPr>
              <a:t>phổ biến nhất.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3D82B-A5B7-47E9-9133-F5426B085048}"/>
              </a:ext>
            </a:extLst>
          </p:cNvPr>
          <p:cNvSpPr/>
          <p:nvPr/>
        </p:nvSpPr>
        <p:spPr>
          <a:xfrm>
            <a:off x="395421" y="4701405"/>
            <a:ext cx="6939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Google Sans"/>
              </a:rPr>
              <a:t>SQL injection là vị trí của mã độc hại trong các câu lệnh SQL, </a:t>
            </a:r>
            <a:r>
              <a:rPr lang="vi-VN" sz="2400" dirty="0">
                <a:solidFill>
                  <a:srgbClr val="FFFF00"/>
                </a:solidFill>
                <a:latin typeface="Google Sans"/>
              </a:rPr>
              <a:t>thông qua đầu vào trang web</a:t>
            </a:r>
            <a:r>
              <a:rPr lang="vi-VN" sz="2400" dirty="0">
                <a:latin typeface="Google Sans"/>
              </a:rPr>
              <a:t>.</a:t>
            </a:r>
            <a:endParaRPr lang="en-US" sz="2400" dirty="0"/>
          </a:p>
        </p:txBody>
      </p:sp>
      <p:pic>
        <p:nvPicPr>
          <p:cNvPr id="1026" name="Picture 2" descr="A SQL injection attack. | Download Scientific Diagram">
            <a:extLst>
              <a:ext uri="{FF2B5EF4-FFF2-40B4-BE49-F238E27FC236}">
                <a16:creationId xmlns:a16="http://schemas.microsoft.com/office/drawing/2014/main" id="{189419F1-F4FC-408F-9395-6B71632B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22" y="2193061"/>
            <a:ext cx="4436992" cy="21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3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1003569" y="2596286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hại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chặn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số dạng tấn công thường gặp</a:t>
            </a:r>
          </a:p>
        </p:txBody>
      </p:sp>
    </p:spTree>
    <p:extLst>
      <p:ext uri="{BB962C8B-B14F-4D97-AF65-F5344CB8AC3E}">
        <p14:creationId xmlns:p14="http://schemas.microsoft.com/office/powerpoint/2010/main" val="25898546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E1BF5554-A31B-40C1-A55E-6E5CB5FB530C}"/>
              </a:ext>
            </a:extLst>
          </p:cNvPr>
          <p:cNvSpPr/>
          <p:nvPr/>
        </p:nvSpPr>
        <p:spPr>
          <a:xfrm>
            <a:off x="436090" y="2672180"/>
            <a:ext cx="1509203" cy="145593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362C3A-0955-4B2B-9E9A-99424CFCA9B7}"/>
              </a:ext>
            </a:extLst>
          </p:cNvPr>
          <p:cNvSpPr/>
          <p:nvPr/>
        </p:nvSpPr>
        <p:spPr>
          <a:xfrm>
            <a:off x="2247135" y="3400148"/>
            <a:ext cx="2627790" cy="186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D0F6F-96EF-4D2C-A35E-35F233B685EE}"/>
              </a:ext>
            </a:extLst>
          </p:cNvPr>
          <p:cNvSpPr/>
          <p:nvPr/>
        </p:nvSpPr>
        <p:spPr>
          <a:xfrm>
            <a:off x="5061357" y="2971800"/>
            <a:ext cx="26277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589A0CA-26C1-4FC0-A809-EB0E73008D8F}"/>
              </a:ext>
            </a:extLst>
          </p:cNvPr>
          <p:cNvSpPr/>
          <p:nvPr/>
        </p:nvSpPr>
        <p:spPr>
          <a:xfrm>
            <a:off x="10308060" y="2792072"/>
            <a:ext cx="104756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A5A2CD-99BF-4AB4-82D4-789358E6D014}"/>
              </a:ext>
            </a:extLst>
          </p:cNvPr>
          <p:cNvSpPr/>
          <p:nvPr/>
        </p:nvSpPr>
        <p:spPr>
          <a:xfrm>
            <a:off x="7875579" y="3342443"/>
            <a:ext cx="2013751" cy="17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71F7C-A9B3-47C7-B80E-C2CB3EEA4DC5}"/>
              </a:ext>
            </a:extLst>
          </p:cNvPr>
          <p:cNvSpPr txBox="1"/>
          <p:nvPr/>
        </p:nvSpPr>
        <p:spPr>
          <a:xfrm>
            <a:off x="7689147" y="2581612"/>
            <a:ext cx="324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* from where email=‘’ or 1=1 -- ’ and password=‘123’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25540-17FF-4F96-9DA8-0B41AD0E61CB}"/>
              </a:ext>
            </a:extLst>
          </p:cNvPr>
          <p:cNvSpPr txBox="1"/>
          <p:nvPr/>
        </p:nvSpPr>
        <p:spPr>
          <a:xfrm>
            <a:off x="3071907" y="281244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303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FF221F-A327-4C5F-9E4F-8602DAF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808D-A6F2-4934-BCBB-72219B399144}"/>
              </a:ext>
            </a:extLst>
          </p:cNvPr>
          <p:cNvSpPr txBox="1"/>
          <p:nvPr/>
        </p:nvSpPr>
        <p:spPr>
          <a:xfrm>
            <a:off x="957312" y="19873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sơ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lược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CB9E-72E7-45F8-AE31-2CA6B2F9746E}"/>
              </a:ext>
            </a:extLst>
          </p:cNvPr>
          <p:cNvSpPr txBox="1"/>
          <p:nvPr/>
        </p:nvSpPr>
        <p:spPr>
          <a:xfrm>
            <a:off x="1003569" y="2596286"/>
            <a:ext cx="246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động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7506-962D-4AF4-AF07-7F196BB37255}"/>
              </a:ext>
            </a:extLst>
          </p:cNvPr>
          <p:cNvSpPr txBox="1"/>
          <p:nvPr/>
        </p:nvSpPr>
        <p:spPr>
          <a:xfrm>
            <a:off x="957311" y="523137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AFB7-30F7-4891-936A-58C2BB5A7E15}"/>
              </a:ext>
            </a:extLst>
          </p:cNvPr>
          <p:cNvSpPr txBox="1"/>
          <p:nvPr/>
        </p:nvSpPr>
        <p:spPr>
          <a:xfrm>
            <a:off x="957311" y="3950559"/>
            <a:ext cx="117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Tác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hại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DD41-BD3F-4DED-9D57-404D56AC1E37}"/>
              </a:ext>
            </a:extLst>
          </p:cNvPr>
          <p:cNvSpPr txBox="1"/>
          <p:nvPr/>
        </p:nvSpPr>
        <p:spPr>
          <a:xfrm>
            <a:off x="990904" y="4598474"/>
            <a:ext cx="2465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ngăn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chặn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197" y="3302645"/>
            <a:ext cx="569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Một số dạng tấn công thường gặp</a:t>
            </a:r>
          </a:p>
        </p:txBody>
      </p:sp>
    </p:spTree>
    <p:extLst>
      <p:ext uri="{BB962C8B-B14F-4D97-AF65-F5344CB8AC3E}">
        <p14:creationId xmlns:p14="http://schemas.microsoft.com/office/powerpoint/2010/main" val="223901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888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Google Sans</vt:lpstr>
      <vt:lpstr>Celestial</vt:lpstr>
      <vt:lpstr>PowerPoint Presentation</vt:lpstr>
      <vt:lpstr>Phân công công việc</vt:lpstr>
      <vt:lpstr>Nội dung</vt:lpstr>
      <vt:lpstr>Nội dung</vt:lpstr>
      <vt:lpstr>PowerPoint Presentation</vt:lpstr>
      <vt:lpstr>PowerPoint Presentation</vt:lpstr>
      <vt:lpstr>Nội dung</vt:lpstr>
      <vt:lpstr>PowerPoint Presentation</vt:lpstr>
      <vt:lpstr>Nội dung</vt:lpstr>
      <vt:lpstr>Dạng tấn công thông qua kiểm tra đăng nhập</vt:lpstr>
      <vt:lpstr> Dạng tấn công sử dụng câu lệnh select</vt:lpstr>
      <vt:lpstr>PowerPoint Presentation</vt:lpstr>
      <vt:lpstr>PowerPoint Presentation</vt:lpstr>
      <vt:lpstr>Dạng tấn công sử dụng câu lệnh insert</vt:lpstr>
      <vt:lpstr>Nội dung</vt:lpstr>
      <vt:lpstr>PowerPoint Presentation</vt:lpstr>
      <vt:lpstr>Nội dung</vt:lpstr>
      <vt:lpstr>PowerPoint Presentation</vt:lpstr>
      <vt:lpstr>Lọc dữ liệu từ người dùng</vt:lpstr>
      <vt:lpstr>Không cộng chuỗi để tạo các sql</vt:lpstr>
      <vt:lpstr>Không hiển thị exception, message lỗi</vt:lpstr>
      <vt:lpstr>Phân quyền rõ rang trong 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9</cp:revision>
  <dcterms:created xsi:type="dcterms:W3CDTF">2020-12-24T14:43:42Z</dcterms:created>
  <dcterms:modified xsi:type="dcterms:W3CDTF">2020-12-24T15:01:25Z</dcterms:modified>
</cp:coreProperties>
</file>