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71" r:id="rId1"/>
  </p:sldMasterIdLst>
  <p:sldIdLst>
    <p:sldId id="258" r:id="rId2"/>
    <p:sldId id="261" r:id="rId3"/>
    <p:sldId id="262" r:id="rId4"/>
    <p:sldId id="263" r:id="rId5"/>
    <p:sldId id="264" r:id="rId6"/>
    <p:sldId id="267" r:id="rId7"/>
    <p:sldId id="266" r:id="rId8"/>
    <p:sldId id="268" r:id="rId9"/>
    <p:sldId id="269" r:id="rId10"/>
    <p:sldId id="271" r:id="rId11"/>
    <p:sldId id="27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rung Phạm" initials="TP" lastIdx="1" clrIdx="0">
    <p:extLst>
      <p:ext uri="{19B8F6BF-5375-455C-9EA6-DF929625EA0E}">
        <p15:presenceInfo xmlns:p15="http://schemas.microsoft.com/office/powerpoint/2012/main" userId="Trung Phạ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56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127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912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3666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552258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4392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12/22/2020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2529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12/22/2020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5172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5123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625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009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675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15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869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348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427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253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418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8666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72" r:id="rId1"/>
    <p:sldLayoutId id="2147484073" r:id="rId2"/>
    <p:sldLayoutId id="2147484074" r:id="rId3"/>
    <p:sldLayoutId id="2147484075" r:id="rId4"/>
    <p:sldLayoutId id="2147484076" r:id="rId5"/>
    <p:sldLayoutId id="2147484077" r:id="rId6"/>
    <p:sldLayoutId id="2147484078" r:id="rId7"/>
    <p:sldLayoutId id="2147484079" r:id="rId8"/>
    <p:sldLayoutId id="2147484080" r:id="rId9"/>
    <p:sldLayoutId id="2147484081" r:id="rId10"/>
    <p:sldLayoutId id="2147484082" r:id="rId11"/>
    <p:sldLayoutId id="2147484083" r:id="rId12"/>
    <p:sldLayoutId id="2147484084" r:id="rId13"/>
    <p:sldLayoutId id="2147484085" r:id="rId14"/>
    <p:sldLayoutId id="2147484086" r:id="rId15"/>
    <p:sldLayoutId id="2147484087" r:id="rId16"/>
    <p:sldLayoutId id="214748408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uriouspost.com/what-is-sql-injection-and-how-to-prevent-it/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7B68272-2636-4B8D-AB6D-6901FB0D8D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1"/>
          </a:xfrm>
          <a:prstGeom prst="rect">
            <a:avLst/>
          </a:prstGeom>
          <a:effectLst>
            <a:reflection stA="0" endPos="65000" dist="50800" dir="5400000" sy="-100000" algn="bl" rotWithShape="0"/>
            <a:softEdge rad="0"/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58B7521-EA34-4669-92C9-4009F52AC23F}"/>
              </a:ext>
            </a:extLst>
          </p:cNvPr>
          <p:cNvSpPr txBox="1"/>
          <p:nvPr/>
        </p:nvSpPr>
        <p:spPr>
          <a:xfrm>
            <a:off x="284086" y="301840"/>
            <a:ext cx="3559946" cy="1189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- Phạm </a:t>
            </a:r>
            <a:r>
              <a:rPr lang="en-US" dirty="0" err="1"/>
              <a:t>Thành</a:t>
            </a:r>
            <a:r>
              <a:rPr lang="en-US" dirty="0"/>
              <a:t> Trung  </a:t>
            </a:r>
            <a:r>
              <a:rPr lang="en-US" dirty="0">
                <a:latin typeface="Consolas" panose="020B0609020204030204" pitchFamily="49" charset="0"/>
              </a:rPr>
              <a:t>17110394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 err="1"/>
              <a:t>Huỳnh</a:t>
            </a:r>
            <a:r>
              <a:rPr lang="en-US" dirty="0"/>
              <a:t> </a:t>
            </a:r>
            <a:r>
              <a:rPr lang="en-US" dirty="0" err="1"/>
              <a:t>Hữu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	       17110389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F8100C-DA5A-4929-B9D6-D2791C417881}"/>
              </a:ext>
            </a:extLst>
          </p:cNvPr>
          <p:cNvSpPr txBox="1"/>
          <p:nvPr/>
        </p:nvSpPr>
        <p:spPr>
          <a:xfrm>
            <a:off x="3027286" y="4971495"/>
            <a:ext cx="6780126" cy="1323439"/>
          </a:xfrm>
          <a:prstGeom prst="rect">
            <a:avLst/>
          </a:prstGeom>
          <a:solidFill>
            <a:srgbClr val="09568C"/>
          </a:solidFill>
        </p:spPr>
        <p:txBody>
          <a:bodyPr wrap="none" rtlCol="0">
            <a:spAutoFit/>
          </a:bodyPr>
          <a:lstStyle/>
          <a:p>
            <a:r>
              <a:rPr lang="en-US" sz="8000" b="1" dirty="0"/>
              <a:t>SQL Injection</a:t>
            </a:r>
          </a:p>
        </p:txBody>
      </p:sp>
    </p:spTree>
    <p:extLst>
      <p:ext uri="{BB962C8B-B14F-4D97-AF65-F5344CB8AC3E}">
        <p14:creationId xmlns:p14="http://schemas.microsoft.com/office/powerpoint/2010/main" val="1811875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69C79C-BD39-466D-852A-62FDC99D9898}"/>
              </a:ext>
            </a:extLst>
          </p:cNvPr>
          <p:cNvSpPr txBox="1"/>
          <p:nvPr/>
        </p:nvSpPr>
        <p:spPr>
          <a:xfrm>
            <a:off x="4169664" y="2767280"/>
            <a:ext cx="49743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148417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D3602-8144-4BBF-B9D8-8A28E1CFF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791" y="471006"/>
            <a:ext cx="9404723" cy="681138"/>
          </a:xfrm>
        </p:spPr>
        <p:txBody>
          <a:bodyPr/>
          <a:lstStyle/>
          <a:p>
            <a:r>
              <a:rPr lang="en-US" sz="4400" b="1" dirty="0" err="1"/>
              <a:t>Cách</a:t>
            </a:r>
            <a:r>
              <a:rPr lang="en-US" sz="4400" b="1" dirty="0"/>
              <a:t> </a:t>
            </a:r>
            <a:r>
              <a:rPr lang="en-US" sz="4400" b="1" dirty="0" err="1"/>
              <a:t>ngăn</a:t>
            </a:r>
            <a:r>
              <a:rPr lang="en-US" sz="4400" b="1" dirty="0"/>
              <a:t> </a:t>
            </a:r>
            <a:r>
              <a:rPr lang="en-US" sz="4400" b="1" dirty="0" err="1"/>
              <a:t>chặn</a:t>
            </a:r>
            <a:endParaRPr lang="en-US" sz="44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02DFF2-9D4D-44D7-8B1D-1D6EF3E6DE6D}"/>
              </a:ext>
            </a:extLst>
          </p:cNvPr>
          <p:cNvSpPr/>
          <p:nvPr/>
        </p:nvSpPr>
        <p:spPr>
          <a:xfrm>
            <a:off x="776315" y="2386060"/>
            <a:ext cx="37994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Object Relational Mapping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6067D8-AF08-4194-9D0F-4BC8618C9C21}"/>
              </a:ext>
            </a:extLst>
          </p:cNvPr>
          <p:cNvSpPr/>
          <p:nvPr/>
        </p:nvSpPr>
        <p:spPr>
          <a:xfrm>
            <a:off x="776316" y="1708511"/>
            <a:ext cx="38298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Parameterized Statements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17CC63-1D35-474A-A76A-6276EE77D018}"/>
              </a:ext>
            </a:extLst>
          </p:cNvPr>
          <p:cNvSpPr/>
          <p:nvPr/>
        </p:nvSpPr>
        <p:spPr>
          <a:xfrm>
            <a:off x="776315" y="3063609"/>
            <a:ext cx="23759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/>
              <a:t>Escaping Inputs</a:t>
            </a:r>
            <a:endParaRPr lang="en-US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DBB61E-238F-4BCC-9F66-9265F69D3BB7}"/>
              </a:ext>
            </a:extLst>
          </p:cNvPr>
          <p:cNvSpPr/>
          <p:nvPr/>
        </p:nvSpPr>
        <p:spPr>
          <a:xfrm>
            <a:off x="776315" y="3741158"/>
            <a:ext cx="24449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Sanitizing Inputs</a:t>
            </a:r>
          </a:p>
        </p:txBody>
      </p:sp>
    </p:spTree>
    <p:extLst>
      <p:ext uri="{BB962C8B-B14F-4D97-AF65-F5344CB8AC3E}">
        <p14:creationId xmlns:p14="http://schemas.microsoft.com/office/powerpoint/2010/main" val="1858028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F8100C-DA5A-4929-B9D6-D2791C417881}"/>
              </a:ext>
            </a:extLst>
          </p:cNvPr>
          <p:cNvSpPr txBox="1"/>
          <p:nvPr/>
        </p:nvSpPr>
        <p:spPr>
          <a:xfrm>
            <a:off x="3027286" y="2752069"/>
            <a:ext cx="678012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rgbClr val="FF0000"/>
                </a:solidFill>
              </a:rPr>
              <a:t>SQL</a:t>
            </a:r>
            <a:r>
              <a:rPr lang="en-US" sz="8000" b="1" dirty="0"/>
              <a:t> </a:t>
            </a:r>
            <a:r>
              <a:rPr lang="en-US" sz="8000" b="1" dirty="0">
                <a:solidFill>
                  <a:srgbClr val="FFFF00"/>
                </a:solidFill>
              </a:rPr>
              <a:t>Injection</a:t>
            </a:r>
          </a:p>
        </p:txBody>
      </p:sp>
    </p:spTree>
    <p:extLst>
      <p:ext uri="{BB962C8B-B14F-4D97-AF65-F5344CB8AC3E}">
        <p14:creationId xmlns:p14="http://schemas.microsoft.com/office/powerpoint/2010/main" val="7549503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F8100C-DA5A-4929-B9D6-D2791C417881}"/>
              </a:ext>
            </a:extLst>
          </p:cNvPr>
          <p:cNvSpPr txBox="1"/>
          <p:nvPr/>
        </p:nvSpPr>
        <p:spPr>
          <a:xfrm>
            <a:off x="3027286" y="2752069"/>
            <a:ext cx="678012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rgbClr val="FF0000"/>
                </a:solidFill>
              </a:rPr>
              <a:t>SQL</a:t>
            </a:r>
            <a:r>
              <a:rPr lang="en-US" sz="8000" b="1" dirty="0"/>
              <a:t> </a:t>
            </a:r>
            <a:r>
              <a:rPr lang="en-US" sz="8000" b="1" dirty="0">
                <a:solidFill>
                  <a:schemeClr val="tx1">
                    <a:lumMod val="65000"/>
                  </a:schemeClr>
                </a:solidFill>
              </a:rPr>
              <a:t>Injection</a:t>
            </a:r>
          </a:p>
        </p:txBody>
      </p:sp>
    </p:spTree>
    <p:extLst>
      <p:ext uri="{BB962C8B-B14F-4D97-AF65-F5344CB8AC3E}">
        <p14:creationId xmlns:p14="http://schemas.microsoft.com/office/powerpoint/2010/main" val="40748550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57047E0-BBDD-4691-A0FE-2B6197C03810}"/>
              </a:ext>
            </a:extLst>
          </p:cNvPr>
          <p:cNvSpPr txBox="1"/>
          <p:nvPr/>
        </p:nvSpPr>
        <p:spPr>
          <a:xfrm>
            <a:off x="371475" y="1061504"/>
            <a:ext cx="11820525" cy="658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rgbClr val="FF0000"/>
                </a:solidFill>
              </a:rPr>
              <a:t>SELECT</a:t>
            </a:r>
            <a:r>
              <a:rPr lang="en-US" sz="2800" b="1" dirty="0"/>
              <a:t> * </a:t>
            </a:r>
            <a:r>
              <a:rPr lang="en-US" sz="2800" b="1" dirty="0">
                <a:solidFill>
                  <a:srgbClr val="FF0000"/>
                </a:solidFill>
              </a:rPr>
              <a:t>FROM </a:t>
            </a:r>
            <a:r>
              <a:rPr lang="en-US" sz="2800" b="1" dirty="0"/>
              <a:t>Customers </a:t>
            </a:r>
            <a:r>
              <a:rPr lang="en-US" sz="2800" b="1" dirty="0">
                <a:solidFill>
                  <a:srgbClr val="FF0000"/>
                </a:solidFill>
              </a:rPr>
              <a:t>WHERE </a:t>
            </a:r>
            <a:r>
              <a:rPr lang="en-US" sz="2800" b="1" dirty="0"/>
              <a:t>City IN ('</a:t>
            </a:r>
            <a:r>
              <a:rPr lang="en-US" sz="2800" b="1" dirty="0" err="1"/>
              <a:t>Paris','London</a:t>
            </a:r>
            <a:r>
              <a:rPr lang="en-US" sz="2800" b="1" dirty="0"/>
              <a:t>');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FAD5E7-94BA-40A1-A088-D95A7BAAE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387" y="2996612"/>
            <a:ext cx="10906125" cy="27998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74EDA5-0388-43AE-B6AA-4D11FE5C2760}"/>
              </a:ext>
            </a:extLst>
          </p:cNvPr>
          <p:cNvSpPr txBox="1"/>
          <p:nvPr/>
        </p:nvSpPr>
        <p:spPr>
          <a:xfrm>
            <a:off x="7302759" y="5873699"/>
            <a:ext cx="42322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https://www.w3schools.com/sql/trysql.asp?filename=trysql_op_in</a:t>
            </a:r>
          </a:p>
        </p:txBody>
      </p:sp>
    </p:spTree>
    <p:extLst>
      <p:ext uri="{BB962C8B-B14F-4D97-AF65-F5344CB8AC3E}">
        <p14:creationId xmlns:p14="http://schemas.microsoft.com/office/powerpoint/2010/main" val="28499803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243A50-BB74-4F39-A8D1-4FC801C7F62D}"/>
              </a:ext>
            </a:extLst>
          </p:cNvPr>
          <p:cNvSpPr txBox="1"/>
          <p:nvPr/>
        </p:nvSpPr>
        <p:spPr>
          <a:xfrm>
            <a:off x="679748" y="2246379"/>
            <a:ext cx="96536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 </a:t>
            </a:r>
            <a:r>
              <a:rPr lang="en-US" sz="3200" b="1" dirty="0" err="1"/>
              <a:t>Ngôn</a:t>
            </a:r>
            <a:r>
              <a:rPr lang="en-US" sz="3200" b="1" dirty="0"/>
              <a:t> </a:t>
            </a:r>
            <a:r>
              <a:rPr lang="en-US" sz="3200" b="1" dirty="0" err="1"/>
              <a:t>ngữ</a:t>
            </a:r>
            <a:r>
              <a:rPr lang="en-US" sz="3200" b="1" dirty="0"/>
              <a:t> </a:t>
            </a:r>
            <a:r>
              <a:rPr lang="en-US" sz="3200" b="1" dirty="0" err="1"/>
              <a:t>truy</a:t>
            </a:r>
            <a:r>
              <a:rPr lang="en-US" sz="3200" b="1" dirty="0"/>
              <a:t> </a:t>
            </a:r>
            <a:r>
              <a:rPr lang="en-US" sz="3200" b="1" dirty="0" err="1"/>
              <a:t>vấn</a:t>
            </a:r>
            <a:r>
              <a:rPr lang="en-US" sz="3200" b="1" dirty="0"/>
              <a:t>(Structured Query Language)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8414D5-C36D-4007-BBEB-9D91B547A121}"/>
              </a:ext>
            </a:extLst>
          </p:cNvPr>
          <p:cNvSpPr txBox="1"/>
          <p:nvPr/>
        </p:nvSpPr>
        <p:spPr>
          <a:xfrm>
            <a:off x="752685" y="3136612"/>
            <a:ext cx="95253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Cho </a:t>
            </a:r>
            <a:r>
              <a:rPr lang="en-US" sz="3200" b="1" dirty="0" err="1"/>
              <a:t>phép</a:t>
            </a:r>
            <a:r>
              <a:rPr lang="en-US" sz="3200" b="1" dirty="0"/>
              <a:t> </a:t>
            </a:r>
            <a:r>
              <a:rPr lang="en-US" sz="3200" b="1" dirty="0" err="1"/>
              <a:t>truy</a:t>
            </a:r>
            <a:r>
              <a:rPr lang="en-US" sz="3200" b="1" dirty="0"/>
              <a:t> </a:t>
            </a:r>
            <a:r>
              <a:rPr lang="en-US" sz="3200" b="1" dirty="0" err="1"/>
              <a:t>cập</a:t>
            </a:r>
            <a:r>
              <a:rPr lang="en-US" sz="3200" b="1" dirty="0"/>
              <a:t> </a:t>
            </a:r>
            <a:r>
              <a:rPr lang="en-US" sz="3200" b="1" dirty="0" err="1"/>
              <a:t>và</a:t>
            </a:r>
            <a:r>
              <a:rPr lang="en-US" sz="3200" b="1" dirty="0"/>
              <a:t> </a:t>
            </a:r>
            <a:r>
              <a:rPr lang="en-US" sz="3200" b="1" dirty="0" err="1"/>
              <a:t>thao</a:t>
            </a:r>
            <a:r>
              <a:rPr lang="en-US" sz="3200" b="1" dirty="0"/>
              <a:t> </a:t>
            </a:r>
            <a:r>
              <a:rPr lang="en-US" sz="3200" b="1" dirty="0" err="1"/>
              <a:t>tác</a:t>
            </a:r>
            <a:r>
              <a:rPr lang="en-US" sz="3200" b="1" dirty="0"/>
              <a:t> </a:t>
            </a:r>
            <a:r>
              <a:rPr lang="en-US" sz="3200" b="1" dirty="0" err="1"/>
              <a:t>với</a:t>
            </a:r>
            <a:r>
              <a:rPr lang="en-US" sz="3200" b="1" dirty="0"/>
              <a:t> </a:t>
            </a:r>
            <a:r>
              <a:rPr lang="en-US" sz="3200" b="1" dirty="0" err="1"/>
              <a:t>cơ</a:t>
            </a:r>
            <a:r>
              <a:rPr lang="en-US" sz="3200" b="1" dirty="0"/>
              <a:t> </a:t>
            </a:r>
            <a:r>
              <a:rPr lang="en-US" sz="3200" b="1" dirty="0" err="1"/>
              <a:t>sở</a:t>
            </a:r>
            <a:r>
              <a:rPr lang="en-US" sz="3200" b="1" dirty="0"/>
              <a:t> </a:t>
            </a:r>
            <a:r>
              <a:rPr lang="en-US" sz="3200" b="1" dirty="0" err="1"/>
              <a:t>dữ</a:t>
            </a:r>
            <a:r>
              <a:rPr lang="en-US" sz="3200" b="1" dirty="0"/>
              <a:t> </a:t>
            </a:r>
            <a:r>
              <a:rPr lang="en-US" sz="3200" b="1" dirty="0" err="1"/>
              <a:t>liệu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11355490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F8100C-DA5A-4929-B9D6-D2791C417881}"/>
              </a:ext>
            </a:extLst>
          </p:cNvPr>
          <p:cNvSpPr txBox="1"/>
          <p:nvPr/>
        </p:nvSpPr>
        <p:spPr>
          <a:xfrm>
            <a:off x="3027286" y="2752069"/>
            <a:ext cx="678012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chemeClr val="tx1">
                    <a:lumMod val="65000"/>
                  </a:schemeClr>
                </a:solidFill>
              </a:rPr>
              <a:t>SQL</a:t>
            </a:r>
            <a:r>
              <a:rPr lang="en-US" sz="8000" b="1" dirty="0"/>
              <a:t> </a:t>
            </a:r>
            <a:r>
              <a:rPr lang="en-US" sz="8000" b="1" dirty="0">
                <a:solidFill>
                  <a:srgbClr val="FFFF00"/>
                </a:solidFill>
              </a:rPr>
              <a:t>Injection</a:t>
            </a:r>
          </a:p>
        </p:txBody>
      </p:sp>
    </p:spTree>
    <p:extLst>
      <p:ext uri="{BB962C8B-B14F-4D97-AF65-F5344CB8AC3E}">
        <p14:creationId xmlns:p14="http://schemas.microsoft.com/office/powerpoint/2010/main" val="3079806947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B291E5-AA5A-4531-9B37-C55BB2AE6AF7}"/>
              </a:ext>
            </a:extLst>
          </p:cNvPr>
          <p:cNvSpPr/>
          <p:nvPr/>
        </p:nvSpPr>
        <p:spPr>
          <a:xfrm>
            <a:off x="243919" y="1086172"/>
            <a:ext cx="48227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/>
              <a:t>Tiêm</a:t>
            </a:r>
            <a:r>
              <a:rPr lang="en-US" sz="3200" b="1" dirty="0"/>
              <a:t> </a:t>
            </a:r>
            <a:r>
              <a:rPr lang="en-US" sz="3200" b="1" dirty="0" err="1"/>
              <a:t>chích</a:t>
            </a:r>
            <a:r>
              <a:rPr lang="en-US" sz="3200" b="1" dirty="0"/>
              <a:t>, </a:t>
            </a:r>
            <a:r>
              <a:rPr lang="en-US" sz="3200" b="1" dirty="0" err="1"/>
              <a:t>tiêm</a:t>
            </a:r>
            <a:r>
              <a:rPr lang="en-US" sz="3200" b="1" dirty="0"/>
              <a:t> </a:t>
            </a:r>
            <a:r>
              <a:rPr lang="en-US" sz="3200" b="1" dirty="0" err="1"/>
              <a:t>nhiễm</a:t>
            </a:r>
            <a:endParaRPr lang="en-US" sz="32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5868CE-5895-4113-8C39-AAACCCB8146C}"/>
              </a:ext>
            </a:extLst>
          </p:cNvPr>
          <p:cNvSpPr/>
          <p:nvPr/>
        </p:nvSpPr>
        <p:spPr>
          <a:xfrm>
            <a:off x="243919" y="2027375"/>
            <a:ext cx="1194807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Software Engineering: SQL Injection, OS command Injection,</a:t>
            </a:r>
            <a:br>
              <a:rPr lang="en-US" sz="3200" b="1" dirty="0"/>
            </a:br>
            <a:r>
              <a:rPr lang="en-US" sz="3200" b="1" dirty="0"/>
              <a:t>Dependency Injection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5A1AE1-5166-48DC-BCAB-33E08CDDC27B}"/>
              </a:ext>
            </a:extLst>
          </p:cNvPr>
          <p:cNvSpPr/>
          <p:nvPr/>
        </p:nvSpPr>
        <p:spPr>
          <a:xfrm>
            <a:off x="243919" y="3753408"/>
            <a:ext cx="11756745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3200" b="1" dirty="0">
                <a:solidFill>
                  <a:srgbClr val="FFFF00"/>
                </a:solidFill>
              </a:rPr>
              <a:t>Injection là sự tác động đến đến cơ chế có sẵn và lợi dụng </a:t>
            </a:r>
            <a:br>
              <a:rPr lang="en-US" sz="3200" b="1" dirty="0">
                <a:solidFill>
                  <a:srgbClr val="FFFF00"/>
                </a:solidFill>
              </a:rPr>
            </a:br>
            <a:r>
              <a:rPr lang="vi-VN" sz="3200" b="1" dirty="0">
                <a:solidFill>
                  <a:srgbClr val="FFFF00"/>
                </a:solidFill>
              </a:rPr>
              <a:t>cơ chế này cho 1 mục đích</a:t>
            </a:r>
            <a:endParaRPr lang="en-US" sz="3200" b="1" dirty="0">
              <a:solidFill>
                <a:srgbClr val="FFFF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9CDA42-53F1-4903-BF37-10C3090347DE}"/>
              </a:ext>
            </a:extLst>
          </p:cNvPr>
          <p:cNvSpPr txBox="1"/>
          <p:nvPr/>
        </p:nvSpPr>
        <p:spPr>
          <a:xfrm>
            <a:off x="6096000" y="6510528"/>
            <a:ext cx="611898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https://codelearn.io/sharing/giai-thich-cac-khai-niem-ve-injection-trong-software-engineering-dependency-injection-sql-injection-etc</a:t>
            </a:r>
          </a:p>
        </p:txBody>
      </p:sp>
    </p:spTree>
    <p:extLst>
      <p:ext uri="{BB962C8B-B14F-4D97-AF65-F5344CB8AC3E}">
        <p14:creationId xmlns:p14="http://schemas.microsoft.com/office/powerpoint/2010/main" val="18273938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5E5676-C2F3-4A19-AB9D-F1B41E3B5F2D}"/>
              </a:ext>
            </a:extLst>
          </p:cNvPr>
          <p:cNvSpPr txBox="1"/>
          <p:nvPr/>
        </p:nvSpPr>
        <p:spPr>
          <a:xfrm>
            <a:off x="256587" y="1061132"/>
            <a:ext cx="1112195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br>
              <a:rPr lang="vi-VN" sz="3200" b="1" dirty="0"/>
            </a:br>
            <a:r>
              <a:rPr lang="en-US" sz="3200" b="1" dirty="0"/>
              <a:t>K</a:t>
            </a:r>
            <a:r>
              <a:rPr lang="vi-VN" sz="3200" b="1" dirty="0"/>
              <a:t>ỹ thuật chèn mã có thể phá hủy cơ sở dữ liệu của bạn.</a:t>
            </a:r>
            <a:endParaRPr lang="en-US" sz="32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EEBA44-F3C5-47C2-BA99-DD30554CC554}"/>
              </a:ext>
            </a:extLst>
          </p:cNvPr>
          <p:cNvSpPr txBox="1"/>
          <p:nvPr/>
        </p:nvSpPr>
        <p:spPr>
          <a:xfrm>
            <a:off x="256587" y="4106132"/>
            <a:ext cx="1003511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br>
              <a:rPr lang="en-US" sz="3200" b="1" dirty="0"/>
            </a:br>
            <a:r>
              <a:rPr lang="en-US" sz="3200" b="1" dirty="0" err="1"/>
              <a:t>Một</a:t>
            </a:r>
            <a:r>
              <a:rPr lang="en-US" sz="3200" b="1" dirty="0"/>
              <a:t> </a:t>
            </a:r>
            <a:r>
              <a:rPr lang="en-US" sz="3200" b="1" dirty="0" err="1"/>
              <a:t>trong</a:t>
            </a:r>
            <a:r>
              <a:rPr lang="en-US" sz="3200" b="1" dirty="0"/>
              <a:t> </a:t>
            </a:r>
            <a:r>
              <a:rPr lang="en-US" sz="3200" b="1" dirty="0" err="1"/>
              <a:t>những</a:t>
            </a:r>
            <a:r>
              <a:rPr lang="en-US" sz="3200" b="1" dirty="0"/>
              <a:t> </a:t>
            </a:r>
            <a:r>
              <a:rPr lang="en-US" sz="3200" b="1" dirty="0" err="1"/>
              <a:t>kỹ</a:t>
            </a:r>
            <a:r>
              <a:rPr lang="en-US" sz="3200" b="1" dirty="0"/>
              <a:t> </a:t>
            </a:r>
            <a:r>
              <a:rPr lang="en-US" sz="3200" b="1" dirty="0" err="1"/>
              <a:t>thuật</a:t>
            </a:r>
            <a:r>
              <a:rPr lang="en-US" sz="3200" b="1" dirty="0"/>
              <a:t> hack web </a:t>
            </a:r>
            <a:r>
              <a:rPr lang="en-US" sz="3200" b="1" dirty="0" err="1"/>
              <a:t>phổ</a:t>
            </a:r>
            <a:r>
              <a:rPr lang="en-US" sz="3200" b="1" dirty="0"/>
              <a:t> </a:t>
            </a:r>
            <a:r>
              <a:rPr lang="en-US" sz="3200" b="1" dirty="0" err="1"/>
              <a:t>biến</a:t>
            </a:r>
            <a:r>
              <a:rPr lang="en-US" sz="3200" b="1" dirty="0"/>
              <a:t> </a:t>
            </a:r>
            <a:r>
              <a:rPr lang="en-US" sz="3200" b="1" dirty="0" err="1"/>
              <a:t>nhất</a:t>
            </a:r>
            <a:r>
              <a:rPr lang="en-US" sz="3200" b="1" dirty="0"/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49F444-4488-4BEE-978A-D1CAE142E490}"/>
              </a:ext>
            </a:extLst>
          </p:cNvPr>
          <p:cNvSpPr txBox="1"/>
          <p:nvPr/>
        </p:nvSpPr>
        <p:spPr>
          <a:xfrm>
            <a:off x="256587" y="2337411"/>
            <a:ext cx="1117485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br>
              <a:rPr lang="en-US" sz="3200" b="1" dirty="0"/>
            </a:br>
            <a:r>
              <a:rPr lang="en-US" sz="3200" b="1" dirty="0" err="1"/>
              <a:t>Thay</a:t>
            </a:r>
            <a:r>
              <a:rPr lang="en-US" sz="3200" b="1" dirty="0"/>
              <a:t> </a:t>
            </a:r>
            <a:r>
              <a:rPr lang="en-US" sz="3200" b="1" dirty="0" err="1"/>
              <a:t>thế</a:t>
            </a:r>
            <a:r>
              <a:rPr lang="en-US" sz="3200" b="1" dirty="0"/>
              <a:t> </a:t>
            </a:r>
            <a:r>
              <a:rPr lang="en-US" sz="3200" b="1" dirty="0" err="1"/>
              <a:t>mã</a:t>
            </a:r>
            <a:r>
              <a:rPr lang="en-US" sz="3200" b="1" dirty="0"/>
              <a:t> </a:t>
            </a:r>
            <a:r>
              <a:rPr lang="en-US" sz="3200" b="1" dirty="0" err="1"/>
              <a:t>độc</a:t>
            </a:r>
            <a:r>
              <a:rPr lang="en-US" sz="3200" b="1" dirty="0"/>
              <a:t> </a:t>
            </a:r>
            <a:r>
              <a:rPr lang="en-US" sz="3200" b="1" dirty="0" err="1"/>
              <a:t>hại</a:t>
            </a:r>
            <a:r>
              <a:rPr lang="en-US" sz="3200" b="1" dirty="0"/>
              <a:t> </a:t>
            </a:r>
            <a:r>
              <a:rPr lang="en-US" sz="3200" b="1" dirty="0" err="1"/>
              <a:t>trong</a:t>
            </a:r>
            <a:r>
              <a:rPr lang="en-US" sz="3200" b="1" dirty="0"/>
              <a:t> </a:t>
            </a:r>
            <a:r>
              <a:rPr lang="en-US" sz="3200" b="1" dirty="0" err="1"/>
              <a:t>câu</a:t>
            </a:r>
            <a:r>
              <a:rPr lang="en-US" sz="3200" b="1" dirty="0"/>
              <a:t> </a:t>
            </a:r>
            <a:r>
              <a:rPr lang="en-US" sz="3200" b="1" dirty="0" err="1"/>
              <a:t>lệnh</a:t>
            </a:r>
            <a:r>
              <a:rPr lang="en-US" sz="3200" b="1" dirty="0"/>
              <a:t> SQL, </a:t>
            </a:r>
            <a:r>
              <a:rPr lang="en-US" sz="3200" b="1" dirty="0" err="1">
                <a:solidFill>
                  <a:srgbClr val="FFFF00"/>
                </a:solidFill>
              </a:rPr>
              <a:t>thông</a:t>
            </a:r>
            <a:r>
              <a:rPr lang="en-US" sz="3200" b="1" dirty="0">
                <a:solidFill>
                  <a:srgbClr val="FFFF00"/>
                </a:solidFill>
              </a:rPr>
              <a:t> qua </a:t>
            </a:r>
            <a:r>
              <a:rPr lang="en-US" sz="3200" b="1" dirty="0" err="1">
                <a:solidFill>
                  <a:srgbClr val="FFFF00"/>
                </a:solidFill>
              </a:rPr>
              <a:t>đầu</a:t>
            </a:r>
            <a:r>
              <a:rPr lang="en-US" sz="3200" b="1" dirty="0">
                <a:solidFill>
                  <a:srgbClr val="FFFF00"/>
                </a:solidFill>
              </a:rPr>
              <a:t> </a:t>
            </a:r>
            <a:br>
              <a:rPr lang="en-US" sz="3200" b="1" dirty="0">
                <a:solidFill>
                  <a:srgbClr val="FFFF00"/>
                </a:solidFill>
              </a:rPr>
            </a:br>
            <a:r>
              <a:rPr lang="en-US" sz="3200" b="1" dirty="0" err="1">
                <a:solidFill>
                  <a:srgbClr val="FFFF00"/>
                </a:solidFill>
              </a:rPr>
              <a:t>vào</a:t>
            </a:r>
            <a:r>
              <a:rPr lang="en-US" sz="3200" b="1" dirty="0">
                <a:solidFill>
                  <a:srgbClr val="FFFF00"/>
                </a:solidFill>
              </a:rPr>
              <a:t> </a:t>
            </a:r>
            <a:r>
              <a:rPr lang="en-US" sz="3200" b="1" dirty="0" err="1">
                <a:solidFill>
                  <a:srgbClr val="FFFF00"/>
                </a:solidFill>
              </a:rPr>
              <a:t>trang</a:t>
            </a:r>
            <a:r>
              <a:rPr lang="en-US" sz="3200" b="1" dirty="0">
                <a:solidFill>
                  <a:srgbClr val="FFFF00"/>
                </a:solidFill>
              </a:rPr>
              <a:t> web</a:t>
            </a:r>
            <a:r>
              <a:rPr lang="en-US" sz="32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000227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lack Hat USA 2013 | Jeff Forristal">
            <a:extLst>
              <a:ext uri="{FF2B5EF4-FFF2-40B4-BE49-F238E27FC236}">
                <a16:creationId xmlns:a16="http://schemas.microsoft.com/office/drawing/2014/main" id="{613FAA1B-F7D8-40C7-8026-D535C936E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1332" y="1373124"/>
            <a:ext cx="2667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6583DB1-3C16-4E27-A92C-61B985443850}"/>
              </a:ext>
            </a:extLst>
          </p:cNvPr>
          <p:cNvSpPr/>
          <p:nvPr/>
        </p:nvSpPr>
        <p:spPr>
          <a:xfrm>
            <a:off x="4561332" y="4387334"/>
            <a:ext cx="24310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Jeff </a:t>
            </a:r>
            <a:r>
              <a:rPr lang="en-US" sz="3200" dirty="0" err="1"/>
              <a:t>Forristal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59831629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222</TotalTime>
  <Words>193</Words>
  <Application>Microsoft Office PowerPoint</Application>
  <PresentationFormat>Widescreen</PresentationFormat>
  <Paragraphs>25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Consolas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Cách ngăn chặn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Trung Phạm</dc:creator>
  <cp:lastModifiedBy>Trung Phạm</cp:lastModifiedBy>
  <cp:revision>50</cp:revision>
  <dcterms:created xsi:type="dcterms:W3CDTF">2020-12-20T15:45:27Z</dcterms:created>
  <dcterms:modified xsi:type="dcterms:W3CDTF">2020-12-22T06:14:30Z</dcterms:modified>
</cp:coreProperties>
</file>