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1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ung Phạm" initials="TP" lastIdx="1" clrIdx="0">
    <p:extLst>
      <p:ext uri="{19B8F6BF-5375-455C-9EA6-DF929625EA0E}">
        <p15:presenceInfo xmlns:p15="http://schemas.microsoft.com/office/powerpoint/2012/main" userId="Trung Phạ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5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92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0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609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567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1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700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765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91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1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3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3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0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5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5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2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0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08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345051-2045-45DA-935E-2E3CA1A69ADC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26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92" r:id="rId1"/>
    <p:sldLayoutId id="2147484393" r:id="rId2"/>
    <p:sldLayoutId id="2147484394" r:id="rId3"/>
    <p:sldLayoutId id="2147484395" r:id="rId4"/>
    <p:sldLayoutId id="2147484396" r:id="rId5"/>
    <p:sldLayoutId id="2147484397" r:id="rId6"/>
    <p:sldLayoutId id="2147484398" r:id="rId7"/>
    <p:sldLayoutId id="2147484399" r:id="rId8"/>
    <p:sldLayoutId id="2147484400" r:id="rId9"/>
    <p:sldLayoutId id="2147484401" r:id="rId10"/>
    <p:sldLayoutId id="2147484402" r:id="rId11"/>
    <p:sldLayoutId id="2147484403" r:id="rId12"/>
    <p:sldLayoutId id="2147484404" r:id="rId13"/>
    <p:sldLayoutId id="2147484405" r:id="rId14"/>
    <p:sldLayoutId id="2147484406" r:id="rId15"/>
    <p:sldLayoutId id="2147484407" r:id="rId16"/>
    <p:sldLayoutId id="21474844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uriouspost.com/what-is-sql-injection-and-how-to-prevent-it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B68272-2636-4B8D-AB6D-6901FB0D8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  <a:effectLst>
            <a:reflection stA="0" endPos="65000" dist="50800" dir="5400000" sy="-100000" algn="bl" rotWithShape="0"/>
            <a:softEdge rad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8B7521-EA34-4669-92C9-4009F52AC23F}"/>
              </a:ext>
            </a:extLst>
          </p:cNvPr>
          <p:cNvSpPr txBox="1"/>
          <p:nvPr/>
        </p:nvSpPr>
        <p:spPr>
          <a:xfrm>
            <a:off x="284086" y="301840"/>
            <a:ext cx="3559946" cy="118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Sinh viên thực hiện:</a:t>
            </a:r>
          </a:p>
          <a:p>
            <a:endParaRPr lang="en-US"/>
          </a:p>
          <a:p>
            <a:r>
              <a:rPr lang="en-US"/>
              <a:t>- Phạm Thành Trung      </a:t>
            </a:r>
            <a:r>
              <a:rPr lang="en-US">
                <a:latin typeface="Consolas" panose="020B0609020204030204" pitchFamily="49" charset="0"/>
              </a:rPr>
              <a:t>17110394</a:t>
            </a:r>
            <a:br>
              <a:rPr lang="en-US"/>
            </a:br>
            <a:r>
              <a:rPr lang="en-US"/>
              <a:t>- Huỳnh Hữu Trí	       17110389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F8100C-DA5A-4929-B9D6-D2791C417881}"/>
              </a:ext>
            </a:extLst>
          </p:cNvPr>
          <p:cNvSpPr txBox="1"/>
          <p:nvPr/>
        </p:nvSpPr>
        <p:spPr>
          <a:xfrm>
            <a:off x="3027286" y="4971495"/>
            <a:ext cx="6383044" cy="1323439"/>
          </a:xfrm>
          <a:prstGeom prst="rect">
            <a:avLst/>
          </a:prstGeom>
          <a:solidFill>
            <a:srgbClr val="09568C"/>
          </a:solidFill>
        </p:spPr>
        <p:txBody>
          <a:bodyPr wrap="square" rtlCol="0">
            <a:spAutoFit/>
          </a:bodyPr>
          <a:lstStyle/>
          <a:p>
            <a:r>
              <a:rPr lang="en-US" sz="8000" b="1" dirty="0"/>
              <a:t>SQL Injection</a:t>
            </a:r>
          </a:p>
        </p:txBody>
      </p:sp>
    </p:spTree>
    <p:extLst>
      <p:ext uri="{BB962C8B-B14F-4D97-AF65-F5344CB8AC3E}">
        <p14:creationId xmlns:p14="http://schemas.microsoft.com/office/powerpoint/2010/main" val="1811875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432DA31-8308-4F44-87C4-068169AA4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4" name="Graphic 3" descr="Danger">
            <a:extLst>
              <a:ext uri="{FF2B5EF4-FFF2-40B4-BE49-F238E27FC236}">
                <a16:creationId xmlns:a16="http://schemas.microsoft.com/office/drawing/2014/main" id="{76063668-0233-43FF-A402-404FF4C23D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464" y="1423220"/>
            <a:ext cx="3997361" cy="399736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25BFAE-DA39-46FB-A122-25299B996C78}"/>
              </a:ext>
            </a:extLst>
          </p:cNvPr>
          <p:cNvSpPr txBox="1"/>
          <p:nvPr/>
        </p:nvSpPr>
        <p:spPr>
          <a:xfrm>
            <a:off x="4862369" y="1515840"/>
            <a:ext cx="3361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Hack tài khoản của người khác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71DD71-517E-4521-9A5D-5CA8A250E29B}"/>
              </a:ext>
            </a:extLst>
          </p:cNvPr>
          <p:cNvSpPr txBox="1"/>
          <p:nvPr/>
        </p:nvSpPr>
        <p:spPr>
          <a:xfrm>
            <a:off x="4862369" y="2119728"/>
            <a:ext cx="3824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Xóa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nhạy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cảm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7B2ED-81F1-45C2-805B-44FA0F5890E6}"/>
              </a:ext>
            </a:extLst>
          </p:cNvPr>
          <p:cNvSpPr txBox="1"/>
          <p:nvPr/>
        </p:nvSpPr>
        <p:spPr>
          <a:xfrm>
            <a:off x="4862369" y="2809690"/>
            <a:ext cx="6987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Hacker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sửa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trúc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database,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thậm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delete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D2E0F-2264-4440-A032-85BD4B040DCD}"/>
              </a:ext>
            </a:extLst>
          </p:cNvPr>
          <p:cNvSpPr txBox="1"/>
          <p:nvPr/>
        </p:nvSpPr>
        <p:spPr>
          <a:xfrm>
            <a:off x="4862369" y="3635568"/>
            <a:ext cx="7126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Hacker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 server database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câu</a:t>
            </a:r>
            <a:r>
              <a:rPr lang="en-US" sz="2000" dirty="0"/>
              <a:t> </a:t>
            </a:r>
            <a:r>
              <a:rPr lang="en-US" sz="2000" dirty="0" err="1"/>
              <a:t>lệnh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900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FF221F-A327-4C5F-9E4F-8602DAFC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Nội</a:t>
            </a:r>
            <a:r>
              <a:rPr lang="en-US" b="1" dirty="0"/>
              <a:t> dung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A808D-A6F2-4934-BCBB-72219B399144}"/>
              </a:ext>
            </a:extLst>
          </p:cNvPr>
          <p:cNvSpPr txBox="1"/>
          <p:nvPr/>
        </p:nvSpPr>
        <p:spPr>
          <a:xfrm>
            <a:off x="958787" y="2325950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Giới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thiệu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sơ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lược</a:t>
            </a:r>
            <a:endParaRPr 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BCB9E-72E7-45F8-AE31-2CA6B2F9746E}"/>
              </a:ext>
            </a:extLst>
          </p:cNvPr>
          <p:cNvSpPr txBox="1"/>
          <p:nvPr/>
        </p:nvSpPr>
        <p:spPr>
          <a:xfrm>
            <a:off x="958787" y="2955365"/>
            <a:ext cx="2464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Cách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hoạt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động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97506-962D-4AF4-AF07-7F196BB37255}"/>
              </a:ext>
            </a:extLst>
          </p:cNvPr>
          <p:cNvSpPr txBox="1"/>
          <p:nvPr/>
        </p:nvSpPr>
        <p:spPr>
          <a:xfrm>
            <a:off x="957312" y="4841811"/>
            <a:ext cx="1059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FAFB7-30F7-4891-936A-58C2BB5A7E15}"/>
              </a:ext>
            </a:extLst>
          </p:cNvPr>
          <p:cNvSpPr txBox="1"/>
          <p:nvPr/>
        </p:nvSpPr>
        <p:spPr>
          <a:xfrm>
            <a:off x="957312" y="3584780"/>
            <a:ext cx="1179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Tác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hại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5DD41-BD3F-4DED-9D57-404D56AC1E37}"/>
              </a:ext>
            </a:extLst>
          </p:cNvPr>
          <p:cNvSpPr txBox="1"/>
          <p:nvPr/>
        </p:nvSpPr>
        <p:spPr>
          <a:xfrm>
            <a:off x="957312" y="4214195"/>
            <a:ext cx="2465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ngăn</a:t>
            </a:r>
            <a:r>
              <a:rPr lang="en-US" sz="2800" dirty="0"/>
              <a:t> </a:t>
            </a:r>
            <a:r>
              <a:rPr lang="en-US" sz="2800" dirty="0" err="1"/>
              <a:t>chặn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902533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olice">
            <a:extLst>
              <a:ext uri="{FF2B5EF4-FFF2-40B4-BE49-F238E27FC236}">
                <a16:creationId xmlns:a16="http://schemas.microsoft.com/office/drawing/2014/main" id="{5B79EF18-49B0-41F1-A9F0-D1D54598D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555" y="2971800"/>
            <a:ext cx="914400" cy="914400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733CB25D-9260-479E-8642-5346DD9B0DB4}"/>
              </a:ext>
            </a:extLst>
          </p:cNvPr>
          <p:cNvSpPr/>
          <p:nvPr/>
        </p:nvSpPr>
        <p:spPr>
          <a:xfrm rot="19415227">
            <a:off x="2111170" y="2226078"/>
            <a:ext cx="1873188" cy="279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18290A7-C9DE-4336-BFD8-B4BCF2B6B4A0}"/>
              </a:ext>
            </a:extLst>
          </p:cNvPr>
          <p:cNvSpPr/>
          <p:nvPr/>
        </p:nvSpPr>
        <p:spPr>
          <a:xfrm rot="20670029">
            <a:off x="2447490" y="2832337"/>
            <a:ext cx="1873188" cy="279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309AA4D-E1E7-42CF-B7E0-06970452A301}"/>
              </a:ext>
            </a:extLst>
          </p:cNvPr>
          <p:cNvSpPr/>
          <p:nvPr/>
        </p:nvSpPr>
        <p:spPr>
          <a:xfrm rot="610887">
            <a:off x="2440632" y="3656720"/>
            <a:ext cx="1873188" cy="279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77600D4-2D47-45E4-B70D-57163817ACE4}"/>
              </a:ext>
            </a:extLst>
          </p:cNvPr>
          <p:cNvSpPr/>
          <p:nvPr/>
        </p:nvSpPr>
        <p:spPr>
          <a:xfrm rot="1520379">
            <a:off x="2327344" y="4328983"/>
            <a:ext cx="1873188" cy="279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F592EF-7A4D-4F38-9E08-359DA8816914}"/>
              </a:ext>
            </a:extLst>
          </p:cNvPr>
          <p:cNvSpPr txBox="1"/>
          <p:nvPr/>
        </p:nvSpPr>
        <p:spPr>
          <a:xfrm>
            <a:off x="4096573" y="1492871"/>
            <a:ext cx="3233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Parameterized Statements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1929E4-EBCF-4FF0-AE14-66137D7997EB}"/>
              </a:ext>
            </a:extLst>
          </p:cNvPr>
          <p:cNvSpPr txBox="1"/>
          <p:nvPr/>
        </p:nvSpPr>
        <p:spPr>
          <a:xfrm>
            <a:off x="4651899" y="2573836"/>
            <a:ext cx="3364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Object Relational Mapping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A02E87-210C-4239-8197-5ABF14718058}"/>
              </a:ext>
            </a:extLst>
          </p:cNvPr>
          <p:cNvSpPr txBox="1"/>
          <p:nvPr/>
        </p:nvSpPr>
        <p:spPr>
          <a:xfrm>
            <a:off x="4767308" y="3744849"/>
            <a:ext cx="3000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Escaping Inputs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F139DE-96C8-42BC-8108-04DD37088A86}"/>
              </a:ext>
            </a:extLst>
          </p:cNvPr>
          <p:cNvSpPr txBox="1"/>
          <p:nvPr/>
        </p:nvSpPr>
        <p:spPr>
          <a:xfrm>
            <a:off x="4452152" y="5117626"/>
            <a:ext cx="1882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Sanitizing Inputs</a:t>
            </a:r>
          </a:p>
        </p:txBody>
      </p:sp>
    </p:spTree>
    <p:extLst>
      <p:ext uri="{BB962C8B-B14F-4D97-AF65-F5344CB8AC3E}">
        <p14:creationId xmlns:p14="http://schemas.microsoft.com/office/powerpoint/2010/main" val="2815543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DF8052-8C25-4E55-A245-B47BA5B92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28" y="1479842"/>
            <a:ext cx="4691340" cy="32736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710E4A-8EDF-4514-8E9F-371E2C178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417" y="1479842"/>
            <a:ext cx="4995771" cy="327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8318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F5EB10-60A7-4500-8659-C6DD55153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91" y="2558568"/>
            <a:ext cx="4810125" cy="19512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0BE595-CC54-4DD4-AF1D-F75EA1038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224" y="2558569"/>
            <a:ext cx="4494785" cy="195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99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Demo on Terraform: Create Azure Resource Group | by tarun bhatt | Medium">
            <a:extLst>
              <a:ext uri="{FF2B5EF4-FFF2-40B4-BE49-F238E27FC236}">
                <a16:creationId xmlns:a16="http://schemas.microsoft.com/office/drawing/2014/main" id="{070C1B7E-EFDD-4E44-A86B-24CC7DCA8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684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TO Q&amp;A Session #1: October 30, 2018 | by XTRD | xtradeio | Medium">
            <a:extLst>
              <a:ext uri="{FF2B5EF4-FFF2-40B4-BE49-F238E27FC236}">
                <a16:creationId xmlns:a16="http://schemas.microsoft.com/office/drawing/2014/main" id="{86B9F5E8-93FD-45B0-8BB2-2E36C2199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14" y="0"/>
            <a:ext cx="1224642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745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C710-96C4-4093-B9E9-2EA97829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82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13C9-A6D0-4172-9ABB-AA19DF3A1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6DD4E3-DA54-4AF8-B240-8F5FE3E337C8}"/>
              </a:ext>
            </a:extLst>
          </p:cNvPr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https://www.hacksplaining.com/prevention/sql-injection</a:t>
            </a:r>
          </a:p>
          <a:p>
            <a:r>
              <a:rPr lang="en-US" dirty="0"/>
              <a:t>https://codelearn.io/sharing/giai-thich-cac-khai-niem-ve-injection-trong-software-engineering-dependency-injection-sql-injection-etc</a:t>
            </a:r>
          </a:p>
          <a:p>
            <a:r>
              <a:rPr lang="en-US" dirty="0"/>
              <a:t>https://www.hacksplaining.com/prevention/sql-injection</a:t>
            </a:r>
          </a:p>
        </p:txBody>
      </p:sp>
    </p:spTree>
    <p:extLst>
      <p:ext uri="{BB962C8B-B14F-4D97-AF65-F5344CB8AC3E}">
        <p14:creationId xmlns:p14="http://schemas.microsoft.com/office/powerpoint/2010/main" val="426818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6235-E9EB-4162-AE5D-A62C3868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việc</a:t>
            </a:r>
            <a:endParaRPr lang="en-US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905469-CD0D-4CBA-A4EC-A6601DFB0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4181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391618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7084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viên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việc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676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HuTri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Huunh</a:t>
                      </a:r>
                      <a:r>
                        <a:rPr lang="en-US" dirty="0"/>
                        <a:t>(17110389)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621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Phạm </a:t>
                      </a:r>
                      <a:r>
                        <a:rPr lang="en-US" dirty="0" err="1"/>
                        <a:t>Thành</a:t>
                      </a:r>
                      <a:r>
                        <a:rPr lang="en-US" dirty="0"/>
                        <a:t> Trung(17110394)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999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292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FF221F-A327-4C5F-9E4F-8602DAFC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Nội</a:t>
            </a:r>
            <a:r>
              <a:rPr lang="en-US" b="1" dirty="0"/>
              <a:t> dung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A808D-A6F2-4934-BCBB-72219B399144}"/>
              </a:ext>
            </a:extLst>
          </p:cNvPr>
          <p:cNvSpPr txBox="1"/>
          <p:nvPr/>
        </p:nvSpPr>
        <p:spPr>
          <a:xfrm>
            <a:off x="958787" y="2325950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Giới</a:t>
            </a:r>
            <a:r>
              <a:rPr lang="en-US" sz="2800" dirty="0"/>
              <a:t> </a:t>
            </a:r>
            <a:r>
              <a:rPr lang="en-US" sz="2800" dirty="0" err="1"/>
              <a:t>thiệu</a:t>
            </a:r>
            <a:r>
              <a:rPr lang="en-US" sz="2800" dirty="0"/>
              <a:t> </a:t>
            </a: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lược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BCB9E-72E7-45F8-AE31-2CA6B2F9746E}"/>
              </a:ext>
            </a:extLst>
          </p:cNvPr>
          <p:cNvSpPr txBox="1"/>
          <p:nvPr/>
        </p:nvSpPr>
        <p:spPr>
          <a:xfrm>
            <a:off x="958787" y="2955365"/>
            <a:ext cx="2464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hoạt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97506-962D-4AF4-AF07-7F196BB37255}"/>
              </a:ext>
            </a:extLst>
          </p:cNvPr>
          <p:cNvSpPr txBox="1"/>
          <p:nvPr/>
        </p:nvSpPr>
        <p:spPr>
          <a:xfrm>
            <a:off x="957312" y="4841811"/>
            <a:ext cx="1059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FAFB7-30F7-4891-936A-58C2BB5A7E15}"/>
              </a:ext>
            </a:extLst>
          </p:cNvPr>
          <p:cNvSpPr txBox="1"/>
          <p:nvPr/>
        </p:nvSpPr>
        <p:spPr>
          <a:xfrm>
            <a:off x="957312" y="3584780"/>
            <a:ext cx="1179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hại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5DD41-BD3F-4DED-9D57-404D56AC1E37}"/>
              </a:ext>
            </a:extLst>
          </p:cNvPr>
          <p:cNvSpPr txBox="1"/>
          <p:nvPr/>
        </p:nvSpPr>
        <p:spPr>
          <a:xfrm>
            <a:off x="957312" y="4214195"/>
            <a:ext cx="2465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ngăn</a:t>
            </a:r>
            <a:r>
              <a:rPr lang="en-US" sz="2800" dirty="0"/>
              <a:t> </a:t>
            </a:r>
            <a:r>
              <a:rPr lang="en-US" sz="2800" dirty="0" err="1"/>
              <a:t>chặn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77373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FF221F-A327-4C5F-9E4F-8602DAFC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Nội</a:t>
            </a:r>
            <a:r>
              <a:rPr lang="en-US" b="1" dirty="0"/>
              <a:t> dung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A808D-A6F2-4934-BCBB-72219B399144}"/>
              </a:ext>
            </a:extLst>
          </p:cNvPr>
          <p:cNvSpPr txBox="1"/>
          <p:nvPr/>
        </p:nvSpPr>
        <p:spPr>
          <a:xfrm>
            <a:off x="958787" y="2325950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Giới</a:t>
            </a:r>
            <a:r>
              <a:rPr lang="en-US" sz="2800" dirty="0"/>
              <a:t> </a:t>
            </a:r>
            <a:r>
              <a:rPr lang="en-US" sz="2800" dirty="0" err="1"/>
              <a:t>thiệu</a:t>
            </a:r>
            <a:r>
              <a:rPr lang="en-US" sz="2800" dirty="0"/>
              <a:t> </a:t>
            </a: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lược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BCB9E-72E7-45F8-AE31-2CA6B2F9746E}"/>
              </a:ext>
            </a:extLst>
          </p:cNvPr>
          <p:cNvSpPr txBox="1"/>
          <p:nvPr/>
        </p:nvSpPr>
        <p:spPr>
          <a:xfrm>
            <a:off x="958787" y="2955365"/>
            <a:ext cx="2464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Cách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hoạt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động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97506-962D-4AF4-AF07-7F196BB37255}"/>
              </a:ext>
            </a:extLst>
          </p:cNvPr>
          <p:cNvSpPr txBox="1"/>
          <p:nvPr/>
        </p:nvSpPr>
        <p:spPr>
          <a:xfrm>
            <a:off x="957312" y="4841811"/>
            <a:ext cx="1059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FAFB7-30F7-4891-936A-58C2BB5A7E15}"/>
              </a:ext>
            </a:extLst>
          </p:cNvPr>
          <p:cNvSpPr txBox="1"/>
          <p:nvPr/>
        </p:nvSpPr>
        <p:spPr>
          <a:xfrm>
            <a:off x="957312" y="3584780"/>
            <a:ext cx="1179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Tác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hại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5DD41-BD3F-4DED-9D57-404D56AC1E37}"/>
              </a:ext>
            </a:extLst>
          </p:cNvPr>
          <p:cNvSpPr txBox="1"/>
          <p:nvPr/>
        </p:nvSpPr>
        <p:spPr>
          <a:xfrm>
            <a:off x="957312" y="4214195"/>
            <a:ext cx="2465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Cách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ngăn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chặn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7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A64C24-7335-4240-9A55-D1DF437D89D5}"/>
              </a:ext>
            </a:extLst>
          </p:cNvPr>
          <p:cNvSpPr/>
          <p:nvPr/>
        </p:nvSpPr>
        <p:spPr>
          <a:xfrm>
            <a:off x="172976" y="3212366"/>
            <a:ext cx="27077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SQL Injection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62DDC-507A-4743-A4B4-DB6AB2A8D670}"/>
              </a:ext>
            </a:extLst>
          </p:cNvPr>
          <p:cNvSpPr txBox="1"/>
          <p:nvPr/>
        </p:nvSpPr>
        <p:spPr>
          <a:xfrm>
            <a:off x="4948580" y="1325380"/>
            <a:ext cx="901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SQL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48866-4B2C-4022-82CC-005B54F65298}"/>
              </a:ext>
            </a:extLst>
          </p:cNvPr>
          <p:cNvSpPr txBox="1"/>
          <p:nvPr/>
        </p:nvSpPr>
        <p:spPr>
          <a:xfrm>
            <a:off x="4842047" y="5015884"/>
            <a:ext cx="1824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Injection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6948296-F719-4422-AE80-C06378393195}"/>
              </a:ext>
            </a:extLst>
          </p:cNvPr>
          <p:cNvSpPr/>
          <p:nvPr/>
        </p:nvSpPr>
        <p:spPr>
          <a:xfrm rot="14189703">
            <a:off x="3850704" y="1629748"/>
            <a:ext cx="426129" cy="1967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4727C71-ECB6-424D-A283-4DD424A86DD1}"/>
              </a:ext>
            </a:extLst>
          </p:cNvPr>
          <p:cNvSpPr/>
          <p:nvPr/>
        </p:nvSpPr>
        <p:spPr>
          <a:xfrm rot="18604760">
            <a:off x="3898720" y="3336051"/>
            <a:ext cx="426129" cy="1967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A2A65F-3C97-406D-8F62-9D633F732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398" y="1447458"/>
            <a:ext cx="5368839" cy="39465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71F3DE8-8DC8-4C55-8459-A60BD7705691}"/>
              </a:ext>
            </a:extLst>
          </p:cNvPr>
          <p:cNvSpPr/>
          <p:nvPr/>
        </p:nvSpPr>
        <p:spPr>
          <a:xfrm>
            <a:off x="7584490" y="4948877"/>
            <a:ext cx="40186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>
                <a:latin typeface="Calibri" panose="020F0502020204030204" pitchFamily="34" charset="0"/>
                <a:cs typeface="Calibri" panose="020F0502020204030204" pitchFamily="34" charset="0"/>
              </a:rPr>
              <a:t>Injection là sự tác động đến đến cơ chế có sẵn và lợi dụng cơ chế này cho 1 mục đích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8E9649F-4765-409A-8CD6-560D58A1F618}"/>
              </a:ext>
            </a:extLst>
          </p:cNvPr>
          <p:cNvSpPr/>
          <p:nvPr/>
        </p:nvSpPr>
        <p:spPr>
          <a:xfrm rot="16200000">
            <a:off x="5853347" y="1438438"/>
            <a:ext cx="484632" cy="493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BDA4742-87BE-4803-B83F-82BF45DA1A92}"/>
              </a:ext>
            </a:extLst>
          </p:cNvPr>
          <p:cNvSpPr/>
          <p:nvPr/>
        </p:nvSpPr>
        <p:spPr>
          <a:xfrm rot="16200000">
            <a:off x="6731639" y="5146595"/>
            <a:ext cx="484632" cy="493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97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 animBg="1"/>
      <p:bldP spid="10" grpId="0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18718E-5F2B-41FC-8682-1CD92FEAE87D}"/>
              </a:ext>
            </a:extLst>
          </p:cNvPr>
          <p:cNvSpPr/>
          <p:nvPr/>
        </p:nvSpPr>
        <p:spPr>
          <a:xfrm>
            <a:off x="420208" y="2670109"/>
            <a:ext cx="625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vi-VN" sz="2400" dirty="0"/>
            </a:br>
            <a:r>
              <a:rPr lang="vi-VN" sz="2400" dirty="0">
                <a:latin typeface="Google Sans"/>
              </a:rPr>
              <a:t>SQL injection là một kỹ thuật chèn mã có thể </a:t>
            </a:r>
            <a:r>
              <a:rPr lang="vi-VN" sz="2400" dirty="0">
                <a:solidFill>
                  <a:srgbClr val="FF0000"/>
                </a:solidFill>
                <a:latin typeface="Google Sans"/>
              </a:rPr>
              <a:t>phá hủy</a:t>
            </a:r>
            <a:r>
              <a:rPr lang="vi-VN" sz="2400" dirty="0">
                <a:latin typeface="Google Sans"/>
              </a:rPr>
              <a:t> cơ sở dữ liệu của</a:t>
            </a:r>
            <a:r>
              <a:rPr lang="en-US" sz="2400" dirty="0">
                <a:latin typeface="Google Sans"/>
              </a:rPr>
              <a:t> </a:t>
            </a:r>
            <a:r>
              <a:rPr lang="en-US" sz="2400" dirty="0" err="1">
                <a:latin typeface="Google Sans"/>
              </a:rPr>
              <a:t>bạn</a:t>
            </a:r>
            <a:r>
              <a:rPr lang="en-US" sz="2400" dirty="0">
                <a:latin typeface="Google Sans"/>
              </a:rPr>
              <a:t>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3B020-672A-4D1A-959A-81DE57C48BA9}"/>
              </a:ext>
            </a:extLst>
          </p:cNvPr>
          <p:cNvSpPr txBox="1"/>
          <p:nvPr/>
        </p:nvSpPr>
        <p:spPr>
          <a:xfrm>
            <a:off x="361786" y="1537456"/>
            <a:ext cx="6136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Google Sans"/>
              </a:rPr>
              <a:t> SQL injection là một trong những kỹ thuật</a:t>
            </a:r>
            <a:r>
              <a:rPr lang="vi-VN" sz="2400" dirty="0">
                <a:solidFill>
                  <a:srgbClr val="FFFF00"/>
                </a:solidFill>
                <a:latin typeface="Google Sans"/>
              </a:rPr>
              <a:t> hack web </a:t>
            </a:r>
            <a:r>
              <a:rPr lang="vi-VN" sz="2400" dirty="0">
                <a:latin typeface="Google Sans"/>
              </a:rPr>
              <a:t>phổ biến nhất.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C3D82B-A5B7-47E9-9133-F5426B085048}"/>
              </a:ext>
            </a:extLst>
          </p:cNvPr>
          <p:cNvSpPr/>
          <p:nvPr/>
        </p:nvSpPr>
        <p:spPr>
          <a:xfrm>
            <a:off x="395421" y="4701405"/>
            <a:ext cx="69393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dirty="0">
                <a:latin typeface="Google Sans"/>
              </a:rPr>
              <a:t>SQL injection là vị trí của mã độc hại trong các câu lệnh SQL, </a:t>
            </a:r>
            <a:r>
              <a:rPr lang="vi-VN" sz="2400" dirty="0">
                <a:solidFill>
                  <a:srgbClr val="FFFF00"/>
                </a:solidFill>
                <a:latin typeface="Google Sans"/>
              </a:rPr>
              <a:t>thông qua đầu vào trang web</a:t>
            </a:r>
            <a:r>
              <a:rPr lang="vi-VN" sz="2400" dirty="0">
                <a:latin typeface="Google Sans"/>
              </a:rPr>
              <a:t>.</a:t>
            </a:r>
            <a:endParaRPr lang="en-US" sz="2400" dirty="0"/>
          </a:p>
        </p:txBody>
      </p:sp>
      <p:pic>
        <p:nvPicPr>
          <p:cNvPr id="1026" name="Picture 2" descr="A SQL injection attack. | Download Scientific Diagram">
            <a:extLst>
              <a:ext uri="{FF2B5EF4-FFF2-40B4-BE49-F238E27FC236}">
                <a16:creationId xmlns:a16="http://schemas.microsoft.com/office/drawing/2014/main" id="{189419F1-F4FC-408F-9395-6B71632BB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222" y="2193061"/>
            <a:ext cx="4436992" cy="215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633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FF221F-A327-4C5F-9E4F-8602DAFC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Nội</a:t>
            </a:r>
            <a:r>
              <a:rPr lang="en-US" b="1" dirty="0"/>
              <a:t> dung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A808D-A6F2-4934-BCBB-72219B399144}"/>
              </a:ext>
            </a:extLst>
          </p:cNvPr>
          <p:cNvSpPr txBox="1"/>
          <p:nvPr/>
        </p:nvSpPr>
        <p:spPr>
          <a:xfrm>
            <a:off x="958787" y="2325950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Giới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thiệu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sơ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lược</a:t>
            </a:r>
            <a:endParaRPr 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BCB9E-72E7-45F8-AE31-2CA6B2F9746E}"/>
              </a:ext>
            </a:extLst>
          </p:cNvPr>
          <p:cNvSpPr txBox="1"/>
          <p:nvPr/>
        </p:nvSpPr>
        <p:spPr>
          <a:xfrm>
            <a:off x="958787" y="2955365"/>
            <a:ext cx="2464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hoạt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97506-962D-4AF4-AF07-7F196BB37255}"/>
              </a:ext>
            </a:extLst>
          </p:cNvPr>
          <p:cNvSpPr txBox="1"/>
          <p:nvPr/>
        </p:nvSpPr>
        <p:spPr>
          <a:xfrm>
            <a:off x="957312" y="4841811"/>
            <a:ext cx="1059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FAFB7-30F7-4891-936A-58C2BB5A7E15}"/>
              </a:ext>
            </a:extLst>
          </p:cNvPr>
          <p:cNvSpPr txBox="1"/>
          <p:nvPr/>
        </p:nvSpPr>
        <p:spPr>
          <a:xfrm>
            <a:off x="957312" y="3584780"/>
            <a:ext cx="1179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Tác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hại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5DD41-BD3F-4DED-9D57-404D56AC1E37}"/>
              </a:ext>
            </a:extLst>
          </p:cNvPr>
          <p:cNvSpPr txBox="1"/>
          <p:nvPr/>
        </p:nvSpPr>
        <p:spPr>
          <a:xfrm>
            <a:off x="957312" y="4214195"/>
            <a:ext cx="2465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Cách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ngăn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chặn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28084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iley Face 2">
            <a:extLst>
              <a:ext uri="{FF2B5EF4-FFF2-40B4-BE49-F238E27FC236}">
                <a16:creationId xmlns:a16="http://schemas.microsoft.com/office/drawing/2014/main" id="{E1BF5554-A31B-40C1-A55E-6E5CB5FB530C}"/>
              </a:ext>
            </a:extLst>
          </p:cNvPr>
          <p:cNvSpPr/>
          <p:nvPr/>
        </p:nvSpPr>
        <p:spPr>
          <a:xfrm>
            <a:off x="568170" y="2308194"/>
            <a:ext cx="1509203" cy="145593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4362C3A-0955-4B2B-9E9A-99424CFCA9B7}"/>
              </a:ext>
            </a:extLst>
          </p:cNvPr>
          <p:cNvSpPr/>
          <p:nvPr/>
        </p:nvSpPr>
        <p:spPr>
          <a:xfrm>
            <a:off x="2379215" y="3036162"/>
            <a:ext cx="2627790" cy="186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0AD0F6F-96EF-4D2C-A35E-35F233B685EE}"/>
              </a:ext>
            </a:extLst>
          </p:cNvPr>
          <p:cNvSpPr/>
          <p:nvPr/>
        </p:nvSpPr>
        <p:spPr>
          <a:xfrm>
            <a:off x="5193437" y="2607814"/>
            <a:ext cx="262779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0589A0CA-26C1-4FC0-A809-EB0E73008D8F}"/>
              </a:ext>
            </a:extLst>
          </p:cNvPr>
          <p:cNvSpPr/>
          <p:nvPr/>
        </p:nvSpPr>
        <p:spPr>
          <a:xfrm>
            <a:off x="10440140" y="2428086"/>
            <a:ext cx="1047564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9A5A2CD-99BF-4AB4-82D4-789358E6D014}"/>
              </a:ext>
            </a:extLst>
          </p:cNvPr>
          <p:cNvSpPr/>
          <p:nvPr/>
        </p:nvSpPr>
        <p:spPr>
          <a:xfrm>
            <a:off x="8007659" y="2978457"/>
            <a:ext cx="2013751" cy="173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171F7C-A9B3-47C7-B80E-C2CB3EEA4DC5}"/>
              </a:ext>
            </a:extLst>
          </p:cNvPr>
          <p:cNvSpPr txBox="1"/>
          <p:nvPr/>
        </p:nvSpPr>
        <p:spPr>
          <a:xfrm>
            <a:off x="7821227" y="2217626"/>
            <a:ext cx="3240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 * from where email=‘’ or 1=1 -- ’ and password=‘123’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225540-17FF-4F96-9DA8-0B41AD0E61CB}"/>
              </a:ext>
            </a:extLst>
          </p:cNvPr>
          <p:cNvSpPr txBox="1"/>
          <p:nvPr/>
        </p:nvSpPr>
        <p:spPr>
          <a:xfrm>
            <a:off x="3203987" y="244845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730395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FF221F-A327-4C5F-9E4F-8602DAFC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Nội</a:t>
            </a:r>
            <a:r>
              <a:rPr lang="en-US" b="1" dirty="0"/>
              <a:t> dung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A808D-A6F2-4934-BCBB-72219B399144}"/>
              </a:ext>
            </a:extLst>
          </p:cNvPr>
          <p:cNvSpPr txBox="1"/>
          <p:nvPr/>
        </p:nvSpPr>
        <p:spPr>
          <a:xfrm>
            <a:off x="958787" y="2325950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Giới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thiệu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sơ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lược</a:t>
            </a:r>
            <a:endParaRPr 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BCB9E-72E7-45F8-AE31-2CA6B2F9746E}"/>
              </a:ext>
            </a:extLst>
          </p:cNvPr>
          <p:cNvSpPr txBox="1"/>
          <p:nvPr/>
        </p:nvSpPr>
        <p:spPr>
          <a:xfrm>
            <a:off x="958787" y="2955365"/>
            <a:ext cx="2464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Cách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hoạt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động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97506-962D-4AF4-AF07-7F196BB37255}"/>
              </a:ext>
            </a:extLst>
          </p:cNvPr>
          <p:cNvSpPr txBox="1"/>
          <p:nvPr/>
        </p:nvSpPr>
        <p:spPr>
          <a:xfrm>
            <a:off x="957312" y="4841811"/>
            <a:ext cx="1059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FAFB7-30F7-4891-936A-58C2BB5A7E15}"/>
              </a:ext>
            </a:extLst>
          </p:cNvPr>
          <p:cNvSpPr txBox="1"/>
          <p:nvPr/>
        </p:nvSpPr>
        <p:spPr>
          <a:xfrm>
            <a:off x="957312" y="3584780"/>
            <a:ext cx="1179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hại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5DD41-BD3F-4DED-9D57-404D56AC1E37}"/>
              </a:ext>
            </a:extLst>
          </p:cNvPr>
          <p:cNvSpPr txBox="1"/>
          <p:nvPr/>
        </p:nvSpPr>
        <p:spPr>
          <a:xfrm>
            <a:off x="957312" y="4214195"/>
            <a:ext cx="2465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Cách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ngăn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chặn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41533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103</TotalTime>
  <Words>299</Words>
  <Application>Microsoft Office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Google Sans</vt:lpstr>
      <vt:lpstr>Celestial</vt:lpstr>
      <vt:lpstr>PowerPoint Presentation</vt:lpstr>
      <vt:lpstr>Phân công công việc</vt:lpstr>
      <vt:lpstr>Nội dung</vt:lpstr>
      <vt:lpstr>Nội dung</vt:lpstr>
      <vt:lpstr>PowerPoint Presentation</vt:lpstr>
      <vt:lpstr>PowerPoint Presentation</vt:lpstr>
      <vt:lpstr>Nội dung</vt:lpstr>
      <vt:lpstr>PowerPoint Presentation</vt:lpstr>
      <vt:lpstr>Nội dung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Phạm</dc:creator>
  <cp:lastModifiedBy>Trung Phạm</cp:lastModifiedBy>
  <cp:revision>68</cp:revision>
  <dcterms:created xsi:type="dcterms:W3CDTF">2020-12-23T15:17:48Z</dcterms:created>
  <dcterms:modified xsi:type="dcterms:W3CDTF">2020-12-24T02:56:07Z</dcterms:modified>
</cp:coreProperties>
</file>