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sldIdLst>
    <p:sldId id="256" r:id="rId2"/>
    <p:sldId id="257" r:id="rId3"/>
    <p:sldId id="258" r:id="rId4"/>
    <p:sldId id="260" r:id="rId5"/>
    <p:sldId id="262" r:id="rId6"/>
    <p:sldId id="263" r:id="rId7"/>
    <p:sldId id="264" r:id="rId8"/>
    <p:sldId id="265" r:id="rId9"/>
    <p:sldId id="266" r:id="rId10"/>
    <p:sldId id="270" r:id="rId11"/>
    <p:sldId id="268" r:id="rId12"/>
    <p:sldId id="269" r:id="rId13"/>
    <p:sldId id="25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6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369" autoAdjust="0"/>
  </p:normalViewPr>
  <p:slideViewPr>
    <p:cSldViewPr snapToGrid="0">
      <p:cViewPr varScale="1">
        <p:scale>
          <a:sx n="73" d="100"/>
          <a:sy n="73" d="100"/>
        </p:scale>
        <p:origin x="970" y="8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hỗ dành sẵn cho Đầu trang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Chỗ dành sẵn cho Ngày tháng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EB0CFF-B151-4B57-9994-A84B291215E6}" type="datetimeFigureOut">
              <a:rPr lang="en-US" smtClean="0"/>
              <a:t>7/25/2025</a:t>
            </a:fld>
            <a:endParaRPr lang="en-US"/>
          </a:p>
        </p:txBody>
      </p:sp>
      <p:sp>
        <p:nvSpPr>
          <p:cNvPr id="4" name="Chỗ dành sẵn cho Hình ảnh của Bản chiế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Chỗ dành sẵn cho Ghi ch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6" name="Chỗ dành sẵn cho Chân trang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Chỗ dành sẵn cho Số hiệu Bản chiế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CD262E-BAD1-4E7A-B4A9-58F1BA4ACC89}" type="slidenum">
              <a:rPr lang="en-US" smtClean="0"/>
              <a:t>‹#›</a:t>
            </a:fld>
            <a:endParaRPr lang="en-US"/>
          </a:p>
        </p:txBody>
      </p:sp>
    </p:spTree>
    <p:extLst>
      <p:ext uri="{BB962C8B-B14F-4D97-AF65-F5344CB8AC3E}">
        <p14:creationId xmlns:p14="http://schemas.microsoft.com/office/powerpoint/2010/main" val="1350169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vi-VN"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1</a:t>
            </a:fld>
            <a:endParaRPr lang="en-US"/>
          </a:p>
        </p:txBody>
      </p:sp>
    </p:spTree>
    <p:extLst>
      <p:ext uri="{BB962C8B-B14F-4D97-AF65-F5344CB8AC3E}">
        <p14:creationId xmlns:p14="http://schemas.microsoft.com/office/powerpoint/2010/main" val="1408375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10</a:t>
            </a:fld>
            <a:endParaRPr lang="en-US"/>
          </a:p>
        </p:txBody>
      </p:sp>
    </p:spTree>
    <p:extLst>
      <p:ext uri="{BB962C8B-B14F-4D97-AF65-F5344CB8AC3E}">
        <p14:creationId xmlns:p14="http://schemas.microsoft.com/office/powerpoint/2010/main" val="3470929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11</a:t>
            </a:fld>
            <a:endParaRPr lang="en-US"/>
          </a:p>
        </p:txBody>
      </p:sp>
    </p:spTree>
    <p:extLst>
      <p:ext uri="{BB962C8B-B14F-4D97-AF65-F5344CB8AC3E}">
        <p14:creationId xmlns:p14="http://schemas.microsoft.com/office/powerpoint/2010/main" val="20009182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12</a:t>
            </a:fld>
            <a:endParaRPr lang="en-US"/>
          </a:p>
        </p:txBody>
      </p:sp>
    </p:spTree>
    <p:extLst>
      <p:ext uri="{BB962C8B-B14F-4D97-AF65-F5344CB8AC3E}">
        <p14:creationId xmlns:p14="http://schemas.microsoft.com/office/powerpoint/2010/main" val="400044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13</a:t>
            </a:fld>
            <a:endParaRPr lang="en-US"/>
          </a:p>
        </p:txBody>
      </p:sp>
    </p:spTree>
    <p:extLst>
      <p:ext uri="{BB962C8B-B14F-4D97-AF65-F5344CB8AC3E}">
        <p14:creationId xmlns:p14="http://schemas.microsoft.com/office/powerpoint/2010/main" val="3723533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2</a:t>
            </a:fld>
            <a:endParaRPr lang="en-US"/>
          </a:p>
        </p:txBody>
      </p:sp>
    </p:spTree>
    <p:extLst>
      <p:ext uri="{BB962C8B-B14F-4D97-AF65-F5344CB8AC3E}">
        <p14:creationId xmlns:p14="http://schemas.microsoft.com/office/powerpoint/2010/main" val="393100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3</a:t>
            </a:fld>
            <a:endParaRPr lang="en-US"/>
          </a:p>
        </p:txBody>
      </p:sp>
    </p:spTree>
    <p:extLst>
      <p:ext uri="{BB962C8B-B14F-4D97-AF65-F5344CB8AC3E}">
        <p14:creationId xmlns:p14="http://schemas.microsoft.com/office/powerpoint/2010/main" val="7796718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4</a:t>
            </a:fld>
            <a:endParaRPr lang="en-US"/>
          </a:p>
        </p:txBody>
      </p:sp>
    </p:spTree>
    <p:extLst>
      <p:ext uri="{BB962C8B-B14F-4D97-AF65-F5344CB8AC3E}">
        <p14:creationId xmlns:p14="http://schemas.microsoft.com/office/powerpoint/2010/main" val="2482353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5</a:t>
            </a:fld>
            <a:endParaRPr lang="en-US"/>
          </a:p>
        </p:txBody>
      </p:sp>
    </p:spTree>
    <p:extLst>
      <p:ext uri="{BB962C8B-B14F-4D97-AF65-F5344CB8AC3E}">
        <p14:creationId xmlns:p14="http://schemas.microsoft.com/office/powerpoint/2010/main" val="2678737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6</a:t>
            </a:fld>
            <a:endParaRPr lang="en-US"/>
          </a:p>
        </p:txBody>
      </p:sp>
    </p:spTree>
    <p:extLst>
      <p:ext uri="{BB962C8B-B14F-4D97-AF65-F5344CB8AC3E}">
        <p14:creationId xmlns:p14="http://schemas.microsoft.com/office/powerpoint/2010/main" val="25024590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7</a:t>
            </a:fld>
            <a:endParaRPr lang="en-US"/>
          </a:p>
        </p:txBody>
      </p:sp>
    </p:spTree>
    <p:extLst>
      <p:ext uri="{BB962C8B-B14F-4D97-AF65-F5344CB8AC3E}">
        <p14:creationId xmlns:p14="http://schemas.microsoft.com/office/powerpoint/2010/main" val="2844932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8</a:t>
            </a:fld>
            <a:endParaRPr lang="en-US"/>
          </a:p>
        </p:txBody>
      </p:sp>
    </p:spTree>
    <p:extLst>
      <p:ext uri="{BB962C8B-B14F-4D97-AF65-F5344CB8AC3E}">
        <p14:creationId xmlns:p14="http://schemas.microsoft.com/office/powerpoint/2010/main" val="7538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Hình ảnh của Bản chiếu 1"/>
          <p:cNvSpPr>
            <a:spLocks noGrp="1" noRot="1" noChangeAspect="1"/>
          </p:cNvSpPr>
          <p:nvPr>
            <p:ph type="sldImg"/>
          </p:nvPr>
        </p:nvSpPr>
        <p:spPr/>
      </p:sp>
      <p:sp>
        <p:nvSpPr>
          <p:cNvPr id="3" name="Chỗ dành sẵn cho Ghi chú 2"/>
          <p:cNvSpPr>
            <a:spLocks noGrp="1"/>
          </p:cNvSpPr>
          <p:nvPr>
            <p:ph type="body" idx="1"/>
          </p:nvPr>
        </p:nvSpPr>
        <p:spPr/>
        <p:txBody>
          <a:bodyPr/>
          <a:lstStyle/>
          <a:p>
            <a:endParaRPr lang="en-US" dirty="0"/>
          </a:p>
        </p:txBody>
      </p:sp>
      <p:sp>
        <p:nvSpPr>
          <p:cNvPr id="4" name="Chỗ dành sẵn cho Số hiệu Bản chiếu 3"/>
          <p:cNvSpPr>
            <a:spLocks noGrp="1"/>
          </p:cNvSpPr>
          <p:nvPr>
            <p:ph type="sldNum" sz="quarter" idx="5"/>
          </p:nvPr>
        </p:nvSpPr>
        <p:spPr/>
        <p:txBody>
          <a:bodyPr/>
          <a:lstStyle/>
          <a:p>
            <a:fld id="{B7CD262E-BAD1-4E7A-B4A9-58F1BA4ACC89}" type="slidenum">
              <a:rPr lang="en-US" smtClean="0"/>
              <a:t>9</a:t>
            </a:fld>
            <a:endParaRPr lang="en-US"/>
          </a:p>
        </p:txBody>
      </p:sp>
    </p:spTree>
    <p:extLst>
      <p:ext uri="{BB962C8B-B14F-4D97-AF65-F5344CB8AC3E}">
        <p14:creationId xmlns:p14="http://schemas.microsoft.com/office/powerpoint/2010/main" val="1221923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êu đề Bản chiếu">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866F81BC-CC8C-3F0E-8197-F7252E58AFB6}"/>
              </a:ext>
            </a:extLst>
          </p:cNvPr>
          <p:cNvSpPr>
            <a:spLocks noGrp="1"/>
          </p:cNvSpPr>
          <p:nvPr>
            <p:ph type="ctrTitle"/>
          </p:nvPr>
        </p:nvSpPr>
        <p:spPr>
          <a:xfrm>
            <a:off x="1524000" y="1122363"/>
            <a:ext cx="9144000" cy="2387600"/>
          </a:xfrm>
        </p:spPr>
        <p:txBody>
          <a:bodyPr anchor="b"/>
          <a:lstStyle>
            <a:lvl1pPr algn="ctr">
              <a:defRPr sz="6000"/>
            </a:lvl1pPr>
          </a:lstStyle>
          <a:p>
            <a:r>
              <a:rPr lang="vi-VN"/>
              <a:t>Bấm để sửa kiểu tiêu đề Bản cái</a:t>
            </a:r>
            <a:endParaRPr lang="en-US"/>
          </a:p>
        </p:txBody>
      </p:sp>
      <p:sp>
        <p:nvSpPr>
          <p:cNvPr id="3" name="Tiêu đề phụ 2">
            <a:extLst>
              <a:ext uri="{FF2B5EF4-FFF2-40B4-BE49-F238E27FC236}">
                <a16:creationId xmlns:a16="http://schemas.microsoft.com/office/drawing/2014/main" id="{F6D73999-B725-CF98-B016-A2ADA9C920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vi-VN"/>
              <a:t>Bấm để chỉnh sửa kiểu tiêu đề phụ của Bản cái</a:t>
            </a:r>
            <a:endParaRPr lang="en-US"/>
          </a:p>
        </p:txBody>
      </p:sp>
      <p:sp>
        <p:nvSpPr>
          <p:cNvPr id="4" name="Chỗ dành sẵn cho Ngày tháng 3">
            <a:extLst>
              <a:ext uri="{FF2B5EF4-FFF2-40B4-BE49-F238E27FC236}">
                <a16:creationId xmlns:a16="http://schemas.microsoft.com/office/drawing/2014/main" id="{9B259779-2FE2-2D76-7BE1-BB7A45A829BD}"/>
              </a:ext>
            </a:extLst>
          </p:cNvPr>
          <p:cNvSpPr>
            <a:spLocks noGrp="1"/>
          </p:cNvSpPr>
          <p:nvPr>
            <p:ph type="dt" sz="half" idx="10"/>
          </p:nvPr>
        </p:nvSpPr>
        <p:spPr/>
        <p:txBody>
          <a:bodyPr/>
          <a:lstStyle/>
          <a:p>
            <a:fld id="{DFF91756-021B-4A9D-9943-BAEADA1B256A}" type="datetime1">
              <a:rPr lang="en-US" smtClean="0"/>
              <a:t>7/25/2025</a:t>
            </a:fld>
            <a:endParaRPr lang="en-US"/>
          </a:p>
        </p:txBody>
      </p:sp>
      <p:sp>
        <p:nvSpPr>
          <p:cNvPr id="5" name="Chỗ dành sẵn cho Chân trang 4">
            <a:extLst>
              <a:ext uri="{FF2B5EF4-FFF2-40B4-BE49-F238E27FC236}">
                <a16:creationId xmlns:a16="http://schemas.microsoft.com/office/drawing/2014/main" id="{889ECAEA-6801-B5FC-16E4-5626E02E82DB}"/>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0E98C16A-8C07-66DE-1B5E-CC7ECC93B125}"/>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2620466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êu đề và Văn bản Dọc">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32CA7F-D42F-0CFE-505C-1A81CA1B6CB5}"/>
              </a:ext>
            </a:extLst>
          </p:cNvPr>
          <p:cNvSpPr>
            <a:spLocks noGrp="1"/>
          </p:cNvSpPr>
          <p:nvPr>
            <p:ph type="title"/>
          </p:nvPr>
        </p:nvSpPr>
        <p:spPr/>
        <p:txBody>
          <a:bodyPr/>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2E070AE6-48BC-D197-FD0B-0385792F7397}"/>
              </a:ext>
            </a:extLst>
          </p:cNvPr>
          <p:cNvSpPr>
            <a:spLocks noGrp="1"/>
          </p:cNvSpPr>
          <p:nvPr>
            <p:ph type="body" orient="vert" idx="1"/>
          </p:nvPr>
        </p:nvSpPr>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811A7988-CBB5-601C-CBCE-C90F8006458D}"/>
              </a:ext>
            </a:extLst>
          </p:cNvPr>
          <p:cNvSpPr>
            <a:spLocks noGrp="1"/>
          </p:cNvSpPr>
          <p:nvPr>
            <p:ph type="dt" sz="half" idx="10"/>
          </p:nvPr>
        </p:nvSpPr>
        <p:spPr/>
        <p:txBody>
          <a:bodyPr/>
          <a:lstStyle/>
          <a:p>
            <a:fld id="{2DBE1A5C-9F60-49A5-ADAD-BB23A13DACA9}" type="datetime1">
              <a:rPr lang="en-US" smtClean="0"/>
              <a:t>7/25/2025</a:t>
            </a:fld>
            <a:endParaRPr lang="en-US"/>
          </a:p>
        </p:txBody>
      </p:sp>
      <p:sp>
        <p:nvSpPr>
          <p:cNvPr id="5" name="Chỗ dành sẵn cho Chân trang 4">
            <a:extLst>
              <a:ext uri="{FF2B5EF4-FFF2-40B4-BE49-F238E27FC236}">
                <a16:creationId xmlns:a16="http://schemas.microsoft.com/office/drawing/2014/main" id="{B33D37B6-71D9-A398-80C0-94F15ADD54AA}"/>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EAF0D46-D728-3CE9-2259-7334DF048C3F}"/>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830315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êu đề Dọc và Văn bản">
    <p:spTree>
      <p:nvGrpSpPr>
        <p:cNvPr id="1" name=""/>
        <p:cNvGrpSpPr/>
        <p:nvPr/>
      </p:nvGrpSpPr>
      <p:grpSpPr>
        <a:xfrm>
          <a:off x="0" y="0"/>
          <a:ext cx="0" cy="0"/>
          <a:chOff x="0" y="0"/>
          <a:chExt cx="0" cy="0"/>
        </a:xfrm>
      </p:grpSpPr>
      <p:sp>
        <p:nvSpPr>
          <p:cNvPr id="2" name="Tiêu đề Dọc 1">
            <a:extLst>
              <a:ext uri="{FF2B5EF4-FFF2-40B4-BE49-F238E27FC236}">
                <a16:creationId xmlns:a16="http://schemas.microsoft.com/office/drawing/2014/main" id="{D3F83417-666F-DC63-0236-2185532DD4E3}"/>
              </a:ext>
            </a:extLst>
          </p:cNvPr>
          <p:cNvSpPr>
            <a:spLocks noGrp="1"/>
          </p:cNvSpPr>
          <p:nvPr>
            <p:ph type="title" orient="vert"/>
          </p:nvPr>
        </p:nvSpPr>
        <p:spPr>
          <a:xfrm>
            <a:off x="8724900" y="365125"/>
            <a:ext cx="2628900" cy="5811838"/>
          </a:xfrm>
        </p:spPr>
        <p:txBody>
          <a:bodyPr vert="eaVert"/>
          <a:lstStyle/>
          <a:p>
            <a:r>
              <a:rPr lang="vi-VN"/>
              <a:t>Bấm để sửa kiểu tiêu đề Bản cái</a:t>
            </a:r>
            <a:endParaRPr lang="en-US"/>
          </a:p>
        </p:txBody>
      </p:sp>
      <p:sp>
        <p:nvSpPr>
          <p:cNvPr id="3" name="Chỗ dành sẵn cho Văn bản Dọc 2">
            <a:extLst>
              <a:ext uri="{FF2B5EF4-FFF2-40B4-BE49-F238E27FC236}">
                <a16:creationId xmlns:a16="http://schemas.microsoft.com/office/drawing/2014/main" id="{21870372-205E-94AF-2037-0C89E87C4918}"/>
              </a:ext>
            </a:extLst>
          </p:cNvPr>
          <p:cNvSpPr>
            <a:spLocks noGrp="1"/>
          </p:cNvSpPr>
          <p:nvPr>
            <p:ph type="body" orient="vert" idx="1"/>
          </p:nvPr>
        </p:nvSpPr>
        <p:spPr>
          <a:xfrm>
            <a:off x="838200" y="365125"/>
            <a:ext cx="7734300" cy="5811838"/>
          </a:xfrm>
        </p:spPr>
        <p:txBody>
          <a:bodyPr vert="eaVert"/>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00BBDFED-D5D9-9C78-F1BA-61A1FAD4AB9E}"/>
              </a:ext>
            </a:extLst>
          </p:cNvPr>
          <p:cNvSpPr>
            <a:spLocks noGrp="1"/>
          </p:cNvSpPr>
          <p:nvPr>
            <p:ph type="dt" sz="half" idx="10"/>
          </p:nvPr>
        </p:nvSpPr>
        <p:spPr/>
        <p:txBody>
          <a:bodyPr/>
          <a:lstStyle/>
          <a:p>
            <a:fld id="{8324D1E5-9AC3-4C06-A8DC-F99E6A7C5B75}" type="datetime1">
              <a:rPr lang="en-US" smtClean="0"/>
              <a:t>7/25/2025</a:t>
            </a:fld>
            <a:endParaRPr lang="en-US"/>
          </a:p>
        </p:txBody>
      </p:sp>
      <p:sp>
        <p:nvSpPr>
          <p:cNvPr id="5" name="Chỗ dành sẵn cho Chân trang 4">
            <a:extLst>
              <a:ext uri="{FF2B5EF4-FFF2-40B4-BE49-F238E27FC236}">
                <a16:creationId xmlns:a16="http://schemas.microsoft.com/office/drawing/2014/main" id="{AB67CB11-8C1A-F0FE-FAE5-2EDA414AC2D3}"/>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46C3469D-5B47-C46F-8B9C-ED18C80F3DD9}"/>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1025951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êu đề và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ED32178-25BA-2069-E9BD-6EDE0453D486}"/>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53D1EC90-F225-5A57-5AAC-0436123F4DDC}"/>
              </a:ext>
            </a:extLst>
          </p:cNvPr>
          <p:cNvSpPr>
            <a:spLocks noGrp="1"/>
          </p:cNvSpPr>
          <p:nvPr>
            <p:ph idx="1"/>
          </p:nvPr>
        </p:nvSpPr>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AB0EA58B-029C-F81C-7771-6131F31A3F33}"/>
              </a:ext>
            </a:extLst>
          </p:cNvPr>
          <p:cNvSpPr>
            <a:spLocks noGrp="1"/>
          </p:cNvSpPr>
          <p:nvPr>
            <p:ph type="dt" sz="half" idx="10"/>
          </p:nvPr>
        </p:nvSpPr>
        <p:spPr/>
        <p:txBody>
          <a:bodyPr/>
          <a:lstStyle/>
          <a:p>
            <a:fld id="{1C0B5FBC-5130-41B2-88A2-36A6FBB06D9F}" type="datetime1">
              <a:rPr lang="en-US" smtClean="0"/>
              <a:t>7/25/2025</a:t>
            </a:fld>
            <a:endParaRPr lang="en-US"/>
          </a:p>
        </p:txBody>
      </p:sp>
      <p:sp>
        <p:nvSpPr>
          <p:cNvPr id="5" name="Chỗ dành sẵn cho Chân trang 4">
            <a:extLst>
              <a:ext uri="{FF2B5EF4-FFF2-40B4-BE49-F238E27FC236}">
                <a16:creationId xmlns:a16="http://schemas.microsoft.com/office/drawing/2014/main" id="{8B18AC9D-166C-B8AB-00F9-19937662F220}"/>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55CDF366-F2EA-6BCA-4103-24C92DCE5040}"/>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97309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Đầu trang của Phần">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E79B28AD-3F71-3E50-7623-AF276D905FF4}"/>
              </a:ext>
            </a:extLst>
          </p:cNvPr>
          <p:cNvSpPr>
            <a:spLocks noGrp="1"/>
          </p:cNvSpPr>
          <p:nvPr>
            <p:ph type="title"/>
          </p:nvPr>
        </p:nvSpPr>
        <p:spPr>
          <a:xfrm>
            <a:off x="831850" y="1709738"/>
            <a:ext cx="10515600" cy="2852737"/>
          </a:xfrm>
        </p:spPr>
        <p:txBody>
          <a:bodyPr anchor="b"/>
          <a:lstStyle>
            <a:lvl1pPr>
              <a:defRPr sz="6000"/>
            </a:lvl1p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C20F76FE-3526-DFE1-0984-A81EF3D420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vi-VN"/>
              <a:t>Bấm để chỉnh sửa kiểu văn bản của Bản cái</a:t>
            </a:r>
          </a:p>
        </p:txBody>
      </p:sp>
      <p:sp>
        <p:nvSpPr>
          <p:cNvPr id="4" name="Chỗ dành sẵn cho Ngày tháng 3">
            <a:extLst>
              <a:ext uri="{FF2B5EF4-FFF2-40B4-BE49-F238E27FC236}">
                <a16:creationId xmlns:a16="http://schemas.microsoft.com/office/drawing/2014/main" id="{BDA8550C-F21C-CF4F-6B43-75D0146893A6}"/>
              </a:ext>
            </a:extLst>
          </p:cNvPr>
          <p:cNvSpPr>
            <a:spLocks noGrp="1"/>
          </p:cNvSpPr>
          <p:nvPr>
            <p:ph type="dt" sz="half" idx="10"/>
          </p:nvPr>
        </p:nvSpPr>
        <p:spPr/>
        <p:txBody>
          <a:bodyPr/>
          <a:lstStyle/>
          <a:p>
            <a:fld id="{67B4C050-49CD-495C-AA9F-88A4BD66A194}" type="datetime1">
              <a:rPr lang="en-US" smtClean="0"/>
              <a:t>7/25/2025</a:t>
            </a:fld>
            <a:endParaRPr lang="en-US"/>
          </a:p>
        </p:txBody>
      </p:sp>
      <p:sp>
        <p:nvSpPr>
          <p:cNvPr id="5" name="Chỗ dành sẵn cho Chân trang 4">
            <a:extLst>
              <a:ext uri="{FF2B5EF4-FFF2-40B4-BE49-F238E27FC236}">
                <a16:creationId xmlns:a16="http://schemas.microsoft.com/office/drawing/2014/main" id="{1C2BA86F-6590-0BFB-6141-BEBF2889BB3E}"/>
              </a:ext>
            </a:extLst>
          </p:cNvPr>
          <p:cNvSpPr>
            <a:spLocks noGrp="1"/>
          </p:cNvSpPr>
          <p:nvPr>
            <p:ph type="ftr" sz="quarter" idx="11"/>
          </p:nvPr>
        </p:nvSpPr>
        <p:spPr/>
        <p:txBody>
          <a:bodyPr/>
          <a:lstStyle/>
          <a:p>
            <a:endParaRPr lang="en-US"/>
          </a:p>
        </p:txBody>
      </p:sp>
      <p:sp>
        <p:nvSpPr>
          <p:cNvPr id="6" name="Chỗ dành sẵn cho Số hiệu Bản chiếu 5">
            <a:extLst>
              <a:ext uri="{FF2B5EF4-FFF2-40B4-BE49-F238E27FC236}">
                <a16:creationId xmlns:a16="http://schemas.microsoft.com/office/drawing/2014/main" id="{B10AFB11-FFBC-8CD7-B15A-589AD833CF78}"/>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14654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Hai Nội dun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C81A5607-58E8-5083-3235-3F2006A06544}"/>
              </a:ext>
            </a:extLst>
          </p:cNvPr>
          <p:cNvSpPr>
            <a:spLocks noGrp="1"/>
          </p:cNvSpPr>
          <p:nvPr>
            <p:ph type="title"/>
          </p:nvPr>
        </p:nvSpPr>
        <p:spPr/>
        <p:txBody>
          <a:body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10F15575-07EF-5407-82E5-53E63529DB9E}"/>
              </a:ext>
            </a:extLst>
          </p:cNvPr>
          <p:cNvSpPr>
            <a:spLocks noGrp="1"/>
          </p:cNvSpPr>
          <p:nvPr>
            <p:ph sz="half" idx="1"/>
          </p:nvPr>
        </p:nvSpPr>
        <p:spPr>
          <a:xfrm>
            <a:off x="838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ội dung 3">
            <a:extLst>
              <a:ext uri="{FF2B5EF4-FFF2-40B4-BE49-F238E27FC236}">
                <a16:creationId xmlns:a16="http://schemas.microsoft.com/office/drawing/2014/main" id="{B53869B8-DEFE-D9F9-692E-CE70B80C96AF}"/>
              </a:ext>
            </a:extLst>
          </p:cNvPr>
          <p:cNvSpPr>
            <a:spLocks noGrp="1"/>
          </p:cNvSpPr>
          <p:nvPr>
            <p:ph sz="half" idx="2"/>
          </p:nvPr>
        </p:nvSpPr>
        <p:spPr>
          <a:xfrm>
            <a:off x="6172200" y="1825625"/>
            <a:ext cx="5181600" cy="435133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Ngày tháng 4">
            <a:extLst>
              <a:ext uri="{FF2B5EF4-FFF2-40B4-BE49-F238E27FC236}">
                <a16:creationId xmlns:a16="http://schemas.microsoft.com/office/drawing/2014/main" id="{9DA73DDE-648D-73BA-713F-4036BCE5EB87}"/>
              </a:ext>
            </a:extLst>
          </p:cNvPr>
          <p:cNvSpPr>
            <a:spLocks noGrp="1"/>
          </p:cNvSpPr>
          <p:nvPr>
            <p:ph type="dt" sz="half" idx="10"/>
          </p:nvPr>
        </p:nvSpPr>
        <p:spPr/>
        <p:txBody>
          <a:bodyPr/>
          <a:lstStyle/>
          <a:p>
            <a:fld id="{3DE02940-96D9-4F4A-B38A-17D3AE285312}" type="datetime1">
              <a:rPr lang="en-US" smtClean="0"/>
              <a:t>7/25/2025</a:t>
            </a:fld>
            <a:endParaRPr lang="en-US"/>
          </a:p>
        </p:txBody>
      </p:sp>
      <p:sp>
        <p:nvSpPr>
          <p:cNvPr id="6" name="Chỗ dành sẵn cho Chân trang 5">
            <a:extLst>
              <a:ext uri="{FF2B5EF4-FFF2-40B4-BE49-F238E27FC236}">
                <a16:creationId xmlns:a16="http://schemas.microsoft.com/office/drawing/2014/main" id="{B1DF21E7-292E-0CE4-997A-30C0DFC0F61C}"/>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C053B892-FE1F-85F7-9DAB-2947334D704A}"/>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18890636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hép so sán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D420508D-2643-34AE-78E8-CD0484BB2416}"/>
              </a:ext>
            </a:extLst>
          </p:cNvPr>
          <p:cNvSpPr>
            <a:spLocks noGrp="1"/>
          </p:cNvSpPr>
          <p:nvPr>
            <p:ph type="title"/>
          </p:nvPr>
        </p:nvSpPr>
        <p:spPr>
          <a:xfrm>
            <a:off x="839788" y="365125"/>
            <a:ext cx="10515600" cy="1325563"/>
          </a:xfrm>
        </p:spPr>
        <p:txBody>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090762DF-3286-CE98-ECD1-E22E1EB3AA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4" name="Chỗ dành sẵn cho Nội dung 3">
            <a:extLst>
              <a:ext uri="{FF2B5EF4-FFF2-40B4-BE49-F238E27FC236}">
                <a16:creationId xmlns:a16="http://schemas.microsoft.com/office/drawing/2014/main" id="{4F6C0F7A-752B-F243-0EA4-A34E1E031C43}"/>
              </a:ext>
            </a:extLst>
          </p:cNvPr>
          <p:cNvSpPr>
            <a:spLocks noGrp="1"/>
          </p:cNvSpPr>
          <p:nvPr>
            <p:ph sz="half" idx="2"/>
          </p:nvPr>
        </p:nvSpPr>
        <p:spPr>
          <a:xfrm>
            <a:off x="839788" y="2505075"/>
            <a:ext cx="5157787"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5" name="Chỗ dành sẵn cho Văn bản 4">
            <a:extLst>
              <a:ext uri="{FF2B5EF4-FFF2-40B4-BE49-F238E27FC236}">
                <a16:creationId xmlns:a16="http://schemas.microsoft.com/office/drawing/2014/main" id="{E6F60B2C-C916-DA51-EA31-0EF0218000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vi-VN"/>
              <a:t>Bấm để chỉnh sửa kiểu văn bản của Bản cái</a:t>
            </a:r>
          </a:p>
        </p:txBody>
      </p:sp>
      <p:sp>
        <p:nvSpPr>
          <p:cNvPr id="6" name="Chỗ dành sẵn cho Nội dung 5">
            <a:extLst>
              <a:ext uri="{FF2B5EF4-FFF2-40B4-BE49-F238E27FC236}">
                <a16:creationId xmlns:a16="http://schemas.microsoft.com/office/drawing/2014/main" id="{861AB4E1-48A1-4CD6-F77E-73D37C25CC54}"/>
              </a:ext>
            </a:extLst>
          </p:cNvPr>
          <p:cNvSpPr>
            <a:spLocks noGrp="1"/>
          </p:cNvSpPr>
          <p:nvPr>
            <p:ph sz="quarter" idx="4"/>
          </p:nvPr>
        </p:nvSpPr>
        <p:spPr>
          <a:xfrm>
            <a:off x="6172200" y="2505075"/>
            <a:ext cx="5183188" cy="3684588"/>
          </a:xfrm>
        </p:spPr>
        <p:txBody>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7" name="Chỗ dành sẵn cho Ngày tháng 6">
            <a:extLst>
              <a:ext uri="{FF2B5EF4-FFF2-40B4-BE49-F238E27FC236}">
                <a16:creationId xmlns:a16="http://schemas.microsoft.com/office/drawing/2014/main" id="{FAB86B57-83A7-D5AF-2BC8-3AFB33A40668}"/>
              </a:ext>
            </a:extLst>
          </p:cNvPr>
          <p:cNvSpPr>
            <a:spLocks noGrp="1"/>
          </p:cNvSpPr>
          <p:nvPr>
            <p:ph type="dt" sz="half" idx="10"/>
          </p:nvPr>
        </p:nvSpPr>
        <p:spPr/>
        <p:txBody>
          <a:bodyPr/>
          <a:lstStyle/>
          <a:p>
            <a:fld id="{397BAAE9-A591-4A27-94FD-96990509E712}" type="datetime1">
              <a:rPr lang="en-US" smtClean="0"/>
              <a:t>7/25/2025</a:t>
            </a:fld>
            <a:endParaRPr lang="en-US"/>
          </a:p>
        </p:txBody>
      </p:sp>
      <p:sp>
        <p:nvSpPr>
          <p:cNvPr id="8" name="Chỗ dành sẵn cho Chân trang 7">
            <a:extLst>
              <a:ext uri="{FF2B5EF4-FFF2-40B4-BE49-F238E27FC236}">
                <a16:creationId xmlns:a16="http://schemas.microsoft.com/office/drawing/2014/main" id="{055B70D7-B700-AF1A-E2E7-496719E0E82D}"/>
              </a:ext>
            </a:extLst>
          </p:cNvPr>
          <p:cNvSpPr>
            <a:spLocks noGrp="1"/>
          </p:cNvSpPr>
          <p:nvPr>
            <p:ph type="ftr" sz="quarter" idx="11"/>
          </p:nvPr>
        </p:nvSpPr>
        <p:spPr/>
        <p:txBody>
          <a:bodyPr/>
          <a:lstStyle/>
          <a:p>
            <a:endParaRPr lang="en-US"/>
          </a:p>
        </p:txBody>
      </p:sp>
      <p:sp>
        <p:nvSpPr>
          <p:cNvPr id="9" name="Chỗ dành sẵn cho Số hiệu Bản chiếu 8">
            <a:extLst>
              <a:ext uri="{FF2B5EF4-FFF2-40B4-BE49-F238E27FC236}">
                <a16:creationId xmlns:a16="http://schemas.microsoft.com/office/drawing/2014/main" id="{FC8209E3-D546-307E-331A-BDF85D35C25A}"/>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1885634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hỉ Tiêu đề">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915EE15B-B721-BC8B-ED25-E114DB3AE6B3}"/>
              </a:ext>
            </a:extLst>
          </p:cNvPr>
          <p:cNvSpPr>
            <a:spLocks noGrp="1"/>
          </p:cNvSpPr>
          <p:nvPr>
            <p:ph type="title"/>
          </p:nvPr>
        </p:nvSpPr>
        <p:spPr/>
        <p:txBody>
          <a:bodyPr/>
          <a:lstStyle/>
          <a:p>
            <a:r>
              <a:rPr lang="vi-VN"/>
              <a:t>Bấm để sửa kiểu tiêu đề Bản cái</a:t>
            </a:r>
            <a:endParaRPr lang="en-US"/>
          </a:p>
        </p:txBody>
      </p:sp>
      <p:sp>
        <p:nvSpPr>
          <p:cNvPr id="3" name="Chỗ dành sẵn cho Ngày tháng 2">
            <a:extLst>
              <a:ext uri="{FF2B5EF4-FFF2-40B4-BE49-F238E27FC236}">
                <a16:creationId xmlns:a16="http://schemas.microsoft.com/office/drawing/2014/main" id="{D5AB5202-E261-CAB4-AC84-1F1FAB5D6859}"/>
              </a:ext>
            </a:extLst>
          </p:cNvPr>
          <p:cNvSpPr>
            <a:spLocks noGrp="1"/>
          </p:cNvSpPr>
          <p:nvPr>
            <p:ph type="dt" sz="half" idx="10"/>
          </p:nvPr>
        </p:nvSpPr>
        <p:spPr/>
        <p:txBody>
          <a:bodyPr/>
          <a:lstStyle/>
          <a:p>
            <a:fld id="{46FBE7F2-9912-4BDB-98D4-2B9DA435D618}" type="datetime1">
              <a:rPr lang="en-US" smtClean="0"/>
              <a:t>7/25/2025</a:t>
            </a:fld>
            <a:endParaRPr lang="en-US"/>
          </a:p>
        </p:txBody>
      </p:sp>
      <p:sp>
        <p:nvSpPr>
          <p:cNvPr id="4" name="Chỗ dành sẵn cho Chân trang 3">
            <a:extLst>
              <a:ext uri="{FF2B5EF4-FFF2-40B4-BE49-F238E27FC236}">
                <a16:creationId xmlns:a16="http://schemas.microsoft.com/office/drawing/2014/main" id="{6272608F-3F75-F4EC-F8DA-FBF56EBDA3A9}"/>
              </a:ext>
            </a:extLst>
          </p:cNvPr>
          <p:cNvSpPr>
            <a:spLocks noGrp="1"/>
          </p:cNvSpPr>
          <p:nvPr>
            <p:ph type="ftr" sz="quarter" idx="11"/>
          </p:nvPr>
        </p:nvSpPr>
        <p:spPr/>
        <p:txBody>
          <a:bodyPr/>
          <a:lstStyle/>
          <a:p>
            <a:endParaRPr lang="en-US"/>
          </a:p>
        </p:txBody>
      </p:sp>
      <p:sp>
        <p:nvSpPr>
          <p:cNvPr id="5" name="Chỗ dành sẵn cho Số hiệu Bản chiếu 4">
            <a:extLst>
              <a:ext uri="{FF2B5EF4-FFF2-40B4-BE49-F238E27FC236}">
                <a16:creationId xmlns:a16="http://schemas.microsoft.com/office/drawing/2014/main" id="{D260F8F7-07DA-D158-1A1B-E13910085D21}"/>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364007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B524653D-50B0-D0B7-146B-B555A3585BBA}"/>
              </a:ext>
            </a:extLst>
          </p:cNvPr>
          <p:cNvSpPr>
            <a:spLocks noGrp="1"/>
          </p:cNvSpPr>
          <p:nvPr>
            <p:ph type="dt" sz="half" idx="10"/>
          </p:nvPr>
        </p:nvSpPr>
        <p:spPr/>
        <p:txBody>
          <a:bodyPr/>
          <a:lstStyle/>
          <a:p>
            <a:fld id="{942AE706-7569-4211-8809-DAEDEFC4993A}" type="datetime1">
              <a:rPr lang="en-US" smtClean="0"/>
              <a:t>7/25/2025</a:t>
            </a:fld>
            <a:endParaRPr lang="en-US"/>
          </a:p>
        </p:txBody>
      </p:sp>
      <p:sp>
        <p:nvSpPr>
          <p:cNvPr id="3" name="Chỗ dành sẵn cho Chân trang 2">
            <a:extLst>
              <a:ext uri="{FF2B5EF4-FFF2-40B4-BE49-F238E27FC236}">
                <a16:creationId xmlns:a16="http://schemas.microsoft.com/office/drawing/2014/main" id="{65BFB568-28E3-EC8D-F1B2-1721468998D1}"/>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493D8E7E-9683-357A-680C-02D5FF1FE697}"/>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3456758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Nội dung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4855A82C-1CAD-35AE-DBA2-C5B9227AF626}"/>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Nội dung 2">
            <a:extLst>
              <a:ext uri="{FF2B5EF4-FFF2-40B4-BE49-F238E27FC236}">
                <a16:creationId xmlns:a16="http://schemas.microsoft.com/office/drawing/2014/main" id="{E6820B69-E2F6-882E-4776-ED1FCCA80C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Văn bản 3">
            <a:extLst>
              <a:ext uri="{FF2B5EF4-FFF2-40B4-BE49-F238E27FC236}">
                <a16:creationId xmlns:a16="http://schemas.microsoft.com/office/drawing/2014/main" id="{611F0C99-3D50-B4CA-7544-73E9250AB8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33004BEF-0F7B-68B8-6742-9C2E7B7C89F9}"/>
              </a:ext>
            </a:extLst>
          </p:cNvPr>
          <p:cNvSpPr>
            <a:spLocks noGrp="1"/>
          </p:cNvSpPr>
          <p:nvPr>
            <p:ph type="dt" sz="half" idx="10"/>
          </p:nvPr>
        </p:nvSpPr>
        <p:spPr/>
        <p:txBody>
          <a:bodyPr/>
          <a:lstStyle/>
          <a:p>
            <a:fld id="{4F5B30DF-481B-4526-B3A6-0E6CB270F18D}" type="datetime1">
              <a:rPr lang="en-US" smtClean="0"/>
              <a:t>7/25/2025</a:t>
            </a:fld>
            <a:endParaRPr lang="en-US"/>
          </a:p>
        </p:txBody>
      </p:sp>
      <p:sp>
        <p:nvSpPr>
          <p:cNvPr id="6" name="Chỗ dành sẵn cho Chân trang 5">
            <a:extLst>
              <a:ext uri="{FF2B5EF4-FFF2-40B4-BE49-F238E27FC236}">
                <a16:creationId xmlns:a16="http://schemas.microsoft.com/office/drawing/2014/main" id="{24B4D6AA-6915-0AA4-C1CD-E2AEF9425636}"/>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3A68CBEB-11C7-2968-6CD0-89020FD7FC29}"/>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3457208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nh với Chú thích">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BA70BC83-A519-6B0B-018D-4F63BBE34AD8}"/>
              </a:ext>
            </a:extLst>
          </p:cNvPr>
          <p:cNvSpPr>
            <a:spLocks noGrp="1"/>
          </p:cNvSpPr>
          <p:nvPr>
            <p:ph type="title"/>
          </p:nvPr>
        </p:nvSpPr>
        <p:spPr>
          <a:xfrm>
            <a:off x="839788" y="457200"/>
            <a:ext cx="3932237" cy="1600200"/>
          </a:xfrm>
        </p:spPr>
        <p:txBody>
          <a:bodyPr anchor="b"/>
          <a:lstStyle>
            <a:lvl1pPr>
              <a:defRPr sz="3200"/>
            </a:lvl1pPr>
          </a:lstStyle>
          <a:p>
            <a:r>
              <a:rPr lang="vi-VN"/>
              <a:t>Bấm để sửa kiểu tiêu đề Bản cái</a:t>
            </a:r>
            <a:endParaRPr lang="en-US"/>
          </a:p>
        </p:txBody>
      </p:sp>
      <p:sp>
        <p:nvSpPr>
          <p:cNvPr id="3" name="Chỗ dành sẵn cho Hình ảnh 2">
            <a:extLst>
              <a:ext uri="{FF2B5EF4-FFF2-40B4-BE49-F238E27FC236}">
                <a16:creationId xmlns:a16="http://schemas.microsoft.com/office/drawing/2014/main" id="{5270AB3D-9D44-D2FE-18A1-D7694FD841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Chỗ dành sẵn cho Văn bản 3">
            <a:extLst>
              <a:ext uri="{FF2B5EF4-FFF2-40B4-BE49-F238E27FC236}">
                <a16:creationId xmlns:a16="http://schemas.microsoft.com/office/drawing/2014/main" id="{7C163659-0B6C-35DB-09A7-DB4776889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vi-VN"/>
              <a:t>Bấm để chỉnh sửa kiểu văn bản của Bản cái</a:t>
            </a:r>
          </a:p>
        </p:txBody>
      </p:sp>
      <p:sp>
        <p:nvSpPr>
          <p:cNvPr id="5" name="Chỗ dành sẵn cho Ngày tháng 4">
            <a:extLst>
              <a:ext uri="{FF2B5EF4-FFF2-40B4-BE49-F238E27FC236}">
                <a16:creationId xmlns:a16="http://schemas.microsoft.com/office/drawing/2014/main" id="{79E21F8F-3CA8-36FB-C9DA-8EA64F93EEE9}"/>
              </a:ext>
            </a:extLst>
          </p:cNvPr>
          <p:cNvSpPr>
            <a:spLocks noGrp="1"/>
          </p:cNvSpPr>
          <p:nvPr>
            <p:ph type="dt" sz="half" idx="10"/>
          </p:nvPr>
        </p:nvSpPr>
        <p:spPr/>
        <p:txBody>
          <a:bodyPr/>
          <a:lstStyle/>
          <a:p>
            <a:fld id="{CC49494C-0079-4DA0-8BB0-3A1DB394574E}" type="datetime1">
              <a:rPr lang="en-US" smtClean="0"/>
              <a:t>7/25/2025</a:t>
            </a:fld>
            <a:endParaRPr lang="en-US"/>
          </a:p>
        </p:txBody>
      </p:sp>
      <p:sp>
        <p:nvSpPr>
          <p:cNvPr id="6" name="Chỗ dành sẵn cho Chân trang 5">
            <a:extLst>
              <a:ext uri="{FF2B5EF4-FFF2-40B4-BE49-F238E27FC236}">
                <a16:creationId xmlns:a16="http://schemas.microsoft.com/office/drawing/2014/main" id="{7A939674-AF9D-056D-8AEC-04A1E9A7586A}"/>
              </a:ext>
            </a:extLst>
          </p:cNvPr>
          <p:cNvSpPr>
            <a:spLocks noGrp="1"/>
          </p:cNvSpPr>
          <p:nvPr>
            <p:ph type="ftr" sz="quarter" idx="11"/>
          </p:nvPr>
        </p:nvSpPr>
        <p:spPr/>
        <p:txBody>
          <a:bodyPr/>
          <a:lstStyle/>
          <a:p>
            <a:endParaRPr lang="en-US"/>
          </a:p>
        </p:txBody>
      </p:sp>
      <p:sp>
        <p:nvSpPr>
          <p:cNvPr id="7" name="Chỗ dành sẵn cho Số hiệu Bản chiếu 6">
            <a:extLst>
              <a:ext uri="{FF2B5EF4-FFF2-40B4-BE49-F238E27FC236}">
                <a16:creationId xmlns:a16="http://schemas.microsoft.com/office/drawing/2014/main" id="{D7380A9B-395F-DFDC-3CCD-C5441AFA8F3F}"/>
              </a:ext>
            </a:extLst>
          </p:cNvPr>
          <p:cNvSpPr>
            <a:spLocks noGrp="1"/>
          </p:cNvSpPr>
          <p:nvPr>
            <p:ph type="sldNum" sz="quarter" idx="12"/>
          </p:nvPr>
        </p:nvSpPr>
        <p:spPr/>
        <p:txBody>
          <a:bodyPr/>
          <a:lstStyle/>
          <a:p>
            <a:fld id="{A9D9A958-9B9B-40FD-82B8-327F9B468831}" type="slidenum">
              <a:rPr lang="en-US" smtClean="0"/>
              <a:t>‹#›</a:t>
            </a:fld>
            <a:endParaRPr lang="en-US"/>
          </a:p>
        </p:txBody>
      </p:sp>
    </p:spTree>
    <p:extLst>
      <p:ext uri="{BB962C8B-B14F-4D97-AF65-F5344CB8AC3E}">
        <p14:creationId xmlns:p14="http://schemas.microsoft.com/office/powerpoint/2010/main" val="1853490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Chỗ dành sẵn cho Tiêu đề 1">
            <a:extLst>
              <a:ext uri="{FF2B5EF4-FFF2-40B4-BE49-F238E27FC236}">
                <a16:creationId xmlns:a16="http://schemas.microsoft.com/office/drawing/2014/main" id="{B28DAE9B-EE96-CCDB-A484-E6E6291F25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vi-VN"/>
              <a:t>Bấm để sửa kiểu tiêu đề Bản cái</a:t>
            </a:r>
            <a:endParaRPr lang="en-US"/>
          </a:p>
        </p:txBody>
      </p:sp>
      <p:sp>
        <p:nvSpPr>
          <p:cNvPr id="3" name="Chỗ dành sẵn cho Văn bản 2">
            <a:extLst>
              <a:ext uri="{FF2B5EF4-FFF2-40B4-BE49-F238E27FC236}">
                <a16:creationId xmlns:a16="http://schemas.microsoft.com/office/drawing/2014/main" id="{1C88575E-3AB9-F509-4DFC-0DFE4BA931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vi-VN"/>
              <a:t>Bấm để chỉnh sửa kiểu văn bản của Bản cái</a:t>
            </a:r>
          </a:p>
          <a:p>
            <a:pPr lvl="1"/>
            <a:r>
              <a:rPr lang="vi-VN"/>
              <a:t>Mức hai</a:t>
            </a:r>
          </a:p>
          <a:p>
            <a:pPr lvl="2"/>
            <a:r>
              <a:rPr lang="vi-VN"/>
              <a:t>Mức ba</a:t>
            </a:r>
          </a:p>
          <a:p>
            <a:pPr lvl="3"/>
            <a:r>
              <a:rPr lang="vi-VN"/>
              <a:t>Mức bốn</a:t>
            </a:r>
          </a:p>
          <a:p>
            <a:pPr lvl="4"/>
            <a:r>
              <a:rPr lang="vi-VN"/>
              <a:t>Mức năm</a:t>
            </a:r>
            <a:endParaRPr lang="en-US"/>
          </a:p>
        </p:txBody>
      </p:sp>
      <p:sp>
        <p:nvSpPr>
          <p:cNvPr id="4" name="Chỗ dành sẵn cho Ngày tháng 3">
            <a:extLst>
              <a:ext uri="{FF2B5EF4-FFF2-40B4-BE49-F238E27FC236}">
                <a16:creationId xmlns:a16="http://schemas.microsoft.com/office/drawing/2014/main" id="{E72DFDB6-F607-7606-9F56-031AEBEA7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51A045-735F-4E96-9FF4-41CD278147B5}" type="datetime1">
              <a:rPr lang="en-US" smtClean="0"/>
              <a:t>7/25/2025</a:t>
            </a:fld>
            <a:endParaRPr lang="en-US"/>
          </a:p>
        </p:txBody>
      </p:sp>
      <p:sp>
        <p:nvSpPr>
          <p:cNvPr id="5" name="Chỗ dành sẵn cho Chân trang 4">
            <a:extLst>
              <a:ext uri="{FF2B5EF4-FFF2-40B4-BE49-F238E27FC236}">
                <a16:creationId xmlns:a16="http://schemas.microsoft.com/office/drawing/2014/main" id="{C0E40D22-5219-1703-5A00-715419AC62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Chỗ dành sẵn cho Số hiệu Bản chiếu 5">
            <a:extLst>
              <a:ext uri="{FF2B5EF4-FFF2-40B4-BE49-F238E27FC236}">
                <a16:creationId xmlns:a16="http://schemas.microsoft.com/office/drawing/2014/main" id="{F3FF05AB-7D31-6B73-EC15-B31F3419D3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D9A958-9B9B-40FD-82B8-327F9B468831}" type="slidenum">
              <a:rPr lang="en-US" smtClean="0"/>
              <a:t>‹#›</a:t>
            </a:fld>
            <a:endParaRPr lang="en-US"/>
          </a:p>
        </p:txBody>
      </p:sp>
    </p:spTree>
    <p:extLst>
      <p:ext uri="{BB962C8B-B14F-4D97-AF65-F5344CB8AC3E}">
        <p14:creationId xmlns:p14="http://schemas.microsoft.com/office/powerpoint/2010/main" val="15460993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êu đề 1">
            <a:extLst>
              <a:ext uri="{FF2B5EF4-FFF2-40B4-BE49-F238E27FC236}">
                <a16:creationId xmlns:a16="http://schemas.microsoft.com/office/drawing/2014/main" id="{52CA43A6-24D1-B50C-7612-5C568D3E1DEE}"/>
              </a:ext>
            </a:extLst>
          </p:cNvPr>
          <p:cNvSpPr>
            <a:spLocks noGrp="1"/>
          </p:cNvSpPr>
          <p:nvPr>
            <p:ph type="ctrTitle"/>
          </p:nvPr>
        </p:nvSpPr>
        <p:spPr>
          <a:xfrm>
            <a:off x="1214120" y="1849279"/>
            <a:ext cx="9763760" cy="1655762"/>
          </a:xfrm>
        </p:spPr>
        <p:txBody>
          <a:bodyPr>
            <a:normAutofit fontScale="90000"/>
          </a:bodyPr>
          <a:lstStyle/>
          <a:p>
            <a:pPr>
              <a:lnSpc>
                <a:spcPct val="110000"/>
              </a:lnSpc>
            </a:pPr>
            <a:r>
              <a:rPr lang="vi-VN" sz="4800" b="1" smtClean="0">
                <a:solidFill>
                  <a:srgbClr val="002060"/>
                </a:solidFill>
                <a:latin typeface="Arial" panose="020B0604020202020204" pitchFamily="34" charset="0"/>
                <a:cs typeface="Arial" panose="020B0604020202020204" pitchFamily="34" charset="0"/>
              </a:rPr>
              <a:t>WEBSITE ĐĂNG KÝ </a:t>
            </a:r>
            <a:r>
              <a:rPr lang="vi-VN" sz="4800" b="1" smtClean="0">
                <a:solidFill>
                  <a:srgbClr val="002060"/>
                </a:solidFill>
                <a:latin typeface="Arial" panose="020B0604020202020204" pitchFamily="34" charset="0"/>
                <a:cs typeface="Arial" panose="020B0604020202020204" pitchFamily="34" charset="0"/>
              </a:rPr>
              <a:t/>
            </a:r>
            <a:br>
              <a:rPr lang="vi-VN" sz="4800" b="1" smtClean="0">
                <a:solidFill>
                  <a:srgbClr val="002060"/>
                </a:solidFill>
                <a:latin typeface="Arial" panose="020B0604020202020204" pitchFamily="34" charset="0"/>
                <a:cs typeface="Arial" panose="020B0604020202020204" pitchFamily="34" charset="0"/>
              </a:rPr>
            </a:br>
            <a:r>
              <a:rPr lang="vi-VN" sz="4800" b="1" smtClean="0">
                <a:solidFill>
                  <a:srgbClr val="002060"/>
                </a:solidFill>
                <a:latin typeface="Arial" panose="020B0604020202020204" pitchFamily="34" charset="0"/>
                <a:cs typeface="Arial" panose="020B0604020202020204" pitchFamily="34" charset="0"/>
              </a:rPr>
              <a:t>KHÓA HỌC TRỰC </a:t>
            </a:r>
            <a:r>
              <a:rPr lang="en-US" sz="4800" b="1" smtClean="0">
                <a:solidFill>
                  <a:srgbClr val="002060"/>
                </a:solidFill>
                <a:latin typeface="Arial" panose="020B0604020202020204" pitchFamily="34" charset="0"/>
                <a:cs typeface="Arial" panose="020B0604020202020204" pitchFamily="34" charset="0"/>
              </a:rPr>
              <a:t>TUYẾN</a:t>
            </a:r>
            <a:endParaRPr lang="en-US" sz="16600" b="1" dirty="0">
              <a:solidFill>
                <a:srgbClr val="002060"/>
              </a:solidFill>
              <a:latin typeface="Arial" panose="020B0604020202020204" pitchFamily="34" charset="0"/>
              <a:cs typeface="Arial" panose="020B0604020202020204" pitchFamily="34" charset="0"/>
            </a:endParaRPr>
          </a:p>
        </p:txBody>
      </p:sp>
      <p:sp>
        <p:nvSpPr>
          <p:cNvPr id="4" name="Hộp Văn bản 3">
            <a:extLst>
              <a:ext uri="{FF2B5EF4-FFF2-40B4-BE49-F238E27FC236}">
                <a16:creationId xmlns:a16="http://schemas.microsoft.com/office/drawing/2014/main" id="{3D08C015-A6B5-3C95-7944-4EDCEF7B0D60}"/>
              </a:ext>
            </a:extLst>
          </p:cNvPr>
          <p:cNvSpPr txBox="1"/>
          <p:nvPr/>
        </p:nvSpPr>
        <p:spPr>
          <a:xfrm>
            <a:off x="2405380" y="3627120"/>
            <a:ext cx="7239000" cy="461665"/>
          </a:xfrm>
          <a:prstGeom prst="rect">
            <a:avLst/>
          </a:prstGeom>
          <a:noFill/>
        </p:spPr>
        <p:txBody>
          <a:bodyPr wrap="square" rtlCol="0">
            <a:spAutoFit/>
          </a:bodyPr>
          <a:lstStyle/>
          <a:p>
            <a:pPr algn="ctr"/>
            <a:r>
              <a:rPr lang="vi-VN" sz="2400" b="1" smtClean="0"/>
              <a:t>MÔN CÔNG NGHỆ PHẦN MỀM</a:t>
            </a:r>
            <a:endParaRPr lang="en-US" sz="2400" b="1" dirty="0"/>
          </a:p>
        </p:txBody>
      </p:sp>
      <p:sp>
        <p:nvSpPr>
          <p:cNvPr id="5" name="Hộp Văn bản 4">
            <a:extLst>
              <a:ext uri="{FF2B5EF4-FFF2-40B4-BE49-F238E27FC236}">
                <a16:creationId xmlns:a16="http://schemas.microsoft.com/office/drawing/2014/main" id="{E65D51B9-23F3-EEFD-6175-9C8BF5FBD845}"/>
              </a:ext>
            </a:extLst>
          </p:cNvPr>
          <p:cNvSpPr txBox="1"/>
          <p:nvPr/>
        </p:nvSpPr>
        <p:spPr>
          <a:xfrm>
            <a:off x="4358005" y="163929"/>
            <a:ext cx="3475990" cy="461665"/>
          </a:xfrm>
          <a:prstGeom prst="rect">
            <a:avLst/>
          </a:prstGeom>
          <a:noFill/>
        </p:spPr>
        <p:txBody>
          <a:bodyPr wrap="square" rtlCol="0">
            <a:spAutoFit/>
          </a:bodyPr>
          <a:lstStyle/>
          <a:p>
            <a:pPr algn="ctr"/>
            <a:r>
              <a:rPr lang="vi-VN" sz="2400" b="1" dirty="0">
                <a:solidFill>
                  <a:srgbClr val="0070C0"/>
                </a:solidFill>
              </a:rPr>
              <a:t>BÁO </a:t>
            </a:r>
            <a:r>
              <a:rPr lang="vi-VN" sz="2400" b="1">
                <a:solidFill>
                  <a:srgbClr val="0070C0"/>
                </a:solidFill>
              </a:rPr>
              <a:t>CÁO MÔN HỌC</a:t>
            </a:r>
            <a:endParaRPr lang="en-US" sz="2400" b="1" dirty="0">
              <a:solidFill>
                <a:srgbClr val="0070C0"/>
              </a:solidFill>
            </a:endParaRPr>
          </a:p>
        </p:txBody>
      </p:sp>
    </p:spTree>
    <p:extLst>
      <p:ext uri="{BB962C8B-B14F-4D97-AF65-F5344CB8AC3E}">
        <p14:creationId xmlns:p14="http://schemas.microsoft.com/office/powerpoint/2010/main" val="23384848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4"/>
            </a:pPr>
            <a:r>
              <a:rPr lang="vi-VN" sz="2800" b="1" smtClean="0">
                <a:solidFill>
                  <a:srgbClr val="002060"/>
                </a:solidFill>
                <a:cs typeface="Arial" panose="020B0604020202020204" pitchFamily="34" charset="0"/>
              </a:rPr>
              <a:t>QUẢN LÝ VÀ TRIỂN KHAI DỰ ÁN</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2733056"/>
          </a:xfrm>
          <a:prstGeom prst="rect">
            <a:avLst/>
          </a:prstGeom>
          <a:noFill/>
        </p:spPr>
        <p:txBody>
          <a:bodyPr wrap="square" rtlCol="0">
            <a:spAutoFit/>
          </a:bodyPr>
          <a:lstStyle/>
          <a:p>
            <a:pPr algn="just">
              <a:lnSpc>
                <a:spcPct val="130000"/>
              </a:lnSpc>
            </a:pPr>
            <a:r>
              <a:rPr lang="vi-VN" sz="2200" b="1" smtClean="0"/>
              <a:t>Công nghệ triển khai</a:t>
            </a:r>
          </a:p>
          <a:p>
            <a:pPr marL="342900" indent="-342900">
              <a:lnSpc>
                <a:spcPct val="130000"/>
              </a:lnSpc>
              <a:buFont typeface="Arial" panose="020B0604020202020204" pitchFamily="34" charset="0"/>
              <a:buChar char="•"/>
            </a:pPr>
            <a:r>
              <a:rPr lang="vi-VN" sz="2200" smtClean="0"/>
              <a:t>Swagger</a:t>
            </a:r>
            <a:r>
              <a:rPr lang="vi-VN" sz="2200"/>
              <a:t>: Tài liệu hóa API, cung cấp giao diện kiểm tra endpoint</a:t>
            </a:r>
            <a:r>
              <a:rPr lang="vi-VN" sz="2200" smtClean="0"/>
              <a:t>.</a:t>
            </a:r>
          </a:p>
          <a:p>
            <a:pPr marL="342900" indent="-342900">
              <a:lnSpc>
                <a:spcPct val="130000"/>
              </a:lnSpc>
              <a:buFont typeface="Arial" panose="020B0604020202020204" pitchFamily="34" charset="0"/>
              <a:buChar char="•"/>
            </a:pPr>
            <a:r>
              <a:rPr lang="vi-VN" sz="2200" smtClean="0"/>
              <a:t>Tự </a:t>
            </a:r>
            <a:r>
              <a:rPr lang="vi-VN" sz="2200"/>
              <a:t>động hóa: GitHub Actions tự động hóa CI/CD, đảm bảo kiểm thử, triển khai</a:t>
            </a:r>
            <a:r>
              <a:rPr lang="vi-VN" sz="2200" smtClean="0"/>
              <a:t>.</a:t>
            </a:r>
          </a:p>
          <a:p>
            <a:pPr marL="342900" indent="-342900">
              <a:lnSpc>
                <a:spcPct val="130000"/>
              </a:lnSpc>
              <a:buFont typeface="Arial" panose="020B0604020202020204" pitchFamily="34" charset="0"/>
              <a:buChar char="•"/>
            </a:pPr>
            <a:r>
              <a:rPr lang="vi-VN" sz="2200" smtClean="0"/>
              <a:t>Docker</a:t>
            </a:r>
            <a:r>
              <a:rPr lang="vi-VN" sz="2200"/>
              <a:t>: Container hóa, đảm bảo môi trường nhất quán.</a:t>
            </a:r>
          </a:p>
          <a:p>
            <a:pPr marL="342900" indent="-342900">
              <a:lnSpc>
                <a:spcPct val="130000"/>
              </a:lnSpc>
              <a:buFont typeface="Arial" panose="020B0604020202020204" pitchFamily="34" charset="0"/>
              <a:buChar char="•"/>
            </a:pPr>
            <a:r>
              <a:rPr lang="vi-VN" sz="2200" smtClean="0"/>
              <a:t>Quản </a:t>
            </a:r>
            <a:r>
              <a:rPr lang="vi-VN" sz="2200"/>
              <a:t>lý dự án: Jira hỗ trợ Agile, quản lý Backlog, theo dõi tiến độ</a:t>
            </a:r>
            <a:r>
              <a:rPr lang="vi-VN" sz="2200" smtClean="0"/>
              <a:t>.</a:t>
            </a:r>
          </a:p>
          <a:p>
            <a:pPr marL="342900" indent="-342900">
              <a:lnSpc>
                <a:spcPct val="130000"/>
              </a:lnSpc>
              <a:buFont typeface="Arial" panose="020B0604020202020204" pitchFamily="34" charset="0"/>
              <a:buChar char="•"/>
            </a:pPr>
            <a:r>
              <a:rPr lang="vi-VN" sz="2200" smtClean="0"/>
              <a:t>Thiết </a:t>
            </a:r>
            <a:r>
              <a:rPr lang="vi-VN" sz="2200"/>
              <a:t>kế giao diện: Figma thiết kế giao diện, hỗ trợ làm việc nhóm.</a:t>
            </a: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10</a:t>
            </a:fld>
            <a:endParaRPr lang="en-US" dirty="0"/>
          </a:p>
        </p:txBody>
      </p:sp>
    </p:spTree>
    <p:extLst>
      <p:ext uri="{BB962C8B-B14F-4D97-AF65-F5344CB8AC3E}">
        <p14:creationId xmlns:p14="http://schemas.microsoft.com/office/powerpoint/2010/main" val="20612469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5"/>
            </a:pPr>
            <a:r>
              <a:rPr lang="vi-VN" sz="2800" b="1" smtClean="0">
                <a:solidFill>
                  <a:srgbClr val="002060"/>
                </a:solidFill>
                <a:cs typeface="Arial" panose="020B0604020202020204" pitchFamily="34" charset="0"/>
              </a:rPr>
              <a:t>ĐÁNH GIÁ VÀ KẾT LUẬN</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4832092"/>
          </a:xfrm>
          <a:prstGeom prst="rect">
            <a:avLst/>
          </a:prstGeom>
          <a:noFill/>
        </p:spPr>
        <p:txBody>
          <a:bodyPr wrap="square" rtlCol="0">
            <a:spAutoFit/>
          </a:bodyPr>
          <a:lstStyle/>
          <a:p>
            <a:pPr>
              <a:lnSpc>
                <a:spcPct val="130000"/>
              </a:lnSpc>
            </a:pPr>
            <a:r>
              <a:rPr lang="vi-VN" sz="2200" b="1"/>
              <a:t>Khó khăn gặp phải</a:t>
            </a:r>
            <a:r>
              <a:rPr lang="vi-VN" sz="2200"/>
              <a:t>:</a:t>
            </a:r>
          </a:p>
          <a:p>
            <a:pPr marL="342900" indent="-342900">
              <a:lnSpc>
                <a:spcPct val="130000"/>
              </a:lnSpc>
              <a:buFont typeface="Arial" panose="020B0604020202020204" pitchFamily="34" charset="0"/>
              <a:buChar char="•"/>
            </a:pPr>
            <a:r>
              <a:rPr lang="vi-VN" sz="2200"/>
              <a:t>Thiết kế giao diện </a:t>
            </a:r>
            <a:r>
              <a:rPr lang="vi-VN" sz="2200" smtClean="0"/>
              <a:t>responsive để </a:t>
            </a:r>
            <a:r>
              <a:rPr lang="vi-VN" sz="2200"/>
              <a:t>hoạt động tốt trên desktop, tablet, mobile.</a:t>
            </a:r>
          </a:p>
          <a:p>
            <a:pPr marL="342900" indent="-342900">
              <a:lnSpc>
                <a:spcPct val="130000"/>
              </a:lnSpc>
              <a:buFont typeface="Arial" panose="020B0604020202020204" pitchFamily="34" charset="0"/>
              <a:buChar char="•"/>
            </a:pPr>
            <a:r>
              <a:rPr lang="vi-VN" sz="2200"/>
              <a:t>Cấu hình CI/CD: Lỗi tích hợp GitHub Actions với Docker do sai biến môi </a:t>
            </a:r>
            <a:r>
              <a:rPr lang="vi-VN" sz="2200" smtClean="0"/>
              <a:t>trường.</a:t>
            </a:r>
            <a:endParaRPr lang="vi-VN" sz="2200"/>
          </a:p>
          <a:p>
            <a:pPr marL="342900" indent="-342900">
              <a:lnSpc>
                <a:spcPct val="130000"/>
              </a:lnSpc>
              <a:buFont typeface="Arial" panose="020B0604020202020204" pitchFamily="34" charset="0"/>
              <a:buChar char="•"/>
            </a:pPr>
            <a:r>
              <a:rPr lang="vi-VN" sz="2200"/>
              <a:t>Kiểm thử API: Một số endpoint trả lỗi không mong muốn</a:t>
            </a:r>
            <a:r>
              <a:rPr lang="vi-VN" sz="2200" smtClean="0"/>
              <a:t>.</a:t>
            </a:r>
          </a:p>
          <a:p>
            <a:pPr marL="342900" indent="-342900">
              <a:lnSpc>
                <a:spcPct val="130000"/>
              </a:lnSpc>
              <a:buFont typeface="Arial" panose="020B0604020202020204" pitchFamily="34" charset="0"/>
              <a:buChar char="•"/>
            </a:pPr>
            <a:endParaRPr lang="vi-VN" sz="2200" smtClean="0"/>
          </a:p>
          <a:p>
            <a:r>
              <a:rPr lang="vi-VN" sz="2200" b="1"/>
              <a:t>Bài học rút ra</a:t>
            </a:r>
            <a:r>
              <a:rPr lang="vi-VN" sz="2200"/>
              <a:t>:</a:t>
            </a:r>
          </a:p>
          <a:p>
            <a:pPr marL="342900" indent="-342900">
              <a:lnSpc>
                <a:spcPct val="130000"/>
              </a:lnSpc>
              <a:buFont typeface="Arial" panose="020B0604020202020204" pitchFamily="34" charset="0"/>
              <a:buChar char="•"/>
            </a:pPr>
            <a:r>
              <a:rPr lang="vi-VN" sz="2200"/>
              <a:t>Swagger: Tài liệu hóa API hỗ trợ kiểm thử, bảo trì dễ dàng.</a:t>
            </a:r>
          </a:p>
          <a:p>
            <a:pPr marL="342900" indent="-342900">
              <a:lnSpc>
                <a:spcPct val="130000"/>
              </a:lnSpc>
              <a:buFont typeface="Arial" panose="020B0604020202020204" pitchFamily="34" charset="0"/>
              <a:buChar char="•"/>
            </a:pPr>
            <a:r>
              <a:rPr lang="vi-VN" sz="2200"/>
              <a:t>Agile/Jira: Phân chia công việc rõ ràng, theo dõi tiến độ, linh hoạt điều chỉnh.</a:t>
            </a:r>
          </a:p>
          <a:p>
            <a:pPr marL="342900" indent="-342900">
              <a:lnSpc>
                <a:spcPct val="130000"/>
              </a:lnSpc>
              <a:buFont typeface="Arial" panose="020B0604020202020204" pitchFamily="34" charset="0"/>
              <a:buChar char="•"/>
            </a:pPr>
            <a:r>
              <a:rPr lang="vi-VN" sz="2200"/>
              <a:t>Docker: Đảm bảo nhất quán môi trường, giảm lỗi cấu hình.</a:t>
            </a:r>
          </a:p>
          <a:p>
            <a:pPr marL="342900" indent="-342900">
              <a:lnSpc>
                <a:spcPct val="130000"/>
              </a:lnSpc>
              <a:buFont typeface="Arial" panose="020B0604020202020204" pitchFamily="34" charset="0"/>
              <a:buChar char="•"/>
            </a:pPr>
            <a:r>
              <a:rPr lang="vi-VN" sz="2200"/>
              <a:t>Unit test: Phát hiện lỗi sớm, tiết kiệm thời gian sửa lỗi.</a:t>
            </a:r>
          </a:p>
          <a:p>
            <a:pPr marL="342900" indent="-342900">
              <a:lnSpc>
                <a:spcPct val="130000"/>
              </a:lnSpc>
              <a:buFont typeface="Arial" panose="020B0604020202020204" pitchFamily="34" charset="0"/>
              <a:buChar char="•"/>
            </a:pPr>
            <a:r>
              <a:rPr lang="vi-VN" sz="2200"/>
              <a:t>Bảo mật: Mã hóa mật khẩu, JWT, kiểm tra đầu </a:t>
            </a:r>
            <a:r>
              <a:rPr lang="vi-VN" sz="2200" smtClean="0"/>
              <a:t>vào.</a:t>
            </a:r>
            <a:endParaRPr lang="vi-VN" sz="2200"/>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11</a:t>
            </a:fld>
            <a:endParaRPr lang="en-US" dirty="0"/>
          </a:p>
        </p:txBody>
      </p:sp>
    </p:spTree>
    <p:extLst>
      <p:ext uri="{BB962C8B-B14F-4D97-AF65-F5344CB8AC3E}">
        <p14:creationId xmlns:p14="http://schemas.microsoft.com/office/powerpoint/2010/main" val="31052560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5"/>
            </a:pPr>
            <a:r>
              <a:rPr lang="vi-VN" sz="2800" b="1" smtClean="0">
                <a:solidFill>
                  <a:srgbClr val="002060"/>
                </a:solidFill>
                <a:cs typeface="Arial" panose="020B0604020202020204" pitchFamily="34" charset="0"/>
              </a:rPr>
              <a:t>ĐÁNH </a:t>
            </a:r>
            <a:r>
              <a:rPr lang="vi-VN" sz="2800" b="1" smtClean="0">
                <a:solidFill>
                  <a:srgbClr val="002060"/>
                </a:solidFill>
                <a:cs typeface="Arial" panose="020B0604020202020204" pitchFamily="34" charset="0"/>
              </a:rPr>
              <a:t>GIÁ VÀ KẾT LUẬN</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2292935"/>
          </a:xfrm>
          <a:prstGeom prst="rect">
            <a:avLst/>
          </a:prstGeom>
          <a:noFill/>
        </p:spPr>
        <p:txBody>
          <a:bodyPr wrap="square" rtlCol="0">
            <a:spAutoFit/>
          </a:bodyPr>
          <a:lstStyle/>
          <a:p>
            <a:pPr>
              <a:lnSpc>
                <a:spcPct val="130000"/>
              </a:lnSpc>
            </a:pPr>
            <a:r>
              <a:rPr lang="vi-VN" sz="2200" b="1" smtClean="0"/>
              <a:t>Đề </a:t>
            </a:r>
            <a:r>
              <a:rPr lang="vi-VN" sz="2200" b="1"/>
              <a:t>xuất cải thiện</a:t>
            </a:r>
            <a:r>
              <a:rPr lang="vi-VN" sz="2200"/>
              <a:t>:</a:t>
            </a:r>
          </a:p>
          <a:p>
            <a:pPr marL="342900" indent="-342900">
              <a:lnSpc>
                <a:spcPct val="130000"/>
              </a:lnSpc>
              <a:buFont typeface="Arial" panose="020B0604020202020204" pitchFamily="34" charset="0"/>
              <a:buChar char="•"/>
            </a:pPr>
            <a:r>
              <a:rPr lang="vi-VN" sz="2200"/>
              <a:t>Tích hợp thanh toán trực tuyến.</a:t>
            </a:r>
          </a:p>
          <a:p>
            <a:pPr marL="342900" indent="-342900">
              <a:lnSpc>
                <a:spcPct val="130000"/>
              </a:lnSpc>
              <a:buFont typeface="Arial" panose="020B0604020202020204" pitchFamily="34" charset="0"/>
              <a:buChar char="•"/>
            </a:pPr>
            <a:r>
              <a:rPr lang="vi-VN" sz="2200"/>
              <a:t>Thêm tính năng đánh giá, bình luận khóa học.</a:t>
            </a:r>
          </a:p>
          <a:p>
            <a:pPr marL="342900" indent="-342900">
              <a:lnSpc>
                <a:spcPct val="130000"/>
              </a:lnSpc>
              <a:buFont typeface="Arial" panose="020B0604020202020204" pitchFamily="34" charset="0"/>
              <a:buChar char="•"/>
            </a:pPr>
            <a:r>
              <a:rPr lang="vi-VN" sz="2200"/>
              <a:t>Phát triển ứng dụng mobile</a:t>
            </a:r>
            <a:r>
              <a:rPr lang="vi-VN" sz="2200" smtClean="0"/>
              <a:t>.</a:t>
            </a:r>
          </a:p>
          <a:p>
            <a:pPr marL="342900" indent="-342900">
              <a:lnSpc>
                <a:spcPct val="130000"/>
              </a:lnSpc>
              <a:buFont typeface="Arial" panose="020B0604020202020204" pitchFamily="34" charset="0"/>
              <a:buChar char="•"/>
            </a:pPr>
            <a:r>
              <a:rPr lang="vi-VN" sz="2200" smtClean="0"/>
              <a:t>Triển </a:t>
            </a:r>
            <a:r>
              <a:rPr lang="vi-VN" sz="2200"/>
              <a:t>khai trên đám mây (AWS, Google Cloud) để mở rộng và tăng tính sẵn sàng.</a:t>
            </a: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12</a:t>
            </a:fld>
            <a:endParaRPr lang="en-US" dirty="0"/>
          </a:p>
        </p:txBody>
      </p:sp>
    </p:spTree>
    <p:extLst>
      <p:ext uri="{BB962C8B-B14F-4D97-AF65-F5344CB8AC3E}">
        <p14:creationId xmlns:p14="http://schemas.microsoft.com/office/powerpoint/2010/main" val="2805110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5335816" y="3151222"/>
            <a:ext cx="1520369" cy="523220"/>
          </a:xfrm>
          <a:prstGeom prst="rect">
            <a:avLst/>
          </a:prstGeom>
          <a:noFill/>
        </p:spPr>
        <p:txBody>
          <a:bodyPr wrap="square" rtlCol="0">
            <a:spAutoFit/>
          </a:bodyPr>
          <a:lstStyle/>
          <a:p>
            <a:pPr algn="ctr"/>
            <a:r>
              <a:rPr lang="vi-VN" sz="2800" b="1">
                <a:solidFill>
                  <a:srgbClr val="002060"/>
                </a:solidFill>
                <a:latin typeface="Arial" panose="020B0604020202020204" pitchFamily="34" charset="0"/>
                <a:cs typeface="Arial" panose="020B0604020202020204" pitchFamily="34" charset="0"/>
              </a:rPr>
              <a:t>-- Hết --</a:t>
            </a:r>
            <a:endParaRPr lang="vi-VN" sz="2800" b="1" dirty="0">
              <a:solidFill>
                <a:srgbClr val="002060"/>
              </a:solidFill>
              <a:latin typeface="Arial" panose="020B0604020202020204" pitchFamily="34" charset="0"/>
              <a:cs typeface="Arial" panose="020B0604020202020204" pitchFamily="34" charset="0"/>
            </a:endParaRP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13</a:t>
            </a:fld>
            <a:endParaRPr lang="en-US" dirty="0"/>
          </a:p>
        </p:txBody>
      </p:sp>
    </p:spTree>
    <p:extLst>
      <p:ext uri="{BB962C8B-B14F-4D97-AF65-F5344CB8AC3E}">
        <p14:creationId xmlns:p14="http://schemas.microsoft.com/office/powerpoint/2010/main" val="14011047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ộp Văn bản 1">
            <a:extLst>
              <a:ext uri="{FF2B5EF4-FFF2-40B4-BE49-F238E27FC236}">
                <a16:creationId xmlns:a16="http://schemas.microsoft.com/office/drawing/2014/main" id="{47177F7B-D04B-C9A1-B23C-B1E7E1CC1B0B}"/>
              </a:ext>
            </a:extLst>
          </p:cNvPr>
          <p:cNvSpPr txBox="1"/>
          <p:nvPr/>
        </p:nvSpPr>
        <p:spPr>
          <a:xfrm>
            <a:off x="900000" y="252000"/>
            <a:ext cx="5068721" cy="646331"/>
          </a:xfrm>
          <a:prstGeom prst="rect">
            <a:avLst/>
          </a:prstGeom>
          <a:noFill/>
        </p:spPr>
        <p:txBody>
          <a:bodyPr wrap="square" rtlCol="0">
            <a:spAutoFit/>
          </a:bodyPr>
          <a:lstStyle/>
          <a:p>
            <a:r>
              <a:rPr lang="vi-VN" sz="3600" b="1">
                <a:solidFill>
                  <a:srgbClr val="002060"/>
                </a:solidFill>
                <a:latin typeface="Arial" panose="020B0604020202020204" pitchFamily="34" charset="0"/>
                <a:cs typeface="Arial" panose="020B0604020202020204" pitchFamily="34" charset="0"/>
              </a:rPr>
              <a:t>NỘI DUNG</a:t>
            </a:r>
            <a:endParaRPr lang="vi-VN" sz="3600" b="1" dirty="0">
              <a:solidFill>
                <a:srgbClr val="002060"/>
              </a:solidFill>
              <a:latin typeface="Arial" panose="020B0604020202020204" pitchFamily="34" charset="0"/>
              <a:cs typeface="Arial" panose="020B0604020202020204" pitchFamily="34" charset="0"/>
            </a:endParaRPr>
          </a:p>
        </p:txBody>
      </p:sp>
      <p:sp>
        <p:nvSpPr>
          <p:cNvPr id="6" name="Hộp Văn bản 5">
            <a:extLst>
              <a:ext uri="{FF2B5EF4-FFF2-40B4-BE49-F238E27FC236}">
                <a16:creationId xmlns:a16="http://schemas.microsoft.com/office/drawing/2014/main" id="{CEAF7B0D-78D5-6ADF-17CD-A8C113391DCF}"/>
              </a:ext>
            </a:extLst>
          </p:cNvPr>
          <p:cNvSpPr txBox="1"/>
          <p:nvPr/>
        </p:nvSpPr>
        <p:spPr>
          <a:xfrm>
            <a:off x="720000" y="1080000"/>
            <a:ext cx="10800000" cy="3323987"/>
          </a:xfrm>
          <a:prstGeom prst="rect">
            <a:avLst/>
          </a:prstGeom>
          <a:noFill/>
        </p:spPr>
        <p:txBody>
          <a:bodyPr wrap="square" rtlCol="0">
            <a:spAutoFit/>
          </a:bodyPr>
          <a:lstStyle/>
          <a:p>
            <a:pPr marL="400050" indent="-400050" algn="just">
              <a:lnSpc>
                <a:spcPct val="150000"/>
              </a:lnSpc>
              <a:buFont typeface="+mj-lt"/>
              <a:buAutoNum type="romanUcPeriod"/>
            </a:pPr>
            <a:r>
              <a:rPr lang="vi-VN" sz="2800" b="1" smtClean="0">
                <a:solidFill>
                  <a:srgbClr val="002060"/>
                </a:solidFill>
                <a:latin typeface="Arial" panose="020B0604020202020204" pitchFamily="34" charset="0"/>
                <a:cs typeface="Arial" panose="020B0604020202020204" pitchFamily="34" charset="0"/>
              </a:rPr>
              <a:t>GIỚI THIỆU</a:t>
            </a:r>
          </a:p>
          <a:p>
            <a:pPr marL="400050" indent="-400050" algn="just">
              <a:lnSpc>
                <a:spcPct val="150000"/>
              </a:lnSpc>
              <a:buFont typeface="+mj-lt"/>
              <a:buAutoNum type="romanUcPeriod"/>
            </a:pPr>
            <a:r>
              <a:rPr lang="vi-VN" sz="2800" b="1" smtClean="0">
                <a:solidFill>
                  <a:srgbClr val="002060"/>
                </a:solidFill>
                <a:latin typeface="Arial" panose="020B0604020202020204" pitchFamily="34" charset="0"/>
                <a:cs typeface="Arial" panose="020B0604020202020204" pitchFamily="34" charset="0"/>
              </a:rPr>
              <a:t> YÊU CẦU CHỨC NĂNG</a:t>
            </a:r>
          </a:p>
          <a:p>
            <a:pPr marL="400050" indent="-400050" algn="just">
              <a:lnSpc>
                <a:spcPct val="150000"/>
              </a:lnSpc>
              <a:buFont typeface="+mj-lt"/>
              <a:buAutoNum type="romanUcPeriod"/>
            </a:pPr>
            <a:r>
              <a:rPr lang="vi-VN" sz="2800" b="1" smtClean="0">
                <a:solidFill>
                  <a:srgbClr val="002060"/>
                </a:solidFill>
                <a:latin typeface="Arial" panose="020B0604020202020204" pitchFamily="34" charset="0"/>
                <a:cs typeface="Arial" panose="020B0604020202020204" pitchFamily="34" charset="0"/>
              </a:rPr>
              <a:t> THIẾT KẾ HỆ THỐNG</a:t>
            </a:r>
            <a:endParaRPr lang="vi-VN" sz="2800" b="1" dirty="0">
              <a:solidFill>
                <a:srgbClr val="002060"/>
              </a:solidFill>
              <a:latin typeface="Arial" panose="020B0604020202020204" pitchFamily="34" charset="0"/>
              <a:cs typeface="Arial" panose="020B0604020202020204" pitchFamily="34" charset="0"/>
            </a:endParaRPr>
          </a:p>
          <a:p>
            <a:pPr marL="400050" indent="-400050" algn="just">
              <a:lnSpc>
                <a:spcPct val="150000"/>
              </a:lnSpc>
              <a:buFont typeface="+mj-lt"/>
              <a:buAutoNum type="romanUcPeriod"/>
            </a:pPr>
            <a:r>
              <a:rPr lang="vi-VN" sz="2800" b="1">
                <a:solidFill>
                  <a:srgbClr val="002060"/>
                </a:solidFill>
                <a:latin typeface="Arial" panose="020B0604020202020204" pitchFamily="34" charset="0"/>
                <a:cs typeface="Arial" panose="020B0604020202020204" pitchFamily="34" charset="0"/>
              </a:rPr>
              <a:t> </a:t>
            </a:r>
            <a:r>
              <a:rPr lang="vi-VN" sz="2800" b="1" smtClean="0">
                <a:solidFill>
                  <a:srgbClr val="002060"/>
                </a:solidFill>
                <a:latin typeface="Arial" panose="020B0604020202020204" pitchFamily="34" charset="0"/>
                <a:cs typeface="Arial" panose="020B0604020202020204" pitchFamily="34" charset="0"/>
              </a:rPr>
              <a:t>QUẢN LÝ VÀ TRIỂN KHAI DỰ ÁN</a:t>
            </a:r>
          </a:p>
          <a:p>
            <a:pPr marL="400050" indent="-400050" algn="just">
              <a:lnSpc>
                <a:spcPct val="150000"/>
              </a:lnSpc>
              <a:buFont typeface="+mj-lt"/>
              <a:buAutoNum type="romanUcPeriod"/>
            </a:pPr>
            <a:r>
              <a:rPr lang="vi-VN" sz="2800" b="1" smtClean="0">
                <a:solidFill>
                  <a:srgbClr val="002060"/>
                </a:solidFill>
                <a:latin typeface="Arial" panose="020B0604020202020204" pitchFamily="34" charset="0"/>
                <a:cs typeface="Arial" panose="020B0604020202020204" pitchFamily="34" charset="0"/>
              </a:rPr>
              <a:t>ĐÁNH  GIÁ VÀ KẾT LUẬN</a:t>
            </a:r>
          </a:p>
        </p:txBody>
      </p:sp>
    </p:spTree>
    <p:extLst>
      <p:ext uri="{BB962C8B-B14F-4D97-AF65-F5344CB8AC3E}">
        <p14:creationId xmlns:p14="http://schemas.microsoft.com/office/powerpoint/2010/main" val="220975937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a:pPr>
            <a:r>
              <a:rPr lang="vi-VN" sz="2800" b="1" smtClean="0">
                <a:solidFill>
                  <a:srgbClr val="002060"/>
                </a:solidFill>
                <a:cs typeface="Arial" panose="020B0604020202020204" pitchFamily="34" charset="0"/>
              </a:rPr>
              <a:t>GIỚI THIỆU</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5632311"/>
          </a:xfrm>
          <a:prstGeom prst="rect">
            <a:avLst/>
          </a:prstGeom>
          <a:noFill/>
        </p:spPr>
        <p:txBody>
          <a:bodyPr wrap="square" rtlCol="0">
            <a:spAutoFit/>
          </a:bodyPr>
          <a:lstStyle/>
          <a:p>
            <a:pPr>
              <a:lnSpc>
                <a:spcPct val="150000"/>
              </a:lnSpc>
            </a:pPr>
            <a:r>
              <a:rPr lang="vi-VN" sz="2400" b="1" smtClean="0"/>
              <a:t>Lý </a:t>
            </a:r>
            <a:r>
              <a:rPr lang="vi-VN" sz="2400" b="1"/>
              <a:t>do chọn đề tài</a:t>
            </a:r>
            <a:r>
              <a:rPr lang="vi-VN" sz="2400"/>
              <a:t>:</a:t>
            </a:r>
            <a:br>
              <a:rPr lang="vi-VN" sz="2400"/>
            </a:br>
            <a:r>
              <a:rPr lang="vi-VN" sz="2400" smtClean="0"/>
              <a:t>Giáo </a:t>
            </a:r>
            <a:r>
              <a:rPr lang="vi-VN" sz="2400"/>
              <a:t>dục trực tuyến ngày càng phát triển, đòi hỏi nền tảng hỗ trợ đăng ký và quản lý khóa học linh hoạt, dễ sử dụng. Đề tài giúp giải quyết nhu cầu thực tế, đồng thời cho phép sinh viên thực hành kỹ năng phát triển ứng dụng web.</a:t>
            </a:r>
          </a:p>
          <a:p>
            <a:pPr algn="just">
              <a:lnSpc>
                <a:spcPct val="150000"/>
              </a:lnSpc>
            </a:pPr>
            <a:r>
              <a:rPr lang="vi-VN" sz="2400" b="1"/>
              <a:t>Mục tiêu</a:t>
            </a:r>
            <a:r>
              <a:rPr lang="vi-VN" sz="2400"/>
              <a:t>:</a:t>
            </a:r>
          </a:p>
          <a:p>
            <a:pPr marL="342900" indent="-342900" algn="just">
              <a:lnSpc>
                <a:spcPct val="150000"/>
              </a:lnSpc>
              <a:buFont typeface="Arial" panose="020B0604020202020204" pitchFamily="34" charset="0"/>
              <a:buChar char="•"/>
            </a:pPr>
            <a:r>
              <a:rPr lang="vi-VN" sz="2400"/>
              <a:t>Xây dựng website cho phép người học tìm kiếm, đăng ký khóa </a:t>
            </a:r>
            <a:r>
              <a:rPr lang="vi-VN" sz="2400" smtClean="0"/>
              <a:t>học trực tuyến, người dạy quản lý các khóa học,…</a:t>
            </a:r>
          </a:p>
          <a:p>
            <a:pPr marL="342900" indent="-342900" algn="just">
              <a:lnSpc>
                <a:spcPct val="150000"/>
              </a:lnSpc>
              <a:buFont typeface="Arial" panose="020B0604020202020204" pitchFamily="34" charset="0"/>
              <a:buChar char="•"/>
            </a:pPr>
            <a:r>
              <a:rPr lang="vi-VN" sz="2400" smtClean="0"/>
              <a:t>Áp </a:t>
            </a:r>
            <a:r>
              <a:rPr lang="vi-VN" sz="2400"/>
              <a:t>dụng công nghệ </a:t>
            </a:r>
            <a:r>
              <a:rPr lang="vi-VN" sz="2400" smtClean="0"/>
              <a:t>(</a:t>
            </a:r>
            <a:r>
              <a:rPr lang="vi-VN" sz="2400"/>
              <a:t>ReactJS, NodeJS, MySQL, Docker, GitHub </a:t>
            </a:r>
            <a:r>
              <a:rPr lang="vi-VN" sz="2400" smtClean="0"/>
              <a:t>Actions,…) </a:t>
            </a:r>
            <a:r>
              <a:rPr lang="vi-VN" sz="2400"/>
              <a:t>để phát triển, kiểm thử và triển khai.</a:t>
            </a:r>
          </a:p>
          <a:p>
            <a:pPr marL="342900" indent="-342900" algn="just">
              <a:lnSpc>
                <a:spcPct val="150000"/>
              </a:lnSpc>
              <a:buFont typeface="Arial" panose="020B0604020202020204" pitchFamily="34" charset="0"/>
              <a:buChar char="•"/>
            </a:pPr>
            <a:r>
              <a:rPr lang="vi-VN" sz="2400"/>
              <a:t>Rèn luyện quy trình phát triển phần </a:t>
            </a:r>
            <a:r>
              <a:rPr lang="vi-VN" sz="2400" smtClean="0"/>
              <a:t>mềm.</a:t>
            </a:r>
            <a:endParaRPr lang="vi-VN" sz="2400"/>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3</a:t>
            </a:fld>
            <a:endParaRPr lang="en-US" dirty="0"/>
          </a:p>
        </p:txBody>
      </p:sp>
    </p:spTree>
    <p:extLst>
      <p:ext uri="{BB962C8B-B14F-4D97-AF65-F5344CB8AC3E}">
        <p14:creationId xmlns:p14="http://schemas.microsoft.com/office/powerpoint/2010/main" val="4881994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2"/>
            </a:pPr>
            <a:r>
              <a:rPr lang="vi-VN" sz="2800" b="1" smtClean="0">
                <a:solidFill>
                  <a:srgbClr val="002060"/>
                </a:solidFill>
                <a:cs typeface="Arial" panose="020B0604020202020204" pitchFamily="34" charset="0"/>
              </a:rPr>
              <a:t>YÊU CẦU CHỨC NĂNG</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5373779"/>
          </a:xfrm>
          <a:prstGeom prst="rect">
            <a:avLst/>
          </a:prstGeom>
          <a:noFill/>
        </p:spPr>
        <p:txBody>
          <a:bodyPr wrap="square" rtlCol="0">
            <a:spAutoFit/>
          </a:bodyPr>
          <a:lstStyle/>
          <a:p>
            <a:pPr algn="just">
              <a:lnSpc>
                <a:spcPct val="130000"/>
              </a:lnSpc>
            </a:pPr>
            <a:r>
              <a:rPr lang="vi-VN" sz="2200" b="1" smtClean="0"/>
              <a:t>Chức năng chính:</a:t>
            </a:r>
          </a:p>
          <a:p>
            <a:pPr algn="just">
              <a:lnSpc>
                <a:spcPct val="130000"/>
              </a:lnSpc>
            </a:pPr>
            <a:r>
              <a:rPr lang="vi-VN" sz="2200" b="1" smtClean="0"/>
              <a:t>Người </a:t>
            </a:r>
            <a:r>
              <a:rPr lang="vi-VN" sz="2200" b="1"/>
              <a:t>học</a:t>
            </a:r>
            <a:r>
              <a:rPr lang="vi-VN" sz="2200"/>
              <a:t>: </a:t>
            </a:r>
          </a:p>
          <a:p>
            <a:pPr marL="0" lvl="1" indent="-342900" algn="just">
              <a:lnSpc>
                <a:spcPct val="130000"/>
              </a:lnSpc>
              <a:buFont typeface="Arial" panose="020B0604020202020204" pitchFamily="34" charset="0"/>
              <a:buChar char="•"/>
            </a:pPr>
            <a:r>
              <a:rPr lang="vi-VN" sz="2200"/>
              <a:t>Xem danh sách khóa </a:t>
            </a:r>
            <a:r>
              <a:rPr lang="vi-VN" sz="2200" smtClean="0"/>
              <a:t>học, tìm </a:t>
            </a:r>
            <a:r>
              <a:rPr lang="vi-VN" sz="2200"/>
              <a:t>kiếm và lọc khóa học </a:t>
            </a:r>
            <a:r>
              <a:rPr lang="vi-VN" sz="2200" smtClean="0"/>
              <a:t>theo </a:t>
            </a:r>
            <a:r>
              <a:rPr lang="vi-VN" sz="2200"/>
              <a:t>danh mục, giá.</a:t>
            </a:r>
          </a:p>
          <a:p>
            <a:pPr marL="0" lvl="1" indent="-342900" algn="just">
              <a:lnSpc>
                <a:spcPct val="130000"/>
              </a:lnSpc>
              <a:buFont typeface="Arial" panose="020B0604020202020204" pitchFamily="34" charset="0"/>
              <a:buChar char="•"/>
            </a:pPr>
            <a:r>
              <a:rPr lang="vi-VN" sz="2200"/>
              <a:t>Đăng ký/hủy đăng ký khóa học với kiểm tra ràng buộc.</a:t>
            </a:r>
          </a:p>
          <a:p>
            <a:pPr marL="0" lvl="1" indent="-342900" algn="just">
              <a:lnSpc>
                <a:spcPct val="130000"/>
              </a:lnSpc>
              <a:buFont typeface="Arial" panose="020B0604020202020204" pitchFamily="34" charset="0"/>
              <a:buChar char="•"/>
            </a:pPr>
            <a:r>
              <a:rPr lang="vi-VN" sz="2200" smtClean="0"/>
              <a:t>Quản </a:t>
            </a:r>
            <a:r>
              <a:rPr lang="vi-VN" sz="2200"/>
              <a:t>lý tài khoản (đăng ký, đăng nhập, chỉnh sửa thông tin, </a:t>
            </a:r>
            <a:r>
              <a:rPr lang="vi-VN" sz="2200" smtClean="0"/>
              <a:t>đặt lại mật khẩu.</a:t>
            </a:r>
            <a:endParaRPr lang="vi-VN" sz="2200"/>
          </a:p>
          <a:p>
            <a:pPr algn="just">
              <a:lnSpc>
                <a:spcPct val="130000"/>
              </a:lnSpc>
            </a:pPr>
            <a:r>
              <a:rPr lang="vi-VN" sz="2200" b="1"/>
              <a:t>Người dạy</a:t>
            </a:r>
            <a:r>
              <a:rPr lang="vi-VN" sz="2200"/>
              <a:t>: </a:t>
            </a:r>
          </a:p>
          <a:p>
            <a:pPr marL="0" lvl="1" indent="-342900" algn="just">
              <a:lnSpc>
                <a:spcPct val="130000"/>
              </a:lnSpc>
              <a:buFont typeface="Arial" panose="020B0604020202020204" pitchFamily="34" charset="0"/>
              <a:buChar char="•"/>
            </a:pPr>
            <a:r>
              <a:rPr lang="vi-VN" sz="2200"/>
              <a:t>Quản lý khóa học (tạo, chỉnh sửa, xóa</a:t>
            </a:r>
            <a:r>
              <a:rPr lang="vi-VN" sz="2200" smtClean="0"/>
              <a:t>).</a:t>
            </a:r>
            <a:endParaRPr lang="vi-VN" sz="2200"/>
          </a:p>
          <a:p>
            <a:pPr marL="0" lvl="1" indent="-342900" algn="just">
              <a:lnSpc>
                <a:spcPct val="130000"/>
              </a:lnSpc>
              <a:buFont typeface="Arial" panose="020B0604020202020204" pitchFamily="34" charset="0"/>
              <a:buChar char="•"/>
            </a:pPr>
            <a:r>
              <a:rPr lang="vi-VN" sz="2200"/>
              <a:t>Xem danh sách học viên đăng ký.</a:t>
            </a:r>
          </a:p>
          <a:p>
            <a:pPr marL="0" lvl="1" indent="-342900" algn="just">
              <a:lnSpc>
                <a:spcPct val="130000"/>
              </a:lnSpc>
              <a:buFont typeface="Arial" panose="020B0604020202020204" pitchFamily="34" charset="0"/>
              <a:buChar char="•"/>
            </a:pPr>
            <a:r>
              <a:rPr lang="vi-VN" sz="2200"/>
              <a:t>Quản lý danh mục khóa học (tạo, xem).</a:t>
            </a:r>
          </a:p>
          <a:p>
            <a:pPr algn="just">
              <a:lnSpc>
                <a:spcPct val="130000"/>
              </a:lnSpc>
            </a:pPr>
            <a:r>
              <a:rPr lang="vi-VN" sz="2200" b="1"/>
              <a:t>Hệ thống</a:t>
            </a:r>
            <a:r>
              <a:rPr lang="vi-VN" sz="2200"/>
              <a:t>: </a:t>
            </a:r>
          </a:p>
          <a:p>
            <a:pPr marL="0" lvl="1" indent="-342900" algn="just">
              <a:lnSpc>
                <a:spcPct val="130000"/>
              </a:lnSpc>
              <a:buFont typeface="Arial" panose="020B0604020202020204" pitchFamily="34" charset="0"/>
              <a:buChar char="•"/>
            </a:pPr>
            <a:r>
              <a:rPr lang="vi-VN" sz="2200"/>
              <a:t>Lưu trữ dữ liệu (người dùng, khóa học, danh </a:t>
            </a:r>
            <a:r>
              <a:rPr lang="vi-VN" sz="2200" smtClean="0"/>
              <a:t>mục) </a:t>
            </a:r>
            <a:r>
              <a:rPr lang="vi-VN" sz="2200"/>
              <a:t>bằng MySQL.</a:t>
            </a:r>
          </a:p>
          <a:p>
            <a:pPr marL="0" lvl="1" indent="-342900" algn="just">
              <a:lnSpc>
                <a:spcPct val="130000"/>
              </a:lnSpc>
              <a:buFont typeface="Arial" panose="020B0604020202020204" pitchFamily="34" charset="0"/>
              <a:buChar char="•"/>
            </a:pPr>
            <a:r>
              <a:rPr lang="vi-VN" sz="2200"/>
              <a:t>Giao tiếp qua RESTful API, đảm bảo tính mô-đun và mở rộng.</a:t>
            </a: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4</a:t>
            </a:fld>
            <a:endParaRPr lang="en-US" dirty="0"/>
          </a:p>
        </p:txBody>
      </p:sp>
    </p:spTree>
    <p:extLst>
      <p:ext uri="{BB962C8B-B14F-4D97-AF65-F5344CB8AC3E}">
        <p14:creationId xmlns:p14="http://schemas.microsoft.com/office/powerpoint/2010/main" val="1934341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2"/>
            </a:pPr>
            <a:r>
              <a:rPr lang="vi-VN" sz="2800" b="1" smtClean="0">
                <a:solidFill>
                  <a:srgbClr val="002060"/>
                </a:solidFill>
                <a:cs typeface="Arial" panose="020B0604020202020204" pitchFamily="34" charset="0"/>
              </a:rPr>
              <a:t>YÊU CẦU CHỨC NĂNG</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4493538"/>
          </a:xfrm>
          <a:prstGeom prst="rect">
            <a:avLst/>
          </a:prstGeom>
          <a:noFill/>
        </p:spPr>
        <p:txBody>
          <a:bodyPr wrap="square" rtlCol="0">
            <a:spAutoFit/>
          </a:bodyPr>
          <a:lstStyle/>
          <a:p>
            <a:pPr algn="just">
              <a:lnSpc>
                <a:spcPct val="130000"/>
              </a:lnSpc>
            </a:pPr>
            <a:r>
              <a:rPr lang="vi-VN" sz="2200" b="1"/>
              <a:t>Yêu cầu phi chức năng</a:t>
            </a:r>
            <a:r>
              <a:rPr lang="vi-VN" sz="2200"/>
              <a:t>:</a:t>
            </a:r>
          </a:p>
          <a:p>
            <a:pPr algn="just">
              <a:lnSpc>
                <a:spcPct val="130000"/>
              </a:lnSpc>
            </a:pPr>
            <a:r>
              <a:rPr lang="vi-VN" sz="2200" b="1"/>
              <a:t>Hiệu suất</a:t>
            </a:r>
            <a:r>
              <a:rPr lang="vi-VN" sz="2200"/>
              <a:t>: Phản hồi nhanh, xử lý nhiều yêu cầu đồng thời.</a:t>
            </a:r>
          </a:p>
          <a:p>
            <a:pPr algn="just">
              <a:lnSpc>
                <a:spcPct val="130000"/>
              </a:lnSpc>
            </a:pPr>
            <a:r>
              <a:rPr lang="vi-VN" sz="2200" b="1"/>
              <a:t>Bảo mật</a:t>
            </a:r>
            <a:r>
              <a:rPr lang="vi-VN" sz="2200"/>
              <a:t>: </a:t>
            </a:r>
          </a:p>
          <a:p>
            <a:pPr marL="0" lvl="1" indent="-342900" algn="just">
              <a:lnSpc>
                <a:spcPct val="130000"/>
              </a:lnSpc>
              <a:buFont typeface="Arial" panose="020B0604020202020204" pitchFamily="34" charset="0"/>
              <a:buChar char="•"/>
            </a:pPr>
            <a:r>
              <a:rPr lang="vi-VN" sz="2200"/>
              <a:t>Mã hóa mật khẩu bằng bcrypt.</a:t>
            </a:r>
          </a:p>
          <a:p>
            <a:pPr marL="0" lvl="1" indent="-342900" algn="just">
              <a:lnSpc>
                <a:spcPct val="130000"/>
              </a:lnSpc>
              <a:buFont typeface="Arial" panose="020B0604020202020204" pitchFamily="34" charset="0"/>
              <a:buChar char="•"/>
            </a:pPr>
            <a:r>
              <a:rPr lang="vi-VN" sz="2200"/>
              <a:t>Xác thực bằng JWT.</a:t>
            </a:r>
          </a:p>
          <a:p>
            <a:pPr marL="0" lvl="1" indent="-342900" algn="just">
              <a:lnSpc>
                <a:spcPct val="130000"/>
              </a:lnSpc>
              <a:buFont typeface="Arial" panose="020B0604020202020204" pitchFamily="34" charset="0"/>
              <a:buChar char="•"/>
            </a:pPr>
            <a:r>
              <a:rPr lang="vi-VN" sz="2200"/>
              <a:t>Bảo vệ thông tin cá nhân, chỉ hiển thị cho người có quyền.</a:t>
            </a:r>
          </a:p>
          <a:p>
            <a:pPr algn="just">
              <a:lnSpc>
                <a:spcPct val="130000"/>
              </a:lnSpc>
            </a:pPr>
            <a:r>
              <a:rPr lang="vi-VN" sz="2200" b="1" smtClean="0"/>
              <a:t>Tính </a:t>
            </a:r>
            <a:r>
              <a:rPr lang="vi-VN" sz="2200" b="1"/>
              <a:t>dễ sử dụng</a:t>
            </a:r>
            <a:r>
              <a:rPr lang="vi-VN" sz="2200"/>
              <a:t>: Giao diện trực quan, responsive trên nhiều thiết bị.</a:t>
            </a:r>
          </a:p>
          <a:p>
            <a:pPr algn="just">
              <a:lnSpc>
                <a:spcPct val="130000"/>
              </a:lnSpc>
            </a:pPr>
            <a:r>
              <a:rPr lang="vi-VN" sz="2200" b="1"/>
              <a:t>Tính bảo trì</a:t>
            </a:r>
            <a:r>
              <a:rPr lang="vi-VN" sz="2200"/>
              <a:t>: Quản lý mã nguồn bằng Git/GitHub, tự động hóa kiểm thử với GitHub Actions.</a:t>
            </a:r>
          </a:p>
          <a:p>
            <a:pPr algn="just">
              <a:lnSpc>
                <a:spcPct val="130000"/>
              </a:lnSpc>
            </a:pPr>
            <a:r>
              <a:rPr lang="vi-VN" sz="2200" b="1"/>
              <a:t>Tính nhất quán</a:t>
            </a:r>
            <a:r>
              <a:rPr lang="vi-VN" sz="2200"/>
              <a:t>: Container hóa bằng Docker, đảm bảo môi trường đồng nhất.</a:t>
            </a: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5</a:t>
            </a:fld>
            <a:endParaRPr lang="en-US" dirty="0"/>
          </a:p>
        </p:txBody>
      </p:sp>
    </p:spTree>
    <p:extLst>
      <p:ext uri="{BB962C8B-B14F-4D97-AF65-F5344CB8AC3E}">
        <p14:creationId xmlns:p14="http://schemas.microsoft.com/office/powerpoint/2010/main" val="32876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3"/>
            </a:pPr>
            <a:r>
              <a:rPr lang="vi-VN" sz="2800" b="1" smtClean="0">
                <a:solidFill>
                  <a:srgbClr val="002060"/>
                </a:solidFill>
                <a:cs typeface="Arial" panose="020B0604020202020204" pitchFamily="34" charset="0"/>
              </a:rPr>
              <a:t>THIẾT KẾ HỆ THỐNG</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5373779"/>
          </a:xfrm>
          <a:prstGeom prst="rect">
            <a:avLst/>
          </a:prstGeom>
          <a:noFill/>
        </p:spPr>
        <p:txBody>
          <a:bodyPr wrap="square" rtlCol="0">
            <a:spAutoFit/>
          </a:bodyPr>
          <a:lstStyle/>
          <a:p>
            <a:pPr algn="just">
              <a:lnSpc>
                <a:spcPct val="130000"/>
              </a:lnSpc>
            </a:pPr>
            <a:r>
              <a:rPr lang="vi-VN" sz="2200" b="1" smtClean="0"/>
              <a:t>Kiến trúc tổng thể:</a:t>
            </a:r>
          </a:p>
          <a:p>
            <a:pPr algn="just">
              <a:lnSpc>
                <a:spcPct val="130000"/>
              </a:lnSpc>
            </a:pPr>
            <a:endParaRPr lang="vi-VN" sz="2200" b="1"/>
          </a:p>
          <a:p>
            <a:pPr algn="just">
              <a:lnSpc>
                <a:spcPct val="130000"/>
              </a:lnSpc>
            </a:pPr>
            <a:endParaRPr lang="vi-VN" sz="2200" b="1" smtClean="0"/>
          </a:p>
          <a:p>
            <a:pPr algn="just">
              <a:lnSpc>
                <a:spcPct val="130000"/>
              </a:lnSpc>
            </a:pPr>
            <a:endParaRPr lang="vi-VN" sz="2200" b="1"/>
          </a:p>
          <a:p>
            <a:pPr algn="just">
              <a:lnSpc>
                <a:spcPct val="130000"/>
              </a:lnSpc>
            </a:pPr>
            <a:endParaRPr lang="vi-VN" sz="2200" b="1" smtClean="0"/>
          </a:p>
          <a:p>
            <a:pPr algn="just">
              <a:lnSpc>
                <a:spcPct val="130000"/>
              </a:lnSpc>
            </a:pPr>
            <a:endParaRPr lang="vi-VN" sz="2200" b="1" smtClean="0"/>
          </a:p>
          <a:p>
            <a:pPr algn="just">
              <a:lnSpc>
                <a:spcPct val="130000"/>
              </a:lnSpc>
            </a:pPr>
            <a:endParaRPr lang="vi-VN" sz="2200" b="1"/>
          </a:p>
          <a:p>
            <a:pPr marL="342900" indent="-342900" algn="just">
              <a:lnSpc>
                <a:spcPct val="130000"/>
              </a:lnSpc>
              <a:buFont typeface="Arial" panose="020B0604020202020204" pitchFamily="34" charset="0"/>
              <a:buChar char="•"/>
            </a:pPr>
            <a:r>
              <a:rPr lang="vi-VN" sz="2200"/>
              <a:t>Frontend (ReactJS): Hiển thị giao diện, xử lý tương tác người dùng, gửi yêu cầu </a:t>
            </a:r>
            <a:r>
              <a:rPr lang="vi-VN" sz="2200" smtClean="0"/>
              <a:t>API.</a:t>
            </a:r>
            <a:endParaRPr lang="vi-VN" sz="2200"/>
          </a:p>
          <a:p>
            <a:pPr marL="342900" indent="-342900" algn="just">
              <a:lnSpc>
                <a:spcPct val="130000"/>
              </a:lnSpc>
              <a:buFont typeface="Arial" panose="020B0604020202020204" pitchFamily="34" charset="0"/>
              <a:buChar char="•"/>
            </a:pPr>
            <a:r>
              <a:rPr lang="vi-VN" sz="2200"/>
              <a:t>Backend (Node.js/Express): Xử lý logic nghiệp vụ, xác </a:t>
            </a:r>
            <a:r>
              <a:rPr lang="vi-VN" sz="2200" smtClean="0"/>
              <a:t>thực, </a:t>
            </a:r>
            <a:r>
              <a:rPr lang="vi-VN" sz="2200"/>
              <a:t>tương tác cơ sở dữ liệu, cung cấp RESTful API.</a:t>
            </a:r>
          </a:p>
          <a:p>
            <a:pPr marL="342900" indent="-342900" algn="just">
              <a:lnSpc>
                <a:spcPct val="130000"/>
              </a:lnSpc>
              <a:buFont typeface="Arial" panose="020B0604020202020204" pitchFamily="34" charset="0"/>
              <a:buChar char="•"/>
            </a:pPr>
            <a:r>
              <a:rPr lang="vi-VN" sz="2200"/>
              <a:t>Cơ sở dữ liệu (MySQL): Lưu trữ thông tin người dùng, khóa học, danh </a:t>
            </a:r>
            <a:r>
              <a:rPr lang="vi-VN" sz="2200" smtClean="0"/>
              <a:t>mục</a:t>
            </a:r>
            <a:endParaRPr lang="vi-VN" sz="2200"/>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6</a:t>
            </a:fld>
            <a:endParaRPr lang="en-US" dirty="0"/>
          </a:p>
        </p:txBody>
      </p:sp>
      <p:pic>
        <p:nvPicPr>
          <p:cNvPr id="5" name="Picture 4" descr="C:\Users\thevi\Downloads\Nội dung đoạn văn bản của bạn.png"/>
          <p:cNvPicPr/>
          <p:nvPr/>
        </p:nvPicPr>
        <p:blipFill rotWithShape="1">
          <a:blip r:embed="rId3" cstate="print">
            <a:extLst>
              <a:ext uri="{28A0092B-C50C-407E-A947-70E740481C1C}">
                <a14:useLocalDpi xmlns:a14="http://schemas.microsoft.com/office/drawing/2010/main" val="0"/>
              </a:ext>
            </a:extLst>
          </a:blip>
          <a:srcRect t="25667" b="30139"/>
          <a:stretch/>
        </p:blipFill>
        <p:spPr bwMode="auto">
          <a:xfrm>
            <a:off x="1266869" y="1679553"/>
            <a:ext cx="9706262" cy="1989476"/>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91707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3"/>
            </a:pPr>
            <a:r>
              <a:rPr lang="vi-VN" sz="2800" b="1" smtClean="0">
                <a:solidFill>
                  <a:srgbClr val="002060"/>
                </a:solidFill>
                <a:cs typeface="Arial" panose="020B0604020202020204" pitchFamily="34" charset="0"/>
              </a:rPr>
              <a:t>THIẾT KẾ HỆ THỐNG</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5373779"/>
          </a:xfrm>
          <a:prstGeom prst="rect">
            <a:avLst/>
          </a:prstGeom>
          <a:noFill/>
        </p:spPr>
        <p:txBody>
          <a:bodyPr wrap="square" rtlCol="0">
            <a:spAutoFit/>
          </a:bodyPr>
          <a:lstStyle/>
          <a:p>
            <a:pPr algn="just">
              <a:lnSpc>
                <a:spcPct val="130000"/>
              </a:lnSpc>
            </a:pPr>
            <a:r>
              <a:rPr lang="vi-VN" sz="2200" b="1" smtClean="0"/>
              <a:t>Mô hình dữ liệu quan hệ:</a:t>
            </a:r>
          </a:p>
          <a:p>
            <a:pPr algn="just">
              <a:lnSpc>
                <a:spcPct val="130000"/>
              </a:lnSpc>
            </a:pPr>
            <a:endParaRPr lang="vi-VN" sz="2200" b="1"/>
          </a:p>
          <a:p>
            <a:pPr algn="just">
              <a:lnSpc>
                <a:spcPct val="130000"/>
              </a:lnSpc>
            </a:pPr>
            <a:endParaRPr lang="vi-VN" sz="2200" b="1" smtClean="0"/>
          </a:p>
          <a:p>
            <a:pPr algn="just">
              <a:lnSpc>
                <a:spcPct val="130000"/>
              </a:lnSpc>
            </a:pPr>
            <a:endParaRPr lang="vi-VN" sz="2200" b="1"/>
          </a:p>
          <a:p>
            <a:pPr algn="just">
              <a:lnSpc>
                <a:spcPct val="130000"/>
              </a:lnSpc>
            </a:pPr>
            <a:endParaRPr lang="vi-VN" sz="2200" b="1" smtClean="0"/>
          </a:p>
          <a:p>
            <a:pPr algn="just">
              <a:lnSpc>
                <a:spcPct val="130000"/>
              </a:lnSpc>
            </a:pPr>
            <a:endParaRPr lang="vi-VN" sz="2200" b="1"/>
          </a:p>
          <a:p>
            <a:pPr algn="just">
              <a:lnSpc>
                <a:spcPct val="130000"/>
              </a:lnSpc>
            </a:pPr>
            <a:endParaRPr lang="vi-VN" sz="2200" b="1" smtClean="0"/>
          </a:p>
          <a:p>
            <a:pPr algn="just">
              <a:lnSpc>
                <a:spcPct val="130000"/>
              </a:lnSpc>
            </a:pPr>
            <a:endParaRPr lang="vi-VN" sz="2200" b="1"/>
          </a:p>
          <a:p>
            <a:pPr marL="342900" indent="-342900" algn="just">
              <a:lnSpc>
                <a:spcPct val="130000"/>
              </a:lnSpc>
              <a:buFont typeface="Arial" panose="020B0604020202020204" pitchFamily="34" charset="0"/>
              <a:buChar char="•"/>
            </a:pPr>
            <a:r>
              <a:rPr lang="vi-VN" sz="2200" smtClean="0"/>
              <a:t>users: lưu thông tin người dùng</a:t>
            </a:r>
          </a:p>
          <a:p>
            <a:pPr marL="342900" indent="-342900" algn="just">
              <a:lnSpc>
                <a:spcPct val="130000"/>
              </a:lnSpc>
              <a:buFont typeface="Arial" panose="020B0604020202020204" pitchFamily="34" charset="0"/>
              <a:buChar char="•"/>
            </a:pPr>
            <a:r>
              <a:rPr lang="vi-VN" sz="2200" smtClean="0"/>
              <a:t>courses: lưu thông tin khóa học</a:t>
            </a:r>
          </a:p>
          <a:p>
            <a:pPr marL="342900" indent="-342900" algn="just">
              <a:lnSpc>
                <a:spcPct val="130000"/>
              </a:lnSpc>
              <a:buFont typeface="Arial" panose="020B0604020202020204" pitchFamily="34" charset="0"/>
              <a:buChar char="•"/>
            </a:pPr>
            <a:r>
              <a:rPr lang="vi-VN" sz="2200" smtClean="0"/>
              <a:t>courseCategories: lưu các danh mục khóa học</a:t>
            </a:r>
          </a:p>
          <a:p>
            <a:pPr marL="342900" indent="-342900" algn="just">
              <a:lnSpc>
                <a:spcPct val="130000"/>
              </a:lnSpc>
              <a:buFont typeface="Arial" panose="020B0604020202020204" pitchFamily="34" charset="0"/>
              <a:buChar char="•"/>
            </a:pPr>
            <a:r>
              <a:rPr lang="vi-VN" sz="2200" smtClean="0"/>
              <a:t>enrollments: lưu </a:t>
            </a:r>
            <a:r>
              <a:rPr lang="vi-VN" sz="2200" smtClean="0"/>
              <a:t>thông tin đăng </a:t>
            </a:r>
            <a:r>
              <a:rPr lang="vi-VN" sz="2200" smtClean="0"/>
              <a:t>ký khóa học</a:t>
            </a:r>
            <a:endParaRPr lang="vi-VN" sz="2200"/>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7</a:t>
            </a:fld>
            <a:endParaRPr lang="en-US" dirty="0"/>
          </a:p>
        </p:txBody>
      </p:sp>
      <p:pic>
        <p:nvPicPr>
          <p:cNvPr id="6" name="Picture 5"/>
          <p:cNvPicPr/>
          <p:nvPr/>
        </p:nvPicPr>
        <p:blipFill>
          <a:blip r:embed="rId3"/>
          <a:stretch>
            <a:fillRect/>
          </a:stretch>
        </p:blipFill>
        <p:spPr>
          <a:xfrm>
            <a:off x="2815982" y="1611859"/>
            <a:ext cx="6608036" cy="2707897"/>
          </a:xfrm>
          <a:prstGeom prst="rect">
            <a:avLst/>
          </a:prstGeom>
        </p:spPr>
      </p:pic>
    </p:spTree>
    <p:extLst>
      <p:ext uri="{BB962C8B-B14F-4D97-AF65-F5344CB8AC3E}">
        <p14:creationId xmlns:p14="http://schemas.microsoft.com/office/powerpoint/2010/main" val="54251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4"/>
            </a:pPr>
            <a:r>
              <a:rPr lang="vi-VN" sz="2800" b="1" smtClean="0">
                <a:solidFill>
                  <a:srgbClr val="002060"/>
                </a:solidFill>
                <a:cs typeface="Arial" panose="020B0604020202020204" pitchFamily="34" charset="0"/>
              </a:rPr>
              <a:t>QUẢN LÝ VÀ TRIỂN KHAI DỰ ÁN</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1852815"/>
          </a:xfrm>
          <a:prstGeom prst="rect">
            <a:avLst/>
          </a:prstGeom>
          <a:noFill/>
        </p:spPr>
        <p:txBody>
          <a:bodyPr wrap="square" rtlCol="0">
            <a:spAutoFit/>
          </a:bodyPr>
          <a:lstStyle/>
          <a:p>
            <a:pPr algn="just">
              <a:lnSpc>
                <a:spcPct val="130000"/>
              </a:lnSpc>
            </a:pPr>
            <a:r>
              <a:rPr lang="vi-VN" sz="2200" b="1" smtClean="0"/>
              <a:t>Quản lý dự án:</a:t>
            </a:r>
          </a:p>
          <a:p>
            <a:pPr marL="342900" indent="-342900" algn="just">
              <a:lnSpc>
                <a:spcPct val="130000"/>
              </a:lnSpc>
              <a:buFont typeface="Arial" panose="020B0604020202020204" pitchFamily="34" charset="0"/>
              <a:buChar char="•"/>
            </a:pPr>
            <a:r>
              <a:rPr lang="vi-VN" sz="2200"/>
              <a:t>Sử dụng mô hình Agile (Scrum) với sprint 2 </a:t>
            </a:r>
            <a:r>
              <a:rPr lang="vi-VN" sz="2200" smtClean="0"/>
              <a:t>tuần</a:t>
            </a:r>
            <a:endParaRPr lang="vi-VN" sz="2200"/>
          </a:p>
          <a:p>
            <a:pPr marL="342900" indent="-342900" algn="just">
              <a:lnSpc>
                <a:spcPct val="130000"/>
              </a:lnSpc>
              <a:buFont typeface="Arial" panose="020B0604020202020204" pitchFamily="34" charset="0"/>
              <a:buChar char="•"/>
            </a:pPr>
            <a:r>
              <a:rPr lang="vi-VN" sz="2200"/>
              <a:t>Các hoạt động: </a:t>
            </a:r>
            <a:r>
              <a:rPr lang="vi-VN" sz="2200" smtClean="0"/>
              <a:t>lập </a:t>
            </a:r>
            <a:r>
              <a:rPr lang="vi-VN" sz="2200"/>
              <a:t>kế </a:t>
            </a:r>
            <a:r>
              <a:rPr lang="vi-VN" sz="2200" smtClean="0"/>
              <a:t>hoạch, cập </a:t>
            </a:r>
            <a:r>
              <a:rPr lang="vi-VN" sz="2200"/>
              <a:t>nhật tiến </a:t>
            </a:r>
            <a:r>
              <a:rPr lang="vi-VN" sz="2200" smtClean="0"/>
              <a:t>độ, đánh giá và cải </a:t>
            </a:r>
            <a:r>
              <a:rPr lang="vi-VN" sz="2200"/>
              <a:t>thiện quy </a:t>
            </a:r>
            <a:r>
              <a:rPr lang="vi-VN" sz="2200" smtClean="0"/>
              <a:t>trình.</a:t>
            </a:r>
            <a:endParaRPr lang="vi-VN" sz="2200"/>
          </a:p>
          <a:p>
            <a:pPr marL="342900" indent="-342900" algn="just">
              <a:lnSpc>
                <a:spcPct val="130000"/>
              </a:lnSpc>
              <a:buFont typeface="Arial" panose="020B0604020202020204" pitchFamily="34" charset="0"/>
              <a:buChar char="•"/>
            </a:pPr>
            <a:r>
              <a:rPr lang="vi-VN" sz="2200"/>
              <a:t>Công cụ: </a:t>
            </a:r>
            <a:r>
              <a:rPr lang="vi-VN" sz="2200" smtClean="0"/>
              <a:t>Jira </a:t>
            </a:r>
            <a:r>
              <a:rPr lang="vi-VN" sz="2200"/>
              <a:t>theo dõi tiến độ, gắn story points và thời gian ước lượng.</a:t>
            </a:r>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8</a:t>
            </a:fld>
            <a:endParaRPr lang="en-US" dirty="0"/>
          </a:p>
        </p:txBody>
      </p:sp>
    </p:spTree>
    <p:extLst>
      <p:ext uri="{BB962C8B-B14F-4D97-AF65-F5344CB8AC3E}">
        <p14:creationId xmlns:p14="http://schemas.microsoft.com/office/powerpoint/2010/main" val="5391743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F077C-D8C1-7BA2-A1BF-A4FA8BEB935C}"/>
            </a:ext>
          </a:extLst>
        </p:cNvPr>
        <p:cNvGrpSpPr/>
        <p:nvPr/>
      </p:nvGrpSpPr>
      <p:grpSpPr>
        <a:xfrm>
          <a:off x="0" y="0"/>
          <a:ext cx="0" cy="0"/>
          <a:chOff x="0" y="0"/>
          <a:chExt cx="0" cy="0"/>
        </a:xfrm>
      </p:grpSpPr>
      <p:sp>
        <p:nvSpPr>
          <p:cNvPr id="2" name="Hộp Văn bản 1">
            <a:extLst>
              <a:ext uri="{FF2B5EF4-FFF2-40B4-BE49-F238E27FC236}">
                <a16:creationId xmlns:a16="http://schemas.microsoft.com/office/drawing/2014/main" id="{7D8CC1D0-4417-B28B-574F-299C35CAEA72}"/>
              </a:ext>
            </a:extLst>
          </p:cNvPr>
          <p:cNvSpPr txBox="1"/>
          <p:nvPr/>
        </p:nvSpPr>
        <p:spPr>
          <a:xfrm>
            <a:off x="900000" y="252000"/>
            <a:ext cx="7593760" cy="523220"/>
          </a:xfrm>
          <a:prstGeom prst="rect">
            <a:avLst/>
          </a:prstGeom>
          <a:noFill/>
        </p:spPr>
        <p:txBody>
          <a:bodyPr wrap="square" rtlCol="0">
            <a:spAutoFit/>
          </a:bodyPr>
          <a:lstStyle/>
          <a:p>
            <a:pPr marL="571500" indent="-571500">
              <a:buFont typeface="+mj-lt"/>
              <a:buAutoNum type="romanUcPeriod" startAt="4"/>
            </a:pPr>
            <a:r>
              <a:rPr lang="vi-VN" sz="2800" b="1" smtClean="0">
                <a:solidFill>
                  <a:srgbClr val="002060"/>
                </a:solidFill>
                <a:cs typeface="Arial" panose="020B0604020202020204" pitchFamily="34" charset="0"/>
              </a:rPr>
              <a:t>QUẢN LÝ VÀ TRIỂN KHAI DỰ ÁN</a:t>
            </a:r>
            <a:endParaRPr lang="vi-VN" sz="2800" b="1" dirty="0">
              <a:solidFill>
                <a:srgbClr val="002060"/>
              </a:solidFill>
              <a:latin typeface="Arial" panose="020B0604020202020204" pitchFamily="34" charset="0"/>
              <a:cs typeface="Arial" panose="020B0604020202020204" pitchFamily="34" charset="0"/>
            </a:endParaRPr>
          </a:p>
        </p:txBody>
      </p:sp>
      <p:sp>
        <p:nvSpPr>
          <p:cNvPr id="3" name="Hộp Văn bản 2">
            <a:extLst>
              <a:ext uri="{FF2B5EF4-FFF2-40B4-BE49-F238E27FC236}">
                <a16:creationId xmlns:a16="http://schemas.microsoft.com/office/drawing/2014/main" id="{2F5206E8-5B35-0452-46CB-411CCA98A19F}"/>
              </a:ext>
            </a:extLst>
          </p:cNvPr>
          <p:cNvSpPr txBox="1"/>
          <p:nvPr/>
        </p:nvSpPr>
        <p:spPr>
          <a:xfrm>
            <a:off x="720000" y="900000"/>
            <a:ext cx="10800000" cy="2733056"/>
          </a:xfrm>
          <a:prstGeom prst="rect">
            <a:avLst/>
          </a:prstGeom>
          <a:noFill/>
        </p:spPr>
        <p:txBody>
          <a:bodyPr wrap="square" rtlCol="0">
            <a:spAutoFit/>
          </a:bodyPr>
          <a:lstStyle/>
          <a:p>
            <a:pPr algn="just">
              <a:lnSpc>
                <a:spcPct val="130000"/>
              </a:lnSpc>
            </a:pPr>
            <a:r>
              <a:rPr lang="vi-VN" sz="2200" b="1" smtClean="0"/>
              <a:t>Công nghệ triển khai</a:t>
            </a:r>
          </a:p>
          <a:p>
            <a:pPr marL="342900" indent="-342900" algn="just">
              <a:lnSpc>
                <a:spcPct val="130000"/>
              </a:lnSpc>
              <a:buFont typeface="Arial" panose="020B0604020202020204" pitchFamily="34" charset="0"/>
              <a:buChar char="•"/>
            </a:pPr>
            <a:r>
              <a:rPr lang="vi-VN" sz="2200"/>
              <a:t>Frontend: </a:t>
            </a:r>
            <a:r>
              <a:rPr lang="vi-VN" sz="2200" smtClean="0"/>
              <a:t>ReactJS, Axios </a:t>
            </a:r>
            <a:r>
              <a:rPr lang="vi-VN" sz="2200"/>
              <a:t>(gọi API).</a:t>
            </a:r>
          </a:p>
          <a:p>
            <a:pPr marL="342900" indent="-342900" algn="just">
              <a:lnSpc>
                <a:spcPct val="130000"/>
              </a:lnSpc>
              <a:buFont typeface="Arial" panose="020B0604020202020204" pitchFamily="34" charset="0"/>
              <a:buChar char="•"/>
            </a:pPr>
            <a:r>
              <a:rPr lang="vi-VN" sz="2200"/>
              <a:t>Backend: Node.js, Express (RESTful API), MySQL (lưu trữ dữ liệu), bcrypt (mã hóa), JWT (xác thực).</a:t>
            </a:r>
          </a:p>
          <a:p>
            <a:pPr marL="342900" indent="-342900">
              <a:lnSpc>
                <a:spcPct val="130000"/>
              </a:lnSpc>
              <a:buFont typeface="Arial" panose="020B0604020202020204" pitchFamily="34" charset="0"/>
              <a:buChar char="•"/>
            </a:pPr>
            <a:r>
              <a:rPr lang="vi-VN" sz="2200"/>
              <a:t>Quản lý mã nguồn: GitHub quản lý mã, theo dõi lịch sử, hỗ trợ làm việc nhóm</a:t>
            </a:r>
            <a:r>
              <a:rPr lang="vi-VN" sz="2200" smtClean="0"/>
              <a:t>.</a:t>
            </a:r>
          </a:p>
          <a:p>
            <a:pPr marL="342900" indent="-342900">
              <a:lnSpc>
                <a:spcPct val="130000"/>
              </a:lnSpc>
              <a:buFont typeface="Arial" panose="020B0604020202020204" pitchFamily="34" charset="0"/>
              <a:buChar char="•"/>
            </a:pPr>
            <a:r>
              <a:rPr lang="vi-VN" sz="2200" smtClean="0"/>
              <a:t>Postman</a:t>
            </a:r>
            <a:r>
              <a:rPr lang="vi-VN" sz="2200"/>
              <a:t>: Kiểm thử API, gửi yêu cầu, kiểm tra phản hồi</a:t>
            </a:r>
            <a:r>
              <a:rPr lang="vi-VN" sz="2200" smtClean="0"/>
              <a:t>.</a:t>
            </a:r>
            <a:endParaRPr lang="vi-VN" sz="2200"/>
          </a:p>
        </p:txBody>
      </p:sp>
      <p:sp>
        <p:nvSpPr>
          <p:cNvPr id="4" name="Chỗ dành sẵn cho Số hiệu Bản chiếu 3">
            <a:extLst>
              <a:ext uri="{FF2B5EF4-FFF2-40B4-BE49-F238E27FC236}">
                <a16:creationId xmlns:a16="http://schemas.microsoft.com/office/drawing/2014/main" id="{41844A98-E8F9-EFD5-B4F6-BAAB681B7F6E}"/>
              </a:ext>
            </a:extLst>
          </p:cNvPr>
          <p:cNvSpPr>
            <a:spLocks noGrp="1"/>
          </p:cNvSpPr>
          <p:nvPr>
            <p:ph type="sldNum" sz="quarter" idx="12"/>
          </p:nvPr>
        </p:nvSpPr>
        <p:spPr/>
        <p:txBody>
          <a:bodyPr/>
          <a:lstStyle/>
          <a:p>
            <a:fld id="{A9D9A958-9B9B-40FD-82B8-327F9B468831}" type="slidenum">
              <a:rPr lang="en-US" smtClean="0"/>
              <a:t>9</a:t>
            </a:fld>
            <a:endParaRPr lang="en-US" dirty="0"/>
          </a:p>
        </p:txBody>
      </p:sp>
    </p:spTree>
    <p:extLst>
      <p:ext uri="{BB962C8B-B14F-4D97-AF65-F5344CB8AC3E}">
        <p14:creationId xmlns:p14="http://schemas.microsoft.com/office/powerpoint/2010/main" val="23616036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ủ đề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1051</TotalTime>
  <Words>983</Words>
  <Application>Microsoft Office PowerPoint</Application>
  <PresentationFormat>Widescreen</PresentationFormat>
  <Paragraphs>123</Paragraphs>
  <Slides>13</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Chủ đề Office</vt:lpstr>
      <vt:lpstr>WEBSITE ĐĂNG KÝ  KHÓA HỌC TRỰC TUYẾN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QUẢN LÝ MUA BÁN HÀNG SECONDHAND</dc:title>
  <dc:creator>Nguyen Phuc Vinh</dc:creator>
  <cp:lastModifiedBy>Phạm Thế Vinh</cp:lastModifiedBy>
  <cp:revision>380</cp:revision>
  <dcterms:created xsi:type="dcterms:W3CDTF">2025-01-05T09:07:45Z</dcterms:created>
  <dcterms:modified xsi:type="dcterms:W3CDTF">2025-07-24T21:53:18Z</dcterms:modified>
</cp:coreProperties>
</file>