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h/wZOxQkOims9q7tkSYUzJvMXl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9"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326d07f3f3_0_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3326d07f3f3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26d07f3f3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3326d07f3f3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R01" type="secHead">
  <p:cSld name="SECTION_HEADER">
    <p:spTree>
      <p:nvGrpSpPr>
        <p:cNvPr id="9" name="Shape 9"/>
        <p:cNvGrpSpPr/>
        <p:nvPr/>
      </p:nvGrpSpPr>
      <p:grpSpPr>
        <a:xfrm>
          <a:off x="0" y="0"/>
          <a:ext cx="0" cy="0"/>
          <a:chOff x="0" y="0"/>
          <a:chExt cx="0" cy="0"/>
        </a:xfrm>
      </p:grpSpPr>
      <p:sp>
        <p:nvSpPr>
          <p:cNvPr id="10" name="Google Shape;10;p9"/>
          <p:cNvSpPr txBox="1"/>
          <p:nvPr>
            <p:ph type="title"/>
          </p:nvPr>
        </p:nvSpPr>
        <p:spPr>
          <a:xfrm>
            <a:off x="460950" y="2065350"/>
            <a:ext cx="8222100" cy="1012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6" name="Shape 56"/>
        <p:cNvGrpSpPr/>
        <p:nvPr/>
      </p:nvGrpSpPr>
      <p:grpSpPr>
        <a:xfrm>
          <a:off x="0" y="0"/>
          <a:ext cx="0" cy="0"/>
          <a:chOff x="0" y="0"/>
          <a:chExt cx="0" cy="0"/>
        </a:xfrm>
      </p:grpSpPr>
      <p:sp>
        <p:nvSpPr>
          <p:cNvPr id="57" name="Google Shape;57;p18"/>
          <p:cNvSpPr txBox="1"/>
          <p:nvPr>
            <p:ph hasCustomPrompt="1" type="title"/>
          </p:nvPr>
        </p:nvSpPr>
        <p:spPr>
          <a:xfrm>
            <a:off x="475500" y="1258525"/>
            <a:ext cx="82221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12000"/>
              <a:buNone/>
              <a:defRPr sz="12000">
                <a:solidFill>
                  <a:schemeClr val="dk2"/>
                </a:solidFill>
              </a:defRPr>
            </a:lvl1pPr>
            <a:lvl2pPr lvl="1" algn="ctr">
              <a:lnSpc>
                <a:spcPct val="100000"/>
              </a:lnSpc>
              <a:spcBef>
                <a:spcPts val="0"/>
              </a:spcBef>
              <a:spcAft>
                <a:spcPts val="0"/>
              </a:spcAft>
              <a:buClr>
                <a:schemeClr val="dk2"/>
              </a:buClr>
              <a:buSzPts val="12000"/>
              <a:buNone/>
              <a:defRPr sz="12000">
                <a:solidFill>
                  <a:schemeClr val="dk2"/>
                </a:solidFill>
              </a:defRPr>
            </a:lvl2pPr>
            <a:lvl3pPr lvl="2" algn="ctr">
              <a:lnSpc>
                <a:spcPct val="100000"/>
              </a:lnSpc>
              <a:spcBef>
                <a:spcPts val="0"/>
              </a:spcBef>
              <a:spcAft>
                <a:spcPts val="0"/>
              </a:spcAft>
              <a:buClr>
                <a:schemeClr val="dk2"/>
              </a:buClr>
              <a:buSzPts val="12000"/>
              <a:buNone/>
              <a:defRPr sz="12000">
                <a:solidFill>
                  <a:schemeClr val="dk2"/>
                </a:solidFill>
              </a:defRPr>
            </a:lvl3pPr>
            <a:lvl4pPr lvl="3" algn="ctr">
              <a:lnSpc>
                <a:spcPct val="100000"/>
              </a:lnSpc>
              <a:spcBef>
                <a:spcPts val="0"/>
              </a:spcBef>
              <a:spcAft>
                <a:spcPts val="0"/>
              </a:spcAft>
              <a:buClr>
                <a:schemeClr val="dk2"/>
              </a:buClr>
              <a:buSzPts val="12000"/>
              <a:buNone/>
              <a:defRPr sz="12000">
                <a:solidFill>
                  <a:schemeClr val="dk2"/>
                </a:solidFill>
              </a:defRPr>
            </a:lvl4pPr>
            <a:lvl5pPr lvl="4" algn="ctr">
              <a:lnSpc>
                <a:spcPct val="100000"/>
              </a:lnSpc>
              <a:spcBef>
                <a:spcPts val="0"/>
              </a:spcBef>
              <a:spcAft>
                <a:spcPts val="0"/>
              </a:spcAft>
              <a:buClr>
                <a:schemeClr val="dk2"/>
              </a:buClr>
              <a:buSzPts val="12000"/>
              <a:buNone/>
              <a:defRPr sz="12000">
                <a:solidFill>
                  <a:schemeClr val="dk2"/>
                </a:solidFill>
              </a:defRPr>
            </a:lvl5pPr>
            <a:lvl6pPr lvl="5" algn="ctr">
              <a:lnSpc>
                <a:spcPct val="100000"/>
              </a:lnSpc>
              <a:spcBef>
                <a:spcPts val="0"/>
              </a:spcBef>
              <a:spcAft>
                <a:spcPts val="0"/>
              </a:spcAft>
              <a:buClr>
                <a:schemeClr val="dk2"/>
              </a:buClr>
              <a:buSzPts val="12000"/>
              <a:buNone/>
              <a:defRPr sz="12000">
                <a:solidFill>
                  <a:schemeClr val="dk2"/>
                </a:solidFill>
              </a:defRPr>
            </a:lvl6pPr>
            <a:lvl7pPr lvl="6" algn="ctr">
              <a:lnSpc>
                <a:spcPct val="100000"/>
              </a:lnSpc>
              <a:spcBef>
                <a:spcPts val="0"/>
              </a:spcBef>
              <a:spcAft>
                <a:spcPts val="0"/>
              </a:spcAft>
              <a:buClr>
                <a:schemeClr val="dk2"/>
              </a:buClr>
              <a:buSzPts val="12000"/>
              <a:buNone/>
              <a:defRPr sz="12000">
                <a:solidFill>
                  <a:schemeClr val="dk2"/>
                </a:solidFill>
              </a:defRPr>
            </a:lvl7pPr>
            <a:lvl8pPr lvl="7" algn="ctr">
              <a:lnSpc>
                <a:spcPct val="100000"/>
              </a:lnSpc>
              <a:spcBef>
                <a:spcPts val="0"/>
              </a:spcBef>
              <a:spcAft>
                <a:spcPts val="0"/>
              </a:spcAft>
              <a:buClr>
                <a:schemeClr val="dk2"/>
              </a:buClr>
              <a:buSzPts val="12000"/>
              <a:buNone/>
              <a:defRPr sz="12000">
                <a:solidFill>
                  <a:schemeClr val="dk2"/>
                </a:solidFill>
              </a:defRPr>
            </a:lvl8pPr>
            <a:lvl9pPr lvl="8" algn="ctr">
              <a:lnSpc>
                <a:spcPct val="100000"/>
              </a:lnSpc>
              <a:spcBef>
                <a:spcPts val="0"/>
              </a:spcBef>
              <a:spcAft>
                <a:spcPts val="0"/>
              </a:spcAft>
              <a:buClr>
                <a:schemeClr val="dk2"/>
              </a:buClr>
              <a:buSzPts val="12000"/>
              <a:buNone/>
              <a:defRPr sz="12000">
                <a:solidFill>
                  <a:schemeClr val="dk2"/>
                </a:solidFill>
              </a:defRPr>
            </a:lvl9pPr>
          </a:lstStyle>
          <a:p>
            <a:r>
              <a:t>xx%</a:t>
            </a:r>
          </a:p>
        </p:txBody>
      </p:sp>
      <p:sp>
        <p:nvSpPr>
          <p:cNvPr id="58" name="Google Shape;58;p18"/>
          <p:cNvSpPr txBox="1"/>
          <p:nvPr>
            <p:ph idx="1" type="body"/>
          </p:nvPr>
        </p:nvSpPr>
        <p:spPr>
          <a:xfrm>
            <a:off x="475500" y="3304625"/>
            <a:ext cx="82221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9" name="Google Shape;59;p1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0" name="Shape 60"/>
        <p:cNvGrpSpPr/>
        <p:nvPr/>
      </p:nvGrpSpPr>
      <p:grpSpPr>
        <a:xfrm>
          <a:off x="0" y="0"/>
          <a:ext cx="0" cy="0"/>
          <a:chOff x="0" y="0"/>
          <a:chExt cx="0" cy="0"/>
        </a:xfrm>
      </p:grpSpPr>
      <p:sp>
        <p:nvSpPr>
          <p:cNvPr id="61" name="Google Shape;61;p19"/>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R01" type="tx">
  <p:cSld name="TITLE_AND_BODY">
    <p:spTree>
      <p:nvGrpSpPr>
        <p:cNvPr id="11" name="Shape 11"/>
        <p:cNvGrpSpPr/>
        <p:nvPr/>
      </p:nvGrpSpPr>
      <p:grpSpPr>
        <a:xfrm>
          <a:off x="0" y="0"/>
          <a:ext cx="0" cy="0"/>
          <a:chOff x="0" y="0"/>
          <a:chExt cx="0" cy="0"/>
        </a:xfrm>
      </p:grpSpPr>
      <p:sp>
        <p:nvSpPr>
          <p:cNvPr id="12" name="Google Shape;12;p10"/>
          <p:cNvSpPr/>
          <p:nvPr/>
        </p:nvSpPr>
        <p:spPr>
          <a:xfrm flipH="1" rot="10800000">
            <a:off x="0" y="728400"/>
            <a:ext cx="9144000" cy="408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0"/>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0"/>
          <p:cNvSpPr txBox="1"/>
          <p:nvPr>
            <p:ph type="title"/>
          </p:nvPr>
        </p:nvSpPr>
        <p:spPr>
          <a:xfrm>
            <a:off x="471900" y="57875"/>
            <a:ext cx="8222100" cy="670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15" name="Google Shape;15;p10"/>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lvl1pPr indent="-368300" lvl="0" marL="457200" algn="l">
              <a:lnSpc>
                <a:spcPct val="115000"/>
              </a:lnSpc>
              <a:spcBef>
                <a:spcPts val="0"/>
              </a:spcBef>
              <a:spcAft>
                <a:spcPts val="0"/>
              </a:spcAft>
              <a:buClr>
                <a:srgbClr val="000000"/>
              </a:buClr>
              <a:buSzPts val="2200"/>
              <a:buChar char="●"/>
              <a:defRPr sz="2200">
                <a:solidFill>
                  <a:srgbClr val="000000"/>
                </a:solidFill>
              </a:defRPr>
            </a:lvl1pPr>
            <a:lvl2pPr indent="-355600" lvl="1" marL="914400" algn="l">
              <a:lnSpc>
                <a:spcPct val="115000"/>
              </a:lnSpc>
              <a:spcBef>
                <a:spcPts val="1600"/>
              </a:spcBef>
              <a:spcAft>
                <a:spcPts val="0"/>
              </a:spcAft>
              <a:buClr>
                <a:srgbClr val="000000"/>
              </a:buClr>
              <a:buSzPts val="2000"/>
              <a:buChar char="○"/>
              <a:defRPr sz="2000">
                <a:solidFill>
                  <a:srgbClr val="000000"/>
                </a:solidFill>
              </a:defRPr>
            </a:lvl2pPr>
            <a:lvl3pPr indent="-342900" lvl="2" marL="1371600" algn="l">
              <a:lnSpc>
                <a:spcPct val="115000"/>
              </a:lnSpc>
              <a:spcBef>
                <a:spcPts val="1600"/>
              </a:spcBef>
              <a:spcAft>
                <a:spcPts val="0"/>
              </a:spcAft>
              <a:buClr>
                <a:srgbClr val="000000"/>
              </a:buClr>
              <a:buSzPts val="1800"/>
              <a:buChar char="■"/>
              <a:defRPr sz="1800">
                <a:solidFill>
                  <a:srgbClr val="000000"/>
                </a:solidFill>
              </a:defRPr>
            </a:lvl3pPr>
            <a:lvl4pPr indent="-330200" lvl="3" marL="1828800" algn="l">
              <a:lnSpc>
                <a:spcPct val="115000"/>
              </a:lnSpc>
              <a:spcBef>
                <a:spcPts val="1600"/>
              </a:spcBef>
              <a:spcAft>
                <a:spcPts val="0"/>
              </a:spcAft>
              <a:buClr>
                <a:srgbClr val="000000"/>
              </a:buClr>
              <a:buSzPts val="1600"/>
              <a:buChar char="●"/>
              <a:defRPr sz="1600">
                <a:solidFill>
                  <a:srgbClr val="000000"/>
                </a:solidFill>
              </a:defRPr>
            </a:lvl4pPr>
            <a:lvl5pPr indent="-317500" lvl="4" marL="2286000" algn="l">
              <a:lnSpc>
                <a:spcPct val="115000"/>
              </a:lnSpc>
              <a:spcBef>
                <a:spcPts val="1600"/>
              </a:spcBef>
              <a:spcAft>
                <a:spcPts val="0"/>
              </a:spcAft>
              <a:buClr>
                <a:srgbClr val="000000"/>
              </a:buClr>
              <a:buSzPts val="1400"/>
              <a:buChar char="○"/>
              <a:defRPr>
                <a:solidFill>
                  <a:srgbClr val="000000"/>
                </a:solidFill>
              </a:defRPr>
            </a:lvl5pPr>
            <a:lvl6pPr indent="-317500" lvl="5" marL="2743200" algn="l">
              <a:lnSpc>
                <a:spcPct val="115000"/>
              </a:lnSpc>
              <a:spcBef>
                <a:spcPts val="1600"/>
              </a:spcBef>
              <a:spcAft>
                <a:spcPts val="0"/>
              </a:spcAft>
              <a:buClr>
                <a:srgbClr val="000000"/>
              </a:buClr>
              <a:buSzPts val="1400"/>
              <a:buChar char="■"/>
              <a:defRPr>
                <a:solidFill>
                  <a:srgbClr val="000000"/>
                </a:solidFill>
              </a:defRPr>
            </a:lvl6pPr>
            <a:lvl7pPr indent="-317500" lvl="6" marL="3200400" algn="l">
              <a:lnSpc>
                <a:spcPct val="115000"/>
              </a:lnSpc>
              <a:spcBef>
                <a:spcPts val="1600"/>
              </a:spcBef>
              <a:spcAft>
                <a:spcPts val="0"/>
              </a:spcAft>
              <a:buClr>
                <a:srgbClr val="000000"/>
              </a:buClr>
              <a:buSzPts val="1400"/>
              <a:buChar char="●"/>
              <a:defRPr>
                <a:solidFill>
                  <a:srgbClr val="000000"/>
                </a:solidFill>
              </a:defRPr>
            </a:lvl7pPr>
            <a:lvl8pPr indent="-317500" lvl="7" marL="3657600" algn="l">
              <a:lnSpc>
                <a:spcPct val="115000"/>
              </a:lnSpc>
              <a:spcBef>
                <a:spcPts val="1600"/>
              </a:spcBef>
              <a:spcAft>
                <a:spcPts val="0"/>
              </a:spcAft>
              <a:buClr>
                <a:srgbClr val="000000"/>
              </a:buClr>
              <a:buSzPts val="1400"/>
              <a:buChar char="○"/>
              <a:defRPr>
                <a:solidFill>
                  <a:srgbClr val="000000"/>
                </a:solidFill>
              </a:defRPr>
            </a:lvl8pPr>
            <a:lvl9pPr indent="-317500" lvl="8" marL="4114800" algn="l">
              <a:lnSpc>
                <a:spcPct val="115000"/>
              </a:lnSpc>
              <a:spcBef>
                <a:spcPts val="1600"/>
              </a:spcBef>
              <a:spcAft>
                <a:spcPts val="1600"/>
              </a:spcAft>
              <a:buSzPts val="1400"/>
              <a:buChar char="■"/>
              <a:defRPr/>
            </a:lvl9pPr>
          </a:lstStyle>
          <a:p/>
        </p:txBody>
      </p:sp>
      <p:sp>
        <p:nvSpPr>
          <p:cNvPr id="16" name="Google Shape;16;p10"/>
          <p:cNvSpPr txBox="1"/>
          <p:nvPr>
            <p:ph idx="12" type="sldNum"/>
          </p:nvPr>
        </p:nvSpPr>
        <p:spPr>
          <a:xfrm>
            <a:off x="8523550" y="4813799"/>
            <a:ext cx="548700" cy="2754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10"/>
          <p:cNvSpPr txBox="1"/>
          <p:nvPr/>
        </p:nvSpPr>
        <p:spPr>
          <a:xfrm>
            <a:off x="471900" y="4803525"/>
            <a:ext cx="8133300" cy="29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UIT.CS2205.ResearchMethodology</a:t>
            </a:r>
            <a:endParaRPr b="1" i="0" sz="1400" u="none" cap="none" strike="noStrike">
              <a:solidFill>
                <a:srgbClr val="FFFFFF"/>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R01" type="title">
  <p:cSld name="TITLE">
    <p:spTree>
      <p:nvGrpSpPr>
        <p:cNvPr id="18" name="Shape 18"/>
        <p:cNvGrpSpPr/>
        <p:nvPr/>
      </p:nvGrpSpPr>
      <p:grpSpPr>
        <a:xfrm>
          <a:off x="0" y="0"/>
          <a:ext cx="0" cy="0"/>
          <a:chOff x="0" y="0"/>
          <a:chExt cx="0" cy="0"/>
        </a:xfrm>
      </p:grpSpPr>
      <p:sp>
        <p:nvSpPr>
          <p:cNvPr id="19" name="Google Shape;19;p11"/>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1"/>
          <p:cNvSpPr/>
          <p:nvPr/>
        </p:nvSpPr>
        <p:spPr>
          <a:xfrm flipH="1">
            <a:off x="8246400" y="4245875"/>
            <a:ext cx="897600" cy="897600"/>
          </a:xfrm>
          <a:prstGeom prst="round1Rect">
            <a:avLst>
              <a:gd fmla="val 16667" name="adj"/>
            </a:avLst>
          </a:prstGeom>
          <a:solidFill>
            <a:schemeClr val="lt1">
              <a:alpha val="67843"/>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1"/>
          <p:cNvSpPr txBox="1"/>
          <p:nvPr>
            <p:ph type="ctrTitle"/>
          </p:nvPr>
        </p:nvSpPr>
        <p:spPr>
          <a:xfrm>
            <a:off x="390525" y="1819275"/>
            <a:ext cx="8222100" cy="933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2" name="Google Shape;22;p11"/>
          <p:cNvSpPr txBox="1"/>
          <p:nvPr>
            <p:ph idx="1" type="subTitle"/>
          </p:nvPr>
        </p:nvSpPr>
        <p:spPr>
          <a:xfrm>
            <a:off x="390525" y="2789130"/>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2"/>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2"/>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27" name="Google Shape;27;p12"/>
          <p:cNvSpPr txBox="1"/>
          <p:nvPr>
            <p:ph idx="1" type="body"/>
          </p:nvPr>
        </p:nvSpPr>
        <p:spPr>
          <a:xfrm>
            <a:off x="47190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12"/>
          <p:cNvSpPr txBox="1"/>
          <p:nvPr>
            <p:ph idx="2" type="body"/>
          </p:nvPr>
        </p:nvSpPr>
        <p:spPr>
          <a:xfrm>
            <a:off x="4694250" y="1919075"/>
            <a:ext cx="3999900" cy="2710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12"/>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13"/>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3"/>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3"/>
          <p:cNvSpPr txBox="1"/>
          <p:nvPr>
            <p:ph type="title"/>
          </p:nvPr>
        </p:nvSpPr>
        <p:spPr>
          <a:xfrm>
            <a:off x="98250" y="16350"/>
            <a:ext cx="8826600" cy="602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1800"/>
              <a:buNone/>
              <a:defRPr sz="1800"/>
            </a:lvl2pPr>
            <a:lvl3pPr lvl="2" algn="l">
              <a:lnSpc>
                <a:spcPct val="100000"/>
              </a:lnSpc>
              <a:spcBef>
                <a:spcPts val="0"/>
              </a:spcBef>
              <a:spcAft>
                <a:spcPts val="0"/>
              </a:spcAft>
              <a:buSzPts val="1800"/>
              <a:buNone/>
              <a:defRPr sz="1800"/>
            </a:lvl3pPr>
            <a:lvl4pPr lvl="3" algn="l">
              <a:lnSpc>
                <a:spcPct val="100000"/>
              </a:lnSpc>
              <a:spcBef>
                <a:spcPts val="0"/>
              </a:spcBef>
              <a:spcAft>
                <a:spcPts val="0"/>
              </a:spcAft>
              <a:buSzPts val="1800"/>
              <a:buNone/>
              <a:defRPr sz="1800"/>
            </a:lvl4pPr>
            <a:lvl5pPr lvl="4" algn="l">
              <a:lnSpc>
                <a:spcPct val="100000"/>
              </a:lnSpc>
              <a:spcBef>
                <a:spcPts val="0"/>
              </a:spcBef>
              <a:spcAft>
                <a:spcPts val="0"/>
              </a:spcAft>
              <a:buSzPts val="1800"/>
              <a:buNone/>
              <a:defRPr sz="1800"/>
            </a:lvl5pPr>
            <a:lvl6pPr lvl="5" algn="l">
              <a:lnSpc>
                <a:spcPct val="100000"/>
              </a:lnSpc>
              <a:spcBef>
                <a:spcPts val="0"/>
              </a:spcBef>
              <a:spcAft>
                <a:spcPts val="0"/>
              </a:spcAft>
              <a:buSzPts val="1800"/>
              <a:buNone/>
              <a:defRPr sz="1800"/>
            </a:lvl6pPr>
            <a:lvl7pPr lvl="6" algn="l">
              <a:lnSpc>
                <a:spcPct val="100000"/>
              </a:lnSpc>
              <a:spcBef>
                <a:spcPts val="0"/>
              </a:spcBef>
              <a:spcAft>
                <a:spcPts val="0"/>
              </a:spcAft>
              <a:buSzPts val="1800"/>
              <a:buNone/>
              <a:defRPr sz="1800"/>
            </a:lvl7pPr>
            <a:lvl8pPr lvl="7" algn="l">
              <a:lnSpc>
                <a:spcPct val="100000"/>
              </a:lnSpc>
              <a:spcBef>
                <a:spcPts val="0"/>
              </a:spcBef>
              <a:spcAft>
                <a:spcPts val="0"/>
              </a:spcAft>
              <a:buSzPts val="1800"/>
              <a:buNone/>
              <a:defRPr sz="1800"/>
            </a:lvl8pPr>
            <a:lvl9pPr lvl="8" algn="l">
              <a:lnSpc>
                <a:spcPct val="100000"/>
              </a:lnSpc>
              <a:spcBef>
                <a:spcPts val="0"/>
              </a:spcBef>
              <a:spcAft>
                <a:spcPts val="0"/>
              </a:spcAft>
              <a:buSzPts val="1800"/>
              <a:buNone/>
              <a:defRPr sz="1800"/>
            </a:lvl9pPr>
          </a:lstStyle>
          <a:p/>
        </p:txBody>
      </p:sp>
      <p:sp>
        <p:nvSpPr>
          <p:cNvPr id="34" name="Google Shape;34;p13"/>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1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4"/>
          <p:cNvSpPr txBox="1"/>
          <p:nvPr>
            <p:ph type="title"/>
          </p:nvPr>
        </p:nvSpPr>
        <p:spPr>
          <a:xfrm>
            <a:off x="226078" y="357800"/>
            <a:ext cx="2808000" cy="953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9" name="Google Shape;39;p14"/>
          <p:cNvSpPr txBox="1"/>
          <p:nvPr>
            <p:ph idx="1" type="body"/>
          </p:nvPr>
        </p:nvSpPr>
        <p:spPr>
          <a:xfrm>
            <a:off x="226075" y="1465800"/>
            <a:ext cx="2808000" cy="31635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Clr>
                <a:schemeClr val="lt1"/>
              </a:buClr>
              <a:buSzPts val="1200"/>
              <a:buChar char="●"/>
              <a:defRPr sz="1200">
                <a:solidFill>
                  <a:schemeClr val="lt1"/>
                </a:solidFill>
              </a:defRPr>
            </a:lvl1pPr>
            <a:lvl2pPr indent="-304800" lvl="1" marL="914400" algn="l">
              <a:lnSpc>
                <a:spcPct val="115000"/>
              </a:lnSpc>
              <a:spcBef>
                <a:spcPts val="1600"/>
              </a:spcBef>
              <a:spcAft>
                <a:spcPts val="0"/>
              </a:spcAft>
              <a:buClr>
                <a:schemeClr val="lt1"/>
              </a:buClr>
              <a:buSzPts val="1200"/>
              <a:buChar char="○"/>
              <a:defRPr sz="1200">
                <a:solidFill>
                  <a:schemeClr val="lt1"/>
                </a:solidFill>
              </a:defRPr>
            </a:lvl2pPr>
            <a:lvl3pPr indent="-304800" lvl="2" marL="1371600" algn="l">
              <a:lnSpc>
                <a:spcPct val="115000"/>
              </a:lnSpc>
              <a:spcBef>
                <a:spcPts val="1600"/>
              </a:spcBef>
              <a:spcAft>
                <a:spcPts val="0"/>
              </a:spcAft>
              <a:buClr>
                <a:schemeClr val="lt1"/>
              </a:buClr>
              <a:buSzPts val="1200"/>
              <a:buChar char="■"/>
              <a:defRPr sz="1200">
                <a:solidFill>
                  <a:schemeClr val="lt1"/>
                </a:solidFill>
              </a:defRPr>
            </a:lvl3pPr>
            <a:lvl4pPr indent="-304800" lvl="3" marL="1828800" algn="l">
              <a:lnSpc>
                <a:spcPct val="115000"/>
              </a:lnSpc>
              <a:spcBef>
                <a:spcPts val="1600"/>
              </a:spcBef>
              <a:spcAft>
                <a:spcPts val="0"/>
              </a:spcAft>
              <a:buClr>
                <a:schemeClr val="lt1"/>
              </a:buClr>
              <a:buSzPts val="1200"/>
              <a:buChar char="●"/>
              <a:defRPr sz="1200">
                <a:solidFill>
                  <a:schemeClr val="lt1"/>
                </a:solidFill>
              </a:defRPr>
            </a:lvl4pPr>
            <a:lvl5pPr indent="-304800" lvl="4" marL="2286000" algn="l">
              <a:lnSpc>
                <a:spcPct val="115000"/>
              </a:lnSpc>
              <a:spcBef>
                <a:spcPts val="1600"/>
              </a:spcBef>
              <a:spcAft>
                <a:spcPts val="0"/>
              </a:spcAft>
              <a:buClr>
                <a:schemeClr val="lt1"/>
              </a:buClr>
              <a:buSzPts val="1200"/>
              <a:buChar char="○"/>
              <a:defRPr sz="1200">
                <a:solidFill>
                  <a:schemeClr val="lt1"/>
                </a:solidFill>
              </a:defRPr>
            </a:lvl5pPr>
            <a:lvl6pPr indent="-304800" lvl="5" marL="2743200" algn="l">
              <a:lnSpc>
                <a:spcPct val="115000"/>
              </a:lnSpc>
              <a:spcBef>
                <a:spcPts val="1600"/>
              </a:spcBef>
              <a:spcAft>
                <a:spcPts val="0"/>
              </a:spcAft>
              <a:buClr>
                <a:schemeClr val="lt1"/>
              </a:buClr>
              <a:buSzPts val="1200"/>
              <a:buChar char="■"/>
              <a:defRPr sz="1200">
                <a:solidFill>
                  <a:schemeClr val="lt1"/>
                </a:solidFill>
              </a:defRPr>
            </a:lvl6pPr>
            <a:lvl7pPr indent="-304800" lvl="6" marL="3200400" algn="l">
              <a:lnSpc>
                <a:spcPct val="115000"/>
              </a:lnSpc>
              <a:spcBef>
                <a:spcPts val="1600"/>
              </a:spcBef>
              <a:spcAft>
                <a:spcPts val="0"/>
              </a:spcAft>
              <a:buClr>
                <a:schemeClr val="lt1"/>
              </a:buClr>
              <a:buSzPts val="1200"/>
              <a:buChar char="●"/>
              <a:defRPr sz="1200">
                <a:solidFill>
                  <a:schemeClr val="lt1"/>
                </a:solidFill>
              </a:defRPr>
            </a:lvl7pPr>
            <a:lvl8pPr indent="-304800" lvl="7" marL="3657600" algn="l">
              <a:lnSpc>
                <a:spcPct val="115000"/>
              </a:lnSpc>
              <a:spcBef>
                <a:spcPts val="1600"/>
              </a:spcBef>
              <a:spcAft>
                <a:spcPts val="0"/>
              </a:spcAft>
              <a:buClr>
                <a:schemeClr val="lt1"/>
              </a:buClr>
              <a:buSzPts val="1200"/>
              <a:buChar char="○"/>
              <a:defRPr sz="1200">
                <a:solidFill>
                  <a:schemeClr val="lt1"/>
                </a:solidFill>
              </a:defRPr>
            </a:lvl8pPr>
            <a:lvl9pPr indent="-304800" lvl="8" marL="4114800" algn="l">
              <a:lnSpc>
                <a:spcPct val="115000"/>
              </a:lnSpc>
              <a:spcBef>
                <a:spcPts val="1600"/>
              </a:spcBef>
              <a:spcAft>
                <a:spcPts val="1600"/>
              </a:spcAft>
              <a:buClr>
                <a:schemeClr val="lt1"/>
              </a:buClr>
              <a:buSzPts val="1200"/>
              <a:buChar char="■"/>
              <a:defRPr sz="1200">
                <a:solidFill>
                  <a:schemeClr val="lt1"/>
                </a:solidFill>
              </a:defRPr>
            </a:lvl9pPr>
          </a:lstStyle>
          <a:p/>
        </p:txBody>
      </p:sp>
      <p:sp>
        <p:nvSpPr>
          <p:cNvPr id="40" name="Google Shape;40;p14"/>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15"/>
          <p:cNvSpPr txBox="1"/>
          <p:nvPr>
            <p:ph type="title"/>
          </p:nvPr>
        </p:nvSpPr>
        <p:spPr>
          <a:xfrm>
            <a:off x="490250" y="488250"/>
            <a:ext cx="62271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6000"/>
            </a:lvl1pPr>
            <a:lvl2pPr lvl="1" algn="l">
              <a:lnSpc>
                <a:spcPct val="100000"/>
              </a:lnSpc>
              <a:spcBef>
                <a:spcPts val="0"/>
              </a:spcBef>
              <a:spcAft>
                <a:spcPts val="0"/>
              </a:spcAft>
              <a:buSzPts val="6000"/>
              <a:buNone/>
              <a:defRPr sz="6000"/>
            </a:lvl2pPr>
            <a:lvl3pPr lvl="2" algn="l">
              <a:lnSpc>
                <a:spcPct val="100000"/>
              </a:lnSpc>
              <a:spcBef>
                <a:spcPts val="0"/>
              </a:spcBef>
              <a:spcAft>
                <a:spcPts val="0"/>
              </a:spcAft>
              <a:buSzPts val="6000"/>
              <a:buNone/>
              <a:defRPr sz="6000"/>
            </a:lvl3pPr>
            <a:lvl4pPr lvl="3" algn="l">
              <a:lnSpc>
                <a:spcPct val="100000"/>
              </a:lnSpc>
              <a:spcBef>
                <a:spcPts val="0"/>
              </a:spcBef>
              <a:spcAft>
                <a:spcPts val="0"/>
              </a:spcAft>
              <a:buSzPts val="6000"/>
              <a:buNone/>
              <a:defRPr sz="6000"/>
            </a:lvl4pPr>
            <a:lvl5pPr lvl="4" algn="l">
              <a:lnSpc>
                <a:spcPct val="100000"/>
              </a:lnSpc>
              <a:spcBef>
                <a:spcPts val="0"/>
              </a:spcBef>
              <a:spcAft>
                <a:spcPts val="0"/>
              </a:spcAft>
              <a:buSzPts val="6000"/>
              <a:buNone/>
              <a:defRPr sz="6000"/>
            </a:lvl5pPr>
            <a:lvl6pPr lvl="5" algn="l">
              <a:lnSpc>
                <a:spcPct val="100000"/>
              </a:lnSpc>
              <a:spcBef>
                <a:spcPts val="0"/>
              </a:spcBef>
              <a:spcAft>
                <a:spcPts val="0"/>
              </a:spcAft>
              <a:buSzPts val="6000"/>
              <a:buNone/>
              <a:defRPr sz="6000"/>
            </a:lvl6pPr>
            <a:lvl7pPr lvl="6" algn="l">
              <a:lnSpc>
                <a:spcPct val="100000"/>
              </a:lnSpc>
              <a:spcBef>
                <a:spcPts val="0"/>
              </a:spcBef>
              <a:spcAft>
                <a:spcPts val="0"/>
              </a:spcAft>
              <a:buSzPts val="6000"/>
              <a:buNone/>
              <a:defRPr sz="6000"/>
            </a:lvl7pPr>
            <a:lvl8pPr lvl="7" algn="l">
              <a:lnSpc>
                <a:spcPct val="100000"/>
              </a:lnSpc>
              <a:spcBef>
                <a:spcPts val="0"/>
              </a:spcBef>
              <a:spcAft>
                <a:spcPts val="0"/>
              </a:spcAft>
              <a:buSzPts val="6000"/>
              <a:buNone/>
              <a:defRPr sz="6000"/>
            </a:lvl8pPr>
            <a:lvl9pPr lvl="8" algn="l">
              <a:lnSpc>
                <a:spcPct val="100000"/>
              </a:lnSpc>
              <a:spcBef>
                <a:spcPts val="0"/>
              </a:spcBef>
              <a:spcAft>
                <a:spcPts val="0"/>
              </a:spcAft>
              <a:buSzPts val="6000"/>
              <a:buNone/>
              <a:defRPr sz="6000"/>
            </a:lvl9pPr>
          </a:lstStyle>
          <a:p/>
        </p:txBody>
      </p:sp>
      <p:sp>
        <p:nvSpPr>
          <p:cNvPr id="43" name="Google Shape;43;p15"/>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16"/>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6"/>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6"/>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2"/>
              </a:buClr>
              <a:buSzPts val="4200"/>
              <a:buNone/>
              <a:defRPr sz="4200">
                <a:solidFill>
                  <a:schemeClr val="dk2"/>
                </a:solidFill>
              </a:defRPr>
            </a:lvl1pPr>
            <a:lvl2pPr lvl="1" algn="ctr">
              <a:lnSpc>
                <a:spcPct val="100000"/>
              </a:lnSpc>
              <a:spcBef>
                <a:spcPts val="0"/>
              </a:spcBef>
              <a:spcAft>
                <a:spcPts val="0"/>
              </a:spcAft>
              <a:buClr>
                <a:schemeClr val="dk2"/>
              </a:buClr>
              <a:buSzPts val="4200"/>
              <a:buNone/>
              <a:defRPr sz="4200">
                <a:solidFill>
                  <a:schemeClr val="dk2"/>
                </a:solidFill>
              </a:defRPr>
            </a:lvl2pPr>
            <a:lvl3pPr lvl="2" algn="ctr">
              <a:lnSpc>
                <a:spcPct val="100000"/>
              </a:lnSpc>
              <a:spcBef>
                <a:spcPts val="0"/>
              </a:spcBef>
              <a:spcAft>
                <a:spcPts val="0"/>
              </a:spcAft>
              <a:buClr>
                <a:schemeClr val="dk2"/>
              </a:buClr>
              <a:buSzPts val="4200"/>
              <a:buNone/>
              <a:defRPr sz="4200">
                <a:solidFill>
                  <a:schemeClr val="dk2"/>
                </a:solidFill>
              </a:defRPr>
            </a:lvl3pPr>
            <a:lvl4pPr lvl="3" algn="ctr">
              <a:lnSpc>
                <a:spcPct val="100000"/>
              </a:lnSpc>
              <a:spcBef>
                <a:spcPts val="0"/>
              </a:spcBef>
              <a:spcAft>
                <a:spcPts val="0"/>
              </a:spcAft>
              <a:buClr>
                <a:schemeClr val="dk2"/>
              </a:buClr>
              <a:buSzPts val="4200"/>
              <a:buNone/>
              <a:defRPr sz="4200">
                <a:solidFill>
                  <a:schemeClr val="dk2"/>
                </a:solidFill>
              </a:defRPr>
            </a:lvl4pPr>
            <a:lvl5pPr lvl="4" algn="ctr">
              <a:lnSpc>
                <a:spcPct val="100000"/>
              </a:lnSpc>
              <a:spcBef>
                <a:spcPts val="0"/>
              </a:spcBef>
              <a:spcAft>
                <a:spcPts val="0"/>
              </a:spcAft>
              <a:buClr>
                <a:schemeClr val="dk2"/>
              </a:buClr>
              <a:buSzPts val="4200"/>
              <a:buNone/>
              <a:defRPr sz="4200">
                <a:solidFill>
                  <a:schemeClr val="dk2"/>
                </a:solidFill>
              </a:defRPr>
            </a:lvl5pPr>
            <a:lvl6pPr lvl="5" algn="ctr">
              <a:lnSpc>
                <a:spcPct val="100000"/>
              </a:lnSpc>
              <a:spcBef>
                <a:spcPts val="0"/>
              </a:spcBef>
              <a:spcAft>
                <a:spcPts val="0"/>
              </a:spcAft>
              <a:buClr>
                <a:schemeClr val="dk2"/>
              </a:buClr>
              <a:buSzPts val="4200"/>
              <a:buNone/>
              <a:defRPr sz="4200">
                <a:solidFill>
                  <a:schemeClr val="dk2"/>
                </a:solidFill>
              </a:defRPr>
            </a:lvl6pPr>
            <a:lvl7pPr lvl="6" algn="ctr">
              <a:lnSpc>
                <a:spcPct val="100000"/>
              </a:lnSpc>
              <a:spcBef>
                <a:spcPts val="0"/>
              </a:spcBef>
              <a:spcAft>
                <a:spcPts val="0"/>
              </a:spcAft>
              <a:buClr>
                <a:schemeClr val="dk2"/>
              </a:buClr>
              <a:buSzPts val="4200"/>
              <a:buNone/>
              <a:defRPr sz="4200">
                <a:solidFill>
                  <a:schemeClr val="dk2"/>
                </a:solidFill>
              </a:defRPr>
            </a:lvl7pPr>
            <a:lvl8pPr lvl="7" algn="ctr">
              <a:lnSpc>
                <a:spcPct val="100000"/>
              </a:lnSpc>
              <a:spcBef>
                <a:spcPts val="0"/>
              </a:spcBef>
              <a:spcAft>
                <a:spcPts val="0"/>
              </a:spcAft>
              <a:buClr>
                <a:schemeClr val="dk2"/>
              </a:buClr>
              <a:buSzPts val="4200"/>
              <a:buNone/>
              <a:defRPr sz="4200">
                <a:solidFill>
                  <a:schemeClr val="dk2"/>
                </a:solidFill>
              </a:defRPr>
            </a:lvl8pPr>
            <a:lvl9pPr lvl="8" algn="ctr">
              <a:lnSpc>
                <a:spcPct val="100000"/>
              </a:lnSpc>
              <a:spcBef>
                <a:spcPts val="0"/>
              </a:spcBef>
              <a:spcAft>
                <a:spcPts val="0"/>
              </a:spcAft>
              <a:buClr>
                <a:schemeClr val="dk2"/>
              </a:buClr>
              <a:buSzPts val="4200"/>
              <a:buNone/>
              <a:defRPr sz="4200">
                <a:solidFill>
                  <a:schemeClr val="dk2"/>
                </a:solidFill>
              </a:defRPr>
            </a:lvl9pPr>
          </a:lstStyle>
          <a:p/>
        </p:txBody>
      </p:sp>
      <p:sp>
        <p:nvSpPr>
          <p:cNvPr id="48" name="Google Shape;48;p16"/>
          <p:cNvSpPr txBox="1"/>
          <p:nvPr>
            <p:ph idx="1" type="subTitle"/>
          </p:nvPr>
        </p:nvSpPr>
        <p:spPr>
          <a:xfrm>
            <a:off x="265500" y="2779467"/>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9" name="Google Shape;49;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0" name="Google Shape;50;p16"/>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7"/>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7"/>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7"/>
          <p:cNvSpPr txBox="1"/>
          <p:nvPr>
            <p:ph idx="1" type="body"/>
          </p:nvPr>
        </p:nvSpPr>
        <p:spPr>
          <a:xfrm>
            <a:off x="57150" y="4163425"/>
            <a:ext cx="8382000" cy="44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lt1"/>
              </a:buClr>
              <a:buSzPts val="1200"/>
              <a:buNone/>
              <a:defRPr sz="1200">
                <a:solidFill>
                  <a:schemeClr val="lt1"/>
                </a:solidFill>
              </a:defRPr>
            </a:lvl1pPr>
          </a:lstStyle>
          <a:p/>
        </p:txBody>
      </p:sp>
      <p:sp>
        <p:nvSpPr>
          <p:cNvPr id="55" name="Google Shape;55;p17"/>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8"/>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lt2"/>
              </a:buClr>
              <a:buSzPts val="1400"/>
              <a:buFont typeface="Roboto"/>
              <a:buChar char="○"/>
              <a:defRPr b="0" i="0" sz="1400" u="none" cap="none" strike="noStrike">
                <a:solidFill>
                  <a:schemeClr val="lt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lt2"/>
              </a:buClr>
              <a:buSzPts val="1400"/>
              <a:buFont typeface="Roboto"/>
              <a:buChar char="■"/>
              <a:defRPr b="0" i="0" sz="1400" u="none" cap="none" strike="noStrike">
                <a:solidFill>
                  <a:schemeClr val="lt2"/>
                </a:solidFill>
                <a:latin typeface="Roboto"/>
                <a:ea typeface="Roboto"/>
                <a:cs typeface="Roboto"/>
                <a:sym typeface="Roboto"/>
              </a:defRPr>
            </a:lvl9pPr>
          </a:lstStyle>
          <a:p/>
        </p:txBody>
      </p:sp>
      <p:sp>
        <p:nvSpPr>
          <p:cNvPr id="8" name="Google Shape;8;p8"/>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youtu.be/UEnCAtHWDrk" TargetMode="External"/><Relationship Id="rId4" Type="http://schemas.openxmlformats.org/officeDocument/2006/relationships/hyperlink" Target="https://github.com/phamthibichnga/CS2205.CH183" TargetMode="External"/><Relationship Id="rId5"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title"/>
          </p:nvPr>
        </p:nvSpPr>
        <p:spPr>
          <a:xfrm>
            <a:off x="460950" y="1315250"/>
            <a:ext cx="8222100" cy="1012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b="1" lang="en" sz="2800"/>
              <a:t>TẠO SINH VIDEO VẬT THỂ THỰC HIỆN HÀNH ĐỘNG CỦA CON NGƯỜI DỰA TRÊN CHỈ DẪN VĂN BẢN VỚI ĐA RÀNG BUỘC</a:t>
            </a:r>
            <a:endParaRPr b="1" sz="2800"/>
          </a:p>
        </p:txBody>
      </p:sp>
      <p:sp>
        <p:nvSpPr>
          <p:cNvPr id="67" name="Google Shape;67;p1"/>
          <p:cNvSpPr txBox="1"/>
          <p:nvPr>
            <p:ph type="title"/>
          </p:nvPr>
        </p:nvSpPr>
        <p:spPr>
          <a:xfrm>
            <a:off x="2084575" y="2910600"/>
            <a:ext cx="51705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200"/>
              <a:buNone/>
            </a:pPr>
            <a:r>
              <a:rPr b="1" lang="en" sz="2400"/>
              <a:t>Phạm Thị Bích Nga</a:t>
            </a:r>
            <a:r>
              <a:rPr b="1" lang="en" sz="2400"/>
              <a:t> - </a:t>
            </a:r>
            <a:r>
              <a:rPr b="1" lang="en" sz="2400"/>
              <a:t>240101018</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Tóm tắt </a:t>
            </a:r>
            <a:endParaRPr/>
          </a:p>
        </p:txBody>
      </p:sp>
      <p:sp>
        <p:nvSpPr>
          <p:cNvPr id="73" name="Google Shape;73;p2"/>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Arial"/>
              <a:buChar char="●"/>
            </a:pPr>
            <a:r>
              <a:rPr lang="en"/>
              <a:t>Lớp: CS2205.CH183</a:t>
            </a:r>
            <a:endParaRPr/>
          </a:p>
          <a:p>
            <a:pPr indent="-368300" lvl="0" marL="457200" rtl="0" algn="l">
              <a:spcBef>
                <a:spcPts val="0"/>
              </a:spcBef>
              <a:spcAft>
                <a:spcPts val="0"/>
              </a:spcAft>
              <a:buSzPts val="2200"/>
              <a:buChar char="●"/>
            </a:pPr>
            <a:r>
              <a:rPr lang="en"/>
              <a:t>Link Youtube: </a:t>
            </a:r>
            <a:r>
              <a:rPr lang="en" u="sng">
                <a:solidFill>
                  <a:schemeClr val="hlink"/>
                </a:solidFill>
                <a:hlinkClick r:id="rId3"/>
              </a:rPr>
              <a:t>youtube_vid</a:t>
            </a:r>
            <a:endParaRPr/>
          </a:p>
          <a:p>
            <a:pPr indent="-368300" lvl="0" marL="457200" rtl="0" algn="l">
              <a:spcBef>
                <a:spcPts val="0"/>
              </a:spcBef>
              <a:spcAft>
                <a:spcPts val="0"/>
              </a:spcAft>
              <a:buSzPts val="2200"/>
              <a:buFont typeface="Arial"/>
              <a:buChar char="●"/>
            </a:pPr>
            <a:r>
              <a:rPr lang="en"/>
              <a:t>Link Github: </a:t>
            </a:r>
            <a:r>
              <a:rPr lang="en" u="sng">
                <a:solidFill>
                  <a:schemeClr val="hlink"/>
                </a:solidFill>
                <a:hlinkClick r:id="rId4"/>
              </a:rPr>
              <a:t>github_link</a:t>
            </a:r>
            <a:endParaRPr/>
          </a:p>
          <a:p>
            <a:pPr indent="-368300" lvl="0" marL="457200" rtl="0" algn="l">
              <a:spcBef>
                <a:spcPts val="0"/>
              </a:spcBef>
              <a:spcAft>
                <a:spcPts val="0"/>
              </a:spcAft>
              <a:buSzPts val="2200"/>
              <a:buChar char="●"/>
            </a:pPr>
            <a:r>
              <a:rPr lang="en"/>
              <a:t>Họ tên: Phạm Thị Bích Nga</a:t>
            </a:r>
            <a:endParaRPr sz="1800"/>
          </a:p>
        </p:txBody>
      </p:sp>
      <p:pic>
        <p:nvPicPr>
          <p:cNvPr id="74" name="Google Shape;74;p2"/>
          <p:cNvPicPr preferRelativeResize="0"/>
          <p:nvPr/>
        </p:nvPicPr>
        <p:blipFill>
          <a:blip r:embed="rId5">
            <a:alphaModFix/>
          </a:blip>
          <a:stretch>
            <a:fillRect/>
          </a:stretch>
        </p:blipFill>
        <p:spPr>
          <a:xfrm>
            <a:off x="6649450" y="2061900"/>
            <a:ext cx="1981200" cy="2667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Giới thiệu</a:t>
            </a:r>
            <a:endParaRPr/>
          </a:p>
        </p:txBody>
      </p:sp>
      <p:pic>
        <p:nvPicPr>
          <p:cNvPr id="80" name="Google Shape;80;p3"/>
          <p:cNvPicPr preferRelativeResize="0"/>
          <p:nvPr/>
        </p:nvPicPr>
        <p:blipFill rotWithShape="1">
          <a:blip r:embed="rId3">
            <a:alphaModFix/>
          </a:blip>
          <a:srcRect b="0" l="0" r="0" t="10055"/>
          <a:stretch/>
        </p:blipFill>
        <p:spPr>
          <a:xfrm>
            <a:off x="1575850" y="2657675"/>
            <a:ext cx="5603325" cy="2134600"/>
          </a:xfrm>
          <a:prstGeom prst="rect">
            <a:avLst/>
          </a:prstGeom>
          <a:noFill/>
          <a:ln>
            <a:noFill/>
          </a:ln>
        </p:spPr>
      </p:pic>
      <p:sp>
        <p:nvSpPr>
          <p:cNvPr id="81" name="Google Shape;81;p3"/>
          <p:cNvSpPr txBox="1"/>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200">
                <a:solidFill>
                  <a:srgbClr val="FFFFFF"/>
                </a:solidFill>
                <a:latin typeface="Roboto"/>
                <a:ea typeface="Roboto"/>
                <a:cs typeface="Roboto"/>
                <a:sym typeface="Roboto"/>
              </a:rPr>
              <a:t>Giới thiệu</a:t>
            </a:r>
            <a:endParaRPr sz="3200">
              <a:solidFill>
                <a:srgbClr val="FFFFFF"/>
              </a:solidFill>
              <a:latin typeface="Roboto"/>
              <a:ea typeface="Roboto"/>
              <a:cs typeface="Roboto"/>
              <a:sym typeface="Roboto"/>
            </a:endParaRPr>
          </a:p>
        </p:txBody>
      </p:sp>
      <p:sp>
        <p:nvSpPr>
          <p:cNvPr id="82" name="Google Shape;82;p3"/>
          <p:cNvSpPr txBox="1"/>
          <p:nvPr/>
        </p:nvSpPr>
        <p:spPr>
          <a:xfrm>
            <a:off x="61200" y="728375"/>
            <a:ext cx="9082800" cy="1413300"/>
          </a:xfrm>
          <a:prstGeom prst="rect">
            <a:avLst/>
          </a:prstGeom>
          <a:noFill/>
          <a:ln>
            <a:noFill/>
          </a:ln>
        </p:spPr>
        <p:txBody>
          <a:bodyPr anchorCtr="0" anchor="t" bIns="91425" lIns="91425" spcFirstLastPara="1" rIns="91425" wrap="square" tIns="91425">
            <a:noAutofit/>
          </a:bodyPr>
          <a:lstStyle/>
          <a:p>
            <a:pPr indent="-314325" lvl="0" marL="457200" rtl="0" algn="l">
              <a:lnSpc>
                <a:spcPct val="150000"/>
              </a:lnSpc>
              <a:spcBef>
                <a:spcPts val="0"/>
              </a:spcBef>
              <a:spcAft>
                <a:spcPts val="0"/>
              </a:spcAft>
              <a:buSzPts val="1350"/>
              <a:buFont typeface="Roboto"/>
              <a:buChar char="●"/>
            </a:pPr>
            <a:r>
              <a:rPr lang="en" sz="1350">
                <a:latin typeface="Roboto"/>
                <a:ea typeface="Roboto"/>
                <a:cs typeface="Roboto"/>
                <a:sym typeface="Roboto"/>
              </a:rPr>
              <a:t>Bài toán </a:t>
            </a:r>
            <a:r>
              <a:rPr b="1" lang="en" sz="1350">
                <a:latin typeface="Roboto"/>
                <a:ea typeface="Roboto"/>
                <a:cs typeface="Roboto"/>
                <a:sym typeface="Roboto"/>
              </a:rPr>
              <a:t>tạo sinh video nhân hóa vật thể thực hiện hành động của con người</a:t>
            </a:r>
            <a:r>
              <a:rPr lang="en" sz="1350">
                <a:latin typeface="Roboto"/>
                <a:ea typeface="Roboto"/>
                <a:cs typeface="Roboto"/>
                <a:sym typeface="Roboto"/>
              </a:rPr>
              <a:t> nhằm mô phỏng vật không phải người nhưng có hình dáng, cử chỉ và chuyển động giống con người</a:t>
            </a:r>
            <a:endParaRPr sz="1350">
              <a:latin typeface="Roboto"/>
              <a:ea typeface="Roboto"/>
              <a:cs typeface="Roboto"/>
              <a:sym typeface="Roboto"/>
            </a:endParaRPr>
          </a:p>
          <a:p>
            <a:pPr indent="-314325" lvl="0" marL="457200" rtl="0" algn="l">
              <a:lnSpc>
                <a:spcPct val="150000"/>
              </a:lnSpc>
              <a:spcBef>
                <a:spcPts val="0"/>
              </a:spcBef>
              <a:spcAft>
                <a:spcPts val="0"/>
              </a:spcAft>
              <a:buSzPts val="1350"/>
              <a:buFont typeface="Roboto"/>
              <a:buChar char="●"/>
            </a:pPr>
            <a:r>
              <a:rPr lang="en" sz="1350">
                <a:latin typeface="Roboto"/>
                <a:ea typeface="Roboto"/>
                <a:cs typeface="Roboto"/>
                <a:sym typeface="Roboto"/>
              </a:rPr>
              <a:t>Đây là một bài toán mới, </a:t>
            </a:r>
            <a:r>
              <a:rPr lang="en" sz="1350">
                <a:latin typeface="Roboto"/>
                <a:ea typeface="Roboto"/>
                <a:cs typeface="Roboto"/>
                <a:sym typeface="Roboto"/>
              </a:rPr>
              <a:t>ứ</a:t>
            </a:r>
            <a:r>
              <a:rPr lang="en" sz="1350">
                <a:latin typeface="Roboto"/>
                <a:ea typeface="Roboto"/>
                <a:cs typeface="Roboto"/>
                <a:sym typeface="Roboto"/>
              </a:rPr>
              <a:t>ng dụng tiềm năng trong các lĩnh vực phim ảnh, quảng cáo và hoạt hình.</a:t>
            </a:r>
            <a:endParaRPr sz="1350">
              <a:latin typeface="Roboto"/>
              <a:ea typeface="Roboto"/>
              <a:cs typeface="Roboto"/>
              <a:sym typeface="Roboto"/>
            </a:endParaRPr>
          </a:p>
          <a:p>
            <a:pPr indent="-314325" lvl="0" marL="457200" rtl="0" algn="l">
              <a:lnSpc>
                <a:spcPct val="150000"/>
              </a:lnSpc>
              <a:spcBef>
                <a:spcPts val="0"/>
              </a:spcBef>
              <a:spcAft>
                <a:spcPts val="0"/>
              </a:spcAft>
              <a:buSzPts val="1350"/>
              <a:buFont typeface="Roboto"/>
              <a:buChar char="●"/>
            </a:pPr>
            <a:r>
              <a:rPr lang="en" sz="1350">
                <a:latin typeface="Roboto"/>
                <a:ea typeface="Roboto"/>
                <a:cs typeface="Roboto"/>
                <a:sym typeface="Roboto"/>
              </a:rPr>
              <a:t>Thách thức: mô hình tạo sinh hiện tại chưa diễn giải tốt các loại chỉ dẫn văn bản sáng tạo như “nhân hóa” </a:t>
            </a:r>
            <a:endParaRPr sz="1350">
              <a:latin typeface="Roboto"/>
              <a:ea typeface="Roboto"/>
              <a:cs typeface="Roboto"/>
              <a:sym typeface="Roboto"/>
            </a:endParaRPr>
          </a:p>
          <a:p>
            <a:pPr indent="0" lvl="0" marL="457200" rtl="0" algn="l">
              <a:lnSpc>
                <a:spcPct val="150000"/>
              </a:lnSpc>
              <a:spcBef>
                <a:spcPts val="0"/>
              </a:spcBef>
              <a:spcAft>
                <a:spcPts val="0"/>
              </a:spcAft>
              <a:buNone/>
            </a:pPr>
            <a:r>
              <a:rPr lang="en" sz="1350">
                <a:latin typeface="Roboto"/>
                <a:ea typeface="Roboto"/>
                <a:cs typeface="Roboto"/>
                <a:sym typeface="Roboto"/>
              </a:rPr>
              <a:t>=&gt; Bổ sung thêm các ràng buộc để cung </a:t>
            </a:r>
            <a:r>
              <a:rPr lang="en" sz="1350">
                <a:latin typeface="Roboto"/>
                <a:ea typeface="Roboto"/>
                <a:cs typeface="Roboto"/>
                <a:sym typeface="Roboto"/>
              </a:rPr>
              <a:t>cấp</a:t>
            </a:r>
            <a:r>
              <a:rPr lang="en" sz="1350">
                <a:latin typeface="Roboto"/>
                <a:ea typeface="Roboto"/>
                <a:cs typeface="Roboto"/>
                <a:sym typeface="Roboto"/>
              </a:rPr>
              <a:t> thêm thông tin ngữ nghĩa cho mô hình </a:t>
            </a:r>
            <a:endParaRPr sz="1350">
              <a:latin typeface="Roboto"/>
              <a:ea typeface="Roboto"/>
              <a:cs typeface="Roboto"/>
              <a:sym typeface="Roboto"/>
            </a:endParaRPr>
          </a:p>
          <a:p>
            <a:pPr indent="0" lvl="0" marL="457200" rtl="0" algn="l">
              <a:lnSpc>
                <a:spcPct val="150000"/>
              </a:lnSpc>
              <a:spcBef>
                <a:spcPts val="0"/>
              </a:spcBef>
              <a:spcAft>
                <a:spcPts val="0"/>
              </a:spcAft>
              <a:buNone/>
            </a:pPr>
            <a:r>
              <a:rPr lang="en" sz="1350">
                <a:latin typeface="Roboto"/>
                <a:ea typeface="Roboto"/>
                <a:cs typeface="Roboto"/>
                <a:sym typeface="Roboto"/>
              </a:rPr>
              <a:t>=&gt; Tạo sinh video vật thể thực hiện hành động của con người dựa trên chỉ dẫn văn bản và đa ràng buộc.</a:t>
            </a:r>
            <a:endParaRPr sz="135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4"/>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Mục tiêu</a:t>
            </a:r>
            <a:endParaRPr/>
          </a:p>
        </p:txBody>
      </p:sp>
      <p:sp>
        <p:nvSpPr>
          <p:cNvPr id="88" name="Google Shape;88;p4"/>
          <p:cNvSpPr txBox="1"/>
          <p:nvPr>
            <p:ph idx="1" type="body"/>
          </p:nvPr>
        </p:nvSpPr>
        <p:spPr>
          <a:xfrm>
            <a:off x="471900" y="820500"/>
            <a:ext cx="8222100" cy="39084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Khảo sát &amp; phân tích</a:t>
            </a:r>
            <a:endParaRPr sz="1600"/>
          </a:p>
          <a:p>
            <a:pPr indent="-330200" lvl="1" marL="914400" rtl="0" algn="l">
              <a:spcBef>
                <a:spcPts val="0"/>
              </a:spcBef>
              <a:spcAft>
                <a:spcPts val="0"/>
              </a:spcAft>
              <a:buSzPts val="1600"/>
              <a:buChar char="○"/>
            </a:pPr>
            <a:r>
              <a:rPr lang="en" sz="1600"/>
              <a:t>Nghiên cứu các mô hình tạo sinh ảnh/video hiện có.</a:t>
            </a:r>
            <a:endParaRPr sz="1600"/>
          </a:p>
          <a:p>
            <a:pPr indent="-330200" lvl="1" marL="914400" rtl="0" algn="l">
              <a:spcBef>
                <a:spcPts val="0"/>
              </a:spcBef>
              <a:spcAft>
                <a:spcPts val="0"/>
              </a:spcAft>
              <a:buSzPts val="1600"/>
              <a:buChar char="○"/>
            </a:pPr>
            <a:r>
              <a:rPr lang="en" sz="1600"/>
              <a:t>Đánh giá khả năng nhân hóa vật thể &amp; tích hợp đa ràng buộc.</a:t>
            </a:r>
            <a:endParaRPr sz="1600"/>
          </a:p>
          <a:p>
            <a:pPr indent="-330200" lvl="0" marL="457200" rtl="0" algn="l">
              <a:spcBef>
                <a:spcPts val="0"/>
              </a:spcBef>
              <a:spcAft>
                <a:spcPts val="0"/>
              </a:spcAft>
              <a:buSzPts val="1600"/>
              <a:buChar char="●"/>
            </a:pPr>
            <a:r>
              <a:rPr lang="en" sz="1600"/>
              <a:t>Đề xuất phương pháp mới</a:t>
            </a:r>
            <a:endParaRPr sz="1600"/>
          </a:p>
          <a:p>
            <a:pPr indent="-330200" lvl="1" marL="914400" rtl="0" algn="l">
              <a:spcBef>
                <a:spcPts val="0"/>
              </a:spcBef>
              <a:spcAft>
                <a:spcPts val="0"/>
              </a:spcAft>
              <a:buSzPts val="1600"/>
              <a:buChar char="○"/>
            </a:pPr>
            <a:r>
              <a:rPr lang="en" sz="1600"/>
              <a:t>Mô hình tạo sinh video nhân hóa vật thể kết hợp đa ràng buộc</a:t>
            </a:r>
            <a:endParaRPr sz="1600"/>
          </a:p>
          <a:p>
            <a:pPr indent="-330200" lvl="0" marL="457200" rtl="0" algn="l">
              <a:spcBef>
                <a:spcPts val="0"/>
              </a:spcBef>
              <a:spcAft>
                <a:spcPts val="0"/>
              </a:spcAft>
              <a:buSzPts val="1600"/>
              <a:buChar char="●"/>
            </a:pPr>
            <a:r>
              <a:rPr lang="en" sz="1600"/>
              <a:t>Thực nghiệm &amp; đánh giá trên các tiêu chí</a:t>
            </a:r>
            <a:endParaRPr sz="1600"/>
          </a:p>
          <a:p>
            <a:pPr indent="-330200" lvl="1" marL="914400" rtl="0" algn="l">
              <a:spcBef>
                <a:spcPts val="0"/>
              </a:spcBef>
              <a:spcAft>
                <a:spcPts val="0"/>
              </a:spcAft>
              <a:buSzPts val="1600"/>
              <a:buChar char="○"/>
            </a:pPr>
            <a:r>
              <a:rPr lang="en" sz="1600"/>
              <a:t>Chất lượng hình ảnh.</a:t>
            </a:r>
            <a:endParaRPr sz="1600"/>
          </a:p>
          <a:p>
            <a:pPr indent="-330200" lvl="1" marL="914400" rtl="0" algn="l">
              <a:spcBef>
                <a:spcPts val="0"/>
              </a:spcBef>
              <a:spcAft>
                <a:spcPts val="0"/>
              </a:spcAft>
              <a:buSzPts val="1600"/>
              <a:buChar char="○"/>
            </a:pPr>
            <a:r>
              <a:rPr lang="en" sz="1600"/>
              <a:t>Tuân thủ ràng buộc đầu vào.</a:t>
            </a:r>
            <a:endParaRPr sz="1600"/>
          </a:p>
          <a:p>
            <a:pPr indent="-330200" lvl="1" marL="914400" rtl="0" algn="l">
              <a:spcBef>
                <a:spcPts val="0"/>
              </a:spcBef>
              <a:spcAft>
                <a:spcPts val="0"/>
              </a:spcAft>
              <a:buSzPts val="1600"/>
              <a:buChar char="○"/>
            </a:pPr>
            <a:r>
              <a:rPr lang="en" sz="1600"/>
              <a:t>Độ mượt mà của chuyển động.</a:t>
            </a:r>
            <a:endParaRPr sz="1600"/>
          </a:p>
          <a:p>
            <a:pPr indent="-330200" lvl="1" marL="914400" rtl="0" algn="l">
              <a:spcBef>
                <a:spcPts val="0"/>
              </a:spcBef>
              <a:spcAft>
                <a:spcPts val="0"/>
              </a:spcAft>
              <a:buSzPts val="1600"/>
              <a:buChar char="○"/>
            </a:pPr>
            <a:r>
              <a:rPr lang="en" sz="1600"/>
              <a:t>So sánh với các phương pháp hiện có.</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Nội dung và Phương pháp</a:t>
            </a:r>
            <a:endParaRPr/>
          </a:p>
        </p:txBody>
      </p:sp>
      <p:sp>
        <p:nvSpPr>
          <p:cNvPr id="94" name="Google Shape;94;p5"/>
          <p:cNvSpPr txBox="1"/>
          <p:nvPr/>
        </p:nvSpPr>
        <p:spPr>
          <a:xfrm>
            <a:off x="197900" y="820500"/>
            <a:ext cx="8875800" cy="390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latin typeface="Roboto"/>
                <a:ea typeface="Roboto"/>
                <a:cs typeface="Roboto"/>
                <a:sym typeface="Roboto"/>
              </a:rPr>
              <a:t>Nội dung 1: Khảo sát và phân tích ưu/nhược điểm của các mô hình sinh ảnh và video kết hợp đa ràng buộc</a:t>
            </a:r>
            <a:endParaRPr b="1">
              <a:latin typeface="Roboto"/>
              <a:ea typeface="Roboto"/>
              <a:cs typeface="Roboto"/>
              <a:sym typeface="Roboto"/>
            </a:endParaRPr>
          </a:p>
          <a:p>
            <a:pPr indent="0" lvl="0" marL="0" rtl="0" algn="l">
              <a:lnSpc>
                <a:spcPct val="115000"/>
              </a:lnSpc>
              <a:spcBef>
                <a:spcPts val="1600"/>
              </a:spcBef>
              <a:spcAft>
                <a:spcPts val="0"/>
              </a:spcAft>
              <a:buNone/>
            </a:pPr>
            <a:r>
              <a:rPr b="1" i="1" lang="en">
                <a:latin typeface="Roboto"/>
                <a:ea typeface="Roboto"/>
                <a:cs typeface="Roboto"/>
                <a:sym typeface="Roboto"/>
              </a:rPr>
              <a:t>Mục tiêu: </a:t>
            </a:r>
            <a:endParaRPr b="1" i="1">
              <a:latin typeface="Roboto"/>
              <a:ea typeface="Roboto"/>
              <a:cs typeface="Roboto"/>
              <a:sym typeface="Roboto"/>
            </a:endParaRPr>
          </a:p>
          <a:p>
            <a:pPr indent="-317500" lvl="0" marL="457200" rtl="0" algn="l">
              <a:lnSpc>
                <a:spcPct val="115000"/>
              </a:lnSpc>
              <a:spcBef>
                <a:spcPts val="1600"/>
              </a:spcBef>
              <a:spcAft>
                <a:spcPts val="0"/>
              </a:spcAft>
              <a:buSzPts val="1400"/>
              <a:buFont typeface="Roboto"/>
              <a:buChar char="●"/>
            </a:pPr>
            <a:r>
              <a:rPr lang="en">
                <a:latin typeface="Roboto"/>
                <a:ea typeface="Roboto"/>
                <a:cs typeface="Roboto"/>
                <a:sym typeface="Roboto"/>
              </a:rPr>
              <a:t>Nắm được kiến trúc và nguyên lý hoạt động của Diffusion Models và các mô hình sinh video dựa trên nó.</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Đánh giá các phương pháp tạo sinh video với đa ràng buộc.</a:t>
            </a:r>
            <a:endParaRPr>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
                <a:latin typeface="Roboto"/>
                <a:ea typeface="Roboto"/>
                <a:cs typeface="Roboto"/>
                <a:sym typeface="Roboto"/>
              </a:rPr>
              <a:t>Phân tích </a:t>
            </a:r>
            <a:r>
              <a:rPr lang="en">
                <a:latin typeface="Roboto"/>
                <a:ea typeface="Roboto"/>
                <a:cs typeface="Roboto"/>
                <a:sym typeface="Roboto"/>
              </a:rPr>
              <a:t>mô-đun</a:t>
            </a:r>
            <a:r>
              <a:rPr lang="en">
                <a:latin typeface="Roboto"/>
                <a:ea typeface="Roboto"/>
                <a:cs typeface="Roboto"/>
                <a:sym typeface="Roboto"/>
              </a:rPr>
              <a:t> học đặc trưng và tích hợp ràng buộc.</a:t>
            </a:r>
            <a:endParaRPr>
              <a:latin typeface="Roboto"/>
              <a:ea typeface="Roboto"/>
              <a:cs typeface="Roboto"/>
              <a:sym typeface="Roboto"/>
            </a:endParaRPr>
          </a:p>
          <a:p>
            <a:pPr indent="0" lvl="0" marL="0" rtl="0" algn="l">
              <a:lnSpc>
                <a:spcPct val="115000"/>
              </a:lnSpc>
              <a:spcBef>
                <a:spcPts val="1600"/>
              </a:spcBef>
              <a:spcAft>
                <a:spcPts val="0"/>
              </a:spcAft>
              <a:buNone/>
            </a:pPr>
            <a:r>
              <a:rPr b="1" i="1" lang="en">
                <a:latin typeface="Roboto"/>
                <a:ea typeface="Roboto"/>
                <a:cs typeface="Roboto"/>
                <a:sym typeface="Roboto"/>
              </a:rPr>
              <a:t>Phương pháp:</a:t>
            </a:r>
            <a:endParaRPr b="1" i="1">
              <a:latin typeface="Roboto"/>
              <a:ea typeface="Roboto"/>
              <a:cs typeface="Roboto"/>
              <a:sym typeface="Roboto"/>
            </a:endParaRPr>
          </a:p>
          <a:p>
            <a:pPr indent="-317500" lvl="0" marL="457200" rtl="0" algn="l">
              <a:lnSpc>
                <a:spcPct val="115000"/>
              </a:lnSpc>
              <a:spcBef>
                <a:spcPts val="1600"/>
              </a:spcBef>
              <a:spcAft>
                <a:spcPts val="0"/>
              </a:spcAft>
              <a:buSzPts val="1400"/>
              <a:buFont typeface="Arial"/>
              <a:buChar char="●"/>
            </a:pPr>
            <a:r>
              <a:rPr b="1" lang="en"/>
              <a:t>Nghiên cứu lý thuyết</a:t>
            </a:r>
            <a:r>
              <a:rPr lang="en"/>
              <a:t> về Diffusion Models, ứng dụng trong sinh ảnh &amp; video.</a:t>
            </a:r>
            <a:endParaRPr i="1">
              <a:latin typeface="Roboto"/>
              <a:ea typeface="Roboto"/>
              <a:cs typeface="Roboto"/>
              <a:sym typeface="Roboto"/>
            </a:endParaRPr>
          </a:p>
          <a:p>
            <a:pPr indent="-317500" lvl="0" marL="457200" rtl="0" algn="l">
              <a:lnSpc>
                <a:spcPct val="115000"/>
              </a:lnSpc>
              <a:spcBef>
                <a:spcPts val="0"/>
              </a:spcBef>
              <a:spcAft>
                <a:spcPts val="0"/>
              </a:spcAft>
              <a:buSzPts val="1400"/>
              <a:buFont typeface="Arial"/>
              <a:buChar char="●"/>
            </a:pPr>
            <a:r>
              <a:rPr b="1" lang="en"/>
              <a:t>Khảo sát </a:t>
            </a:r>
            <a:r>
              <a:rPr b="1" lang="en"/>
              <a:t>và đánh giá ưu/nhược điểm của </a:t>
            </a:r>
            <a:r>
              <a:rPr b="1" lang="en"/>
              <a:t>các phương pháp: </a:t>
            </a:r>
            <a:r>
              <a:rPr lang="en"/>
              <a:t>Tinh chỉnh mô hình sinh ảnh để tạo video [1-2 ] và mô hình sinh video [3] trực tiếp từ chỉ dẫn văn bản.</a:t>
            </a:r>
            <a:endParaRPr/>
          </a:p>
          <a:p>
            <a:pPr indent="-317500" lvl="0" marL="457200" rtl="0" algn="l">
              <a:lnSpc>
                <a:spcPct val="115000"/>
              </a:lnSpc>
              <a:spcBef>
                <a:spcPts val="0"/>
              </a:spcBef>
              <a:spcAft>
                <a:spcPts val="0"/>
              </a:spcAft>
              <a:buSzPts val="1400"/>
              <a:buFont typeface="Arial"/>
              <a:buChar char="●"/>
            </a:pPr>
            <a:r>
              <a:rPr b="1" lang="en"/>
              <a:t>Phân tích mô hình học đặc trưng và tích hợp ràng buộc</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326d07f3f3_0_2"/>
          <p:cNvSpPr txBox="1"/>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200">
                <a:solidFill>
                  <a:srgbClr val="FFFFFF"/>
                </a:solidFill>
                <a:latin typeface="Roboto"/>
                <a:ea typeface="Roboto"/>
                <a:cs typeface="Roboto"/>
                <a:sym typeface="Roboto"/>
              </a:rPr>
              <a:t>Nội dung và Phương pháp</a:t>
            </a:r>
            <a:endParaRPr sz="3200">
              <a:solidFill>
                <a:srgbClr val="FFFFFF"/>
              </a:solidFill>
              <a:latin typeface="Roboto"/>
              <a:ea typeface="Roboto"/>
              <a:cs typeface="Roboto"/>
              <a:sym typeface="Roboto"/>
            </a:endParaRPr>
          </a:p>
        </p:txBody>
      </p:sp>
      <p:sp>
        <p:nvSpPr>
          <p:cNvPr id="100" name="Google Shape;100;g3326d07f3f3_0_2"/>
          <p:cNvSpPr txBox="1"/>
          <p:nvPr/>
        </p:nvSpPr>
        <p:spPr>
          <a:xfrm>
            <a:off x="222950" y="1159475"/>
            <a:ext cx="3726600" cy="1258200"/>
          </a:xfrm>
          <a:prstGeom prst="rect">
            <a:avLst/>
          </a:prstGeom>
          <a:noFill/>
          <a:ln>
            <a:noFill/>
          </a:ln>
        </p:spPr>
        <p:txBody>
          <a:bodyPr anchorCtr="0" anchor="t" bIns="91425" lIns="91425" spcFirstLastPara="1" rIns="91425" wrap="square" tIns="91425">
            <a:noAutofit/>
          </a:bodyPr>
          <a:lstStyle/>
          <a:p>
            <a:pPr indent="0" lvl="0" marL="0" rtl="0" algn="l">
              <a:spcBef>
                <a:spcPts val="1600"/>
              </a:spcBef>
              <a:spcAft>
                <a:spcPts val="0"/>
              </a:spcAft>
              <a:buNone/>
            </a:pPr>
            <a:r>
              <a:rPr b="1" i="1" lang="en">
                <a:latin typeface="Roboto"/>
                <a:ea typeface="Roboto"/>
                <a:cs typeface="Roboto"/>
                <a:sym typeface="Roboto"/>
              </a:rPr>
              <a:t>Mục tiêu: </a:t>
            </a:r>
            <a:endParaRPr b="1" i="1">
              <a:latin typeface="Roboto"/>
              <a:ea typeface="Roboto"/>
              <a:cs typeface="Roboto"/>
              <a:sym typeface="Roboto"/>
            </a:endParaRPr>
          </a:p>
          <a:p>
            <a:pPr indent="-317500" lvl="0" marL="457200" rtl="0" algn="l">
              <a:spcBef>
                <a:spcPts val="1600"/>
              </a:spcBef>
              <a:spcAft>
                <a:spcPts val="0"/>
              </a:spcAft>
              <a:buSzPts val="1400"/>
              <a:buFont typeface="Roboto"/>
              <a:buChar char="●"/>
            </a:pPr>
            <a:r>
              <a:rPr lang="en">
                <a:latin typeface="Roboto"/>
                <a:ea typeface="Roboto"/>
                <a:cs typeface="Roboto"/>
                <a:sym typeface="Roboto"/>
              </a:rPr>
              <a:t>Phát triển mô hình tạo sinh video nhân hóa vật thể kết hợp đa ràng buộc nhằm cung cấp thông tin cải thiện khả năng sinh ảnh và chuyển động của vật thể.</a:t>
            </a:r>
            <a:endParaRPr>
              <a:latin typeface="Roboto"/>
              <a:ea typeface="Roboto"/>
              <a:cs typeface="Roboto"/>
              <a:sym typeface="Roboto"/>
            </a:endParaRPr>
          </a:p>
        </p:txBody>
      </p:sp>
      <p:sp>
        <p:nvSpPr>
          <p:cNvPr id="101" name="Google Shape;101;g3326d07f3f3_0_2"/>
          <p:cNvSpPr txBox="1"/>
          <p:nvPr/>
        </p:nvSpPr>
        <p:spPr>
          <a:xfrm>
            <a:off x="222950" y="2627650"/>
            <a:ext cx="3726600" cy="1467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600"/>
              </a:spcBef>
              <a:spcAft>
                <a:spcPts val="0"/>
              </a:spcAft>
              <a:buClr>
                <a:srgbClr val="000000"/>
              </a:buClr>
              <a:buSzPts val="1300"/>
              <a:buFont typeface="Arial"/>
              <a:buNone/>
            </a:pPr>
            <a:r>
              <a:rPr b="1" i="1" lang="en" u="none" cap="none" strike="noStrike">
                <a:solidFill>
                  <a:srgbClr val="000000"/>
                </a:solidFill>
                <a:latin typeface="Roboto"/>
                <a:ea typeface="Roboto"/>
                <a:cs typeface="Roboto"/>
                <a:sym typeface="Roboto"/>
              </a:rPr>
              <a:t>Phương pháp:</a:t>
            </a:r>
            <a:endParaRPr b="1" i="1">
              <a:latin typeface="Roboto"/>
              <a:ea typeface="Roboto"/>
              <a:cs typeface="Roboto"/>
              <a:sym typeface="Roboto"/>
            </a:endParaRPr>
          </a:p>
          <a:p>
            <a:pPr indent="-317500" lvl="0" marL="457200" marR="0" rtl="0" algn="l">
              <a:lnSpc>
                <a:spcPct val="100000"/>
              </a:lnSpc>
              <a:spcBef>
                <a:spcPts val="1600"/>
              </a:spcBef>
              <a:spcAft>
                <a:spcPts val="0"/>
              </a:spcAft>
              <a:buClr>
                <a:srgbClr val="000000"/>
              </a:buClr>
              <a:buSzPts val="1400"/>
              <a:buFont typeface="Roboto"/>
              <a:buChar char="●"/>
            </a:pPr>
            <a:r>
              <a:rPr b="0" i="0" lang="en" u="none" cap="none" strike="noStrike">
                <a:solidFill>
                  <a:srgbClr val="000000"/>
                </a:solidFill>
                <a:latin typeface="Roboto"/>
                <a:ea typeface="Roboto"/>
                <a:cs typeface="Roboto"/>
                <a:sym typeface="Roboto"/>
              </a:rPr>
              <a:t>Thiết kế kiến trúc mô hình </a:t>
            </a:r>
            <a:r>
              <a:rPr lang="en">
                <a:latin typeface="Roboto"/>
                <a:ea typeface="Roboto"/>
                <a:cs typeface="Roboto"/>
                <a:sym typeface="Roboto"/>
              </a:rPr>
              <a:t>tạo sinh có thể</a:t>
            </a:r>
            <a:r>
              <a:rPr b="0" i="0" lang="en" u="none" cap="none" strike="noStrike">
                <a:solidFill>
                  <a:srgbClr val="000000"/>
                </a:solidFill>
                <a:latin typeface="Roboto"/>
                <a:ea typeface="Roboto"/>
                <a:cs typeface="Roboto"/>
                <a:sym typeface="Roboto"/>
              </a:rPr>
              <a:t> tích hợp các ràng buộc </a:t>
            </a:r>
            <a:r>
              <a:rPr lang="en">
                <a:latin typeface="Roboto"/>
                <a:ea typeface="Roboto"/>
                <a:cs typeface="Roboto"/>
                <a:sym typeface="Roboto"/>
              </a:rPr>
              <a:t>đa dạng</a:t>
            </a:r>
            <a:endParaRPr b="0" i="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Char char="●"/>
            </a:pPr>
            <a:r>
              <a:rPr b="0" i="0" lang="en" u="none" cap="none" strike="noStrike">
                <a:solidFill>
                  <a:srgbClr val="000000"/>
                </a:solidFill>
                <a:latin typeface="Roboto"/>
                <a:ea typeface="Roboto"/>
                <a:cs typeface="Roboto"/>
                <a:sym typeface="Roboto"/>
              </a:rPr>
              <a:t>Xây dựng mã nguồn và chuẩn bị dữ liệu thử nghiệm</a:t>
            </a:r>
            <a:endParaRPr b="0" i="0" u="none" cap="none" strike="noStrike">
              <a:solidFill>
                <a:srgbClr val="000000"/>
              </a:solidFill>
              <a:latin typeface="Arial"/>
              <a:ea typeface="Arial"/>
              <a:cs typeface="Arial"/>
              <a:sym typeface="Arial"/>
            </a:endParaRPr>
          </a:p>
        </p:txBody>
      </p:sp>
      <p:sp>
        <p:nvSpPr>
          <p:cNvPr id="102" name="Google Shape;102;g3326d07f3f3_0_2"/>
          <p:cNvSpPr txBox="1"/>
          <p:nvPr/>
        </p:nvSpPr>
        <p:spPr>
          <a:xfrm>
            <a:off x="347975" y="728375"/>
            <a:ext cx="76359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latin typeface="Roboto"/>
                <a:ea typeface="Roboto"/>
                <a:cs typeface="Roboto"/>
                <a:sym typeface="Roboto"/>
              </a:rPr>
              <a:t>Nội dung 2:  Đề xuất phương pháp tạo sinh video nhân hóa vật thể</a:t>
            </a:r>
            <a:endParaRPr sz="1600"/>
          </a:p>
        </p:txBody>
      </p:sp>
      <p:pic>
        <p:nvPicPr>
          <p:cNvPr id="103" name="Google Shape;103;g3326d07f3f3_0_2"/>
          <p:cNvPicPr preferRelativeResize="0"/>
          <p:nvPr/>
        </p:nvPicPr>
        <p:blipFill>
          <a:blip r:embed="rId3">
            <a:alphaModFix/>
          </a:blip>
          <a:stretch>
            <a:fillRect/>
          </a:stretch>
        </p:blipFill>
        <p:spPr>
          <a:xfrm>
            <a:off x="3949550" y="1477550"/>
            <a:ext cx="5194449" cy="2585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3326d07f3f3_0_7"/>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Nội dung và Phương pháp</a:t>
            </a:r>
            <a:endParaRPr/>
          </a:p>
        </p:txBody>
      </p:sp>
      <p:sp>
        <p:nvSpPr>
          <p:cNvPr id="109" name="Google Shape;109;g3326d07f3f3_0_7"/>
          <p:cNvSpPr txBox="1"/>
          <p:nvPr>
            <p:ph idx="1" type="body"/>
          </p:nvPr>
        </p:nvSpPr>
        <p:spPr>
          <a:xfrm>
            <a:off x="471900" y="820500"/>
            <a:ext cx="8601900" cy="39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t>Nội dung 3: Thực nghiệm &amp; đánh giá phương pháp đề xuất</a:t>
            </a:r>
            <a:endParaRPr b="1" sz="1600"/>
          </a:p>
          <a:p>
            <a:pPr indent="0" lvl="0" marL="0" rtl="0" algn="l">
              <a:spcBef>
                <a:spcPts val="0"/>
              </a:spcBef>
              <a:spcAft>
                <a:spcPts val="0"/>
              </a:spcAft>
              <a:buNone/>
            </a:pPr>
            <a:r>
              <a:t/>
            </a:r>
            <a:endParaRPr b="1" sz="1600"/>
          </a:p>
          <a:p>
            <a:pPr indent="0" lvl="0" marL="0" rtl="0" algn="l">
              <a:spcBef>
                <a:spcPts val="0"/>
              </a:spcBef>
              <a:spcAft>
                <a:spcPts val="0"/>
              </a:spcAft>
              <a:buNone/>
            </a:pPr>
            <a:r>
              <a:rPr b="1" i="1" lang="en" sz="1600"/>
              <a:t>Mục tiêu: </a:t>
            </a:r>
            <a:endParaRPr b="1" i="1" sz="1600"/>
          </a:p>
          <a:p>
            <a:pPr indent="-330200" lvl="0" marL="457200" rtl="0" algn="l">
              <a:spcBef>
                <a:spcPts val="0"/>
              </a:spcBef>
              <a:spcAft>
                <a:spcPts val="0"/>
              </a:spcAft>
              <a:buSzPts val="1600"/>
              <a:buChar char="●"/>
            </a:pPr>
            <a:r>
              <a:rPr lang="en" sz="1600"/>
              <a:t>Đánh giá hiệu quả dựa trên các tiêu chí: </a:t>
            </a:r>
            <a:endParaRPr sz="1600"/>
          </a:p>
          <a:p>
            <a:pPr indent="-330200" lvl="1" marL="914400" rtl="0" algn="l">
              <a:spcBef>
                <a:spcPts val="0"/>
              </a:spcBef>
              <a:spcAft>
                <a:spcPts val="0"/>
              </a:spcAft>
              <a:buSzPts val="1600"/>
              <a:buChar char="○"/>
            </a:pPr>
            <a:r>
              <a:rPr lang="en" sz="1600"/>
              <a:t>chất lượng hình ảnh</a:t>
            </a:r>
            <a:endParaRPr sz="1600"/>
          </a:p>
          <a:p>
            <a:pPr indent="-330200" lvl="1" marL="914400" rtl="0" algn="l">
              <a:spcBef>
                <a:spcPts val="0"/>
              </a:spcBef>
              <a:spcAft>
                <a:spcPts val="0"/>
              </a:spcAft>
              <a:buSzPts val="1600"/>
              <a:buChar char="○"/>
            </a:pPr>
            <a:r>
              <a:rPr lang="en" sz="1600"/>
              <a:t>mức độ tuân thủ ràng buộc đầu vào,</a:t>
            </a:r>
            <a:endParaRPr sz="1600"/>
          </a:p>
          <a:p>
            <a:pPr indent="-330200" lvl="1" marL="914400" rtl="0" algn="l">
              <a:spcBef>
                <a:spcPts val="0"/>
              </a:spcBef>
              <a:spcAft>
                <a:spcPts val="0"/>
              </a:spcAft>
              <a:buSzPts val="1600"/>
              <a:buChar char="○"/>
            </a:pPr>
            <a:r>
              <a:rPr lang="en" sz="1600"/>
              <a:t>độ mượt mà của chuyển động.</a:t>
            </a:r>
            <a:endParaRPr sz="1600"/>
          </a:p>
          <a:p>
            <a:pPr indent="-330200" lvl="0" marL="457200" rtl="0" algn="l">
              <a:spcBef>
                <a:spcPts val="0"/>
              </a:spcBef>
              <a:spcAft>
                <a:spcPts val="0"/>
              </a:spcAft>
              <a:buSzPts val="1600"/>
              <a:buChar char="●"/>
            </a:pPr>
            <a:r>
              <a:rPr lang="en" sz="1600"/>
              <a:t>So sánh với các phương pháp hiện có.</a:t>
            </a:r>
            <a:endParaRPr sz="1600"/>
          </a:p>
          <a:p>
            <a:pPr indent="0" lvl="0" marL="457200" rtl="0" algn="l">
              <a:spcBef>
                <a:spcPts val="0"/>
              </a:spcBef>
              <a:spcAft>
                <a:spcPts val="0"/>
              </a:spcAft>
              <a:buNone/>
            </a:pPr>
            <a:r>
              <a:t/>
            </a:r>
            <a:endParaRPr sz="1600"/>
          </a:p>
          <a:p>
            <a:pPr indent="0" lvl="0" marL="0" rtl="0" algn="l">
              <a:spcBef>
                <a:spcPts val="0"/>
              </a:spcBef>
              <a:spcAft>
                <a:spcPts val="0"/>
              </a:spcAft>
              <a:buNone/>
            </a:pPr>
            <a:r>
              <a:rPr b="1" i="1" lang="en" sz="1600"/>
              <a:t>Phương pháp:</a:t>
            </a:r>
            <a:endParaRPr b="1" i="1" sz="1600"/>
          </a:p>
          <a:p>
            <a:pPr indent="-330200" lvl="0" marL="457200" rtl="0" algn="l">
              <a:spcBef>
                <a:spcPts val="0"/>
              </a:spcBef>
              <a:spcAft>
                <a:spcPts val="0"/>
              </a:spcAft>
              <a:buSzPts val="1600"/>
              <a:buChar char="●"/>
            </a:pPr>
            <a:r>
              <a:rPr lang="en" sz="1600"/>
              <a:t>Thực nghiệm trên bộ dữ liệu đa dạng</a:t>
            </a:r>
            <a:endParaRPr sz="1600"/>
          </a:p>
          <a:p>
            <a:pPr indent="-330200" lvl="0" marL="457200" rtl="0" algn="l">
              <a:spcBef>
                <a:spcPts val="0"/>
              </a:spcBef>
              <a:spcAft>
                <a:spcPts val="0"/>
              </a:spcAft>
              <a:buSzPts val="1600"/>
              <a:buChar char="●"/>
            </a:pPr>
            <a:r>
              <a:rPr lang="en" sz="1600"/>
              <a:t>Đánh giá chất lượng và mức độ tuân thủ ràng buộc</a:t>
            </a:r>
            <a:endParaRPr sz="1600"/>
          </a:p>
          <a:p>
            <a:pPr indent="-330200" lvl="0" marL="457200" rtl="0" algn="l">
              <a:spcBef>
                <a:spcPts val="0"/>
              </a:spcBef>
              <a:spcAft>
                <a:spcPts val="0"/>
              </a:spcAft>
              <a:buSzPts val="1600"/>
              <a:buChar char="●"/>
            </a:pPr>
            <a:r>
              <a:rPr lang="en" sz="1600"/>
              <a:t>So sánh với phương pháp hiện có</a:t>
            </a:r>
            <a:endParaRPr sz="1600"/>
          </a:p>
          <a:p>
            <a:pPr indent="0" lvl="0" marL="0" rtl="0" algn="l">
              <a:lnSpc>
                <a:spcPct val="115000"/>
              </a:lnSpc>
              <a:spcBef>
                <a:spcPts val="0"/>
              </a:spcBef>
              <a:spcAft>
                <a:spcPts val="0"/>
              </a:spcAft>
              <a:buNone/>
            </a:pPr>
            <a:r>
              <a:t/>
            </a:r>
            <a:endParaRPr b="1"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Kết quả dự kiến</a:t>
            </a:r>
            <a:endParaRPr/>
          </a:p>
        </p:txBody>
      </p:sp>
      <p:sp>
        <p:nvSpPr>
          <p:cNvPr id="115" name="Google Shape;115;p6"/>
          <p:cNvSpPr txBox="1"/>
          <p:nvPr>
            <p:ph idx="1" type="body"/>
          </p:nvPr>
        </p:nvSpPr>
        <p:spPr>
          <a:xfrm>
            <a:off x="471900" y="820500"/>
            <a:ext cx="8601900" cy="3908400"/>
          </a:xfrm>
          <a:prstGeom prst="rect">
            <a:avLst/>
          </a:prstGeom>
          <a:noFill/>
          <a:ln>
            <a:noFill/>
          </a:ln>
        </p:spPr>
        <p:txBody>
          <a:bodyPr anchorCtr="0" anchor="t" bIns="91425" lIns="91425" spcFirstLastPara="1" rIns="91425" wrap="square" tIns="91425">
            <a:noAutofit/>
          </a:bodyPr>
          <a:lstStyle/>
          <a:p>
            <a:pPr indent="-330200" lvl="0" marL="457200" rtl="0" algn="l">
              <a:spcBef>
                <a:spcPts val="1600"/>
              </a:spcBef>
              <a:spcAft>
                <a:spcPts val="0"/>
              </a:spcAft>
              <a:buSzPts val="1600"/>
              <a:buChar char="●"/>
            </a:pPr>
            <a:r>
              <a:rPr b="1" lang="en" sz="1600"/>
              <a:t>Tổng hợp đánh giá &amp; phân tích</a:t>
            </a:r>
            <a:endParaRPr b="1" sz="1600"/>
          </a:p>
          <a:p>
            <a:pPr indent="-330200" lvl="1" marL="914400" rtl="0" algn="l">
              <a:spcBef>
                <a:spcPts val="0"/>
              </a:spcBef>
              <a:spcAft>
                <a:spcPts val="0"/>
              </a:spcAft>
              <a:buSzPts val="1600"/>
              <a:buChar char="○"/>
            </a:pPr>
            <a:r>
              <a:rPr lang="en" sz="1600"/>
              <a:t>Ưu/nhược điểm của các mô hình tạo sinh ảnh/video tích hợp đa ràng buộc.</a:t>
            </a:r>
            <a:endParaRPr sz="1600"/>
          </a:p>
          <a:p>
            <a:pPr indent="-330200" lvl="0" marL="457200" rtl="0" algn="l">
              <a:spcBef>
                <a:spcPts val="0"/>
              </a:spcBef>
              <a:spcAft>
                <a:spcPts val="0"/>
              </a:spcAft>
              <a:buSzPts val="1600"/>
              <a:buFont typeface="Arial"/>
              <a:buChar char="●"/>
            </a:pPr>
            <a:r>
              <a:rPr b="1" lang="en" sz="1600"/>
              <a:t>Mô hình tạo sinh video nhân hóa vật thể</a:t>
            </a:r>
            <a:r>
              <a:rPr lang="en" sz="1600"/>
              <a:t> </a:t>
            </a:r>
            <a:endParaRPr sz="1600"/>
          </a:p>
          <a:p>
            <a:pPr indent="-330200" lvl="1" marL="914400" rtl="0" algn="l">
              <a:spcBef>
                <a:spcPts val="0"/>
              </a:spcBef>
              <a:spcAft>
                <a:spcPts val="0"/>
              </a:spcAft>
              <a:buSzPts val="1600"/>
              <a:buChar char="○"/>
            </a:pPr>
            <a:r>
              <a:rPr lang="en" sz="1600"/>
              <a:t>Tích hợp hiệu quả các ràng buộc, cải thiện khả năng tạo sinh, video chuyển động mượt mà.</a:t>
            </a:r>
            <a:endParaRPr sz="1600"/>
          </a:p>
          <a:p>
            <a:pPr indent="-330200" lvl="1" marL="914400" rtl="0" algn="l">
              <a:spcBef>
                <a:spcPts val="0"/>
              </a:spcBef>
              <a:spcAft>
                <a:spcPts val="0"/>
              </a:spcAft>
              <a:buSzPts val="1600"/>
              <a:buChar char="○"/>
            </a:pPr>
            <a:r>
              <a:rPr lang="en" sz="1600"/>
              <a:t>Đảm bảo tuân thủ ràng buộc đầu vào.</a:t>
            </a:r>
            <a:endParaRPr sz="1600"/>
          </a:p>
          <a:p>
            <a:pPr indent="-330200" lvl="0" marL="457200" rtl="0" algn="l">
              <a:spcBef>
                <a:spcPts val="0"/>
              </a:spcBef>
              <a:spcAft>
                <a:spcPts val="0"/>
              </a:spcAft>
              <a:buSzPts val="1600"/>
              <a:buChar char="●"/>
            </a:pPr>
            <a:r>
              <a:rPr b="1" lang="en" sz="1600"/>
              <a:t>Kết quả đánh giá và phân tích mô hình được đề xuất</a:t>
            </a:r>
            <a:endParaRPr b="1" sz="1600"/>
          </a:p>
          <a:p>
            <a:pPr indent="-330200" lvl="0" marL="457200" rtl="0" algn="l">
              <a:spcBef>
                <a:spcPts val="0"/>
              </a:spcBef>
              <a:spcAft>
                <a:spcPts val="0"/>
              </a:spcAft>
              <a:buSzPts val="1600"/>
              <a:buChar char="●"/>
            </a:pPr>
            <a:r>
              <a:rPr b="1" lang="en" sz="1600"/>
              <a:t>Xây dựng bộ dữ liệu thử nghiệm &amp; mã nguồn</a:t>
            </a:r>
            <a:endParaRPr b="1" sz="1600"/>
          </a:p>
          <a:p>
            <a:pPr indent="-330200" lvl="1" marL="914400" rtl="0" algn="l">
              <a:spcBef>
                <a:spcPts val="0"/>
              </a:spcBef>
              <a:spcAft>
                <a:spcPts val="0"/>
              </a:spcAft>
              <a:buSzPts val="1600"/>
              <a:buChar char="○"/>
            </a:pPr>
            <a:r>
              <a:rPr lang="en" sz="1600"/>
              <a:t>Hỗ trợ nghiên cứu và phát triển tiếp theo.</a:t>
            </a:r>
            <a:endParaRPr sz="1600"/>
          </a:p>
          <a:p>
            <a:pPr indent="-330200" lvl="0" marL="457200" rtl="0" algn="l">
              <a:spcBef>
                <a:spcPts val="0"/>
              </a:spcBef>
              <a:spcAft>
                <a:spcPts val="0"/>
              </a:spcAft>
              <a:buSzPts val="1600"/>
              <a:buFont typeface="Arial"/>
              <a:buChar char="●"/>
            </a:pPr>
            <a:r>
              <a:rPr b="1" lang="en" sz="1600"/>
              <a:t>Công bố kết quả nghiên cứu</a:t>
            </a:r>
            <a:endParaRPr b="1" sz="13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71900" y="57875"/>
            <a:ext cx="8222100" cy="6705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200"/>
              <a:buNone/>
            </a:pPr>
            <a:r>
              <a:rPr b="1" lang="en"/>
              <a:t>Tài liệu tham khảo</a:t>
            </a:r>
            <a:endParaRPr/>
          </a:p>
        </p:txBody>
      </p:sp>
      <p:sp>
        <p:nvSpPr>
          <p:cNvPr id="121" name="Google Shape;121;p7"/>
          <p:cNvSpPr txBox="1"/>
          <p:nvPr>
            <p:ph idx="1" type="body"/>
          </p:nvPr>
        </p:nvSpPr>
        <p:spPr>
          <a:xfrm>
            <a:off x="406275" y="728375"/>
            <a:ext cx="8601900" cy="3908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600"/>
              </a:spcBef>
              <a:spcAft>
                <a:spcPts val="0"/>
              </a:spcAft>
              <a:buClr>
                <a:srgbClr val="000000"/>
              </a:buClr>
              <a:buSzPts val="2200"/>
              <a:buFont typeface="Arial"/>
              <a:buNone/>
            </a:pPr>
            <a:r>
              <a:rPr lang="en" sz="1500"/>
              <a:t>[1]. Jay Zhangjie Wu, Yixiao Ge, Xintao Wang, Stan Weixian Lei, Yuchao Gu, Yufei Shi, Wynne Hsu, Ying Shan, Xiaohu Qie, Mike Zheng Shou: Tune-A-Video: One-Shot Tuning of Image Diffusion Models for Text-to-Video Generation. ICCV 2023: 7589-7599</a:t>
            </a:r>
            <a:endParaRPr sz="1500"/>
          </a:p>
          <a:p>
            <a:pPr indent="0" lvl="0" marL="0" rtl="0" algn="l">
              <a:lnSpc>
                <a:spcPct val="100000"/>
              </a:lnSpc>
              <a:spcBef>
                <a:spcPts val="1600"/>
              </a:spcBef>
              <a:spcAft>
                <a:spcPts val="0"/>
              </a:spcAft>
              <a:buClr>
                <a:srgbClr val="000000"/>
              </a:buClr>
              <a:buSzPts val="2200"/>
              <a:buFont typeface="Arial"/>
              <a:buNone/>
            </a:pPr>
            <a:r>
              <a:rPr lang="en" sz="1500"/>
              <a:t>[2]. Uriel Singer, Adam Polyak, Thomas Hayes, Xi Yin, Jie An, Songyang Zhang, Qiyuan Hu, Harry Yang, Oron Ashual, Oran Gafni, Devi Parikh, Sonal Gupta, Yaniv Taigman: Make-A-Video: Text-to-Video Generation without Text-Video Data. ICLR 2023</a:t>
            </a:r>
            <a:endParaRPr sz="1500"/>
          </a:p>
          <a:p>
            <a:pPr indent="0" lvl="0" marL="0" rtl="0" algn="l">
              <a:lnSpc>
                <a:spcPct val="100000"/>
              </a:lnSpc>
              <a:spcBef>
                <a:spcPts val="1600"/>
              </a:spcBef>
              <a:spcAft>
                <a:spcPts val="0"/>
              </a:spcAft>
              <a:buClr>
                <a:srgbClr val="000000"/>
              </a:buClr>
              <a:buSzPts val="2200"/>
              <a:buFont typeface="Arial"/>
              <a:buNone/>
            </a:pPr>
            <a:r>
              <a:rPr lang="en" sz="1500"/>
              <a:t>[3]. Spencer Sterling. Zeroscope. https://huggingface.co/cerspense/zeroscope_v2_576w, 2023</a:t>
            </a:r>
            <a:endParaRPr sz="1500"/>
          </a:p>
          <a:p>
            <a:pPr indent="0" lvl="0" marL="0" rtl="0" algn="l">
              <a:lnSpc>
                <a:spcPct val="100000"/>
              </a:lnSpc>
              <a:spcBef>
                <a:spcPts val="1600"/>
              </a:spcBef>
              <a:spcAft>
                <a:spcPts val="0"/>
              </a:spcAft>
              <a:buClr>
                <a:srgbClr val="000000"/>
              </a:buClr>
              <a:buSzPts val="2200"/>
              <a:buFont typeface="Arial"/>
              <a:buNone/>
            </a:pPr>
            <a:r>
              <a:rPr lang="en" sz="1500"/>
              <a:t>[4]. Rinon Gal, Yuval Alaluf, Yuval Atzmon, Or Patashnik, Amit Haim Bermano, Gal Chechik, Daniel Cohen-Or: An Image is Worth One Word: Personalizing Text-to-Image Generation using Textual Inversion. ICLR 2023</a:t>
            </a:r>
            <a:endParaRPr sz="1500"/>
          </a:p>
          <a:p>
            <a:pPr indent="0" lvl="0" marL="0" rtl="0" algn="l">
              <a:lnSpc>
                <a:spcPct val="100000"/>
              </a:lnSpc>
              <a:spcBef>
                <a:spcPts val="1600"/>
              </a:spcBef>
              <a:spcAft>
                <a:spcPts val="0"/>
              </a:spcAft>
              <a:buNone/>
            </a:pPr>
            <a:r>
              <a:rPr lang="en" sz="1500"/>
              <a:t>[5]. Nataniel Ruiz, Yuanzhen Li, Varun Jampani, Yael Pritch, Michael Rubinstein, Kfir Aberman: DreamBooth: Fine Tuning Text-to-Image Diffusion Models for Subject-Driven Generation. CVPR 2023: 22500-22510</a:t>
            </a:r>
            <a:endParaRPr sz="1100"/>
          </a:p>
        </p:txBody>
      </p:sp>
    </p:spTree>
  </p:cSld>
  <p:clrMapOvr>
    <a:masterClrMapping/>
  </p:clrMapOvr>
</p:sld>
</file>

<file path=ppt/theme/theme1.xml><?xml version="1.0" encoding="utf-8"?>
<a:theme xmlns:a="http://schemas.openxmlformats.org/drawingml/2006/main" xmlns:r="http://schemas.openxmlformats.org/officeDocument/2006/relationships"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