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3"/>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7010400" cy="9296400"/>
  <p:embeddedFontLst>
    <p:embeddedFont>
      <p:font typeface="Cabin"/>
      <p:regular r:id="rId27"/>
      <p:bold r:id="rId28"/>
      <p:italic r:id="rId29"/>
      <p:boldItalic r:id="rId30"/>
    </p:embeddedFont>
    <p:embeddedFont>
      <p:font typeface="Tahom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abin-bold.fntdata"/><Relationship Id="rId27" Type="http://schemas.openxmlformats.org/officeDocument/2006/relationships/font" Target="fonts/Cabin-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bin-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ahoma-regular.fntdata"/><Relationship Id="rId30" Type="http://schemas.openxmlformats.org/officeDocument/2006/relationships/font" Target="fonts/Cabin-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Tahoma-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7"/>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971925" y="0"/>
            <a:ext cx="3038475" cy="465137"/>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35037" y="4416425"/>
            <a:ext cx="5140325" cy="41830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31262"/>
            <a:ext cx="3038475" cy="46513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uru99.com/test-case.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935037" y="4416425"/>
            <a:ext cx="5140325" cy="418306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91d189878_0_8: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591d189878_0_8: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591d189878_0_14: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222222"/>
              </a:buClr>
              <a:buSzPts val="800"/>
              <a:buAutoNum type="arabicPeriod"/>
            </a:pPr>
            <a:r>
              <a:rPr lang="en-US" sz="800">
                <a:solidFill>
                  <a:srgbClr val="222222"/>
                </a:solidFill>
              </a:rPr>
              <a:t>Tester finds the defect</a:t>
            </a:r>
            <a:endParaRPr sz="800">
              <a:solidFill>
                <a:srgbClr val="222222"/>
              </a:solidFill>
            </a:endParaRPr>
          </a:p>
          <a:p>
            <a:pPr indent="-279400" lvl="0" marL="457200" rtl="0" algn="l">
              <a:lnSpc>
                <a:spcPct val="115000"/>
              </a:lnSpc>
              <a:spcBef>
                <a:spcPts val="0"/>
              </a:spcBef>
              <a:spcAft>
                <a:spcPts val="0"/>
              </a:spcAft>
              <a:buClr>
                <a:srgbClr val="222222"/>
              </a:buClr>
              <a:buSzPts val="800"/>
              <a:buAutoNum type="arabicPeriod"/>
            </a:pPr>
            <a:r>
              <a:rPr lang="en-US" sz="800">
                <a:solidFill>
                  <a:srgbClr val="222222"/>
                </a:solidFill>
              </a:rPr>
              <a:t>Status assigned to defect- New</a:t>
            </a:r>
            <a:endParaRPr sz="800">
              <a:solidFill>
                <a:srgbClr val="222222"/>
              </a:solidFill>
            </a:endParaRPr>
          </a:p>
          <a:p>
            <a:pPr indent="-279400" lvl="0" marL="457200" rtl="0" algn="l">
              <a:lnSpc>
                <a:spcPct val="115000"/>
              </a:lnSpc>
              <a:spcBef>
                <a:spcPts val="0"/>
              </a:spcBef>
              <a:spcAft>
                <a:spcPts val="0"/>
              </a:spcAft>
              <a:buClr>
                <a:srgbClr val="222222"/>
              </a:buClr>
              <a:buSzPts val="800"/>
              <a:buAutoNum type="arabicPeriod"/>
            </a:pPr>
            <a:r>
              <a:rPr lang="en-US" sz="800">
                <a:solidFill>
                  <a:srgbClr val="222222"/>
                </a:solidFill>
              </a:rPr>
              <a:t>A defect is forwarded to Project Manager for analyze</a:t>
            </a:r>
            <a:endParaRPr sz="800">
              <a:solidFill>
                <a:srgbClr val="222222"/>
              </a:solidFill>
            </a:endParaRPr>
          </a:p>
          <a:p>
            <a:pPr indent="-279400" lvl="0" marL="457200" rtl="0" algn="l">
              <a:lnSpc>
                <a:spcPct val="115000"/>
              </a:lnSpc>
              <a:spcBef>
                <a:spcPts val="0"/>
              </a:spcBef>
              <a:spcAft>
                <a:spcPts val="0"/>
              </a:spcAft>
              <a:buClr>
                <a:srgbClr val="222222"/>
              </a:buClr>
              <a:buSzPts val="800"/>
              <a:buAutoNum type="arabicPeriod"/>
            </a:pPr>
            <a:r>
              <a:rPr lang="en-US" sz="800">
                <a:solidFill>
                  <a:srgbClr val="222222"/>
                </a:solidFill>
              </a:rPr>
              <a:t>Project Manager decides whether a defect is valid</a:t>
            </a:r>
            <a:endParaRPr sz="800">
              <a:solidFill>
                <a:srgbClr val="222222"/>
              </a:solidFill>
            </a:endParaRPr>
          </a:p>
          <a:p>
            <a:pPr indent="-279400" lvl="0" marL="457200" rtl="0" algn="l">
              <a:lnSpc>
                <a:spcPct val="115000"/>
              </a:lnSpc>
              <a:spcBef>
                <a:spcPts val="0"/>
              </a:spcBef>
              <a:spcAft>
                <a:spcPts val="0"/>
              </a:spcAft>
              <a:buClr>
                <a:srgbClr val="222222"/>
              </a:buClr>
              <a:buSzPts val="800"/>
              <a:buAutoNum type="arabicPeriod"/>
            </a:pPr>
            <a:r>
              <a:rPr lang="en-US" sz="800">
                <a:solidFill>
                  <a:srgbClr val="222222"/>
                </a:solidFill>
              </a:rPr>
              <a:t>Here the defect is not valid- a status is given "Rejected."</a:t>
            </a:r>
            <a:endParaRPr sz="800">
              <a:solidFill>
                <a:srgbClr val="222222"/>
              </a:solidFill>
            </a:endParaRPr>
          </a:p>
          <a:p>
            <a:pPr indent="-279400" lvl="0" marL="457200" rtl="0" algn="l">
              <a:lnSpc>
                <a:spcPct val="115000"/>
              </a:lnSpc>
              <a:spcBef>
                <a:spcPts val="0"/>
              </a:spcBef>
              <a:spcAft>
                <a:spcPts val="0"/>
              </a:spcAft>
              <a:buClr>
                <a:srgbClr val="222222"/>
              </a:buClr>
              <a:buSzPts val="800"/>
              <a:buAutoNum type="arabicPeriod"/>
            </a:pPr>
            <a:r>
              <a:rPr lang="en-US" sz="800">
                <a:solidFill>
                  <a:srgbClr val="222222"/>
                </a:solidFill>
              </a:rPr>
              <a:t>So, project manager assigns a status </a:t>
            </a:r>
            <a:r>
              <a:rPr b="1" lang="en-US" sz="800">
                <a:solidFill>
                  <a:srgbClr val="222222"/>
                </a:solidFill>
              </a:rPr>
              <a:t>rejected</a:t>
            </a:r>
            <a:r>
              <a:rPr lang="en-US" sz="800">
                <a:solidFill>
                  <a:srgbClr val="222222"/>
                </a:solidFill>
              </a:rPr>
              <a:t>. If the defect is not rejected then the next step is to check whether it is in scope. Suppose we have another function- email functionality for the same application, and you find a problem with that. But it is not a part of the current release when such defects are assigned as a </a:t>
            </a:r>
            <a:r>
              <a:rPr b="1" lang="en-US" sz="800">
                <a:solidFill>
                  <a:srgbClr val="222222"/>
                </a:solidFill>
              </a:rPr>
              <a:t>postponed or deferred </a:t>
            </a:r>
            <a:r>
              <a:rPr lang="en-US" sz="800">
                <a:solidFill>
                  <a:srgbClr val="222222"/>
                </a:solidFill>
              </a:rPr>
              <a:t>status.</a:t>
            </a:r>
            <a:endParaRPr sz="800">
              <a:solidFill>
                <a:srgbClr val="222222"/>
              </a:solidFill>
            </a:endParaRPr>
          </a:p>
          <a:p>
            <a:pPr indent="-279400" lvl="0" marL="457200" rtl="0" algn="l">
              <a:lnSpc>
                <a:spcPct val="115000"/>
              </a:lnSpc>
              <a:spcBef>
                <a:spcPts val="0"/>
              </a:spcBef>
              <a:spcAft>
                <a:spcPts val="0"/>
              </a:spcAft>
              <a:buClr>
                <a:srgbClr val="222222"/>
              </a:buClr>
              <a:buSzPts val="800"/>
              <a:buAutoNum type="arabicPeriod"/>
            </a:pPr>
            <a:r>
              <a:rPr lang="en-US" sz="800">
                <a:solidFill>
                  <a:srgbClr val="222222"/>
                </a:solidFill>
              </a:rPr>
              <a:t>Next, the manager verifies whether a similar defect was raised earlier. If yes defect is assigned a status </a:t>
            </a:r>
            <a:r>
              <a:rPr b="1" lang="en-US" sz="800">
                <a:solidFill>
                  <a:srgbClr val="222222"/>
                </a:solidFill>
              </a:rPr>
              <a:t>duplicate</a:t>
            </a:r>
            <a:r>
              <a:rPr lang="en-US" sz="800">
                <a:solidFill>
                  <a:srgbClr val="222222"/>
                </a:solidFill>
              </a:rPr>
              <a:t>.</a:t>
            </a:r>
            <a:endParaRPr sz="800">
              <a:solidFill>
                <a:srgbClr val="222222"/>
              </a:solidFill>
            </a:endParaRPr>
          </a:p>
          <a:p>
            <a:pPr indent="-279400" lvl="0" marL="457200" rtl="0" algn="l">
              <a:lnSpc>
                <a:spcPct val="115000"/>
              </a:lnSpc>
              <a:spcBef>
                <a:spcPts val="0"/>
              </a:spcBef>
              <a:spcAft>
                <a:spcPts val="0"/>
              </a:spcAft>
              <a:buClr>
                <a:srgbClr val="222222"/>
              </a:buClr>
              <a:buSzPts val="800"/>
              <a:buAutoNum type="arabicPeriod"/>
            </a:pPr>
            <a:r>
              <a:rPr lang="en-US" sz="800">
                <a:solidFill>
                  <a:srgbClr val="222222"/>
                </a:solidFill>
              </a:rPr>
              <a:t>If no the defect is assigned to the developer who starts fixing the code. During this stage, the defect is assigned a status </a:t>
            </a:r>
            <a:r>
              <a:rPr b="1" lang="en-US" sz="800">
                <a:solidFill>
                  <a:srgbClr val="222222"/>
                </a:solidFill>
              </a:rPr>
              <a:t>in- progress.</a:t>
            </a:r>
            <a:endParaRPr b="1" sz="800">
              <a:solidFill>
                <a:srgbClr val="222222"/>
              </a:solidFill>
            </a:endParaRPr>
          </a:p>
          <a:p>
            <a:pPr indent="-279400" lvl="0" marL="457200" rtl="0" algn="l">
              <a:lnSpc>
                <a:spcPct val="115000"/>
              </a:lnSpc>
              <a:spcBef>
                <a:spcPts val="0"/>
              </a:spcBef>
              <a:spcAft>
                <a:spcPts val="0"/>
              </a:spcAft>
              <a:buClr>
                <a:srgbClr val="222222"/>
              </a:buClr>
              <a:buSzPts val="800"/>
              <a:buAutoNum type="arabicPeriod"/>
            </a:pPr>
            <a:r>
              <a:rPr lang="en-US" sz="800">
                <a:solidFill>
                  <a:srgbClr val="222222"/>
                </a:solidFill>
              </a:rPr>
              <a:t>Once the code is fixed. A defect is assigned a status </a:t>
            </a:r>
            <a:r>
              <a:rPr b="1" lang="en-US" sz="800">
                <a:solidFill>
                  <a:srgbClr val="222222"/>
                </a:solidFill>
              </a:rPr>
              <a:t>fixed</a:t>
            </a:r>
            <a:endParaRPr b="1" sz="800">
              <a:solidFill>
                <a:srgbClr val="222222"/>
              </a:solidFill>
            </a:endParaRPr>
          </a:p>
          <a:p>
            <a:pPr indent="-279400" lvl="0" marL="457200" rtl="0" algn="l">
              <a:lnSpc>
                <a:spcPct val="115000"/>
              </a:lnSpc>
              <a:spcBef>
                <a:spcPts val="0"/>
              </a:spcBef>
              <a:spcAft>
                <a:spcPts val="0"/>
              </a:spcAft>
              <a:buClr>
                <a:srgbClr val="222222"/>
              </a:buClr>
              <a:buSzPts val="800"/>
              <a:buAutoNum type="arabicPeriod"/>
            </a:pPr>
            <a:r>
              <a:rPr lang="en-US" sz="800">
                <a:solidFill>
                  <a:srgbClr val="222222"/>
                </a:solidFill>
              </a:rPr>
              <a:t>Next, the tester will re-test the code. In case, the</a:t>
            </a:r>
            <a:r>
              <a:rPr lang="en-US" sz="800" u="sng">
                <a:solidFill>
                  <a:srgbClr val="04B8E6"/>
                </a:solidFill>
                <a:hlinkClick r:id="rId2">
                  <a:extLst>
                    <a:ext uri="{A12FA001-AC4F-418D-AE19-62706E023703}">
                      <ahyp:hlinkClr val="tx"/>
                    </a:ext>
                  </a:extLst>
                </a:hlinkClick>
              </a:rPr>
              <a:t> Test Case </a:t>
            </a:r>
            <a:r>
              <a:rPr lang="en-US" sz="800">
                <a:solidFill>
                  <a:srgbClr val="222222"/>
                </a:solidFill>
              </a:rPr>
              <a:t>passes the defect is </a:t>
            </a:r>
            <a:r>
              <a:rPr b="1" lang="en-US" sz="800">
                <a:solidFill>
                  <a:srgbClr val="222222"/>
                </a:solidFill>
              </a:rPr>
              <a:t>closed.</a:t>
            </a:r>
            <a:r>
              <a:rPr lang="en-US" sz="800">
                <a:solidFill>
                  <a:srgbClr val="222222"/>
                </a:solidFill>
              </a:rPr>
              <a:t> If the test cases fail again, the defect is </a:t>
            </a:r>
            <a:r>
              <a:rPr b="1" lang="en-US" sz="800">
                <a:solidFill>
                  <a:srgbClr val="222222"/>
                </a:solidFill>
              </a:rPr>
              <a:t>re-opened</a:t>
            </a:r>
            <a:r>
              <a:rPr lang="en-US" sz="800">
                <a:solidFill>
                  <a:srgbClr val="222222"/>
                </a:solidFill>
              </a:rPr>
              <a:t> and assigned to the developer.</a:t>
            </a:r>
            <a:endParaRPr sz="800">
              <a:solidFill>
                <a:srgbClr val="222222"/>
              </a:solidFill>
            </a:endParaRPr>
          </a:p>
          <a:p>
            <a:pPr indent="-279400" lvl="0" marL="457200" rtl="0" algn="l">
              <a:lnSpc>
                <a:spcPct val="115000"/>
              </a:lnSpc>
              <a:spcBef>
                <a:spcPts val="0"/>
              </a:spcBef>
              <a:spcAft>
                <a:spcPts val="0"/>
              </a:spcAft>
              <a:buClr>
                <a:srgbClr val="222222"/>
              </a:buClr>
              <a:buSzPts val="800"/>
              <a:buAutoNum type="arabicPeriod"/>
            </a:pPr>
            <a:r>
              <a:rPr lang="en-US" sz="800">
                <a:solidFill>
                  <a:srgbClr val="222222"/>
                </a:solidFill>
              </a:rPr>
              <a:t>Consider a situation where during the 1st release of Flight Reservation a defect was found in Fax order that was fixed and assigned a status closed. During the second upgrade release the same defect again re-surfaced. In such cases, a closed defect will be </a:t>
            </a:r>
            <a:r>
              <a:rPr b="1" lang="en-US" sz="800">
                <a:solidFill>
                  <a:srgbClr val="222222"/>
                </a:solidFill>
              </a:rPr>
              <a:t>re-opened.</a:t>
            </a:r>
            <a:endParaRPr b="1" sz="800">
              <a:solidFill>
                <a:srgbClr val="222222"/>
              </a:solidFill>
            </a:endParaRPr>
          </a:p>
          <a:p>
            <a:pPr indent="0" lvl="0" marL="0" rtl="0" algn="l">
              <a:spcBef>
                <a:spcPts val="0"/>
              </a:spcBef>
              <a:spcAft>
                <a:spcPts val="0"/>
              </a:spcAft>
              <a:buNone/>
            </a:pPr>
            <a:r>
              <a:t/>
            </a:r>
            <a:endParaRPr/>
          </a:p>
        </p:txBody>
      </p:sp>
      <p:sp>
        <p:nvSpPr>
          <p:cNvPr id="145" name="Google Shape;145;g591d189878_0_14: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6f040602c_0_342: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36f040602c_0_342: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4c47c246dc_0_2: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600"/>
              </a:spcBef>
              <a:spcAft>
                <a:spcPts val="0"/>
              </a:spcAft>
              <a:buSzPts val="1000"/>
              <a:buChar char="-"/>
            </a:pPr>
            <a:r>
              <a:rPr lang="en-US" sz="1000">
                <a:solidFill>
                  <a:srgbClr val="262626"/>
                </a:solidFill>
                <a:highlight>
                  <a:srgbClr val="FFFFFF"/>
                </a:highlight>
              </a:rPr>
              <a:t>The title is the face of your report. It’s the first thing anyone sees and it’s importance cannot be overstated. A good title helps reduce duplicate issues and can quickly convey a summary of the bug.</a:t>
            </a:r>
            <a:endParaRPr sz="1000">
              <a:solidFill>
                <a:schemeClr val="dk1"/>
              </a:solidFill>
              <a:highlight>
                <a:schemeClr val="lt1"/>
              </a:highlight>
              <a:latin typeface="Tahoma"/>
              <a:ea typeface="Tahoma"/>
              <a:cs typeface="Tahoma"/>
              <a:sym typeface="Tahoma"/>
            </a:endParaRPr>
          </a:p>
          <a:p>
            <a:pPr indent="-317500" lvl="0" marL="457200" rtl="0" algn="l">
              <a:spcBef>
                <a:spcPts val="0"/>
              </a:spcBef>
              <a:spcAft>
                <a:spcPts val="0"/>
              </a:spcAft>
              <a:buSzPts val="1400"/>
              <a:buChar char="-"/>
            </a:pPr>
            <a:r>
              <a:t/>
            </a:r>
            <a:endParaRPr/>
          </a:p>
        </p:txBody>
      </p:sp>
      <p:sp>
        <p:nvSpPr>
          <p:cNvPr id="158" name="Google Shape;158;g4c47c246dc_0_2: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4c47c246dc_0_15: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600"/>
              </a:spcBef>
              <a:spcAft>
                <a:spcPts val="0"/>
              </a:spcAft>
              <a:buSzPts val="1000"/>
              <a:buChar char="-"/>
            </a:pPr>
            <a:r>
              <a:rPr lang="en-US" sz="1000">
                <a:solidFill>
                  <a:srgbClr val="262626"/>
                </a:solidFill>
                <a:highlight>
                  <a:srgbClr val="FFFFFF"/>
                </a:highlight>
              </a:rPr>
              <a:t>The title is the face of your report. It’s the first thing anyone sees and it’s importance cannot be overstated. A good title helps reduce duplicate issues and can quickly convey a summary of the bug.</a:t>
            </a:r>
            <a:endParaRPr sz="1000">
              <a:solidFill>
                <a:schemeClr val="dk1"/>
              </a:solidFill>
              <a:highlight>
                <a:schemeClr val="lt1"/>
              </a:highlight>
              <a:latin typeface="Tahoma"/>
              <a:ea typeface="Tahoma"/>
              <a:cs typeface="Tahoma"/>
              <a:sym typeface="Tahoma"/>
            </a:endParaRPr>
          </a:p>
          <a:p>
            <a:pPr indent="-317500" lvl="0" marL="457200" rtl="0" algn="l">
              <a:spcBef>
                <a:spcPts val="0"/>
              </a:spcBef>
              <a:spcAft>
                <a:spcPts val="0"/>
              </a:spcAft>
              <a:buSzPts val="1400"/>
              <a:buChar char="-"/>
            </a:pPr>
            <a:r>
              <a:t/>
            </a:r>
            <a:endParaRPr/>
          </a:p>
        </p:txBody>
      </p:sp>
      <p:sp>
        <p:nvSpPr>
          <p:cNvPr id="164" name="Google Shape;164;g4c47c246dc_0_15: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955ff94cb_0_6: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3955ff94cb_0_6: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91d977fce_1_12: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591d977fce_1_12: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91d977fce_1_30: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591d977fce_1_30: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591d977fce_1_17: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591d977fce_1_17: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591d977fce_1_1: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591d977fce_1_1: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935037" y="4416425"/>
            <a:ext cx="5140325" cy="4183062"/>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591d977fce_1_24: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591d977fce_1_24: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d51ddb6c_0_1: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d51ddb6c_0_1: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36d51ddb6c_0_1:notes"/>
          <p:cNvSpPr txBox="1"/>
          <p:nvPr>
            <p:ph idx="12" type="sldNum"/>
          </p:nvPr>
        </p:nvSpPr>
        <p:spPr>
          <a:xfrm>
            <a:off x="3971925" y="8831262"/>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91d189878_0_0: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591d189878_0_0: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5a7d00961c_0_0: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96" name="Google Shape;96;g5a7d00961c_0_0: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5a7d00961c_0_0:notes"/>
          <p:cNvSpPr txBox="1"/>
          <p:nvPr>
            <p:ph idx="12" type="sldNum"/>
          </p:nvPr>
        </p:nvSpPr>
        <p:spPr>
          <a:xfrm>
            <a:off x="3971925" y="8831262"/>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5a7d00961c_0_7: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a7d00961c_0_7: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5a7d00961c_0_7:notes"/>
          <p:cNvSpPr txBox="1"/>
          <p:nvPr>
            <p:ph idx="12" type="sldNum"/>
          </p:nvPr>
        </p:nvSpPr>
        <p:spPr>
          <a:xfrm>
            <a:off x="3971925" y="8831262"/>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a7d00961c_0_14: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a7d00961c_0_14: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5a7d00961c_0_14:notes"/>
          <p:cNvSpPr txBox="1"/>
          <p:nvPr>
            <p:ph idx="12" type="sldNum"/>
          </p:nvPr>
        </p:nvSpPr>
        <p:spPr>
          <a:xfrm>
            <a:off x="3971925" y="8831262"/>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5a7d00961c_0_21: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a7d00961c_0_21: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5a7d00961c_0_21:notes"/>
          <p:cNvSpPr txBox="1"/>
          <p:nvPr>
            <p:ph idx="12" type="sldNum"/>
          </p:nvPr>
        </p:nvSpPr>
        <p:spPr>
          <a:xfrm>
            <a:off x="3971925" y="8831262"/>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a7d00961c_0_37: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a7d00961c_0_37: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5a7d00961c_0_37:notes"/>
          <p:cNvSpPr txBox="1"/>
          <p:nvPr>
            <p:ph idx="12" type="sldNum"/>
          </p:nvPr>
        </p:nvSpPr>
        <p:spPr>
          <a:xfrm>
            <a:off x="3971925" y="8831262"/>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5a7d00961c_0_28: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a7d00961c_0_28:notes"/>
          <p:cNvSpPr txBox="1"/>
          <p:nvPr>
            <p:ph idx="1" type="body"/>
          </p:nvPr>
        </p:nvSpPr>
        <p:spPr>
          <a:xfrm>
            <a:off x="935037" y="4416425"/>
            <a:ext cx="51402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5a7d00961c_0_28:notes"/>
          <p:cNvSpPr txBox="1"/>
          <p:nvPr>
            <p:ph idx="12" type="sldNum"/>
          </p:nvPr>
        </p:nvSpPr>
        <p:spPr>
          <a:xfrm>
            <a:off x="3971925" y="8831262"/>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2"/>
          <p:cNvSpPr txBox="1"/>
          <p:nvPr>
            <p:ph type="ctrTitle"/>
          </p:nvPr>
        </p:nvSpPr>
        <p:spPr>
          <a:xfrm>
            <a:off x="1432560" y="359898"/>
            <a:ext cx="7406640" cy="1472184"/>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1pPr>
            <a:lvl2pPr indent="0" lvl="1"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2pPr>
            <a:lvl3pPr indent="0" lvl="2"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3pPr>
            <a:lvl4pPr indent="0" lvl="3"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4pPr>
            <a:lvl5pPr indent="0" lvl="4"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5pPr>
            <a:lvl6pPr indent="0" lvl="5" marL="4572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6pPr>
            <a:lvl7pPr indent="0" lvl="6" marL="9144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7pPr>
            <a:lvl8pPr indent="0" lvl="7" marL="13716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8pPr>
            <a:lvl9pPr indent="0" lvl="8" marL="18288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9pPr>
          </a:lstStyle>
          <a:p/>
        </p:txBody>
      </p:sp>
      <p:sp>
        <p:nvSpPr>
          <p:cNvPr id="28" name="Google Shape;28;p2"/>
          <p:cNvSpPr txBox="1"/>
          <p:nvPr>
            <p:ph idx="1" type="subTitle"/>
          </p:nvPr>
        </p:nvSpPr>
        <p:spPr>
          <a:xfrm>
            <a:off x="1432560" y="1850064"/>
            <a:ext cx="7406640" cy="1752600"/>
          </a:xfrm>
          <a:prstGeom prst="rect">
            <a:avLst/>
          </a:prstGeom>
          <a:noFill/>
          <a:ln>
            <a:noFill/>
          </a:ln>
        </p:spPr>
        <p:txBody>
          <a:bodyPr anchorCtr="0" anchor="t" bIns="91425" lIns="91425" spcFirstLastPara="1" rIns="91425" wrap="square" tIns="91425">
            <a:noAutofit/>
          </a:bodyPr>
          <a:lstStyle>
            <a:lvl1pPr indent="-2032" lvl="0" marL="27432" marR="0" rtl="0" algn="l">
              <a:spcBef>
                <a:spcPts val="600"/>
              </a:spcBef>
              <a:spcAft>
                <a:spcPts val="0"/>
              </a:spcAft>
              <a:buClr>
                <a:schemeClr val="accent1"/>
              </a:buClr>
              <a:buSzPts val="2560"/>
              <a:buFont typeface="Noto Sans Symbols"/>
              <a:buNone/>
              <a:defRPr b="0" i="0" sz="2600" u="none" cap="none" strike="noStrike">
                <a:solidFill>
                  <a:srgbClr val="341108"/>
                </a:solidFill>
                <a:latin typeface="Cabin"/>
                <a:ea typeface="Cabin"/>
                <a:cs typeface="Cabin"/>
                <a:sym typeface="Cabin"/>
              </a:defRPr>
            </a:lvl1pPr>
            <a:lvl2pPr indent="0" lvl="1" marL="457200" marR="0" rtl="0" algn="ctr">
              <a:spcBef>
                <a:spcPts val="550"/>
              </a:spcBef>
              <a:spcAft>
                <a:spcPts val="0"/>
              </a:spcAft>
              <a:buClr>
                <a:schemeClr val="accent1"/>
              </a:buClr>
              <a:buSzPts val="2800"/>
              <a:buFont typeface="Verdana"/>
              <a:buNone/>
              <a:defRPr b="0" i="0" sz="2800" u="none" cap="none" strike="noStrike">
                <a:solidFill>
                  <a:schemeClr val="dk1"/>
                </a:solidFill>
                <a:latin typeface="Cabin"/>
                <a:ea typeface="Cabin"/>
                <a:cs typeface="Cabin"/>
                <a:sym typeface="Cabin"/>
              </a:defRPr>
            </a:lvl2pPr>
            <a:lvl3pPr indent="0" lvl="2" marL="914400" marR="0" rtl="0" algn="ctr">
              <a:spcBef>
                <a:spcPts val="480"/>
              </a:spcBef>
              <a:spcAft>
                <a:spcPts val="0"/>
              </a:spcAft>
              <a:buClr>
                <a:schemeClr val="accent2"/>
              </a:buClr>
              <a:buSzPts val="2400"/>
              <a:buFont typeface="Noto Sans Symbols"/>
              <a:buNone/>
              <a:defRPr b="0" i="0" sz="2400" u="none" cap="none" strike="noStrike">
                <a:solidFill>
                  <a:schemeClr val="dk1"/>
                </a:solidFill>
                <a:latin typeface="Cabin"/>
                <a:ea typeface="Cabin"/>
                <a:cs typeface="Cabin"/>
                <a:sym typeface="Cabin"/>
              </a:defRPr>
            </a:lvl3pPr>
            <a:lvl4pPr indent="0" lvl="3" marL="1371600" marR="0" rtl="0" algn="ctr">
              <a:spcBef>
                <a:spcPts val="400"/>
              </a:spcBef>
              <a:spcAft>
                <a:spcPts val="0"/>
              </a:spcAft>
              <a:buClr>
                <a:srgbClr val="C32D2E"/>
              </a:buClr>
              <a:buSzPts val="2000"/>
              <a:buFont typeface="Noto Sans Symbols"/>
              <a:buNone/>
              <a:defRPr b="0" i="0" sz="2000" u="none" cap="none" strike="noStrike">
                <a:solidFill>
                  <a:schemeClr val="dk1"/>
                </a:solidFill>
                <a:latin typeface="Cabin"/>
                <a:ea typeface="Cabin"/>
                <a:cs typeface="Cabin"/>
                <a:sym typeface="Cabin"/>
              </a:defRPr>
            </a:lvl4pPr>
            <a:lvl5pPr indent="0" lvl="4" marL="1828800" marR="0" rtl="0" algn="ctr">
              <a:spcBef>
                <a:spcPts val="400"/>
              </a:spcBef>
              <a:spcAft>
                <a:spcPts val="0"/>
              </a:spcAft>
              <a:buClr>
                <a:srgbClr val="84AA33"/>
              </a:buClr>
              <a:buSzPts val="2000"/>
              <a:buFont typeface="Noto Sans Symbols"/>
              <a:buNone/>
              <a:defRPr b="0" i="0" sz="2000" u="none" cap="none" strike="noStrike">
                <a:solidFill>
                  <a:schemeClr val="dk1"/>
                </a:solidFill>
                <a:latin typeface="Cabin"/>
                <a:ea typeface="Cabin"/>
                <a:cs typeface="Cabin"/>
                <a:sym typeface="Cabin"/>
              </a:defRPr>
            </a:lvl5pPr>
            <a:lvl6pPr indent="0" lvl="5" marL="2286000" marR="0" rtl="0" algn="ctr">
              <a:lnSpc>
                <a:spcPct val="100000"/>
              </a:lnSpc>
              <a:spcBef>
                <a:spcPts val="400"/>
              </a:spcBef>
              <a:spcAft>
                <a:spcPts val="0"/>
              </a:spcAft>
              <a:buClr>
                <a:schemeClr val="accent5"/>
              </a:buClr>
              <a:buSzPts val="2000"/>
              <a:buFont typeface="Noto Sans Symbols"/>
              <a:buNone/>
              <a:defRPr b="0" i="0" sz="2000" u="none" cap="none" strike="noStrike">
                <a:solidFill>
                  <a:schemeClr val="dk1"/>
                </a:solidFill>
                <a:latin typeface="Cabin"/>
                <a:ea typeface="Cabin"/>
                <a:cs typeface="Cabin"/>
                <a:sym typeface="Cabin"/>
              </a:defRPr>
            </a:lvl6pPr>
            <a:lvl7pPr indent="0" lvl="6" marL="2743200" marR="0" rtl="0" algn="ctr">
              <a:lnSpc>
                <a:spcPct val="100000"/>
              </a:lnSpc>
              <a:spcBef>
                <a:spcPts val="400"/>
              </a:spcBef>
              <a:spcAft>
                <a:spcPts val="0"/>
              </a:spcAft>
              <a:buClr>
                <a:schemeClr val="accent6"/>
              </a:buClr>
              <a:buSzPts val="2000"/>
              <a:buFont typeface="Noto Sans Symbols"/>
              <a:buNone/>
              <a:defRPr b="0" i="0" sz="2000" u="none" cap="none" strike="noStrike">
                <a:solidFill>
                  <a:schemeClr val="dk1"/>
                </a:solidFill>
                <a:latin typeface="Cabin"/>
                <a:ea typeface="Cabin"/>
                <a:cs typeface="Cabin"/>
                <a:sym typeface="Cabin"/>
              </a:defRPr>
            </a:lvl7pPr>
            <a:lvl8pPr indent="0" lvl="7" marL="3200400" marR="0" rtl="0" algn="ctr">
              <a:lnSpc>
                <a:spcPct val="100000"/>
              </a:lnSpc>
              <a:spcBef>
                <a:spcPts val="400"/>
              </a:spcBef>
              <a:spcAft>
                <a:spcPts val="0"/>
              </a:spcAft>
              <a:buClr>
                <a:schemeClr val="accent6"/>
              </a:buClr>
              <a:buSzPts val="2000"/>
              <a:buFont typeface="Noto Sans Symbols"/>
              <a:buNone/>
              <a:defRPr b="0" i="0" sz="2000" u="none" cap="none" strike="noStrike">
                <a:solidFill>
                  <a:schemeClr val="dk1"/>
                </a:solidFill>
                <a:latin typeface="Cabin"/>
                <a:ea typeface="Cabin"/>
                <a:cs typeface="Cabin"/>
                <a:sym typeface="Cabin"/>
              </a:defRPr>
            </a:lvl8pPr>
            <a:lvl9pPr indent="0" lvl="8" marL="3657600" marR="0" rtl="0" algn="ctr">
              <a:lnSpc>
                <a:spcPct val="100000"/>
              </a:lnSpc>
              <a:spcBef>
                <a:spcPts val="400"/>
              </a:spcBef>
              <a:spcAft>
                <a:spcPts val="0"/>
              </a:spcAft>
              <a:buClr>
                <a:schemeClr val="accent6"/>
              </a:buClr>
              <a:buSzPts val="2000"/>
              <a:buFont typeface="Noto Sans Symbols"/>
              <a:buNone/>
              <a:defRPr b="0" i="0" sz="2000" u="none" cap="none" strike="noStrike">
                <a:solidFill>
                  <a:schemeClr val="dk1"/>
                </a:solidFill>
                <a:latin typeface="Cabin"/>
                <a:ea typeface="Cabin"/>
                <a:cs typeface="Cabin"/>
                <a:sym typeface="Cabin"/>
              </a:defRPr>
            </a:lvl9pPr>
          </a:lstStyle>
          <a:p/>
        </p:txBody>
      </p:sp>
      <p:sp>
        <p:nvSpPr>
          <p:cNvPr id="29" name="Google Shape;29;p2"/>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0" name="Google Shape;30;p2"/>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1" name="Google Shape;31;p2"/>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4"/>
          <p:cNvSpPr txBox="1"/>
          <p:nvPr>
            <p:ph type="title"/>
          </p:nvPr>
        </p:nvSpPr>
        <p:spPr>
          <a:xfrm>
            <a:off x="1435100" y="274637"/>
            <a:ext cx="749935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1pPr>
            <a:lvl2pPr indent="0" lvl="1"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2pPr>
            <a:lvl3pPr indent="0" lvl="2"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3pPr>
            <a:lvl4pPr indent="0" lvl="3"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4pPr>
            <a:lvl5pPr indent="0" lvl="4"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5pPr>
            <a:lvl6pPr indent="0" lvl="5" marL="4572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6pPr>
            <a:lvl7pPr indent="0" lvl="6" marL="9144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7pPr>
            <a:lvl8pPr indent="0" lvl="7" marL="13716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8pPr>
            <a:lvl9pPr indent="0" lvl="8" marL="18288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9pPr>
          </a:lstStyle>
          <a:p/>
        </p:txBody>
      </p:sp>
      <p:sp>
        <p:nvSpPr>
          <p:cNvPr id="47" name="Google Shape;47;p4"/>
          <p:cNvSpPr txBox="1"/>
          <p:nvPr>
            <p:ph idx="1" type="body"/>
          </p:nvPr>
        </p:nvSpPr>
        <p:spPr>
          <a:xfrm>
            <a:off x="1435100" y="1447800"/>
            <a:ext cx="7499350" cy="4800600"/>
          </a:xfrm>
          <a:prstGeom prst="rect">
            <a:avLst/>
          </a:prstGeom>
          <a:noFill/>
          <a:ln>
            <a:noFill/>
          </a:ln>
        </p:spPr>
        <p:txBody>
          <a:bodyPr anchorCtr="0" anchor="t" bIns="91425" lIns="91425" spcFirstLastPara="1" rIns="91425" wrap="square" tIns="91425">
            <a:noAutofit/>
          </a:bodyPr>
          <a:lstStyle>
            <a:lvl1pPr indent="-391160" lvl="0" marL="457200" marR="0" rtl="0" algn="l">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rgbClr val="C32D2E"/>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rgbClr val="84AA33"/>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48" name="Google Shape;48;p4"/>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9" name="Google Shape;49;p4"/>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0" name="Google Shape;50;p4"/>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1" name="Shape 51"/>
        <p:cNvGrpSpPr/>
        <p:nvPr/>
      </p:nvGrpSpPr>
      <p:grpSpPr>
        <a:xfrm>
          <a:off x="0" y="0"/>
          <a:ext cx="0" cy="0"/>
          <a:chOff x="0" y="0"/>
          <a:chExt cx="0" cy="0"/>
        </a:xfrm>
      </p:grpSpPr>
      <p:sp>
        <p:nvSpPr>
          <p:cNvPr id="52" name="Google Shape;52;p5"/>
          <p:cNvSpPr txBox="1"/>
          <p:nvPr>
            <p:ph type="title"/>
          </p:nvPr>
        </p:nvSpPr>
        <p:spPr>
          <a:xfrm rot="5400000">
            <a:off x="4846637" y="2286002"/>
            <a:ext cx="5851525" cy="1828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1pPr>
            <a:lvl2pPr indent="0" lvl="1"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2pPr>
            <a:lvl3pPr indent="0" lvl="2"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3pPr>
            <a:lvl4pPr indent="0" lvl="3"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4pPr>
            <a:lvl5pPr indent="0" lvl="4"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5pPr>
            <a:lvl6pPr indent="0" lvl="5" marL="4572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6pPr>
            <a:lvl7pPr indent="0" lvl="6" marL="9144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7pPr>
            <a:lvl8pPr indent="0" lvl="7" marL="13716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8pPr>
            <a:lvl9pPr indent="0" lvl="8" marL="18288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9pPr>
          </a:lstStyle>
          <a:p/>
        </p:txBody>
      </p:sp>
      <p:sp>
        <p:nvSpPr>
          <p:cNvPr id="53" name="Google Shape;53;p5"/>
          <p:cNvSpPr txBox="1"/>
          <p:nvPr>
            <p:ph idx="1" type="body"/>
          </p:nvPr>
        </p:nvSpPr>
        <p:spPr>
          <a:xfrm rot="5400000">
            <a:off x="998537" y="419103"/>
            <a:ext cx="5851525" cy="5562600"/>
          </a:xfrm>
          <a:prstGeom prst="rect">
            <a:avLst/>
          </a:prstGeom>
          <a:noFill/>
          <a:ln>
            <a:noFill/>
          </a:ln>
        </p:spPr>
        <p:txBody>
          <a:bodyPr anchorCtr="0" anchor="t" bIns="91425" lIns="91425" spcFirstLastPara="1" rIns="91425" wrap="square" tIns="91425">
            <a:noAutofit/>
          </a:bodyPr>
          <a:lstStyle>
            <a:lvl1pPr indent="-391160" lvl="0" marL="457200" marR="0" rtl="0" algn="l">
              <a:spcBef>
                <a:spcPts val="600"/>
              </a:spcBef>
              <a:spcAft>
                <a:spcPts val="0"/>
              </a:spcAft>
              <a:buClr>
                <a:schemeClr val="accent1"/>
              </a:buClr>
              <a:buSzPts val="2560"/>
              <a:buFont typeface="Noto Sans Symbols"/>
              <a:buChar char="●"/>
              <a:defRPr sz="3200">
                <a:solidFill>
                  <a:schemeClr val="dk1"/>
                </a:solidFill>
                <a:latin typeface="Cabin"/>
                <a:ea typeface="Cabin"/>
                <a:cs typeface="Cabin"/>
                <a:sym typeface="Cabin"/>
              </a:defRPr>
            </a:lvl1pPr>
            <a:lvl2pPr indent="-406400" lvl="1" marL="914400" marR="0" rtl="0" algn="l">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rgbClr val="C32D2E"/>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rgbClr val="84AA33"/>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54" name="Google Shape;54;p5"/>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5" name="Google Shape;55;p5"/>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6" name="Google Shape;56;p5"/>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7" name="Shape 57"/>
        <p:cNvGrpSpPr/>
        <p:nvPr/>
      </p:nvGrpSpPr>
      <p:grpSpPr>
        <a:xfrm>
          <a:off x="0" y="0"/>
          <a:ext cx="0" cy="0"/>
          <a:chOff x="0" y="0"/>
          <a:chExt cx="0" cy="0"/>
        </a:xfrm>
      </p:grpSpPr>
      <p:sp>
        <p:nvSpPr>
          <p:cNvPr id="58" name="Google Shape;58;p6"/>
          <p:cNvSpPr txBox="1"/>
          <p:nvPr>
            <p:ph type="title"/>
          </p:nvPr>
        </p:nvSpPr>
        <p:spPr>
          <a:xfrm>
            <a:off x="1435100" y="274637"/>
            <a:ext cx="749935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1pPr>
            <a:lvl2pPr indent="0" lvl="1"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2pPr>
            <a:lvl3pPr indent="0" lvl="2"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3pPr>
            <a:lvl4pPr indent="0" lvl="3"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4pPr>
            <a:lvl5pPr indent="0" lvl="4"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5pPr>
            <a:lvl6pPr indent="0" lvl="5" marL="4572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6pPr>
            <a:lvl7pPr indent="0" lvl="6" marL="9144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7pPr>
            <a:lvl8pPr indent="0" lvl="7" marL="13716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8pPr>
            <a:lvl9pPr indent="0" lvl="8" marL="18288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9pPr>
          </a:lstStyle>
          <a:p/>
        </p:txBody>
      </p:sp>
      <p:sp>
        <p:nvSpPr>
          <p:cNvPr id="59" name="Google Shape;59;p6"/>
          <p:cNvSpPr txBox="1"/>
          <p:nvPr>
            <p:ph idx="1" type="body"/>
          </p:nvPr>
        </p:nvSpPr>
        <p:spPr>
          <a:xfrm rot="5400000">
            <a:off x="2784475" y="98425"/>
            <a:ext cx="4800600" cy="7499350"/>
          </a:xfrm>
          <a:prstGeom prst="rect">
            <a:avLst/>
          </a:prstGeom>
          <a:noFill/>
          <a:ln>
            <a:noFill/>
          </a:ln>
        </p:spPr>
        <p:txBody>
          <a:bodyPr anchorCtr="0" anchor="t" bIns="91425" lIns="91425" spcFirstLastPara="1" rIns="91425" wrap="square" tIns="91425">
            <a:noAutofit/>
          </a:bodyPr>
          <a:lstStyle>
            <a:lvl1pPr indent="-391160" lvl="0" marL="457200" marR="0" rtl="0" algn="l">
              <a:spcBef>
                <a:spcPts val="600"/>
              </a:spcBef>
              <a:spcAft>
                <a:spcPts val="0"/>
              </a:spcAft>
              <a:buClr>
                <a:schemeClr val="accent1"/>
              </a:buClr>
              <a:buSzPts val="2560"/>
              <a:buFont typeface="Noto Sans Symbols"/>
              <a:buChar char="●"/>
              <a:defRPr sz="3200">
                <a:solidFill>
                  <a:schemeClr val="dk1"/>
                </a:solidFill>
                <a:latin typeface="Cabin"/>
                <a:ea typeface="Cabin"/>
                <a:cs typeface="Cabin"/>
                <a:sym typeface="Cabin"/>
              </a:defRPr>
            </a:lvl1pPr>
            <a:lvl2pPr indent="-406400" lvl="1" marL="914400" marR="0" rtl="0" algn="l">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rgbClr val="C32D2E"/>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rgbClr val="84AA33"/>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60" name="Google Shape;60;p6"/>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1" name="Google Shape;61;p6"/>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2" name="Google Shape;62;p6"/>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7"/>
          <p:cNvSpPr txBox="1"/>
          <p:nvPr>
            <p:ph type="title"/>
          </p:nvPr>
        </p:nvSpPr>
        <p:spPr>
          <a:xfrm>
            <a:off x="1435608" y="274320"/>
            <a:ext cx="749808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1pPr>
            <a:lvl2pPr indent="0" lvl="1"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2pPr>
            <a:lvl3pPr indent="0" lvl="2"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3pPr>
            <a:lvl4pPr indent="0" lvl="3"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4pPr>
            <a:lvl5pPr indent="0" lvl="4"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5pPr>
            <a:lvl6pPr indent="0" lvl="5" marL="4572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6pPr>
            <a:lvl7pPr indent="0" lvl="6" marL="9144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7pPr>
            <a:lvl8pPr indent="0" lvl="7" marL="13716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8pPr>
            <a:lvl9pPr indent="0" lvl="8" marL="18288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9pPr>
          </a:lstStyle>
          <a:p/>
        </p:txBody>
      </p:sp>
      <p:sp>
        <p:nvSpPr>
          <p:cNvPr id="65" name="Google Shape;65;p7"/>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6" name="Google Shape;66;p7"/>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7" name="Google Shape;67;p7"/>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8"/>
          <p:cNvSpPr txBox="1"/>
          <p:nvPr>
            <p:ph type="title"/>
          </p:nvPr>
        </p:nvSpPr>
        <p:spPr>
          <a:xfrm>
            <a:off x="1435608" y="274320"/>
            <a:ext cx="749808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1pPr>
            <a:lvl2pPr indent="0" lvl="1"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2pPr>
            <a:lvl3pPr indent="0" lvl="2"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3pPr>
            <a:lvl4pPr indent="0" lvl="3"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4pPr>
            <a:lvl5pPr indent="0" lvl="4"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5pPr>
            <a:lvl6pPr indent="0" lvl="5" marL="4572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6pPr>
            <a:lvl7pPr indent="0" lvl="6" marL="9144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7pPr>
            <a:lvl8pPr indent="0" lvl="7" marL="13716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8pPr>
            <a:lvl9pPr indent="0" lvl="8" marL="18288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9pPr>
          </a:lstStyle>
          <a:p/>
        </p:txBody>
      </p:sp>
      <p:sp>
        <p:nvSpPr>
          <p:cNvPr id="70" name="Google Shape;70;p8"/>
          <p:cNvSpPr txBox="1"/>
          <p:nvPr>
            <p:ph idx="1" type="body"/>
          </p:nvPr>
        </p:nvSpPr>
        <p:spPr>
          <a:xfrm>
            <a:off x="1435608" y="1524000"/>
            <a:ext cx="3657600" cy="4663440"/>
          </a:xfrm>
          <a:prstGeom prst="rect">
            <a:avLst/>
          </a:prstGeom>
          <a:noFill/>
          <a:ln>
            <a:noFill/>
          </a:ln>
        </p:spPr>
        <p:txBody>
          <a:bodyPr anchorCtr="0" anchor="t" bIns="91425" lIns="91425" spcFirstLastPara="1" rIns="91425" wrap="square" tIns="91425">
            <a:noAutofit/>
          </a:bodyPr>
          <a:lstStyle>
            <a:lvl1pPr indent="-370840" lvl="0" marL="457200" marR="0" rtl="0" algn="l">
              <a:spcBef>
                <a:spcPts val="600"/>
              </a:spcBef>
              <a:spcAft>
                <a:spcPts val="0"/>
              </a:spcAft>
              <a:buClr>
                <a:schemeClr val="accent1"/>
              </a:buClr>
              <a:buSzPts val="2240"/>
              <a:buFont typeface="Noto Sans Symbols"/>
              <a:buChar char="●"/>
              <a:defRPr sz="2800">
                <a:solidFill>
                  <a:schemeClr val="dk1"/>
                </a:solidFill>
                <a:latin typeface="Cabin"/>
                <a:ea typeface="Cabin"/>
                <a:cs typeface="Cabin"/>
                <a:sym typeface="Cabin"/>
              </a:defRPr>
            </a:lvl1pPr>
            <a:lvl2pPr indent="-381000" lvl="1" marL="914400" marR="0" rtl="0" algn="l">
              <a:spcBef>
                <a:spcPts val="550"/>
              </a:spcBef>
              <a:spcAft>
                <a:spcPts val="0"/>
              </a:spcAft>
              <a:buClr>
                <a:schemeClr val="accent1"/>
              </a:buClr>
              <a:buSzPts val="2400"/>
              <a:buFont typeface="Verdana"/>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rgbClr val="C32D2E"/>
              </a:buClr>
              <a:buSzPts val="1800"/>
              <a:buFont typeface="Noto Sans Symbols"/>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rgbClr val="84AA33"/>
              </a:buClr>
              <a:buSzPts val="1800"/>
              <a:buFont typeface="Noto Sans Symbols"/>
              <a:buChar char="⚫"/>
              <a:defRPr b="0" i="0" sz="18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71" name="Google Shape;71;p8"/>
          <p:cNvSpPr txBox="1"/>
          <p:nvPr>
            <p:ph idx="2" type="body"/>
          </p:nvPr>
        </p:nvSpPr>
        <p:spPr>
          <a:xfrm>
            <a:off x="5276088" y="1524000"/>
            <a:ext cx="3657600" cy="4663440"/>
          </a:xfrm>
          <a:prstGeom prst="rect">
            <a:avLst/>
          </a:prstGeom>
          <a:noFill/>
          <a:ln>
            <a:noFill/>
          </a:ln>
        </p:spPr>
        <p:txBody>
          <a:bodyPr anchorCtr="0" anchor="t" bIns="91425" lIns="91425" spcFirstLastPara="1" rIns="91425" wrap="square" tIns="91425">
            <a:noAutofit/>
          </a:bodyPr>
          <a:lstStyle>
            <a:lvl1pPr indent="-370840" lvl="0" marL="457200" marR="0" rtl="0" algn="l">
              <a:spcBef>
                <a:spcPts val="600"/>
              </a:spcBef>
              <a:spcAft>
                <a:spcPts val="0"/>
              </a:spcAft>
              <a:buClr>
                <a:schemeClr val="accent1"/>
              </a:buClr>
              <a:buSzPts val="2240"/>
              <a:buFont typeface="Noto Sans Symbols"/>
              <a:buChar char="●"/>
              <a:defRPr sz="2800">
                <a:solidFill>
                  <a:schemeClr val="dk1"/>
                </a:solidFill>
                <a:latin typeface="Cabin"/>
                <a:ea typeface="Cabin"/>
                <a:cs typeface="Cabin"/>
                <a:sym typeface="Cabin"/>
              </a:defRPr>
            </a:lvl1pPr>
            <a:lvl2pPr indent="-381000" lvl="1" marL="914400" marR="0" rtl="0" algn="l">
              <a:spcBef>
                <a:spcPts val="550"/>
              </a:spcBef>
              <a:spcAft>
                <a:spcPts val="0"/>
              </a:spcAft>
              <a:buClr>
                <a:schemeClr val="accent1"/>
              </a:buClr>
              <a:buSzPts val="2400"/>
              <a:buFont typeface="Verdana"/>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rgbClr val="C32D2E"/>
              </a:buClr>
              <a:buSzPts val="1800"/>
              <a:buFont typeface="Noto Sans Symbols"/>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rgbClr val="84AA33"/>
              </a:buClr>
              <a:buSzPts val="1800"/>
              <a:buFont typeface="Noto Sans Symbols"/>
              <a:buChar char="⚫"/>
              <a:defRPr b="0" i="0" sz="18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72" name="Google Shape;72;p8"/>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3" name="Google Shape;73;p8"/>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4" name="Google Shape;74;p8"/>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7.png"/><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Google Shape;10;p1"/>
          <p:cNvSpPr/>
          <p:nvPr/>
        </p:nvSpPr>
        <p:spPr>
          <a:xfrm>
            <a:off x="-815975" y="-815975"/>
            <a:ext cx="1638300" cy="1638300"/>
          </a:xfrm>
          <a:custGeom>
            <a:rect b="b" l="l" r="r" t="t"/>
            <a:pathLst>
              <a:path extrusionOk="0" h="120000" w="120000">
                <a:moveTo>
                  <a:pt x="120000" y="60000"/>
                </a:moveTo>
                <a:cubicBezTo>
                  <a:pt x="120000" y="93151"/>
                  <a:pt x="93114" y="120020"/>
                  <a:pt x="59963" y="120000"/>
                </a:cubicBezTo>
                <a:cubicBezTo>
                  <a:pt x="59975" y="100000"/>
                  <a:pt x="59987" y="80000"/>
                  <a:pt x="60000" y="60000"/>
                </a:cubicBezTo>
                <a:lnTo>
                  <a:pt x="120000" y="60000"/>
                </a:lnTo>
                <a:close/>
              </a:path>
            </a:pathLst>
          </a:custGeom>
          <a:solidFill>
            <a:srgbClr val="FEFAF4">
              <a:alpha val="32549"/>
            </a:srgbClr>
          </a:solidFill>
          <a:ln cap="rnd" cmpd="sng" w="9525">
            <a:solidFill>
              <a:srgbClr val="D2C39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 name="Google Shape;11;p1"/>
          <p:cNvSpPr/>
          <p:nvPr/>
        </p:nvSpPr>
        <p:spPr>
          <a:xfrm>
            <a:off x="168275" y="20637"/>
            <a:ext cx="1703387" cy="1703387"/>
          </a:xfrm>
          <a:prstGeom prst="ellipse">
            <a:avLst/>
          </a:prstGeom>
          <a:noFill/>
          <a:ln cap="rnd" cmpd="sng" w="27300">
            <a:solidFill>
              <a:srgbClr val="FFF6DB"/>
            </a:solidFill>
            <a:prstDash val="solid"/>
            <a:miter lim="8000"/>
            <a:headEnd len="sm" w="sm" type="none"/>
            <a:tailEnd len="sm" w="sm" type="none"/>
          </a:ln>
          <a:effectLst>
            <a:outerShdw blurRad="63500" dir="5400000" dist="25400">
              <a:srgbClr val="AFA58D">
                <a:alpha val="8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2" name="Google Shape;12;p1"/>
          <p:cNvGrpSpPr/>
          <p:nvPr/>
        </p:nvGrpSpPr>
        <p:grpSpPr>
          <a:xfrm>
            <a:off x="171450" y="1042987"/>
            <a:ext cx="1157287" cy="1150937"/>
            <a:chOff x="171450" y="1042987"/>
            <a:chExt cx="1157287" cy="1150937"/>
          </a:xfrm>
        </p:grpSpPr>
        <p:pic>
          <p:nvPicPr>
            <p:cNvPr id="13" name="Google Shape;13;p1"/>
            <p:cNvPicPr preferRelativeResize="0"/>
            <p:nvPr/>
          </p:nvPicPr>
          <p:blipFill rotWithShape="1">
            <a:blip r:embed="rId2">
              <a:alphaModFix/>
            </a:blip>
            <a:srcRect b="0" l="0" r="0" t="0"/>
            <a:stretch/>
          </p:blipFill>
          <p:spPr>
            <a:xfrm>
              <a:off x="171450" y="1042987"/>
              <a:ext cx="1157287" cy="1150937"/>
            </a:xfrm>
            <a:prstGeom prst="rect">
              <a:avLst/>
            </a:prstGeom>
            <a:noFill/>
            <a:ln>
              <a:noFill/>
            </a:ln>
          </p:spPr>
        </p:pic>
        <p:sp>
          <p:nvSpPr>
            <p:cNvPr id="14" name="Google Shape;14;p1"/>
            <p:cNvSpPr txBox="1"/>
            <p:nvPr/>
          </p:nvSpPr>
          <p:spPr>
            <a:xfrm rot="2280000">
              <a:off x="347662" y="1216025"/>
              <a:ext cx="795337" cy="7794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5" name="Google Shape;15;p1"/>
          <p:cNvSpPr txBox="1"/>
          <p:nvPr/>
        </p:nvSpPr>
        <p:spPr>
          <a:xfrm>
            <a:off x="1012825" y="0"/>
            <a:ext cx="813117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 name="Google Shape;16;p1"/>
          <p:cNvSpPr txBox="1"/>
          <p:nvPr/>
        </p:nvSpPr>
        <p:spPr>
          <a:xfrm>
            <a:off x="1014412" y="0"/>
            <a:ext cx="73025" cy="6858000"/>
          </a:xfrm>
          <a:prstGeom prst="rect">
            <a:avLst/>
          </a:prstGeom>
          <a:solidFill>
            <a:schemeClr val="lt1"/>
          </a:solidFill>
          <a:ln>
            <a:noFill/>
          </a:ln>
          <a:effectLst>
            <a:outerShdw blurRad="63500" dir="10800000" dist="38000">
              <a:srgbClr val="706B5F">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7" name="Google Shape;17;p1"/>
          <p:cNvGrpSpPr/>
          <p:nvPr/>
        </p:nvGrpSpPr>
        <p:grpSpPr>
          <a:xfrm>
            <a:off x="914400" y="1408112"/>
            <a:ext cx="225425" cy="219075"/>
            <a:chOff x="914400" y="1408112"/>
            <a:chExt cx="225425" cy="219075"/>
          </a:xfrm>
        </p:grpSpPr>
        <p:pic>
          <p:nvPicPr>
            <p:cNvPr id="18" name="Google Shape;18;p1"/>
            <p:cNvPicPr preferRelativeResize="0"/>
            <p:nvPr/>
          </p:nvPicPr>
          <p:blipFill rotWithShape="1">
            <a:blip r:embed="rId3">
              <a:alphaModFix/>
            </a:blip>
            <a:srcRect b="0" l="0" r="0" t="0"/>
            <a:stretch/>
          </p:blipFill>
          <p:spPr>
            <a:xfrm>
              <a:off x="914400" y="1408112"/>
              <a:ext cx="225425" cy="219075"/>
            </a:xfrm>
            <a:prstGeom prst="rect">
              <a:avLst/>
            </a:prstGeom>
            <a:noFill/>
            <a:ln>
              <a:noFill/>
            </a:ln>
          </p:spPr>
        </p:pic>
        <p:sp>
          <p:nvSpPr>
            <p:cNvPr id="19" name="Google Shape;19;p1"/>
            <p:cNvSpPr txBox="1"/>
            <p:nvPr/>
          </p:nvSpPr>
          <p:spPr>
            <a:xfrm>
              <a:off x="952500" y="1444625"/>
              <a:ext cx="149225" cy="1492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0" name="Google Shape;20;p1"/>
          <p:cNvSpPr/>
          <p:nvPr/>
        </p:nvSpPr>
        <p:spPr>
          <a:xfrm>
            <a:off x="1157287" y="1344612"/>
            <a:ext cx="63500" cy="65087"/>
          </a:xfrm>
          <a:prstGeom prst="ellipse">
            <a:avLst/>
          </a:prstGeom>
          <a:noFill/>
          <a:ln cap="rnd" cmpd="sng" w="12700">
            <a:solidFill>
              <a:srgbClr val="307F93">
                <a:alpha val="59607"/>
              </a:srgb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 name="Google Shape;21;p1"/>
          <p:cNvSpPr txBox="1"/>
          <p:nvPr>
            <p:ph type="title"/>
          </p:nvPr>
        </p:nvSpPr>
        <p:spPr>
          <a:xfrm>
            <a:off x="1435100" y="274637"/>
            <a:ext cx="749935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1pPr>
            <a:lvl2pPr indent="0" lvl="1"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2pPr>
            <a:lvl3pPr indent="0" lvl="2"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3pPr>
            <a:lvl4pPr indent="0" lvl="3"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4pPr>
            <a:lvl5pPr indent="0" lvl="4"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5pPr>
            <a:lvl6pPr indent="0" lvl="5" marL="4572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6pPr>
            <a:lvl7pPr indent="0" lvl="6" marL="9144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7pPr>
            <a:lvl8pPr indent="0" lvl="7" marL="13716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8pPr>
            <a:lvl9pPr indent="0" lvl="8" marL="18288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9pPr>
          </a:lstStyle>
          <a:p/>
        </p:txBody>
      </p:sp>
      <p:sp>
        <p:nvSpPr>
          <p:cNvPr id="22" name="Google Shape;22;p1"/>
          <p:cNvSpPr txBox="1"/>
          <p:nvPr>
            <p:ph idx="1" type="body"/>
          </p:nvPr>
        </p:nvSpPr>
        <p:spPr>
          <a:xfrm>
            <a:off x="1435100" y="1447800"/>
            <a:ext cx="7499350" cy="4800600"/>
          </a:xfrm>
          <a:prstGeom prst="rect">
            <a:avLst/>
          </a:prstGeom>
          <a:noFill/>
          <a:ln>
            <a:noFill/>
          </a:ln>
        </p:spPr>
        <p:txBody>
          <a:bodyPr anchorCtr="0" anchor="t" bIns="91425" lIns="91425" spcFirstLastPara="1" rIns="91425" wrap="square" tIns="91425">
            <a:noAutofit/>
          </a:bodyPr>
          <a:lstStyle>
            <a:lvl1pPr indent="-391160" lvl="0" marL="457200" marR="0" rtl="0" algn="l">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rgbClr val="C32D2E"/>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rgbClr val="84AA33"/>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23" name="Google Shape;23;p1"/>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4" name="Google Shape;24;p1"/>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5" name="Google Shape;25;p1"/>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32" name="Shape 32"/>
        <p:cNvGrpSpPr/>
        <p:nvPr/>
      </p:nvGrpSpPr>
      <p:grpSpPr>
        <a:xfrm>
          <a:off x="0" y="0"/>
          <a:ext cx="0" cy="0"/>
          <a:chOff x="0" y="0"/>
          <a:chExt cx="0" cy="0"/>
        </a:xfrm>
      </p:grpSpPr>
      <p:sp>
        <p:nvSpPr>
          <p:cNvPr id="33" name="Google Shape;33;p3"/>
          <p:cNvSpPr/>
          <p:nvPr/>
        </p:nvSpPr>
        <p:spPr>
          <a:xfrm>
            <a:off x="-815975" y="-815975"/>
            <a:ext cx="1638300" cy="1638300"/>
          </a:xfrm>
          <a:custGeom>
            <a:rect b="b" l="l" r="r" t="t"/>
            <a:pathLst>
              <a:path extrusionOk="0" h="120000" w="120000">
                <a:moveTo>
                  <a:pt x="120000" y="60000"/>
                </a:moveTo>
                <a:cubicBezTo>
                  <a:pt x="120000" y="93151"/>
                  <a:pt x="93114" y="120020"/>
                  <a:pt x="59963" y="120000"/>
                </a:cubicBezTo>
                <a:cubicBezTo>
                  <a:pt x="59975" y="100000"/>
                  <a:pt x="59987" y="80000"/>
                  <a:pt x="60000" y="60000"/>
                </a:cubicBezTo>
                <a:lnTo>
                  <a:pt x="120000" y="60000"/>
                </a:lnTo>
                <a:close/>
              </a:path>
            </a:pathLst>
          </a:custGeom>
          <a:solidFill>
            <a:srgbClr val="FEFAF4">
              <a:alpha val="32549"/>
            </a:srgbClr>
          </a:solidFill>
          <a:ln cap="rnd" cmpd="sng" w="9525">
            <a:solidFill>
              <a:srgbClr val="D2C39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 name="Google Shape;34;p3"/>
          <p:cNvSpPr/>
          <p:nvPr/>
        </p:nvSpPr>
        <p:spPr>
          <a:xfrm>
            <a:off x="168275" y="20637"/>
            <a:ext cx="1703387" cy="1703387"/>
          </a:xfrm>
          <a:prstGeom prst="ellipse">
            <a:avLst/>
          </a:prstGeom>
          <a:noFill/>
          <a:ln cap="rnd" cmpd="sng" w="27300">
            <a:solidFill>
              <a:srgbClr val="FFF6DB"/>
            </a:solidFill>
            <a:prstDash val="solid"/>
            <a:miter lim="8000"/>
            <a:headEnd len="sm" w="sm" type="none"/>
            <a:tailEnd len="sm" w="sm" type="none"/>
          </a:ln>
          <a:effectLst>
            <a:outerShdw blurRad="63500" dir="5400000" dist="25400">
              <a:srgbClr val="AFA58D">
                <a:alpha val="8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35" name="Google Shape;35;p3"/>
          <p:cNvGrpSpPr/>
          <p:nvPr/>
        </p:nvGrpSpPr>
        <p:grpSpPr>
          <a:xfrm>
            <a:off x="171450" y="1042987"/>
            <a:ext cx="1157287" cy="1150937"/>
            <a:chOff x="171450" y="1042987"/>
            <a:chExt cx="1157287" cy="1150937"/>
          </a:xfrm>
        </p:grpSpPr>
        <p:pic>
          <p:nvPicPr>
            <p:cNvPr id="36" name="Google Shape;36;p3"/>
            <p:cNvPicPr preferRelativeResize="0"/>
            <p:nvPr/>
          </p:nvPicPr>
          <p:blipFill rotWithShape="1">
            <a:blip r:embed="rId2">
              <a:alphaModFix/>
            </a:blip>
            <a:srcRect b="0" l="0" r="0" t="0"/>
            <a:stretch/>
          </p:blipFill>
          <p:spPr>
            <a:xfrm>
              <a:off x="171450" y="1042987"/>
              <a:ext cx="1157287" cy="1150937"/>
            </a:xfrm>
            <a:prstGeom prst="rect">
              <a:avLst/>
            </a:prstGeom>
            <a:noFill/>
            <a:ln>
              <a:noFill/>
            </a:ln>
          </p:spPr>
        </p:pic>
        <p:sp>
          <p:nvSpPr>
            <p:cNvPr id="37" name="Google Shape;37;p3"/>
            <p:cNvSpPr txBox="1"/>
            <p:nvPr/>
          </p:nvSpPr>
          <p:spPr>
            <a:xfrm rot="2280000">
              <a:off x="347662" y="1216025"/>
              <a:ext cx="795337" cy="7794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38" name="Google Shape;38;p3"/>
          <p:cNvSpPr txBox="1"/>
          <p:nvPr/>
        </p:nvSpPr>
        <p:spPr>
          <a:xfrm>
            <a:off x="1012825" y="0"/>
            <a:ext cx="813117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 name="Google Shape;39;p3"/>
          <p:cNvSpPr txBox="1"/>
          <p:nvPr>
            <p:ph type="title"/>
          </p:nvPr>
        </p:nvSpPr>
        <p:spPr>
          <a:xfrm>
            <a:off x="1435100" y="274637"/>
            <a:ext cx="749935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1pPr>
            <a:lvl2pPr indent="0" lvl="1"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2pPr>
            <a:lvl3pPr indent="0" lvl="2"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3pPr>
            <a:lvl4pPr indent="0" lvl="3"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4pPr>
            <a:lvl5pPr indent="0" lvl="4" marL="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5pPr>
            <a:lvl6pPr indent="0" lvl="5" marL="4572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6pPr>
            <a:lvl7pPr indent="0" lvl="6" marL="9144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7pPr>
            <a:lvl8pPr indent="0" lvl="7" marL="13716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8pPr>
            <a:lvl9pPr indent="0" lvl="8" marL="1828800" marR="0" rtl="0" algn="l">
              <a:spcBef>
                <a:spcPts val="0"/>
              </a:spcBef>
              <a:spcAft>
                <a:spcPts val="0"/>
              </a:spcAft>
              <a:buSzPts val="1400"/>
              <a:buNone/>
              <a:defRPr b="0" i="0" sz="4300" u="none" cap="none" strike="noStrike">
                <a:solidFill>
                  <a:srgbClr val="572314"/>
                </a:solidFill>
                <a:latin typeface="Cabin"/>
                <a:ea typeface="Cabin"/>
                <a:cs typeface="Cabin"/>
                <a:sym typeface="Cabin"/>
              </a:defRPr>
            </a:lvl9pPr>
          </a:lstStyle>
          <a:p/>
        </p:txBody>
      </p:sp>
      <p:sp>
        <p:nvSpPr>
          <p:cNvPr id="40" name="Google Shape;40;p3"/>
          <p:cNvSpPr txBox="1"/>
          <p:nvPr>
            <p:ph idx="1" type="body"/>
          </p:nvPr>
        </p:nvSpPr>
        <p:spPr>
          <a:xfrm>
            <a:off x="1435100" y="1447800"/>
            <a:ext cx="7499350" cy="4800600"/>
          </a:xfrm>
          <a:prstGeom prst="rect">
            <a:avLst/>
          </a:prstGeom>
          <a:noFill/>
          <a:ln>
            <a:noFill/>
          </a:ln>
        </p:spPr>
        <p:txBody>
          <a:bodyPr anchorCtr="0" anchor="t" bIns="91425" lIns="91425" spcFirstLastPara="1" rIns="91425" wrap="square" tIns="91425">
            <a:noAutofit/>
          </a:bodyPr>
          <a:lstStyle>
            <a:lvl1pPr indent="-391160" lvl="0" marL="457200" marR="0" rtl="0" algn="l">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rgbClr val="C32D2E"/>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rgbClr val="84AA33"/>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41" name="Google Shape;41;p3"/>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2" name="Google Shape;42;p3"/>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3" name="Google Shape;43;p3"/>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B5A788"/>
              </a:buClr>
              <a:buFont typeface="Times New Roman"/>
              <a:buNone/>
              <a:defRPr b="0" i="0" sz="1200" u="none">
                <a:solidFill>
                  <a:srgbClr val="B5A788"/>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44" name="Google Shape;44;p3"/>
          <p:cNvSpPr txBox="1"/>
          <p:nvPr/>
        </p:nvSpPr>
        <p:spPr>
          <a:xfrm>
            <a:off x="1014412" y="0"/>
            <a:ext cx="73025" cy="6858000"/>
          </a:xfrm>
          <a:prstGeom prst="rect">
            <a:avLst/>
          </a:prstGeom>
          <a:solidFill>
            <a:schemeClr val="lt1"/>
          </a:solidFill>
          <a:ln>
            <a:noFill/>
          </a:ln>
          <a:effectLst>
            <a:outerShdw blurRad="63500" dir="10800000" dist="38000">
              <a:srgbClr val="706B5F">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9"/>
          <p:cNvSpPr/>
          <p:nvPr/>
        </p:nvSpPr>
        <p:spPr>
          <a:xfrm>
            <a:off x="-23812" y="-23812"/>
            <a:ext cx="9191625" cy="69056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abin"/>
              <a:buNone/>
            </a:pPr>
            <a:r>
              <a:rPr b="0" i="0" lang="en-US" sz="2400" u="none" cap="none" strike="noStrike">
                <a:solidFill>
                  <a:schemeClr val="lt1"/>
                </a:solidFill>
                <a:latin typeface="Cabin"/>
                <a:ea typeface="Cabin"/>
                <a:cs typeface="Cabin"/>
                <a:sym typeface="Cabin"/>
              </a:rPr>
              <a:t>234560</a:t>
            </a:r>
            <a:endParaRPr/>
          </a:p>
        </p:txBody>
      </p:sp>
      <p:pic>
        <p:nvPicPr>
          <p:cNvPr descr="mocup nam 1.wmf" id="80" name="Google Shape;80;p9"/>
          <p:cNvPicPr preferRelativeResize="0"/>
          <p:nvPr/>
        </p:nvPicPr>
        <p:blipFill rotWithShape="1">
          <a:blip r:embed="rId3">
            <a:alphaModFix/>
          </a:blip>
          <a:srcRect b="0" l="0" r="0" t="0"/>
          <a:stretch/>
        </p:blipFill>
        <p:spPr>
          <a:xfrm>
            <a:off x="0" y="0"/>
            <a:ext cx="7788275" cy="5029200"/>
          </a:xfrm>
          <a:prstGeom prst="rect">
            <a:avLst/>
          </a:prstGeom>
          <a:noFill/>
          <a:ln>
            <a:noFill/>
          </a:ln>
        </p:spPr>
      </p:pic>
      <p:sp>
        <p:nvSpPr>
          <p:cNvPr id="81" name="Google Shape;81;p9"/>
          <p:cNvSpPr txBox="1"/>
          <p:nvPr/>
        </p:nvSpPr>
        <p:spPr>
          <a:xfrm>
            <a:off x="609600" y="1905000"/>
            <a:ext cx="6181800" cy="16509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chemeClr val="dk1"/>
              </a:buClr>
              <a:buFont typeface="Times New Roman"/>
              <a:buNone/>
            </a:pPr>
            <a:r>
              <a:rPr b="1" lang="en-US" sz="4800">
                <a:solidFill>
                  <a:schemeClr val="dk1"/>
                </a:solidFill>
                <a:latin typeface="Times New Roman"/>
                <a:ea typeface="Times New Roman"/>
                <a:cs typeface="Times New Roman"/>
                <a:sym typeface="Times New Roman"/>
              </a:rPr>
              <a:t>How to create a quality bug report</a:t>
            </a:r>
            <a:endParaRPr sz="4800"/>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1162100" y="122225"/>
            <a:ext cx="7772400" cy="99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572314"/>
              </a:buClr>
              <a:buFont typeface="Tahoma"/>
              <a:buNone/>
            </a:pPr>
            <a:r>
              <a:rPr lang="en-US" sz="3600">
                <a:latin typeface="Tahoma"/>
                <a:ea typeface="Tahoma"/>
                <a:cs typeface="Tahoma"/>
                <a:sym typeface="Tahoma"/>
              </a:rPr>
              <a:t>Nguồn gốc lỗi, cách khắc phục</a:t>
            </a:r>
            <a:endParaRPr sz="3600">
              <a:latin typeface="Tahoma"/>
              <a:ea typeface="Tahoma"/>
              <a:cs typeface="Tahoma"/>
              <a:sym typeface="Tahoma"/>
            </a:endParaRPr>
          </a:p>
          <a:p>
            <a:pPr indent="0" lvl="0" marL="0" marR="0" rtl="0" algn="ctr">
              <a:lnSpc>
                <a:spcPct val="100000"/>
              </a:lnSpc>
              <a:spcBef>
                <a:spcPts val="0"/>
              </a:spcBef>
              <a:spcAft>
                <a:spcPts val="0"/>
              </a:spcAft>
              <a:buClr>
                <a:srgbClr val="572314"/>
              </a:buClr>
              <a:buFont typeface="Tahoma"/>
              <a:buNone/>
            </a:pPr>
            <a:r>
              <a:t/>
            </a:r>
            <a:endParaRPr>
              <a:latin typeface="Tahoma"/>
              <a:ea typeface="Tahoma"/>
              <a:cs typeface="Tahoma"/>
              <a:sym typeface="Tahoma"/>
            </a:endParaRPr>
          </a:p>
        </p:txBody>
      </p:sp>
      <p:sp>
        <p:nvSpPr>
          <p:cNvPr id="141" name="Google Shape;141;p18"/>
          <p:cNvSpPr txBox="1"/>
          <p:nvPr>
            <p:ph idx="1" type="body"/>
          </p:nvPr>
        </p:nvSpPr>
        <p:spPr>
          <a:xfrm>
            <a:off x="1066800" y="887025"/>
            <a:ext cx="7772400" cy="4222200"/>
          </a:xfrm>
          <a:prstGeom prst="rect">
            <a:avLst/>
          </a:prstGeom>
          <a:noFill/>
          <a:ln>
            <a:noFill/>
          </a:ln>
        </p:spPr>
        <p:txBody>
          <a:bodyPr anchorCtr="0" anchor="t" bIns="45700" lIns="91425" spcFirstLastPara="1" rIns="91425" wrap="square" tIns="45700">
            <a:noAutofit/>
          </a:bodyPr>
          <a:lstStyle/>
          <a:p>
            <a:pPr indent="0" lvl="0" marL="457200" rtl="0" algn="l">
              <a:lnSpc>
                <a:spcPct val="150000"/>
              </a:lnSpc>
              <a:spcBef>
                <a:spcPts val="600"/>
              </a:spcBef>
              <a:spcAft>
                <a:spcPts val="0"/>
              </a:spcAft>
              <a:buNone/>
            </a:pPr>
            <a:r>
              <a:t/>
            </a:r>
            <a:endParaRPr sz="2400">
              <a:highlight>
                <a:srgbClr val="FFFFFF"/>
              </a:highlight>
              <a:latin typeface="Tahoma"/>
              <a:ea typeface="Tahoma"/>
              <a:cs typeface="Tahoma"/>
              <a:sym typeface="Tahoma"/>
            </a:endParaRPr>
          </a:p>
          <a:p>
            <a:pPr indent="0" lvl="0" marL="0" rtl="0" algn="l">
              <a:lnSpc>
                <a:spcPct val="150000"/>
              </a:lnSpc>
              <a:spcBef>
                <a:spcPts val="600"/>
              </a:spcBef>
              <a:spcAft>
                <a:spcPts val="0"/>
              </a:spcAft>
              <a:buNone/>
            </a:pPr>
            <a:r>
              <a:t/>
            </a:r>
            <a:endParaRPr sz="2400">
              <a:highlight>
                <a:srgbClr val="FFFFFF"/>
              </a:highlight>
              <a:latin typeface="Tahoma"/>
              <a:ea typeface="Tahoma"/>
              <a:cs typeface="Tahoma"/>
              <a:sym typeface="Tahoma"/>
            </a:endParaRPr>
          </a:p>
          <a:p>
            <a:pPr indent="0" lvl="0" marL="0" rtl="0" algn="l">
              <a:lnSpc>
                <a:spcPct val="150000"/>
              </a:lnSpc>
              <a:spcBef>
                <a:spcPts val="600"/>
              </a:spcBef>
              <a:spcAft>
                <a:spcPts val="0"/>
              </a:spcAft>
              <a:buNone/>
            </a:pPr>
            <a:r>
              <a:t/>
            </a:r>
            <a:endParaRPr sz="2400">
              <a:highlight>
                <a:srgbClr val="FFFFFF"/>
              </a:highlight>
              <a:latin typeface="Tahoma"/>
              <a:ea typeface="Tahoma"/>
              <a:cs typeface="Tahoma"/>
              <a:sym typeface="Tahoma"/>
            </a:endParaRPr>
          </a:p>
        </p:txBody>
      </p:sp>
      <p:pic>
        <p:nvPicPr>
          <p:cNvPr id="142" name="Google Shape;142;p18"/>
          <p:cNvPicPr preferRelativeResize="0"/>
          <p:nvPr/>
        </p:nvPicPr>
        <p:blipFill>
          <a:blip r:embed="rId3">
            <a:alphaModFix/>
          </a:blip>
          <a:stretch>
            <a:fillRect/>
          </a:stretch>
        </p:blipFill>
        <p:spPr>
          <a:xfrm>
            <a:off x="1638300" y="900128"/>
            <a:ext cx="6920850" cy="5534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1162100" y="122225"/>
            <a:ext cx="7772400" cy="99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572314"/>
              </a:buClr>
              <a:buFont typeface="Tahoma"/>
              <a:buNone/>
            </a:pPr>
            <a:r>
              <a:rPr lang="en-US" sz="3600">
                <a:latin typeface="Tahoma"/>
                <a:ea typeface="Tahoma"/>
                <a:cs typeface="Tahoma"/>
                <a:sym typeface="Tahoma"/>
              </a:rPr>
              <a:t>Vòng đời của Lỗi</a:t>
            </a:r>
            <a:endParaRPr sz="3600">
              <a:latin typeface="Tahoma"/>
              <a:ea typeface="Tahoma"/>
              <a:cs typeface="Tahoma"/>
              <a:sym typeface="Tahoma"/>
            </a:endParaRPr>
          </a:p>
          <a:p>
            <a:pPr indent="0" lvl="0" marL="0" marR="0" rtl="0" algn="ctr">
              <a:lnSpc>
                <a:spcPct val="100000"/>
              </a:lnSpc>
              <a:spcBef>
                <a:spcPts val="0"/>
              </a:spcBef>
              <a:spcAft>
                <a:spcPts val="0"/>
              </a:spcAft>
              <a:buClr>
                <a:srgbClr val="572314"/>
              </a:buClr>
              <a:buFont typeface="Tahoma"/>
              <a:buNone/>
            </a:pPr>
            <a:r>
              <a:t/>
            </a:r>
            <a:endParaRPr>
              <a:latin typeface="Tahoma"/>
              <a:ea typeface="Tahoma"/>
              <a:cs typeface="Tahoma"/>
              <a:sym typeface="Tahoma"/>
            </a:endParaRPr>
          </a:p>
        </p:txBody>
      </p:sp>
      <p:sp>
        <p:nvSpPr>
          <p:cNvPr id="148" name="Google Shape;148;p19"/>
          <p:cNvSpPr txBox="1"/>
          <p:nvPr>
            <p:ph idx="1" type="body"/>
          </p:nvPr>
        </p:nvSpPr>
        <p:spPr>
          <a:xfrm>
            <a:off x="1066800" y="887025"/>
            <a:ext cx="7772400" cy="4222200"/>
          </a:xfrm>
          <a:prstGeom prst="rect">
            <a:avLst/>
          </a:prstGeom>
          <a:noFill/>
          <a:ln>
            <a:noFill/>
          </a:ln>
        </p:spPr>
        <p:txBody>
          <a:bodyPr anchorCtr="0" anchor="t" bIns="45700" lIns="91425" spcFirstLastPara="1" rIns="91425" wrap="square" tIns="45700">
            <a:noAutofit/>
          </a:bodyPr>
          <a:lstStyle/>
          <a:p>
            <a:pPr indent="0" lvl="0" marL="457200" rtl="0" algn="l">
              <a:lnSpc>
                <a:spcPct val="150000"/>
              </a:lnSpc>
              <a:spcBef>
                <a:spcPts val="600"/>
              </a:spcBef>
              <a:spcAft>
                <a:spcPts val="0"/>
              </a:spcAft>
              <a:buNone/>
            </a:pPr>
            <a:r>
              <a:t/>
            </a:r>
            <a:endParaRPr sz="2400">
              <a:highlight>
                <a:srgbClr val="FFFFFF"/>
              </a:highlight>
              <a:latin typeface="Tahoma"/>
              <a:ea typeface="Tahoma"/>
              <a:cs typeface="Tahoma"/>
              <a:sym typeface="Tahoma"/>
            </a:endParaRPr>
          </a:p>
          <a:p>
            <a:pPr indent="0" lvl="0" marL="0" rtl="0" algn="l">
              <a:lnSpc>
                <a:spcPct val="150000"/>
              </a:lnSpc>
              <a:spcBef>
                <a:spcPts val="600"/>
              </a:spcBef>
              <a:spcAft>
                <a:spcPts val="0"/>
              </a:spcAft>
              <a:buNone/>
            </a:pPr>
            <a:r>
              <a:t/>
            </a:r>
            <a:endParaRPr sz="2400">
              <a:highlight>
                <a:srgbClr val="FFFFFF"/>
              </a:highlight>
              <a:latin typeface="Tahoma"/>
              <a:ea typeface="Tahoma"/>
              <a:cs typeface="Tahoma"/>
              <a:sym typeface="Tahoma"/>
            </a:endParaRPr>
          </a:p>
          <a:p>
            <a:pPr indent="0" lvl="0" marL="0" rtl="0" algn="l">
              <a:lnSpc>
                <a:spcPct val="150000"/>
              </a:lnSpc>
              <a:spcBef>
                <a:spcPts val="600"/>
              </a:spcBef>
              <a:spcAft>
                <a:spcPts val="0"/>
              </a:spcAft>
              <a:buNone/>
            </a:pPr>
            <a:r>
              <a:t/>
            </a:r>
            <a:endParaRPr sz="2400">
              <a:highlight>
                <a:srgbClr val="FFFFFF"/>
              </a:highlight>
              <a:latin typeface="Tahoma"/>
              <a:ea typeface="Tahoma"/>
              <a:cs typeface="Tahoma"/>
              <a:sym typeface="Tahoma"/>
            </a:endParaRPr>
          </a:p>
        </p:txBody>
      </p:sp>
      <p:pic>
        <p:nvPicPr>
          <p:cNvPr id="149" name="Google Shape;149;p19"/>
          <p:cNvPicPr preferRelativeResize="0"/>
          <p:nvPr/>
        </p:nvPicPr>
        <p:blipFill>
          <a:blip r:embed="rId3">
            <a:alphaModFix/>
          </a:blip>
          <a:stretch>
            <a:fillRect/>
          </a:stretch>
        </p:blipFill>
        <p:spPr>
          <a:xfrm>
            <a:off x="1162100" y="1119425"/>
            <a:ext cx="7587351" cy="5195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1162100" y="274625"/>
            <a:ext cx="7772400" cy="99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72314"/>
              </a:buClr>
              <a:buFont typeface="Tahoma"/>
              <a:buNone/>
            </a:pPr>
            <a:r>
              <a:rPr lang="en-US" sz="3600">
                <a:latin typeface="Tahoma"/>
                <a:ea typeface="Tahoma"/>
                <a:cs typeface="Tahoma"/>
                <a:sym typeface="Tahoma"/>
              </a:rPr>
              <a:t>Nội dung log bug</a:t>
            </a:r>
            <a:endParaRPr>
              <a:latin typeface="Tahoma"/>
              <a:ea typeface="Tahoma"/>
              <a:cs typeface="Tahoma"/>
              <a:sym typeface="Tahoma"/>
            </a:endParaRPr>
          </a:p>
        </p:txBody>
      </p:sp>
      <p:sp>
        <p:nvSpPr>
          <p:cNvPr id="155" name="Google Shape;155;p20"/>
          <p:cNvSpPr txBox="1"/>
          <p:nvPr>
            <p:ph idx="1" type="body"/>
          </p:nvPr>
        </p:nvSpPr>
        <p:spPr>
          <a:xfrm>
            <a:off x="1066800" y="1027500"/>
            <a:ext cx="7772400" cy="4843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600"/>
              </a:spcBef>
              <a:spcAft>
                <a:spcPts val="0"/>
              </a:spcAft>
              <a:buNone/>
            </a:pPr>
            <a:r>
              <a:rPr lang="en-US" sz="2400">
                <a:highlight>
                  <a:srgbClr val="FFFFFF"/>
                </a:highlight>
                <a:latin typeface="Tahoma"/>
                <a:ea typeface="Tahoma"/>
                <a:cs typeface="Tahoma"/>
                <a:sym typeface="Tahoma"/>
              </a:rPr>
              <a:t>Các thông tin của một bug report:</a:t>
            </a:r>
            <a:endParaRPr sz="2400">
              <a:highlight>
                <a:srgbClr val="FFFFFF"/>
              </a:highlight>
              <a:latin typeface="Tahoma"/>
              <a:ea typeface="Tahoma"/>
              <a:cs typeface="Tahoma"/>
              <a:sym typeface="Tahoma"/>
            </a:endParaRPr>
          </a:p>
          <a:p>
            <a:pPr indent="-381000" lvl="0" marL="457200" rtl="0" algn="l">
              <a:lnSpc>
                <a:spcPct val="150000"/>
              </a:lnSpc>
              <a:spcBef>
                <a:spcPts val="600"/>
              </a:spcBef>
              <a:spcAft>
                <a:spcPts val="0"/>
              </a:spcAft>
              <a:buSzPts val="2400"/>
              <a:buFont typeface="Tahoma"/>
              <a:buChar char="-"/>
            </a:pPr>
            <a:r>
              <a:rPr lang="en-US" sz="2400">
                <a:highlight>
                  <a:srgbClr val="FFFFFF"/>
                </a:highlight>
                <a:latin typeface="Tahoma"/>
                <a:ea typeface="Tahoma"/>
                <a:cs typeface="Tahoma"/>
                <a:sym typeface="Tahoma"/>
              </a:rPr>
              <a:t>The title</a:t>
            </a:r>
            <a:endParaRPr sz="2400">
              <a:highlight>
                <a:srgbClr val="FFFFFF"/>
              </a:highlight>
              <a:latin typeface="Tahoma"/>
              <a:ea typeface="Tahoma"/>
              <a:cs typeface="Tahoma"/>
              <a:sym typeface="Tahoma"/>
            </a:endParaRPr>
          </a:p>
          <a:p>
            <a:pPr indent="-381000" lvl="0" marL="457200" rtl="0" algn="l">
              <a:lnSpc>
                <a:spcPct val="150000"/>
              </a:lnSpc>
              <a:spcBef>
                <a:spcPts val="0"/>
              </a:spcBef>
              <a:spcAft>
                <a:spcPts val="0"/>
              </a:spcAft>
              <a:buSzPts val="2400"/>
              <a:buFont typeface="Tahoma"/>
              <a:buChar char="-"/>
            </a:pPr>
            <a:r>
              <a:rPr lang="en-US" sz="2400">
                <a:highlight>
                  <a:srgbClr val="FFFFFF"/>
                </a:highlight>
                <a:latin typeface="Tahoma"/>
                <a:ea typeface="Tahoma"/>
                <a:cs typeface="Tahoma"/>
                <a:sym typeface="Tahoma"/>
              </a:rPr>
              <a:t>Precondition</a:t>
            </a:r>
            <a:endParaRPr sz="2400">
              <a:highlight>
                <a:srgbClr val="FFFFFF"/>
              </a:highlight>
              <a:latin typeface="Tahoma"/>
              <a:ea typeface="Tahoma"/>
              <a:cs typeface="Tahoma"/>
              <a:sym typeface="Tahoma"/>
            </a:endParaRPr>
          </a:p>
          <a:p>
            <a:pPr indent="-381000" lvl="0" marL="457200" rtl="0" algn="l">
              <a:lnSpc>
                <a:spcPct val="150000"/>
              </a:lnSpc>
              <a:spcBef>
                <a:spcPts val="0"/>
              </a:spcBef>
              <a:spcAft>
                <a:spcPts val="0"/>
              </a:spcAft>
              <a:buSzPts val="2400"/>
              <a:buFont typeface="Tahoma"/>
              <a:buChar char="-"/>
            </a:pPr>
            <a:r>
              <a:rPr lang="en-US" sz="2400">
                <a:highlight>
                  <a:srgbClr val="FFFFFF"/>
                </a:highlight>
                <a:latin typeface="Tahoma"/>
                <a:ea typeface="Tahoma"/>
                <a:cs typeface="Tahoma"/>
                <a:sym typeface="Tahoma"/>
              </a:rPr>
              <a:t>Procedure/Steps</a:t>
            </a:r>
            <a:endParaRPr sz="2400">
              <a:highlight>
                <a:srgbClr val="FFFFFF"/>
              </a:highlight>
              <a:latin typeface="Tahoma"/>
              <a:ea typeface="Tahoma"/>
              <a:cs typeface="Tahoma"/>
              <a:sym typeface="Tahoma"/>
            </a:endParaRPr>
          </a:p>
          <a:p>
            <a:pPr indent="-381000" lvl="0" marL="457200" rtl="0" algn="l">
              <a:lnSpc>
                <a:spcPct val="150000"/>
              </a:lnSpc>
              <a:spcBef>
                <a:spcPts val="0"/>
              </a:spcBef>
              <a:spcAft>
                <a:spcPts val="0"/>
              </a:spcAft>
              <a:buSzPts val="2400"/>
              <a:buFont typeface="Tahoma"/>
              <a:buChar char="-"/>
            </a:pPr>
            <a:r>
              <a:rPr lang="en-US" sz="2400">
                <a:highlight>
                  <a:srgbClr val="FFFFFF"/>
                </a:highlight>
                <a:latin typeface="Tahoma"/>
                <a:ea typeface="Tahoma"/>
                <a:cs typeface="Tahoma"/>
                <a:sym typeface="Tahoma"/>
              </a:rPr>
              <a:t>Expected results</a:t>
            </a:r>
            <a:endParaRPr sz="2400">
              <a:highlight>
                <a:srgbClr val="FFFFFF"/>
              </a:highlight>
              <a:latin typeface="Tahoma"/>
              <a:ea typeface="Tahoma"/>
              <a:cs typeface="Tahoma"/>
              <a:sym typeface="Tahoma"/>
            </a:endParaRPr>
          </a:p>
          <a:p>
            <a:pPr indent="-381000" lvl="0" marL="457200" rtl="0" algn="l">
              <a:lnSpc>
                <a:spcPct val="150000"/>
              </a:lnSpc>
              <a:spcBef>
                <a:spcPts val="0"/>
              </a:spcBef>
              <a:spcAft>
                <a:spcPts val="0"/>
              </a:spcAft>
              <a:buSzPts val="2400"/>
              <a:buFont typeface="Tahoma"/>
              <a:buChar char="-"/>
            </a:pPr>
            <a:r>
              <a:rPr lang="en-US" sz="2400">
                <a:highlight>
                  <a:srgbClr val="FFFFFF"/>
                </a:highlight>
                <a:latin typeface="Tahoma"/>
                <a:ea typeface="Tahoma"/>
                <a:cs typeface="Tahoma"/>
                <a:sym typeface="Tahoma"/>
              </a:rPr>
              <a:t>Actual Results</a:t>
            </a:r>
            <a:endParaRPr sz="2400">
              <a:highlight>
                <a:srgbClr val="FFFFFF"/>
              </a:highlight>
              <a:latin typeface="Tahoma"/>
              <a:ea typeface="Tahoma"/>
              <a:cs typeface="Tahoma"/>
              <a:sym typeface="Tahoma"/>
            </a:endParaRPr>
          </a:p>
          <a:p>
            <a:pPr indent="-381000" lvl="0" marL="457200" rtl="0" algn="l">
              <a:lnSpc>
                <a:spcPct val="150000"/>
              </a:lnSpc>
              <a:spcBef>
                <a:spcPts val="0"/>
              </a:spcBef>
              <a:spcAft>
                <a:spcPts val="0"/>
              </a:spcAft>
              <a:buSzPts val="2400"/>
              <a:buFont typeface="Tahoma"/>
              <a:buChar char="-"/>
            </a:pPr>
            <a:r>
              <a:rPr lang="en-US" sz="2400">
                <a:highlight>
                  <a:srgbClr val="FFFFFF"/>
                </a:highlight>
                <a:latin typeface="Tahoma"/>
                <a:ea typeface="Tahoma"/>
                <a:cs typeface="Tahoma"/>
                <a:sym typeface="Tahoma"/>
              </a:rPr>
              <a:t>Attachment</a:t>
            </a:r>
            <a:endParaRPr sz="2400">
              <a:highlight>
                <a:srgbClr val="FFFFFF"/>
              </a:highlight>
              <a:latin typeface="Tahoma"/>
              <a:ea typeface="Tahoma"/>
              <a:cs typeface="Tahoma"/>
              <a:sym typeface="Tahoma"/>
            </a:endParaRPr>
          </a:p>
          <a:p>
            <a:pPr indent="0" lvl="0" marL="0" rtl="0" algn="l">
              <a:lnSpc>
                <a:spcPct val="150000"/>
              </a:lnSpc>
              <a:spcBef>
                <a:spcPts val="600"/>
              </a:spcBef>
              <a:spcAft>
                <a:spcPts val="0"/>
              </a:spcAft>
              <a:buNone/>
            </a:pPr>
            <a:r>
              <a:t/>
            </a:r>
            <a:endParaRPr sz="2400">
              <a:highlight>
                <a:srgbClr val="FFFFFF"/>
              </a:highlight>
              <a:latin typeface="Tahoma"/>
              <a:ea typeface="Tahoma"/>
              <a:cs typeface="Tahoma"/>
              <a:sym typeface="Tahoma"/>
            </a:endParaRPr>
          </a:p>
          <a:p>
            <a:pPr indent="0" lvl="0" marL="0" rtl="0" algn="l">
              <a:lnSpc>
                <a:spcPct val="150000"/>
              </a:lnSpc>
              <a:spcBef>
                <a:spcPts val="600"/>
              </a:spcBef>
              <a:spcAft>
                <a:spcPts val="0"/>
              </a:spcAft>
              <a:buNone/>
            </a:pPr>
            <a:r>
              <a:t/>
            </a:r>
            <a:endParaRPr sz="2400">
              <a:highlight>
                <a:srgbClr val="FFFFFF"/>
              </a:highlight>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1162100" y="274625"/>
            <a:ext cx="7772400" cy="99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572314"/>
              </a:buClr>
              <a:buFont typeface="Tahoma"/>
              <a:buNone/>
            </a:pPr>
            <a:r>
              <a:rPr lang="en-US" sz="3600">
                <a:latin typeface="Tahoma"/>
                <a:ea typeface="Tahoma"/>
                <a:cs typeface="Tahoma"/>
                <a:sym typeface="Tahoma"/>
              </a:rPr>
              <a:t>Cách viết title</a:t>
            </a:r>
            <a:endParaRPr sz="3600">
              <a:latin typeface="Tahoma"/>
              <a:ea typeface="Tahoma"/>
              <a:cs typeface="Tahoma"/>
              <a:sym typeface="Tahoma"/>
            </a:endParaRPr>
          </a:p>
          <a:p>
            <a:pPr indent="0" lvl="0" marL="0" marR="0" rtl="0" algn="ctr">
              <a:lnSpc>
                <a:spcPct val="100000"/>
              </a:lnSpc>
              <a:spcBef>
                <a:spcPts val="0"/>
              </a:spcBef>
              <a:spcAft>
                <a:spcPts val="0"/>
              </a:spcAft>
              <a:buClr>
                <a:srgbClr val="572314"/>
              </a:buClr>
              <a:buFont typeface="Tahoma"/>
              <a:buNone/>
            </a:pPr>
            <a:r>
              <a:t/>
            </a:r>
            <a:endParaRPr>
              <a:latin typeface="Tahoma"/>
              <a:ea typeface="Tahoma"/>
              <a:cs typeface="Tahoma"/>
              <a:sym typeface="Tahoma"/>
            </a:endParaRPr>
          </a:p>
        </p:txBody>
      </p:sp>
      <p:sp>
        <p:nvSpPr>
          <p:cNvPr id="161" name="Google Shape;161;p21"/>
          <p:cNvSpPr txBox="1"/>
          <p:nvPr>
            <p:ph idx="1" type="body"/>
          </p:nvPr>
        </p:nvSpPr>
        <p:spPr>
          <a:xfrm>
            <a:off x="1066800" y="1123550"/>
            <a:ext cx="7772400" cy="50526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0"/>
              </a:spcBef>
              <a:spcAft>
                <a:spcPts val="0"/>
              </a:spcAft>
              <a:buClr>
                <a:srgbClr val="262626"/>
              </a:buClr>
              <a:buSzPts val="2400"/>
              <a:buFont typeface="Tahoma"/>
              <a:buChar char="❖"/>
            </a:pPr>
            <a:r>
              <a:rPr lang="en-US" sz="2400">
                <a:solidFill>
                  <a:srgbClr val="262626"/>
                </a:solidFill>
                <a:latin typeface="Tahoma"/>
                <a:ea typeface="Tahoma"/>
                <a:cs typeface="Tahoma"/>
                <a:sym typeface="Tahoma"/>
              </a:rPr>
              <a:t>Title - là bộ mặt (face) của bug report. Một title tốt có thể chứa nội dung tổng quát của một bug.</a:t>
            </a:r>
            <a:endParaRPr sz="2400">
              <a:solidFill>
                <a:srgbClr val="262626"/>
              </a:solidFill>
              <a:latin typeface="Tahoma"/>
              <a:ea typeface="Tahoma"/>
              <a:cs typeface="Tahoma"/>
              <a:sym typeface="Tahoma"/>
            </a:endParaRPr>
          </a:p>
          <a:p>
            <a:pPr indent="-381000" lvl="0" marL="457200" rtl="0" algn="l">
              <a:lnSpc>
                <a:spcPct val="150000"/>
              </a:lnSpc>
              <a:spcBef>
                <a:spcPts val="0"/>
              </a:spcBef>
              <a:spcAft>
                <a:spcPts val="0"/>
              </a:spcAft>
              <a:buClr>
                <a:srgbClr val="262626"/>
              </a:buClr>
              <a:buSzPts val="2400"/>
              <a:buFont typeface="Tahoma"/>
              <a:buChar char="❖"/>
            </a:pPr>
            <a:r>
              <a:rPr lang="en-US" sz="2400">
                <a:solidFill>
                  <a:srgbClr val="262626"/>
                </a:solidFill>
                <a:latin typeface="Tahoma"/>
                <a:ea typeface="Tahoma"/>
                <a:cs typeface="Tahoma"/>
                <a:sym typeface="Tahoma"/>
              </a:rPr>
              <a:t>Cần tránh các tiêu đề chung chung. Ví dụ như:</a:t>
            </a:r>
            <a:endParaRPr sz="2400">
              <a:solidFill>
                <a:srgbClr val="262626"/>
              </a:solidFill>
              <a:latin typeface="Tahoma"/>
              <a:ea typeface="Tahoma"/>
              <a:cs typeface="Tahoma"/>
              <a:sym typeface="Tahoma"/>
            </a:endParaRPr>
          </a:p>
          <a:p>
            <a:pPr indent="-381000" lvl="0" marL="914400" rtl="0" algn="l">
              <a:lnSpc>
                <a:spcPct val="150000"/>
              </a:lnSpc>
              <a:spcBef>
                <a:spcPts val="0"/>
              </a:spcBef>
              <a:spcAft>
                <a:spcPts val="0"/>
              </a:spcAft>
              <a:buClr>
                <a:srgbClr val="262626"/>
              </a:buClr>
              <a:buSzPts val="2400"/>
              <a:buFont typeface="Tahoma"/>
              <a:buChar char="-"/>
            </a:pPr>
            <a:r>
              <a:rPr lang="en-US" sz="2400">
                <a:solidFill>
                  <a:srgbClr val="262626"/>
                </a:solidFill>
                <a:latin typeface="Tahoma"/>
                <a:ea typeface="Tahoma"/>
                <a:cs typeface="Tahoma"/>
                <a:sym typeface="Tahoma"/>
              </a:rPr>
              <a:t>Chức năng A hoạt động không tốt/không hoạt động</a:t>
            </a:r>
            <a:endParaRPr sz="2400">
              <a:solidFill>
                <a:srgbClr val="262626"/>
              </a:solidFill>
              <a:latin typeface="Tahoma"/>
              <a:ea typeface="Tahoma"/>
              <a:cs typeface="Tahoma"/>
              <a:sym typeface="Tahoma"/>
            </a:endParaRPr>
          </a:p>
          <a:p>
            <a:pPr indent="-381000" lvl="0" marL="914400" rtl="0" algn="l">
              <a:lnSpc>
                <a:spcPct val="150000"/>
              </a:lnSpc>
              <a:spcBef>
                <a:spcPts val="0"/>
              </a:spcBef>
              <a:spcAft>
                <a:spcPts val="0"/>
              </a:spcAft>
              <a:buClr>
                <a:srgbClr val="262626"/>
              </a:buClr>
              <a:buSzPts val="2400"/>
              <a:buFont typeface="Tahoma"/>
              <a:buChar char="-"/>
            </a:pPr>
            <a:r>
              <a:rPr lang="en-US" sz="2400">
                <a:solidFill>
                  <a:srgbClr val="262626"/>
                </a:solidFill>
                <a:latin typeface="Tahoma"/>
                <a:ea typeface="Tahoma"/>
                <a:cs typeface="Tahoma"/>
                <a:sym typeface="Tahoma"/>
              </a:rPr>
              <a:t>Có vấn đề với chức năng B</a:t>
            </a:r>
            <a:endParaRPr sz="2400">
              <a:solidFill>
                <a:srgbClr val="262626"/>
              </a:solidFill>
              <a:latin typeface="Tahoma"/>
              <a:ea typeface="Tahoma"/>
              <a:cs typeface="Tahoma"/>
              <a:sym typeface="Tahoma"/>
            </a:endParaRPr>
          </a:p>
          <a:p>
            <a:pPr indent="-381000" lvl="0" marL="914400" rtl="0" algn="l">
              <a:lnSpc>
                <a:spcPct val="150000"/>
              </a:lnSpc>
              <a:spcBef>
                <a:spcPts val="0"/>
              </a:spcBef>
              <a:spcAft>
                <a:spcPts val="0"/>
              </a:spcAft>
              <a:buClr>
                <a:srgbClr val="262626"/>
              </a:buClr>
              <a:buSzPts val="2400"/>
              <a:buFont typeface="Tahoma"/>
              <a:buChar char="-"/>
            </a:pPr>
            <a:r>
              <a:rPr lang="en-US" sz="2400">
                <a:solidFill>
                  <a:srgbClr val="262626"/>
                </a:solidFill>
                <a:latin typeface="Tahoma"/>
                <a:ea typeface="Tahoma"/>
                <a:cs typeface="Tahoma"/>
                <a:sym typeface="Tahoma"/>
              </a:rPr>
              <a:t>Chức năng C bị có lỗi</a:t>
            </a:r>
            <a:endParaRPr sz="2400">
              <a:solidFill>
                <a:srgbClr val="262626"/>
              </a:solidFill>
              <a:latin typeface="Tahoma"/>
              <a:ea typeface="Tahoma"/>
              <a:cs typeface="Tahoma"/>
              <a:sym typeface="Tahoma"/>
            </a:endParaRPr>
          </a:p>
          <a:p>
            <a:pPr indent="0" lvl="0" marL="457200" rtl="0" algn="l">
              <a:lnSpc>
                <a:spcPct val="115000"/>
              </a:lnSpc>
              <a:spcBef>
                <a:spcPts val="0"/>
              </a:spcBef>
              <a:spcAft>
                <a:spcPts val="0"/>
              </a:spcAft>
              <a:buNone/>
            </a:pPr>
            <a:r>
              <a:t/>
            </a:r>
            <a:endParaRPr sz="1050">
              <a:solidFill>
                <a:srgbClr val="262626"/>
              </a:solidFill>
              <a:latin typeface="Arial"/>
              <a:ea typeface="Arial"/>
              <a:cs typeface="Arial"/>
              <a:sym typeface="Arial"/>
            </a:endParaRPr>
          </a:p>
          <a:p>
            <a:pPr indent="0" lvl="0" marL="457200" rtl="0" algn="l">
              <a:lnSpc>
                <a:spcPct val="115000"/>
              </a:lnSpc>
              <a:spcBef>
                <a:spcPts val="0"/>
              </a:spcBef>
              <a:spcAft>
                <a:spcPts val="0"/>
              </a:spcAft>
              <a:buNone/>
            </a:pPr>
            <a:r>
              <a:t/>
            </a:r>
            <a:endParaRPr sz="2400">
              <a:solidFill>
                <a:srgbClr val="262626"/>
              </a:solidFill>
              <a:latin typeface="Arial"/>
              <a:ea typeface="Arial"/>
              <a:cs typeface="Arial"/>
              <a:sym typeface="Arial"/>
            </a:endParaRPr>
          </a:p>
          <a:p>
            <a:pPr indent="0" lvl="0" marL="457200" rtl="0" algn="l">
              <a:lnSpc>
                <a:spcPct val="150000"/>
              </a:lnSpc>
              <a:spcBef>
                <a:spcPts val="800"/>
              </a:spcBef>
              <a:spcAft>
                <a:spcPts val="0"/>
              </a:spcAft>
              <a:buNone/>
            </a:pPr>
            <a:r>
              <a:t/>
            </a:r>
            <a:endParaRPr sz="2400">
              <a:solidFill>
                <a:srgbClr val="262626"/>
              </a:solidFill>
              <a:highlight>
                <a:srgbClr val="FFFFFF"/>
              </a:highlight>
              <a:latin typeface="Tahoma"/>
              <a:ea typeface="Tahoma"/>
              <a:cs typeface="Tahoma"/>
              <a:sym typeface="Tahoma"/>
            </a:endParaRPr>
          </a:p>
          <a:p>
            <a:pPr indent="0" lvl="0" marL="0" rtl="0" algn="l">
              <a:lnSpc>
                <a:spcPct val="150000"/>
              </a:lnSpc>
              <a:spcBef>
                <a:spcPts val="600"/>
              </a:spcBef>
              <a:spcAft>
                <a:spcPts val="0"/>
              </a:spcAft>
              <a:buNone/>
            </a:pPr>
            <a:r>
              <a:t/>
            </a:r>
            <a:endParaRPr sz="2400">
              <a:highlight>
                <a:srgbClr val="FFFFFF"/>
              </a:highlight>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1162100" y="274625"/>
            <a:ext cx="7772400" cy="99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572314"/>
              </a:buClr>
              <a:buFont typeface="Tahoma"/>
              <a:buNone/>
            </a:pPr>
            <a:r>
              <a:rPr lang="en-US" sz="3600">
                <a:latin typeface="Tahoma"/>
                <a:ea typeface="Tahoma"/>
                <a:cs typeface="Tahoma"/>
                <a:sym typeface="Tahoma"/>
              </a:rPr>
              <a:t>Cách viết title</a:t>
            </a:r>
            <a:endParaRPr sz="3600">
              <a:latin typeface="Tahoma"/>
              <a:ea typeface="Tahoma"/>
              <a:cs typeface="Tahoma"/>
              <a:sym typeface="Tahoma"/>
            </a:endParaRPr>
          </a:p>
          <a:p>
            <a:pPr indent="0" lvl="0" marL="0" rtl="0" algn="ctr">
              <a:spcBef>
                <a:spcPts val="0"/>
              </a:spcBef>
              <a:spcAft>
                <a:spcPts val="0"/>
              </a:spcAft>
              <a:buClr>
                <a:srgbClr val="572314"/>
              </a:buClr>
              <a:buFont typeface="Tahoma"/>
              <a:buNone/>
            </a:pPr>
            <a:r>
              <a:t/>
            </a:r>
            <a:endParaRPr sz="3600">
              <a:latin typeface="Tahoma"/>
              <a:ea typeface="Tahoma"/>
              <a:cs typeface="Tahoma"/>
              <a:sym typeface="Tahoma"/>
            </a:endParaRPr>
          </a:p>
          <a:p>
            <a:pPr indent="0" lvl="0" marL="0" marR="0" rtl="0" algn="ctr">
              <a:lnSpc>
                <a:spcPct val="100000"/>
              </a:lnSpc>
              <a:spcBef>
                <a:spcPts val="0"/>
              </a:spcBef>
              <a:spcAft>
                <a:spcPts val="0"/>
              </a:spcAft>
              <a:buClr>
                <a:srgbClr val="572314"/>
              </a:buClr>
              <a:buFont typeface="Tahoma"/>
              <a:buNone/>
            </a:pPr>
            <a:r>
              <a:t/>
            </a:r>
            <a:endParaRPr>
              <a:latin typeface="Tahoma"/>
              <a:ea typeface="Tahoma"/>
              <a:cs typeface="Tahoma"/>
              <a:sym typeface="Tahoma"/>
            </a:endParaRPr>
          </a:p>
        </p:txBody>
      </p:sp>
      <p:sp>
        <p:nvSpPr>
          <p:cNvPr id="167" name="Google Shape;167;p22"/>
          <p:cNvSpPr txBox="1"/>
          <p:nvPr>
            <p:ph idx="1" type="body"/>
          </p:nvPr>
        </p:nvSpPr>
        <p:spPr>
          <a:xfrm>
            <a:off x="1066800" y="1027500"/>
            <a:ext cx="7772400" cy="4843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050">
              <a:solidFill>
                <a:srgbClr val="262626"/>
              </a:solidFill>
              <a:latin typeface="Arial"/>
              <a:ea typeface="Arial"/>
              <a:cs typeface="Arial"/>
              <a:sym typeface="Arial"/>
            </a:endParaRPr>
          </a:p>
          <a:p>
            <a:pPr indent="0" lvl="0" marL="0" rtl="0" algn="just">
              <a:lnSpc>
                <a:spcPct val="150000"/>
              </a:lnSpc>
              <a:spcBef>
                <a:spcPts val="600"/>
              </a:spcBef>
              <a:spcAft>
                <a:spcPts val="0"/>
              </a:spcAft>
              <a:buNone/>
            </a:pPr>
            <a:r>
              <a:rPr lang="en-US" sz="2400">
                <a:solidFill>
                  <a:srgbClr val="262626"/>
                </a:solidFill>
                <a:highlight>
                  <a:srgbClr val="FFFFFF"/>
                </a:highlight>
                <a:latin typeface="Tahoma"/>
                <a:ea typeface="Tahoma"/>
                <a:cs typeface="Tahoma"/>
                <a:sym typeface="Tahoma"/>
              </a:rPr>
              <a:t>Hãy mô tả rõ về việc chức năng ‘not working’ như thế nào. Ví dụ: </a:t>
            </a:r>
            <a:endParaRPr sz="2400">
              <a:solidFill>
                <a:srgbClr val="262626"/>
              </a:solidFill>
              <a:highlight>
                <a:srgbClr val="FFFFFF"/>
              </a:highlight>
              <a:latin typeface="Tahoma"/>
              <a:ea typeface="Tahoma"/>
              <a:cs typeface="Tahoma"/>
              <a:sym typeface="Tahoma"/>
            </a:endParaRPr>
          </a:p>
          <a:p>
            <a:pPr indent="-381000" lvl="0" marL="457200" rtl="0" algn="just">
              <a:lnSpc>
                <a:spcPct val="115000"/>
              </a:lnSpc>
              <a:spcBef>
                <a:spcPts val="0"/>
              </a:spcBef>
              <a:spcAft>
                <a:spcPts val="0"/>
              </a:spcAft>
              <a:buSzPts val="2400"/>
              <a:buFont typeface="Arial"/>
              <a:buChar char="-"/>
            </a:pPr>
            <a:r>
              <a:rPr lang="en-US" sz="2400">
                <a:solidFill>
                  <a:srgbClr val="262626"/>
                </a:solidFill>
                <a:latin typeface="Arial"/>
                <a:ea typeface="Arial"/>
                <a:cs typeface="Arial"/>
                <a:sym typeface="Arial"/>
              </a:rPr>
              <a:t>Thay vì viết:</a:t>
            </a:r>
            <a:r>
              <a:rPr i="1" lang="en-US" sz="2400">
                <a:solidFill>
                  <a:srgbClr val="262626"/>
                </a:solidFill>
                <a:latin typeface="Arial"/>
                <a:ea typeface="Arial"/>
                <a:cs typeface="Arial"/>
                <a:sym typeface="Arial"/>
              </a:rPr>
              <a:t> Function create account does not working</a:t>
            </a:r>
            <a:endParaRPr sz="2400">
              <a:solidFill>
                <a:srgbClr val="262626"/>
              </a:solidFill>
              <a:latin typeface="Arial"/>
              <a:ea typeface="Arial"/>
              <a:cs typeface="Arial"/>
              <a:sym typeface="Arial"/>
            </a:endParaRPr>
          </a:p>
          <a:p>
            <a:pPr indent="0" lvl="0" marL="457200" rtl="0" algn="just">
              <a:lnSpc>
                <a:spcPct val="115000"/>
              </a:lnSpc>
              <a:spcBef>
                <a:spcPts val="800"/>
              </a:spcBef>
              <a:spcAft>
                <a:spcPts val="0"/>
              </a:spcAft>
              <a:buNone/>
            </a:pPr>
            <a:r>
              <a:rPr lang="en-US" sz="2400">
                <a:solidFill>
                  <a:srgbClr val="262626"/>
                </a:solidFill>
                <a:latin typeface="Arial"/>
                <a:ea typeface="Arial"/>
                <a:cs typeface="Arial"/>
                <a:sym typeface="Arial"/>
              </a:rPr>
              <a:t>=&gt; </a:t>
            </a:r>
            <a:r>
              <a:rPr lang="en-US" sz="2400">
                <a:solidFill>
                  <a:srgbClr val="262626"/>
                </a:solidFill>
                <a:latin typeface="Arial"/>
                <a:ea typeface="Arial"/>
                <a:cs typeface="Arial"/>
                <a:sym typeface="Arial"/>
              </a:rPr>
              <a:t>Hãy viết: </a:t>
            </a:r>
            <a:r>
              <a:rPr i="1" lang="en-US" sz="2400">
                <a:solidFill>
                  <a:srgbClr val="262626"/>
                </a:solidFill>
                <a:latin typeface="Arial"/>
                <a:ea typeface="Arial"/>
                <a:cs typeface="Arial"/>
                <a:sym typeface="Arial"/>
              </a:rPr>
              <a:t>Display error message on clicking the SAVE button while creating a new the user, hence unable to create a new user in the application.</a:t>
            </a:r>
            <a:endParaRPr i="1" sz="2400">
              <a:solidFill>
                <a:srgbClr val="262626"/>
              </a:solidFill>
              <a:latin typeface="Arial"/>
              <a:ea typeface="Arial"/>
              <a:cs typeface="Arial"/>
              <a:sym typeface="Arial"/>
            </a:endParaRPr>
          </a:p>
          <a:p>
            <a:pPr indent="-381000" lvl="0" marL="457200" rtl="0" algn="just">
              <a:lnSpc>
                <a:spcPct val="115000"/>
              </a:lnSpc>
              <a:spcBef>
                <a:spcPts val="800"/>
              </a:spcBef>
              <a:spcAft>
                <a:spcPts val="0"/>
              </a:spcAft>
              <a:buSzPts val="2400"/>
              <a:buFont typeface="Arial"/>
              <a:buChar char="-"/>
            </a:pPr>
            <a:r>
              <a:rPr lang="en-US" sz="2400">
                <a:solidFill>
                  <a:srgbClr val="262626"/>
                </a:solidFill>
                <a:latin typeface="Arial"/>
                <a:ea typeface="Arial"/>
                <a:cs typeface="Arial"/>
                <a:sym typeface="Arial"/>
              </a:rPr>
              <a:t>Thay vì viết: </a:t>
            </a:r>
            <a:r>
              <a:rPr i="1" lang="en-US" sz="2400">
                <a:solidFill>
                  <a:srgbClr val="262626"/>
                </a:solidFill>
                <a:latin typeface="Arial"/>
                <a:ea typeface="Arial"/>
                <a:cs typeface="Arial"/>
                <a:sym typeface="Arial"/>
              </a:rPr>
              <a:t>có vấn đề với GUI</a:t>
            </a:r>
            <a:endParaRPr i="1" sz="2400">
              <a:solidFill>
                <a:srgbClr val="262626"/>
              </a:solidFill>
              <a:latin typeface="Arial"/>
              <a:ea typeface="Arial"/>
              <a:cs typeface="Arial"/>
              <a:sym typeface="Arial"/>
            </a:endParaRPr>
          </a:p>
          <a:p>
            <a:pPr indent="0" lvl="0" marL="457200" rtl="0" algn="just">
              <a:lnSpc>
                <a:spcPct val="115000"/>
              </a:lnSpc>
              <a:spcBef>
                <a:spcPts val="800"/>
              </a:spcBef>
              <a:spcAft>
                <a:spcPts val="0"/>
              </a:spcAft>
              <a:buNone/>
            </a:pPr>
            <a:r>
              <a:rPr lang="en-US" sz="2400">
                <a:solidFill>
                  <a:srgbClr val="262626"/>
                </a:solidFill>
                <a:latin typeface="Arial"/>
                <a:ea typeface="Arial"/>
                <a:cs typeface="Arial"/>
                <a:sym typeface="Arial"/>
              </a:rPr>
              <a:t>=&gt; Hãy viết: GUI đang bị sai font chữ</a:t>
            </a:r>
            <a:endParaRPr sz="2400">
              <a:solidFill>
                <a:srgbClr val="262626"/>
              </a:solidFill>
              <a:latin typeface="Arial"/>
              <a:ea typeface="Arial"/>
              <a:cs typeface="Arial"/>
              <a:sym typeface="Arial"/>
            </a:endParaRPr>
          </a:p>
          <a:p>
            <a:pPr indent="0" lvl="0" marL="457200" rtl="0" algn="just">
              <a:lnSpc>
                <a:spcPct val="150000"/>
              </a:lnSpc>
              <a:spcBef>
                <a:spcPts val="800"/>
              </a:spcBef>
              <a:spcAft>
                <a:spcPts val="0"/>
              </a:spcAft>
              <a:buNone/>
            </a:pPr>
            <a:r>
              <a:t/>
            </a:r>
            <a:endParaRPr sz="2400">
              <a:solidFill>
                <a:srgbClr val="262626"/>
              </a:solidFill>
              <a:highlight>
                <a:srgbClr val="FFFFFF"/>
              </a:highlight>
              <a:latin typeface="Tahoma"/>
              <a:ea typeface="Tahoma"/>
              <a:cs typeface="Tahoma"/>
              <a:sym typeface="Tahoma"/>
            </a:endParaRPr>
          </a:p>
          <a:p>
            <a:pPr indent="0" lvl="0" marL="0" rtl="0" algn="l">
              <a:lnSpc>
                <a:spcPct val="150000"/>
              </a:lnSpc>
              <a:spcBef>
                <a:spcPts val="600"/>
              </a:spcBef>
              <a:spcAft>
                <a:spcPts val="0"/>
              </a:spcAft>
              <a:buNone/>
            </a:pPr>
            <a:r>
              <a:t/>
            </a:r>
            <a:endParaRPr sz="2400">
              <a:highlight>
                <a:srgbClr val="FFFFFF"/>
              </a:highlight>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1162100" y="122225"/>
            <a:ext cx="7772400" cy="71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72314"/>
              </a:buClr>
              <a:buFont typeface="Tahoma"/>
              <a:buNone/>
            </a:pPr>
            <a:r>
              <a:rPr lang="en-US" sz="3600">
                <a:latin typeface="Tahoma"/>
                <a:ea typeface="Tahoma"/>
                <a:cs typeface="Tahoma"/>
                <a:sym typeface="Tahoma"/>
              </a:rPr>
              <a:t>Cách viết Procedure/S</a:t>
            </a:r>
            <a:r>
              <a:rPr lang="en-US" sz="3600">
                <a:latin typeface="Tahoma"/>
                <a:ea typeface="Tahoma"/>
                <a:cs typeface="Tahoma"/>
                <a:sym typeface="Tahoma"/>
              </a:rPr>
              <a:t>teps</a:t>
            </a:r>
            <a:endParaRPr>
              <a:latin typeface="Tahoma"/>
              <a:ea typeface="Tahoma"/>
              <a:cs typeface="Tahoma"/>
              <a:sym typeface="Tahoma"/>
            </a:endParaRPr>
          </a:p>
        </p:txBody>
      </p:sp>
      <p:sp>
        <p:nvSpPr>
          <p:cNvPr id="173" name="Google Shape;173;p23"/>
          <p:cNvSpPr txBox="1"/>
          <p:nvPr>
            <p:ph idx="1" type="body"/>
          </p:nvPr>
        </p:nvSpPr>
        <p:spPr>
          <a:xfrm>
            <a:off x="1279100" y="1120775"/>
            <a:ext cx="7538400" cy="52143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600"/>
              </a:spcBef>
              <a:spcAft>
                <a:spcPts val="0"/>
              </a:spcAft>
              <a:buSzPts val="2400"/>
              <a:buFont typeface="Tahoma"/>
              <a:buChar char="-"/>
            </a:pPr>
            <a:r>
              <a:rPr lang="en-US" sz="2400">
                <a:highlight>
                  <a:srgbClr val="FFFFFF"/>
                </a:highlight>
                <a:latin typeface="Tahoma"/>
                <a:ea typeface="Tahoma"/>
                <a:cs typeface="Tahoma"/>
                <a:sym typeface="Tahoma"/>
              </a:rPr>
              <a:t>Procedure/Steps là phần thân (body) của bug report.</a:t>
            </a:r>
            <a:endParaRPr sz="2400">
              <a:highlight>
                <a:srgbClr val="FFFFFF"/>
              </a:highlight>
              <a:latin typeface="Tahoma"/>
              <a:ea typeface="Tahoma"/>
              <a:cs typeface="Tahoma"/>
              <a:sym typeface="Tahoma"/>
            </a:endParaRPr>
          </a:p>
          <a:p>
            <a:pPr indent="-381000" lvl="0" marL="457200" rtl="0" algn="l">
              <a:lnSpc>
                <a:spcPct val="150000"/>
              </a:lnSpc>
              <a:spcBef>
                <a:spcPts val="0"/>
              </a:spcBef>
              <a:spcAft>
                <a:spcPts val="0"/>
              </a:spcAft>
              <a:buSzPts val="2400"/>
              <a:buFont typeface="Tahoma"/>
              <a:buChar char="-"/>
            </a:pPr>
            <a:r>
              <a:rPr lang="en-US" sz="2400">
                <a:highlight>
                  <a:srgbClr val="FFFFFF"/>
                </a:highlight>
                <a:latin typeface="Tahoma"/>
                <a:ea typeface="Tahoma"/>
                <a:cs typeface="Tahoma"/>
                <a:sym typeface="Tahoma"/>
              </a:rPr>
              <a:t>Mục đích: Giúp người đọc tái hiện (reproduce) được bug</a:t>
            </a:r>
            <a:endParaRPr sz="2400">
              <a:highlight>
                <a:srgbClr val="FFFFFF"/>
              </a:highlight>
              <a:latin typeface="Tahoma"/>
              <a:ea typeface="Tahoma"/>
              <a:cs typeface="Tahoma"/>
              <a:sym typeface="Tahoma"/>
            </a:endParaRPr>
          </a:p>
          <a:p>
            <a:pPr indent="-381000" lvl="0" marL="457200" rtl="0" algn="l">
              <a:lnSpc>
                <a:spcPct val="150000"/>
              </a:lnSpc>
              <a:spcBef>
                <a:spcPts val="0"/>
              </a:spcBef>
              <a:spcAft>
                <a:spcPts val="0"/>
              </a:spcAft>
              <a:buSzPts val="2400"/>
              <a:buFont typeface="Tahoma"/>
              <a:buChar char="-"/>
            </a:pPr>
            <a:r>
              <a:rPr lang="en-US" sz="2400">
                <a:highlight>
                  <a:srgbClr val="FFFFFF"/>
                </a:highlight>
                <a:latin typeface="Tahoma"/>
                <a:ea typeface="Tahoma"/>
                <a:cs typeface="Tahoma"/>
                <a:sym typeface="Tahoma"/>
              </a:rPr>
              <a:t>Chú ý: Nên đánh số cho từng step để developer có thể dễ dàng thực hiện lại</a:t>
            </a:r>
            <a:endParaRPr sz="2400">
              <a:highlight>
                <a:srgbClr val="FFFFFF"/>
              </a:highlight>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1162100" y="122225"/>
            <a:ext cx="7772400" cy="71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72314"/>
              </a:buClr>
              <a:buFont typeface="Tahoma"/>
              <a:buNone/>
            </a:pPr>
            <a:r>
              <a:rPr lang="en-US" sz="3600">
                <a:latin typeface="Tahoma"/>
                <a:ea typeface="Tahoma"/>
                <a:cs typeface="Tahoma"/>
                <a:sym typeface="Tahoma"/>
              </a:rPr>
              <a:t>Cách viết Procedure/Steps</a:t>
            </a:r>
            <a:endParaRPr>
              <a:latin typeface="Tahoma"/>
              <a:ea typeface="Tahoma"/>
              <a:cs typeface="Tahoma"/>
              <a:sym typeface="Tahoma"/>
            </a:endParaRPr>
          </a:p>
        </p:txBody>
      </p:sp>
      <p:sp>
        <p:nvSpPr>
          <p:cNvPr id="179" name="Google Shape;179;p24"/>
          <p:cNvSpPr txBox="1"/>
          <p:nvPr>
            <p:ph idx="1" type="body"/>
          </p:nvPr>
        </p:nvSpPr>
        <p:spPr>
          <a:xfrm>
            <a:off x="1279100" y="892175"/>
            <a:ext cx="7538400" cy="5214300"/>
          </a:xfrm>
          <a:prstGeom prst="rect">
            <a:avLst/>
          </a:prstGeom>
          <a:noFill/>
          <a:ln>
            <a:noFill/>
          </a:ln>
        </p:spPr>
        <p:txBody>
          <a:bodyPr anchorCtr="0" anchor="t" bIns="45700" lIns="91425" spcFirstLastPara="1" rIns="91425" wrap="square" tIns="45700">
            <a:noAutofit/>
          </a:bodyPr>
          <a:lstStyle/>
          <a:p>
            <a:pPr indent="-393700" lvl="0" marL="457200" rtl="0" algn="l">
              <a:lnSpc>
                <a:spcPct val="150000"/>
              </a:lnSpc>
              <a:spcBef>
                <a:spcPts val="600"/>
              </a:spcBef>
              <a:spcAft>
                <a:spcPts val="0"/>
              </a:spcAft>
              <a:buSzPts val="2600"/>
              <a:buFont typeface="Tahoma"/>
              <a:buChar char="-"/>
            </a:pPr>
            <a:r>
              <a:rPr lang="en-US" sz="2600">
                <a:highlight>
                  <a:srgbClr val="FFFFFF"/>
                </a:highlight>
                <a:latin typeface="Tahoma"/>
                <a:ea typeface="Tahoma"/>
                <a:cs typeface="Tahoma"/>
                <a:sym typeface="Tahoma"/>
              </a:rPr>
              <a:t>Ví dụ </a:t>
            </a:r>
            <a:r>
              <a:rPr lang="en-US" sz="2400">
                <a:highlight>
                  <a:srgbClr val="FFFFFF"/>
                </a:highlight>
                <a:latin typeface="Tahoma"/>
                <a:ea typeface="Tahoma"/>
                <a:cs typeface="Tahoma"/>
                <a:sym typeface="Tahoma"/>
              </a:rPr>
              <a:t>Steps to reproduce:</a:t>
            </a:r>
            <a:endParaRPr sz="2400">
              <a:highlight>
                <a:srgbClr val="FFFFFF"/>
              </a:highlight>
              <a:latin typeface="Tahoma"/>
              <a:ea typeface="Tahoma"/>
              <a:cs typeface="Tahoma"/>
              <a:sym typeface="Tahoma"/>
            </a:endParaRPr>
          </a:p>
          <a:p>
            <a:pPr indent="0" lvl="0" marL="457200" rtl="0" algn="l">
              <a:lnSpc>
                <a:spcPct val="150000"/>
              </a:lnSpc>
              <a:spcBef>
                <a:spcPts val="600"/>
              </a:spcBef>
              <a:spcAft>
                <a:spcPts val="0"/>
              </a:spcAft>
              <a:buNone/>
            </a:pPr>
            <a:r>
              <a:rPr lang="en-US" sz="2400">
                <a:highlight>
                  <a:srgbClr val="FFFFFF"/>
                </a:highlight>
                <a:latin typeface="Tahoma"/>
                <a:ea typeface="Tahoma"/>
                <a:cs typeface="Tahoma"/>
                <a:sym typeface="Tahoma"/>
              </a:rPr>
              <a:t>Thay vì viết: </a:t>
            </a:r>
            <a:endParaRPr sz="2400">
              <a:highlight>
                <a:srgbClr val="FFFFFF"/>
              </a:highlight>
              <a:latin typeface="Tahoma"/>
              <a:ea typeface="Tahoma"/>
              <a:cs typeface="Tahoma"/>
              <a:sym typeface="Tahoma"/>
            </a:endParaRPr>
          </a:p>
          <a:p>
            <a:pPr indent="0" lvl="0" marL="914400" rtl="0" algn="l">
              <a:lnSpc>
                <a:spcPct val="150000"/>
              </a:lnSpc>
              <a:spcBef>
                <a:spcPts val="600"/>
              </a:spcBef>
              <a:spcAft>
                <a:spcPts val="0"/>
              </a:spcAft>
              <a:buNone/>
            </a:pPr>
            <a:r>
              <a:rPr i="1" lang="en-US" sz="2400">
                <a:highlight>
                  <a:srgbClr val="FFFFFF"/>
                </a:highlight>
                <a:latin typeface="Tahoma"/>
                <a:ea typeface="Tahoma"/>
                <a:cs typeface="Tahoma"/>
                <a:sym typeface="Tahoma"/>
              </a:rPr>
              <a:t>Login app, navigate to User Menu &gt; New User, Fill all the user information fi</a:t>
            </a:r>
            <a:r>
              <a:rPr i="1" lang="en-US" sz="2400">
                <a:highlight>
                  <a:srgbClr val="FFFFFF"/>
                </a:highlight>
                <a:latin typeface="Tahoma"/>
                <a:ea typeface="Tahoma"/>
                <a:cs typeface="Tahoma"/>
                <a:sym typeface="Tahoma"/>
              </a:rPr>
              <a:t>elds</a:t>
            </a:r>
            <a:r>
              <a:rPr i="1" lang="en-US" sz="2400">
                <a:highlight>
                  <a:srgbClr val="FFFFFF"/>
                </a:highlight>
                <a:latin typeface="Tahoma"/>
                <a:ea typeface="Tahoma"/>
                <a:cs typeface="Tahoma"/>
                <a:sym typeface="Tahoma"/>
              </a:rPr>
              <a:t> then Click on the ‘Save’ button</a:t>
            </a:r>
            <a:endParaRPr i="1" sz="2400">
              <a:highlight>
                <a:srgbClr val="FFFFFF"/>
              </a:highlight>
              <a:latin typeface="Tahoma"/>
              <a:ea typeface="Tahoma"/>
              <a:cs typeface="Tahoma"/>
              <a:sym typeface="Tahoma"/>
            </a:endParaRPr>
          </a:p>
          <a:p>
            <a:pPr indent="0" lvl="0" marL="457200" rtl="0" algn="l">
              <a:lnSpc>
                <a:spcPct val="150000"/>
              </a:lnSpc>
              <a:spcBef>
                <a:spcPts val="600"/>
              </a:spcBef>
              <a:spcAft>
                <a:spcPts val="0"/>
              </a:spcAft>
              <a:buNone/>
            </a:pPr>
            <a:r>
              <a:t/>
            </a:r>
            <a:endParaRPr sz="1600">
              <a:highlight>
                <a:srgbClr val="FFFFFF"/>
              </a:highlight>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1162100" y="46025"/>
            <a:ext cx="7772400" cy="71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72314"/>
              </a:buClr>
              <a:buFont typeface="Tahoma"/>
              <a:buNone/>
            </a:pPr>
            <a:r>
              <a:rPr lang="en-US" sz="3600">
                <a:latin typeface="Tahoma"/>
                <a:ea typeface="Tahoma"/>
                <a:cs typeface="Tahoma"/>
                <a:sym typeface="Tahoma"/>
              </a:rPr>
              <a:t>Cách viết Procedure/steps</a:t>
            </a:r>
            <a:endParaRPr>
              <a:latin typeface="Tahoma"/>
              <a:ea typeface="Tahoma"/>
              <a:cs typeface="Tahoma"/>
              <a:sym typeface="Tahoma"/>
            </a:endParaRPr>
          </a:p>
        </p:txBody>
      </p:sp>
      <p:sp>
        <p:nvSpPr>
          <p:cNvPr id="185" name="Google Shape;185;p25"/>
          <p:cNvSpPr txBox="1"/>
          <p:nvPr>
            <p:ph idx="1" type="body"/>
          </p:nvPr>
        </p:nvSpPr>
        <p:spPr>
          <a:xfrm>
            <a:off x="1279100" y="892175"/>
            <a:ext cx="7538400" cy="5214300"/>
          </a:xfrm>
          <a:prstGeom prst="rect">
            <a:avLst/>
          </a:prstGeom>
          <a:noFill/>
          <a:ln>
            <a:noFill/>
          </a:ln>
        </p:spPr>
        <p:txBody>
          <a:bodyPr anchorCtr="0" anchor="t" bIns="45700" lIns="91425" spcFirstLastPara="1" rIns="91425" wrap="square" tIns="45700">
            <a:noAutofit/>
          </a:bodyPr>
          <a:lstStyle/>
          <a:p>
            <a:pPr indent="-393700" lvl="0" marL="457200" rtl="0" algn="l">
              <a:lnSpc>
                <a:spcPct val="150000"/>
              </a:lnSpc>
              <a:spcBef>
                <a:spcPts val="600"/>
              </a:spcBef>
              <a:spcAft>
                <a:spcPts val="0"/>
              </a:spcAft>
              <a:buSzPts val="2600"/>
              <a:buFont typeface="Tahoma"/>
              <a:buChar char="-"/>
            </a:pPr>
            <a:r>
              <a:rPr lang="en-US" sz="2600">
                <a:highlight>
                  <a:srgbClr val="FFFFFF"/>
                </a:highlight>
                <a:latin typeface="Tahoma"/>
                <a:ea typeface="Tahoma"/>
                <a:cs typeface="Tahoma"/>
                <a:sym typeface="Tahoma"/>
              </a:rPr>
              <a:t>Ví dụ </a:t>
            </a:r>
            <a:r>
              <a:rPr lang="en-US" sz="2400">
                <a:highlight>
                  <a:srgbClr val="FFFFFF"/>
                </a:highlight>
                <a:latin typeface="Tahoma"/>
                <a:ea typeface="Tahoma"/>
                <a:cs typeface="Tahoma"/>
                <a:sym typeface="Tahoma"/>
              </a:rPr>
              <a:t>Steps to reproduce:</a:t>
            </a:r>
            <a:endParaRPr sz="2400">
              <a:highlight>
                <a:srgbClr val="FFFFFF"/>
              </a:highlight>
              <a:latin typeface="Tahoma"/>
              <a:ea typeface="Tahoma"/>
              <a:cs typeface="Tahoma"/>
              <a:sym typeface="Tahoma"/>
            </a:endParaRPr>
          </a:p>
          <a:p>
            <a:pPr indent="0" lvl="0" marL="457200" rtl="0" algn="l">
              <a:lnSpc>
                <a:spcPct val="150000"/>
              </a:lnSpc>
              <a:spcBef>
                <a:spcPts val="600"/>
              </a:spcBef>
              <a:spcAft>
                <a:spcPts val="0"/>
              </a:spcAft>
              <a:buNone/>
            </a:pPr>
            <a:r>
              <a:rPr lang="en-US" sz="2400">
                <a:highlight>
                  <a:srgbClr val="FFFFFF"/>
                </a:highlight>
                <a:latin typeface="Tahoma"/>
                <a:ea typeface="Tahoma"/>
                <a:cs typeface="Tahoma"/>
                <a:sym typeface="Tahoma"/>
              </a:rPr>
              <a:t>Hãy viết:</a:t>
            </a:r>
            <a:endParaRPr sz="2400">
              <a:highlight>
                <a:srgbClr val="FFFFFF"/>
              </a:highlight>
              <a:latin typeface="Tahoma"/>
              <a:ea typeface="Tahoma"/>
              <a:cs typeface="Tahoma"/>
              <a:sym typeface="Tahoma"/>
            </a:endParaRPr>
          </a:p>
          <a:p>
            <a:pPr indent="0" lvl="0" marL="914400" rtl="0" algn="l">
              <a:lnSpc>
                <a:spcPct val="150000"/>
              </a:lnSpc>
              <a:spcBef>
                <a:spcPts val="600"/>
              </a:spcBef>
              <a:spcAft>
                <a:spcPts val="0"/>
              </a:spcAft>
              <a:buNone/>
            </a:pPr>
            <a:r>
              <a:rPr b="1" i="1" lang="en-US" sz="2200">
                <a:solidFill>
                  <a:srgbClr val="3A3A3A"/>
                </a:solidFill>
                <a:highlight>
                  <a:srgbClr val="FFFFFF"/>
                </a:highlight>
                <a:latin typeface="Tahoma"/>
                <a:ea typeface="Tahoma"/>
                <a:cs typeface="Tahoma"/>
                <a:sym typeface="Tahoma"/>
              </a:rPr>
              <a:t>1. </a:t>
            </a:r>
            <a:r>
              <a:rPr i="1" lang="en-US" sz="2200">
                <a:solidFill>
                  <a:srgbClr val="3A3A3A"/>
                </a:solidFill>
                <a:highlight>
                  <a:srgbClr val="FFFFFF"/>
                </a:highlight>
                <a:latin typeface="Tahoma"/>
                <a:ea typeface="Tahoma"/>
                <a:cs typeface="Tahoma"/>
                <a:sym typeface="Tahoma"/>
              </a:rPr>
              <a:t> Login into the application</a:t>
            </a:r>
            <a:endParaRPr i="1" sz="2200">
              <a:solidFill>
                <a:srgbClr val="3A3A3A"/>
              </a:solidFill>
              <a:highlight>
                <a:srgbClr val="FFFFFF"/>
              </a:highlight>
              <a:latin typeface="Tahoma"/>
              <a:ea typeface="Tahoma"/>
              <a:cs typeface="Tahoma"/>
              <a:sym typeface="Tahoma"/>
            </a:endParaRPr>
          </a:p>
          <a:p>
            <a:pPr indent="0" lvl="0" marL="914400" rtl="0" algn="l">
              <a:lnSpc>
                <a:spcPct val="150000"/>
              </a:lnSpc>
              <a:spcBef>
                <a:spcPts val="600"/>
              </a:spcBef>
              <a:spcAft>
                <a:spcPts val="0"/>
              </a:spcAft>
              <a:buNone/>
            </a:pPr>
            <a:r>
              <a:rPr b="1" i="1" lang="en-US" sz="2200">
                <a:solidFill>
                  <a:srgbClr val="3A3A3A"/>
                </a:solidFill>
                <a:highlight>
                  <a:srgbClr val="FFFFFF"/>
                </a:highlight>
                <a:latin typeface="Tahoma"/>
                <a:ea typeface="Tahoma"/>
                <a:cs typeface="Tahoma"/>
                <a:sym typeface="Tahoma"/>
              </a:rPr>
              <a:t>2. </a:t>
            </a:r>
            <a:r>
              <a:rPr i="1" lang="en-US" sz="2200">
                <a:solidFill>
                  <a:srgbClr val="3A3A3A"/>
                </a:solidFill>
                <a:highlight>
                  <a:srgbClr val="FFFFFF"/>
                </a:highlight>
                <a:latin typeface="Tahoma"/>
                <a:ea typeface="Tahoma"/>
                <a:cs typeface="Tahoma"/>
                <a:sym typeface="Tahoma"/>
              </a:rPr>
              <a:t>Navigate to the Users Menu &gt; New User</a:t>
            </a:r>
            <a:endParaRPr i="1" sz="2200">
              <a:solidFill>
                <a:srgbClr val="3A3A3A"/>
              </a:solidFill>
              <a:highlight>
                <a:srgbClr val="FFFFFF"/>
              </a:highlight>
              <a:latin typeface="Tahoma"/>
              <a:ea typeface="Tahoma"/>
              <a:cs typeface="Tahoma"/>
              <a:sym typeface="Tahoma"/>
            </a:endParaRPr>
          </a:p>
          <a:p>
            <a:pPr indent="0" lvl="0" marL="914400" rtl="0" algn="l">
              <a:lnSpc>
                <a:spcPct val="150000"/>
              </a:lnSpc>
              <a:spcBef>
                <a:spcPts val="600"/>
              </a:spcBef>
              <a:spcAft>
                <a:spcPts val="0"/>
              </a:spcAft>
              <a:buNone/>
            </a:pPr>
            <a:r>
              <a:rPr b="1" i="1" lang="en-US" sz="2200">
                <a:solidFill>
                  <a:srgbClr val="3A3A3A"/>
                </a:solidFill>
                <a:highlight>
                  <a:srgbClr val="FFFFFF"/>
                </a:highlight>
                <a:latin typeface="Tahoma"/>
                <a:ea typeface="Tahoma"/>
                <a:cs typeface="Tahoma"/>
                <a:sym typeface="Tahoma"/>
              </a:rPr>
              <a:t>3. </a:t>
            </a:r>
            <a:r>
              <a:rPr i="1" lang="en-US" sz="2200">
                <a:solidFill>
                  <a:srgbClr val="3A3A3A"/>
                </a:solidFill>
                <a:highlight>
                  <a:srgbClr val="FFFFFF"/>
                </a:highlight>
                <a:latin typeface="Tahoma"/>
                <a:ea typeface="Tahoma"/>
                <a:cs typeface="Tahoma"/>
                <a:sym typeface="Tahoma"/>
              </a:rPr>
              <a:t> Filled all the user information fields</a:t>
            </a:r>
            <a:endParaRPr i="1" sz="2200">
              <a:solidFill>
                <a:srgbClr val="3A3A3A"/>
              </a:solidFill>
              <a:highlight>
                <a:srgbClr val="FFFFFF"/>
              </a:highlight>
              <a:latin typeface="Tahoma"/>
              <a:ea typeface="Tahoma"/>
              <a:cs typeface="Tahoma"/>
              <a:sym typeface="Tahoma"/>
            </a:endParaRPr>
          </a:p>
          <a:p>
            <a:pPr indent="-368300" lvl="0" marL="1371600" rtl="0" algn="l">
              <a:lnSpc>
                <a:spcPct val="150000"/>
              </a:lnSpc>
              <a:spcBef>
                <a:spcPts val="600"/>
              </a:spcBef>
              <a:spcAft>
                <a:spcPts val="0"/>
              </a:spcAft>
              <a:buClr>
                <a:srgbClr val="3A3A3A"/>
              </a:buClr>
              <a:buSzPts val="2200"/>
              <a:buFont typeface="Tahoma"/>
              <a:buChar char="-"/>
            </a:pPr>
            <a:r>
              <a:rPr i="1" lang="en-US" sz="2200">
                <a:solidFill>
                  <a:srgbClr val="3A3A3A"/>
                </a:solidFill>
                <a:highlight>
                  <a:srgbClr val="FFFFFF"/>
                </a:highlight>
                <a:latin typeface="Tahoma"/>
                <a:ea typeface="Tahoma"/>
                <a:cs typeface="Tahoma"/>
                <a:sym typeface="Tahoma"/>
              </a:rPr>
              <a:t>User name = </a:t>
            </a:r>
            <a:endParaRPr i="1" sz="2200">
              <a:solidFill>
                <a:srgbClr val="3A3A3A"/>
              </a:solidFill>
              <a:highlight>
                <a:srgbClr val="FFFFFF"/>
              </a:highlight>
              <a:latin typeface="Tahoma"/>
              <a:ea typeface="Tahoma"/>
              <a:cs typeface="Tahoma"/>
              <a:sym typeface="Tahoma"/>
            </a:endParaRPr>
          </a:p>
          <a:p>
            <a:pPr indent="0" lvl="0" marL="914400" rtl="0" algn="l">
              <a:lnSpc>
                <a:spcPct val="150000"/>
              </a:lnSpc>
              <a:spcBef>
                <a:spcPts val="600"/>
              </a:spcBef>
              <a:spcAft>
                <a:spcPts val="0"/>
              </a:spcAft>
              <a:buNone/>
            </a:pPr>
            <a:r>
              <a:rPr b="1" i="1" lang="en-US" sz="2200">
                <a:solidFill>
                  <a:srgbClr val="3A3A3A"/>
                </a:solidFill>
                <a:highlight>
                  <a:srgbClr val="FFFFFF"/>
                </a:highlight>
                <a:latin typeface="Tahoma"/>
                <a:ea typeface="Tahoma"/>
                <a:cs typeface="Tahoma"/>
                <a:sym typeface="Tahoma"/>
              </a:rPr>
              <a:t>4. </a:t>
            </a:r>
            <a:r>
              <a:rPr i="1" lang="en-US" sz="2200">
                <a:solidFill>
                  <a:srgbClr val="3A3A3A"/>
                </a:solidFill>
                <a:highlight>
                  <a:srgbClr val="FFFFFF"/>
                </a:highlight>
                <a:latin typeface="Tahoma"/>
                <a:ea typeface="Tahoma"/>
                <a:cs typeface="Tahoma"/>
                <a:sym typeface="Tahoma"/>
              </a:rPr>
              <a:t> Clicked on the ‘Save' button</a:t>
            </a:r>
            <a:endParaRPr i="1" sz="2200">
              <a:solidFill>
                <a:srgbClr val="3A3A3A"/>
              </a:solidFill>
              <a:highlight>
                <a:srgbClr val="FFFFFF"/>
              </a:highlight>
              <a:latin typeface="Tahoma"/>
              <a:ea typeface="Tahoma"/>
              <a:cs typeface="Tahoma"/>
              <a:sym typeface="Tahoma"/>
            </a:endParaRPr>
          </a:p>
          <a:p>
            <a:pPr indent="0" lvl="0" marL="457200" rtl="0" algn="l">
              <a:lnSpc>
                <a:spcPct val="150000"/>
              </a:lnSpc>
              <a:spcBef>
                <a:spcPts val="600"/>
              </a:spcBef>
              <a:spcAft>
                <a:spcPts val="0"/>
              </a:spcAft>
              <a:buNone/>
            </a:pPr>
            <a:r>
              <a:t/>
            </a:r>
            <a:endParaRPr sz="1600">
              <a:highlight>
                <a:srgbClr val="FFFFFF"/>
              </a:highlight>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1162100" y="122225"/>
            <a:ext cx="7772400" cy="71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72314"/>
              </a:buClr>
              <a:buFont typeface="Tahoma"/>
              <a:buNone/>
            </a:pPr>
            <a:r>
              <a:rPr lang="en-US" sz="3600">
                <a:latin typeface="Tahoma"/>
                <a:ea typeface="Tahoma"/>
                <a:cs typeface="Tahoma"/>
                <a:sym typeface="Tahoma"/>
              </a:rPr>
              <a:t>Cách viết Expected </a:t>
            </a:r>
            <a:endParaRPr>
              <a:latin typeface="Tahoma"/>
              <a:ea typeface="Tahoma"/>
              <a:cs typeface="Tahoma"/>
              <a:sym typeface="Tahoma"/>
            </a:endParaRPr>
          </a:p>
        </p:txBody>
      </p:sp>
      <p:sp>
        <p:nvSpPr>
          <p:cNvPr id="191" name="Google Shape;191;p26"/>
          <p:cNvSpPr txBox="1"/>
          <p:nvPr>
            <p:ph idx="1" type="body"/>
          </p:nvPr>
        </p:nvSpPr>
        <p:spPr>
          <a:xfrm>
            <a:off x="1279100" y="815975"/>
            <a:ext cx="7538400" cy="5214300"/>
          </a:xfrm>
          <a:prstGeom prst="rect">
            <a:avLst/>
          </a:prstGeom>
          <a:noFill/>
          <a:ln>
            <a:noFill/>
          </a:ln>
        </p:spPr>
        <p:txBody>
          <a:bodyPr anchorCtr="0" anchor="t" bIns="45700" lIns="91425" spcFirstLastPara="1" rIns="91425" wrap="square" tIns="45700">
            <a:noAutofit/>
          </a:bodyPr>
          <a:lstStyle/>
          <a:p>
            <a:pPr indent="-393700" lvl="0" marL="457200" rtl="0" algn="l">
              <a:lnSpc>
                <a:spcPct val="150000"/>
              </a:lnSpc>
              <a:spcBef>
                <a:spcPts val="600"/>
              </a:spcBef>
              <a:spcAft>
                <a:spcPts val="0"/>
              </a:spcAft>
              <a:buSzPts val="2600"/>
              <a:buFont typeface="Tahoma"/>
              <a:buChar char="-"/>
            </a:pPr>
            <a:r>
              <a:rPr lang="en-US" sz="2600">
                <a:highlight>
                  <a:srgbClr val="FFFFFF"/>
                </a:highlight>
                <a:latin typeface="Tahoma"/>
                <a:ea typeface="Tahoma"/>
                <a:cs typeface="Tahoma"/>
                <a:sym typeface="Tahoma"/>
              </a:rPr>
              <a:t>Expected result: Là kết quả mong đợi khi thực hiện các steps của phần Procedure</a:t>
            </a:r>
            <a:endParaRPr sz="2600">
              <a:highlight>
                <a:srgbClr val="FFFFFF"/>
              </a:highlight>
              <a:latin typeface="Tahoma"/>
              <a:ea typeface="Tahoma"/>
              <a:cs typeface="Tahoma"/>
              <a:sym typeface="Tahoma"/>
            </a:endParaRPr>
          </a:p>
          <a:p>
            <a:pPr indent="-393700" lvl="0" marL="457200" rtl="0" algn="l">
              <a:lnSpc>
                <a:spcPct val="150000"/>
              </a:lnSpc>
              <a:spcBef>
                <a:spcPts val="0"/>
              </a:spcBef>
              <a:spcAft>
                <a:spcPts val="0"/>
              </a:spcAft>
              <a:buSzPts val="2600"/>
              <a:buFont typeface="Tahoma"/>
              <a:buChar char="-"/>
            </a:pPr>
            <a:r>
              <a:rPr lang="en-US" sz="2600">
                <a:highlight>
                  <a:srgbClr val="FFFFFF"/>
                </a:highlight>
                <a:latin typeface="Tahoma"/>
                <a:ea typeface="Tahoma"/>
                <a:cs typeface="Tahoma"/>
                <a:sym typeface="Tahoma"/>
              </a:rPr>
              <a:t>Chú ý: Expected result nên đánh số tương ứng theo bước thực hiện</a:t>
            </a:r>
            <a:endParaRPr sz="2600">
              <a:highlight>
                <a:srgbClr val="FFFFFF"/>
              </a:highlight>
              <a:latin typeface="Tahoma"/>
              <a:ea typeface="Tahoma"/>
              <a:cs typeface="Tahoma"/>
              <a:sym typeface="Tahoma"/>
            </a:endParaRPr>
          </a:p>
          <a:p>
            <a:pPr indent="-393700" lvl="0" marL="457200" rtl="0" algn="l">
              <a:lnSpc>
                <a:spcPct val="150000"/>
              </a:lnSpc>
              <a:spcBef>
                <a:spcPts val="0"/>
              </a:spcBef>
              <a:spcAft>
                <a:spcPts val="0"/>
              </a:spcAft>
              <a:buSzPts val="2600"/>
              <a:buFont typeface="Tahoma"/>
              <a:buChar char="-"/>
            </a:pPr>
            <a:r>
              <a:rPr lang="en-US" sz="2600">
                <a:highlight>
                  <a:srgbClr val="FFFFFF"/>
                </a:highlight>
                <a:latin typeface="Tahoma"/>
                <a:ea typeface="Tahoma"/>
                <a:cs typeface="Tahoma"/>
                <a:sym typeface="Tahoma"/>
              </a:rPr>
              <a:t> Ví dụ:</a:t>
            </a:r>
            <a:endParaRPr sz="2600">
              <a:highlight>
                <a:srgbClr val="FFFFFF"/>
              </a:highlight>
              <a:latin typeface="Tahoma"/>
              <a:ea typeface="Tahoma"/>
              <a:cs typeface="Tahoma"/>
              <a:sym typeface="Tahoma"/>
            </a:endParaRPr>
          </a:p>
          <a:p>
            <a:pPr indent="0" lvl="0" marL="457200" rtl="0" algn="l">
              <a:lnSpc>
                <a:spcPct val="150000"/>
              </a:lnSpc>
              <a:spcBef>
                <a:spcPts val="600"/>
              </a:spcBef>
              <a:spcAft>
                <a:spcPts val="0"/>
              </a:spcAft>
              <a:buNone/>
            </a:pPr>
            <a:r>
              <a:rPr i="1" lang="en-US" sz="2400">
                <a:solidFill>
                  <a:srgbClr val="3A3A3A"/>
                </a:solidFill>
                <a:highlight>
                  <a:srgbClr val="FFFFFF"/>
                </a:highlight>
                <a:latin typeface="Tahoma"/>
                <a:ea typeface="Tahoma"/>
                <a:cs typeface="Tahoma"/>
                <a:sym typeface="Tahoma"/>
              </a:rPr>
              <a:t>4. A success message “New User has been created successfully” should be shown</a:t>
            </a:r>
            <a:endParaRPr i="1" sz="2400">
              <a:highlight>
                <a:srgbClr val="FFFFFF"/>
              </a:highlight>
              <a:latin typeface="Tahoma"/>
              <a:ea typeface="Tahoma"/>
              <a:cs typeface="Tahoma"/>
              <a:sym typeface="Tahoma"/>
            </a:endParaRPr>
          </a:p>
          <a:p>
            <a:pPr indent="0" lvl="0" marL="457200" rtl="0" algn="l">
              <a:lnSpc>
                <a:spcPct val="150000"/>
              </a:lnSpc>
              <a:spcBef>
                <a:spcPts val="600"/>
              </a:spcBef>
              <a:spcAft>
                <a:spcPts val="0"/>
              </a:spcAft>
              <a:buNone/>
            </a:pPr>
            <a:r>
              <a:t/>
            </a:r>
            <a:endParaRPr sz="1600">
              <a:highlight>
                <a:srgbClr val="FFFFFF"/>
              </a:highlight>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1162100" y="122225"/>
            <a:ext cx="7772400" cy="71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72314"/>
              </a:buClr>
              <a:buFont typeface="Tahoma"/>
              <a:buNone/>
            </a:pPr>
            <a:r>
              <a:rPr lang="en-US" sz="3600">
                <a:latin typeface="Tahoma"/>
                <a:ea typeface="Tahoma"/>
                <a:cs typeface="Tahoma"/>
                <a:sym typeface="Tahoma"/>
              </a:rPr>
              <a:t>Cách viết Actual result</a:t>
            </a:r>
            <a:endParaRPr>
              <a:latin typeface="Tahoma"/>
              <a:ea typeface="Tahoma"/>
              <a:cs typeface="Tahoma"/>
              <a:sym typeface="Tahoma"/>
            </a:endParaRPr>
          </a:p>
        </p:txBody>
      </p:sp>
      <p:sp>
        <p:nvSpPr>
          <p:cNvPr id="197" name="Google Shape;197;p27"/>
          <p:cNvSpPr txBox="1"/>
          <p:nvPr>
            <p:ph idx="1" type="body"/>
          </p:nvPr>
        </p:nvSpPr>
        <p:spPr>
          <a:xfrm>
            <a:off x="1279100" y="815975"/>
            <a:ext cx="7538400" cy="5214300"/>
          </a:xfrm>
          <a:prstGeom prst="rect">
            <a:avLst/>
          </a:prstGeom>
          <a:noFill/>
          <a:ln>
            <a:noFill/>
          </a:ln>
        </p:spPr>
        <p:txBody>
          <a:bodyPr anchorCtr="0" anchor="t" bIns="45700" lIns="91425" spcFirstLastPara="1" rIns="91425" wrap="square" tIns="45700">
            <a:noAutofit/>
          </a:bodyPr>
          <a:lstStyle/>
          <a:p>
            <a:pPr indent="-393700" lvl="0" marL="457200" rtl="0" algn="l">
              <a:lnSpc>
                <a:spcPct val="150000"/>
              </a:lnSpc>
              <a:spcBef>
                <a:spcPts val="600"/>
              </a:spcBef>
              <a:spcAft>
                <a:spcPts val="0"/>
              </a:spcAft>
              <a:buSzPts val="2600"/>
              <a:buFont typeface="Tahoma"/>
              <a:buChar char="-"/>
            </a:pPr>
            <a:r>
              <a:rPr lang="en-US" sz="2600">
                <a:highlight>
                  <a:srgbClr val="FFFFFF"/>
                </a:highlight>
                <a:latin typeface="Tahoma"/>
                <a:ea typeface="Tahoma"/>
                <a:cs typeface="Tahoma"/>
                <a:sym typeface="Tahoma"/>
              </a:rPr>
              <a:t>Actual result: Là kết quả thực tế khi thực hiện các steps của phần Procedure </a:t>
            </a:r>
            <a:endParaRPr sz="2600">
              <a:highlight>
                <a:srgbClr val="FFFFFF"/>
              </a:highlight>
              <a:latin typeface="Tahoma"/>
              <a:ea typeface="Tahoma"/>
              <a:cs typeface="Tahoma"/>
              <a:sym typeface="Tahoma"/>
            </a:endParaRPr>
          </a:p>
          <a:p>
            <a:pPr indent="-393700" lvl="0" marL="457200" rtl="0" algn="l">
              <a:lnSpc>
                <a:spcPct val="150000"/>
              </a:lnSpc>
              <a:spcBef>
                <a:spcPts val="0"/>
              </a:spcBef>
              <a:spcAft>
                <a:spcPts val="0"/>
              </a:spcAft>
              <a:buSzPts val="2600"/>
              <a:buFont typeface="Tahoma"/>
              <a:buChar char="-"/>
            </a:pPr>
            <a:r>
              <a:rPr lang="en-US" sz="2600">
                <a:highlight>
                  <a:schemeClr val="lt1"/>
                </a:highlight>
                <a:latin typeface="Tahoma"/>
                <a:ea typeface="Tahoma"/>
                <a:cs typeface="Tahoma"/>
                <a:sym typeface="Tahoma"/>
              </a:rPr>
              <a:t>Chú ý: Actual result nên đánh số tương ứng theo bước thực hiện</a:t>
            </a:r>
            <a:endParaRPr sz="2600">
              <a:highlight>
                <a:srgbClr val="FFFFFF"/>
              </a:highlight>
              <a:latin typeface="Tahoma"/>
              <a:ea typeface="Tahoma"/>
              <a:cs typeface="Tahoma"/>
              <a:sym typeface="Tahoma"/>
            </a:endParaRPr>
          </a:p>
          <a:p>
            <a:pPr indent="-381000" lvl="0" marL="457200" rtl="0" algn="l">
              <a:lnSpc>
                <a:spcPct val="150000"/>
              </a:lnSpc>
              <a:spcBef>
                <a:spcPts val="0"/>
              </a:spcBef>
              <a:spcAft>
                <a:spcPts val="0"/>
              </a:spcAft>
              <a:buSzPts val="2400"/>
              <a:buFont typeface="Tahoma"/>
              <a:buChar char="-"/>
            </a:pPr>
            <a:r>
              <a:rPr lang="en-US" sz="2400">
                <a:highlight>
                  <a:srgbClr val="FFFFFF"/>
                </a:highlight>
                <a:latin typeface="Tahoma"/>
                <a:ea typeface="Tahoma"/>
                <a:cs typeface="Tahoma"/>
                <a:sym typeface="Tahoma"/>
              </a:rPr>
              <a:t>Ví dụ:</a:t>
            </a:r>
            <a:endParaRPr sz="2400">
              <a:highlight>
                <a:srgbClr val="FFFFFF"/>
              </a:highlight>
              <a:latin typeface="Tahoma"/>
              <a:ea typeface="Tahoma"/>
              <a:cs typeface="Tahoma"/>
              <a:sym typeface="Tahoma"/>
            </a:endParaRPr>
          </a:p>
          <a:p>
            <a:pPr indent="0" lvl="0" marL="457200" rtl="0" algn="l">
              <a:lnSpc>
                <a:spcPct val="150000"/>
              </a:lnSpc>
              <a:spcBef>
                <a:spcPts val="600"/>
              </a:spcBef>
              <a:spcAft>
                <a:spcPts val="0"/>
              </a:spcAft>
              <a:buClr>
                <a:schemeClr val="dk1"/>
              </a:buClr>
              <a:buSzPts val="1100"/>
              <a:buFont typeface="Arial"/>
              <a:buNone/>
            </a:pPr>
            <a:r>
              <a:rPr i="1" lang="en-US" sz="2400">
                <a:solidFill>
                  <a:srgbClr val="3A3A3A"/>
                </a:solidFill>
                <a:highlight>
                  <a:srgbClr val="FFFFFF"/>
                </a:highlight>
                <a:latin typeface="Tahoma"/>
                <a:ea typeface="Tahoma"/>
                <a:cs typeface="Tahoma"/>
                <a:sym typeface="Tahoma"/>
              </a:rPr>
              <a:t>4. Display error mesage: “Error creating account...”</a:t>
            </a:r>
            <a:endParaRPr sz="1150">
              <a:solidFill>
                <a:srgbClr val="3A3A3A"/>
              </a:solidFill>
              <a:highlight>
                <a:srgbClr val="FFFFFF"/>
              </a:highlight>
              <a:latin typeface="Arial"/>
              <a:ea typeface="Arial"/>
              <a:cs typeface="Arial"/>
              <a:sym typeface="Arial"/>
            </a:endParaRPr>
          </a:p>
          <a:p>
            <a:pPr indent="0" lvl="0" marL="0" rtl="0" algn="l">
              <a:lnSpc>
                <a:spcPct val="150000"/>
              </a:lnSpc>
              <a:spcBef>
                <a:spcPts val="600"/>
              </a:spcBef>
              <a:spcAft>
                <a:spcPts val="0"/>
              </a:spcAft>
              <a:buNone/>
            </a:pPr>
            <a:r>
              <a:t/>
            </a:r>
            <a:endParaRPr sz="2400">
              <a:highlight>
                <a:srgbClr val="FFFFFF"/>
              </a:highlight>
              <a:latin typeface="Tahoma"/>
              <a:ea typeface="Tahoma"/>
              <a:cs typeface="Tahoma"/>
              <a:sym typeface="Tahoma"/>
            </a:endParaRPr>
          </a:p>
          <a:p>
            <a:pPr indent="0" lvl="0" marL="457200" rtl="0" algn="l">
              <a:lnSpc>
                <a:spcPct val="150000"/>
              </a:lnSpc>
              <a:spcBef>
                <a:spcPts val="600"/>
              </a:spcBef>
              <a:spcAft>
                <a:spcPts val="0"/>
              </a:spcAft>
              <a:buNone/>
            </a:pPr>
            <a:r>
              <a:t/>
            </a:r>
            <a:endParaRPr sz="1600">
              <a:highlight>
                <a:srgbClr val="FFFFFF"/>
              </a:highlight>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0"/>
          <p:cNvSpPr txBox="1"/>
          <p:nvPr/>
        </p:nvSpPr>
        <p:spPr>
          <a:xfrm>
            <a:off x="1219200" y="914400"/>
            <a:ext cx="7696200" cy="5250600"/>
          </a:xfrm>
          <a:prstGeom prst="rect">
            <a:avLst/>
          </a:prstGeom>
          <a:noFill/>
          <a:ln>
            <a:noFill/>
          </a:ln>
        </p:spPr>
        <p:txBody>
          <a:bodyPr anchorCtr="0" anchor="t" bIns="46025" lIns="92075" spcFirstLastPara="1" rIns="92075" wrap="square" tIns="46025">
            <a:noAutofit/>
          </a:bodyPr>
          <a:lstStyle/>
          <a:p>
            <a:pPr indent="-406400" lvl="0" marL="457200" marR="0" rtl="0" algn="l">
              <a:lnSpc>
                <a:spcPct val="150000"/>
              </a:lnSpc>
              <a:spcBef>
                <a:spcPts val="0"/>
              </a:spcBef>
              <a:spcAft>
                <a:spcPts val="0"/>
              </a:spcAft>
              <a:buClr>
                <a:schemeClr val="dk1"/>
              </a:buClr>
              <a:buSzPts val="2800"/>
              <a:buFont typeface="Cabin"/>
              <a:buChar char="❖"/>
            </a:pPr>
            <a:r>
              <a:rPr b="1" lang="en-US" sz="2800">
                <a:solidFill>
                  <a:schemeClr val="dk1"/>
                </a:solidFill>
                <a:latin typeface="Tahoma"/>
                <a:ea typeface="Tahoma"/>
                <a:cs typeface="Tahoma"/>
                <a:sym typeface="Tahoma"/>
              </a:rPr>
              <a:t>Thời lượng</a:t>
            </a:r>
            <a:r>
              <a:rPr b="1" i="0" lang="en-US" sz="2800" u="none">
                <a:solidFill>
                  <a:schemeClr val="dk1"/>
                </a:solidFill>
                <a:latin typeface="Tahoma"/>
                <a:ea typeface="Tahoma"/>
                <a:cs typeface="Tahoma"/>
                <a:sym typeface="Tahoma"/>
              </a:rPr>
              <a:t>: </a:t>
            </a:r>
            <a:r>
              <a:rPr i="1" lang="en-US" sz="2800" u="none">
                <a:solidFill>
                  <a:schemeClr val="dk1"/>
                </a:solidFill>
                <a:latin typeface="Tahoma"/>
                <a:ea typeface="Tahoma"/>
                <a:cs typeface="Tahoma"/>
                <a:sym typeface="Tahoma"/>
              </a:rPr>
              <a:t> ~</a:t>
            </a:r>
            <a:r>
              <a:rPr i="1" lang="en-US" sz="2800">
                <a:solidFill>
                  <a:schemeClr val="dk1"/>
                </a:solidFill>
                <a:latin typeface="Tahoma"/>
                <a:ea typeface="Tahoma"/>
                <a:cs typeface="Tahoma"/>
                <a:sym typeface="Tahoma"/>
              </a:rPr>
              <a:t>45’</a:t>
            </a:r>
            <a:endParaRPr>
              <a:latin typeface="Tahoma"/>
              <a:ea typeface="Tahoma"/>
              <a:cs typeface="Tahoma"/>
              <a:sym typeface="Tahoma"/>
            </a:endParaRPr>
          </a:p>
          <a:p>
            <a:pPr indent="-406400" lvl="0" marL="457200" marR="0" rtl="0" algn="l">
              <a:lnSpc>
                <a:spcPct val="150000"/>
              </a:lnSpc>
              <a:spcBef>
                <a:spcPts val="0"/>
              </a:spcBef>
              <a:spcAft>
                <a:spcPts val="0"/>
              </a:spcAft>
              <a:buClr>
                <a:schemeClr val="dk1"/>
              </a:buClr>
              <a:buSzPts val="2800"/>
              <a:buFont typeface="Cabin"/>
              <a:buChar char="❖"/>
            </a:pPr>
            <a:r>
              <a:rPr b="1" i="0" lang="en-US" sz="2800" u="none">
                <a:solidFill>
                  <a:schemeClr val="dk1"/>
                </a:solidFill>
                <a:latin typeface="Tahoma"/>
                <a:ea typeface="Tahoma"/>
                <a:cs typeface="Tahoma"/>
                <a:sym typeface="Tahoma"/>
              </a:rPr>
              <a:t>Purpose: </a:t>
            </a:r>
            <a:r>
              <a:rPr i="1" lang="en-US" sz="2800">
                <a:solidFill>
                  <a:schemeClr val="dk1"/>
                </a:solidFill>
                <a:latin typeface="Tahoma"/>
                <a:ea typeface="Tahoma"/>
                <a:cs typeface="Tahoma"/>
                <a:sym typeface="Tahoma"/>
              </a:rPr>
              <a:t>Giới thiệu về bug, vòng đời của bug, cách report bug</a:t>
            </a:r>
            <a:endParaRPr i="1" sz="2800" u="none">
              <a:solidFill>
                <a:schemeClr val="dk1"/>
              </a:solidFill>
              <a:latin typeface="Tahoma"/>
              <a:ea typeface="Tahoma"/>
              <a:cs typeface="Tahoma"/>
              <a:sym typeface="Tahoma"/>
            </a:endParaRPr>
          </a:p>
          <a:p>
            <a:pPr indent="-406400" lvl="0" marL="457200" marR="0" rtl="0" algn="l">
              <a:lnSpc>
                <a:spcPct val="150000"/>
              </a:lnSpc>
              <a:spcBef>
                <a:spcPts val="0"/>
              </a:spcBef>
              <a:spcAft>
                <a:spcPts val="0"/>
              </a:spcAft>
              <a:buClr>
                <a:schemeClr val="dk1"/>
              </a:buClr>
              <a:buSzPts val="2800"/>
              <a:buFont typeface="Tahoma"/>
              <a:buChar char="❖"/>
            </a:pPr>
            <a:r>
              <a:rPr b="1" i="0" lang="en-US" sz="2800" u="none">
                <a:solidFill>
                  <a:schemeClr val="dk1"/>
                </a:solidFill>
                <a:latin typeface="Tahoma"/>
                <a:ea typeface="Tahoma"/>
                <a:cs typeface="Tahoma"/>
                <a:sym typeface="Tahoma"/>
              </a:rPr>
              <a:t>Content:</a:t>
            </a:r>
            <a:endParaRPr b="1" i="0" sz="2800" u="none">
              <a:solidFill>
                <a:schemeClr val="dk1"/>
              </a:solidFill>
              <a:latin typeface="Tahoma"/>
              <a:ea typeface="Tahoma"/>
              <a:cs typeface="Tahoma"/>
              <a:sym typeface="Tahoma"/>
            </a:endParaRPr>
          </a:p>
          <a:p>
            <a:pPr indent="-381000" lvl="0" marL="457200" marR="0" rtl="0" algn="l">
              <a:lnSpc>
                <a:spcPct val="150000"/>
              </a:lnSpc>
              <a:spcBef>
                <a:spcPts val="0"/>
              </a:spcBef>
              <a:spcAft>
                <a:spcPts val="0"/>
              </a:spcAft>
              <a:buClr>
                <a:schemeClr val="dk1"/>
              </a:buClr>
              <a:buSzPts val="2400"/>
              <a:buFont typeface="Tahoma"/>
              <a:buChar char="-"/>
            </a:pPr>
            <a:r>
              <a:rPr lang="en-US" sz="2400">
                <a:solidFill>
                  <a:schemeClr val="dk1"/>
                </a:solidFill>
                <a:latin typeface="Tahoma"/>
                <a:ea typeface="Tahoma"/>
                <a:cs typeface="Tahoma"/>
                <a:sym typeface="Tahoma"/>
              </a:rPr>
              <a:t>Một số thuật ngữ về lỗi phần mềm </a:t>
            </a:r>
            <a:endParaRPr sz="2400">
              <a:solidFill>
                <a:schemeClr val="dk1"/>
              </a:solidFill>
              <a:latin typeface="Tahoma"/>
              <a:ea typeface="Tahoma"/>
              <a:cs typeface="Tahoma"/>
              <a:sym typeface="Tahoma"/>
            </a:endParaRPr>
          </a:p>
          <a:p>
            <a:pPr indent="-381000" lvl="0" marL="457200" marR="0" rtl="0" algn="l">
              <a:lnSpc>
                <a:spcPct val="150000"/>
              </a:lnSpc>
              <a:spcBef>
                <a:spcPts val="0"/>
              </a:spcBef>
              <a:spcAft>
                <a:spcPts val="0"/>
              </a:spcAft>
              <a:buClr>
                <a:schemeClr val="dk1"/>
              </a:buClr>
              <a:buSzPts val="2400"/>
              <a:buFont typeface="Tahoma"/>
              <a:buChar char="-"/>
            </a:pPr>
            <a:r>
              <a:rPr lang="en-US" sz="2400">
                <a:solidFill>
                  <a:schemeClr val="dk1"/>
                </a:solidFill>
                <a:latin typeface="Tahoma"/>
                <a:ea typeface="Tahoma"/>
                <a:cs typeface="Tahoma"/>
                <a:sym typeface="Tahoma"/>
              </a:rPr>
              <a:t>Các loại lỗi</a:t>
            </a:r>
            <a:endParaRPr sz="2400">
              <a:solidFill>
                <a:schemeClr val="dk1"/>
              </a:solidFill>
              <a:latin typeface="Tahoma"/>
              <a:ea typeface="Tahoma"/>
              <a:cs typeface="Tahoma"/>
              <a:sym typeface="Tahoma"/>
            </a:endParaRPr>
          </a:p>
          <a:p>
            <a:pPr indent="-381000" lvl="0" marL="457200" marR="0" rtl="0" algn="l">
              <a:lnSpc>
                <a:spcPct val="150000"/>
              </a:lnSpc>
              <a:spcBef>
                <a:spcPts val="0"/>
              </a:spcBef>
              <a:spcAft>
                <a:spcPts val="0"/>
              </a:spcAft>
              <a:buClr>
                <a:schemeClr val="dk1"/>
              </a:buClr>
              <a:buSzPts val="2400"/>
              <a:buFont typeface="Tahoma"/>
              <a:buChar char="-"/>
            </a:pPr>
            <a:r>
              <a:rPr lang="en-US" sz="2400">
                <a:solidFill>
                  <a:schemeClr val="dk1"/>
                </a:solidFill>
                <a:latin typeface="Tahoma"/>
                <a:ea typeface="Tahoma"/>
                <a:cs typeface="Tahoma"/>
                <a:sym typeface="Tahoma"/>
              </a:rPr>
              <a:t>Vòng đời của lỗi</a:t>
            </a:r>
            <a:endParaRPr sz="2400">
              <a:solidFill>
                <a:schemeClr val="dk1"/>
              </a:solidFill>
              <a:latin typeface="Tahoma"/>
              <a:ea typeface="Tahoma"/>
              <a:cs typeface="Tahoma"/>
              <a:sym typeface="Tahoma"/>
            </a:endParaRPr>
          </a:p>
          <a:p>
            <a:pPr indent="-381000" lvl="0" marL="457200" rtl="0" algn="l">
              <a:lnSpc>
                <a:spcPct val="150000"/>
              </a:lnSpc>
              <a:spcBef>
                <a:spcPts val="0"/>
              </a:spcBef>
              <a:spcAft>
                <a:spcPts val="0"/>
              </a:spcAft>
              <a:buClr>
                <a:schemeClr val="dk1"/>
              </a:buClr>
              <a:buSzPts val="2400"/>
              <a:buFont typeface="Tahoma"/>
              <a:buChar char="-"/>
            </a:pPr>
            <a:r>
              <a:rPr lang="en-US" sz="2400">
                <a:solidFill>
                  <a:schemeClr val="dk1"/>
                </a:solidFill>
                <a:latin typeface="Tahoma"/>
                <a:ea typeface="Tahoma"/>
                <a:cs typeface="Tahoma"/>
                <a:sym typeface="Tahoma"/>
              </a:rPr>
              <a:t>Cách report bug (log bug)</a:t>
            </a:r>
            <a:endParaRPr sz="2400">
              <a:solidFill>
                <a:schemeClr val="dk1"/>
              </a:solidFill>
              <a:latin typeface="Tahoma"/>
              <a:ea typeface="Tahoma"/>
              <a:cs typeface="Tahoma"/>
              <a:sym typeface="Tahoma"/>
            </a:endParaRPr>
          </a:p>
          <a:p>
            <a:pPr indent="0" lvl="0" marL="457200" marR="0" rtl="0" algn="l">
              <a:lnSpc>
                <a:spcPct val="150000"/>
              </a:lnSpc>
              <a:spcBef>
                <a:spcPts val="0"/>
              </a:spcBef>
              <a:spcAft>
                <a:spcPts val="0"/>
              </a:spcAft>
              <a:buNone/>
            </a:pPr>
            <a:r>
              <a:t/>
            </a:r>
            <a:endParaRPr sz="3400">
              <a:solidFill>
                <a:srgbClr val="FF0000"/>
              </a:solidFill>
              <a:latin typeface="Tahoma"/>
              <a:ea typeface="Tahoma"/>
              <a:cs typeface="Tahoma"/>
              <a:sym typeface="Tahoma"/>
            </a:endParaRPr>
          </a:p>
          <a:p>
            <a:pPr indent="0" lvl="0" marL="1371600" marR="0" rtl="0" algn="l">
              <a:lnSpc>
                <a:spcPct val="100000"/>
              </a:lnSpc>
              <a:spcBef>
                <a:spcPts val="0"/>
              </a:spcBef>
              <a:spcAft>
                <a:spcPts val="0"/>
              </a:spcAft>
              <a:buNone/>
            </a:pPr>
            <a:r>
              <a:t/>
            </a:r>
            <a:endParaRPr sz="2400"/>
          </a:p>
        </p:txBody>
      </p:sp>
      <p:sp>
        <p:nvSpPr>
          <p:cNvPr id="87" name="Google Shape;87;p10"/>
          <p:cNvSpPr txBox="1"/>
          <p:nvPr/>
        </p:nvSpPr>
        <p:spPr>
          <a:xfrm>
            <a:off x="1219200" y="304800"/>
            <a:ext cx="7848600" cy="6096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DC0081"/>
              </a:buClr>
              <a:buFont typeface="Cabin"/>
              <a:buNone/>
            </a:pPr>
            <a:r>
              <a:rPr b="1" i="0" lang="en-US" sz="2800" u="none">
                <a:solidFill>
                  <a:srgbClr val="DC0081"/>
                </a:solidFill>
                <a:latin typeface="Cabin"/>
                <a:ea typeface="Cabin"/>
                <a:cs typeface="Cabin"/>
                <a:sym typeface="Cabin"/>
              </a:rPr>
              <a:t>Agenda</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1162100" y="274625"/>
            <a:ext cx="7772400" cy="71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72314"/>
              </a:buClr>
              <a:buFont typeface="Tahoma"/>
              <a:buNone/>
            </a:pPr>
            <a:r>
              <a:rPr lang="en-US" sz="3600">
                <a:latin typeface="Tahoma"/>
                <a:ea typeface="Tahoma"/>
                <a:cs typeface="Tahoma"/>
                <a:sym typeface="Tahoma"/>
              </a:rPr>
              <a:t>Attachment</a:t>
            </a:r>
            <a:endParaRPr>
              <a:latin typeface="Tahoma"/>
              <a:ea typeface="Tahoma"/>
              <a:cs typeface="Tahoma"/>
              <a:sym typeface="Tahoma"/>
            </a:endParaRPr>
          </a:p>
        </p:txBody>
      </p:sp>
      <p:sp>
        <p:nvSpPr>
          <p:cNvPr id="203" name="Google Shape;203;p28"/>
          <p:cNvSpPr txBox="1"/>
          <p:nvPr>
            <p:ph idx="1" type="body"/>
          </p:nvPr>
        </p:nvSpPr>
        <p:spPr>
          <a:xfrm>
            <a:off x="1279100" y="1425575"/>
            <a:ext cx="7538400" cy="5214300"/>
          </a:xfrm>
          <a:prstGeom prst="rect">
            <a:avLst/>
          </a:prstGeom>
          <a:noFill/>
          <a:ln>
            <a:noFill/>
          </a:ln>
        </p:spPr>
        <p:txBody>
          <a:bodyPr anchorCtr="0" anchor="t" bIns="45700" lIns="91425" spcFirstLastPara="1" rIns="91425" wrap="square" tIns="45700">
            <a:noAutofit/>
          </a:bodyPr>
          <a:lstStyle/>
          <a:p>
            <a:pPr indent="-393700" lvl="0" marL="457200" rtl="0" algn="l">
              <a:lnSpc>
                <a:spcPct val="150000"/>
              </a:lnSpc>
              <a:spcBef>
                <a:spcPts val="600"/>
              </a:spcBef>
              <a:spcAft>
                <a:spcPts val="0"/>
              </a:spcAft>
              <a:buSzPts val="2600"/>
              <a:buFont typeface="Tahoma"/>
              <a:buChar char="-"/>
            </a:pPr>
            <a:r>
              <a:rPr lang="en-US" sz="2600">
                <a:highlight>
                  <a:srgbClr val="FFFFFF"/>
                </a:highlight>
                <a:latin typeface="Tahoma"/>
                <a:ea typeface="Tahoma"/>
                <a:cs typeface="Tahoma"/>
                <a:sym typeface="Tahoma"/>
              </a:rPr>
              <a:t>Attachment</a:t>
            </a:r>
            <a:r>
              <a:rPr lang="en-US" sz="2600">
                <a:highlight>
                  <a:srgbClr val="FFFFFF"/>
                </a:highlight>
                <a:latin typeface="Tahoma"/>
                <a:ea typeface="Tahoma"/>
                <a:cs typeface="Tahoma"/>
                <a:sym typeface="Tahoma"/>
              </a:rPr>
              <a:t>: </a:t>
            </a:r>
            <a:r>
              <a:rPr lang="en-US" sz="2600">
                <a:highlight>
                  <a:schemeClr val="lt1"/>
                </a:highlight>
                <a:latin typeface="Tahoma"/>
                <a:ea typeface="Tahoma"/>
                <a:cs typeface="Tahoma"/>
                <a:sym typeface="Tahoma"/>
              </a:rPr>
              <a:t>Nên capture screenshot lỗi khi thực hiện test để làm evidence cho developer</a:t>
            </a:r>
            <a:endParaRPr sz="2600">
              <a:highlight>
                <a:srgbClr val="FFFFFF"/>
              </a:highlight>
              <a:latin typeface="Tahoma"/>
              <a:ea typeface="Tahoma"/>
              <a:cs typeface="Tahoma"/>
              <a:sym typeface="Tahoma"/>
            </a:endParaRPr>
          </a:p>
          <a:p>
            <a:pPr indent="0" lvl="0" marL="0" rtl="0" algn="l">
              <a:lnSpc>
                <a:spcPct val="150000"/>
              </a:lnSpc>
              <a:spcBef>
                <a:spcPts val="600"/>
              </a:spcBef>
              <a:spcAft>
                <a:spcPts val="0"/>
              </a:spcAft>
              <a:buNone/>
            </a:pPr>
            <a:r>
              <a:t/>
            </a:r>
            <a:endParaRPr sz="2400">
              <a:highlight>
                <a:srgbClr val="FFFFFF"/>
              </a:highlight>
              <a:latin typeface="Tahoma"/>
              <a:ea typeface="Tahoma"/>
              <a:cs typeface="Tahoma"/>
              <a:sym typeface="Tahoma"/>
            </a:endParaRPr>
          </a:p>
          <a:p>
            <a:pPr indent="0" lvl="0" marL="457200" rtl="0" algn="l">
              <a:lnSpc>
                <a:spcPct val="150000"/>
              </a:lnSpc>
              <a:spcBef>
                <a:spcPts val="600"/>
              </a:spcBef>
              <a:spcAft>
                <a:spcPts val="0"/>
              </a:spcAft>
              <a:buNone/>
            </a:pPr>
            <a:r>
              <a:t/>
            </a:r>
            <a:endParaRPr sz="1600">
              <a:highlight>
                <a:srgbClr val="FFFFFF"/>
              </a:highlight>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1435100" y="274637"/>
            <a:ext cx="74994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txBox="1"/>
          <p:nvPr>
            <p:ph idx="1" type="body"/>
          </p:nvPr>
        </p:nvSpPr>
        <p:spPr>
          <a:xfrm>
            <a:off x="1435100" y="1447800"/>
            <a:ext cx="7499400" cy="4800600"/>
          </a:xfrm>
          <a:prstGeom prst="rect">
            <a:avLst/>
          </a:prstGeom>
        </p:spPr>
        <p:txBody>
          <a:bodyPr anchorCtr="0" anchor="t" bIns="91425" lIns="91425" spcFirstLastPara="1" rIns="91425" wrap="square" tIns="91425">
            <a:noAutofit/>
          </a:bodyPr>
          <a:lstStyle/>
          <a:p>
            <a:pPr indent="-126365" lvl="0" marL="365125" rtl="0" algn="l">
              <a:spcBef>
                <a:spcPts val="600"/>
              </a:spcBef>
              <a:spcAft>
                <a:spcPts val="0"/>
              </a:spcAft>
              <a:buNone/>
            </a:pPr>
            <a:r>
              <a:t/>
            </a:r>
            <a:endParaRPr/>
          </a:p>
        </p:txBody>
      </p:sp>
      <p:pic>
        <p:nvPicPr>
          <p:cNvPr id="211" name="Google Shape;211;p29"/>
          <p:cNvPicPr preferRelativeResize="0"/>
          <p:nvPr/>
        </p:nvPicPr>
        <p:blipFill>
          <a:blip r:embed="rId3">
            <a:alphaModFix/>
          </a:blip>
          <a:stretch>
            <a:fillRect/>
          </a:stretch>
        </p:blipFill>
        <p:spPr>
          <a:xfrm>
            <a:off x="1435100" y="274625"/>
            <a:ext cx="7499400" cy="6183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1"/>
          <p:cNvSpPr txBox="1"/>
          <p:nvPr>
            <p:ph type="title"/>
          </p:nvPr>
        </p:nvSpPr>
        <p:spPr>
          <a:xfrm>
            <a:off x="1162100" y="122225"/>
            <a:ext cx="7772400" cy="99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572314"/>
              </a:buClr>
              <a:buFont typeface="Tahoma"/>
              <a:buNone/>
            </a:pPr>
            <a:r>
              <a:rPr lang="en-US" sz="3600">
                <a:latin typeface="Tahoma"/>
                <a:ea typeface="Tahoma"/>
                <a:cs typeface="Tahoma"/>
                <a:sym typeface="Tahoma"/>
              </a:rPr>
              <a:t>Một số thuật ngữ về lỗi phần mềm</a:t>
            </a:r>
            <a:endParaRPr sz="3600">
              <a:latin typeface="Tahoma"/>
              <a:ea typeface="Tahoma"/>
              <a:cs typeface="Tahoma"/>
              <a:sym typeface="Tahoma"/>
            </a:endParaRPr>
          </a:p>
          <a:p>
            <a:pPr indent="0" lvl="0" marL="0" marR="0" rtl="0" algn="ctr">
              <a:lnSpc>
                <a:spcPct val="100000"/>
              </a:lnSpc>
              <a:spcBef>
                <a:spcPts val="0"/>
              </a:spcBef>
              <a:spcAft>
                <a:spcPts val="0"/>
              </a:spcAft>
              <a:buClr>
                <a:srgbClr val="572314"/>
              </a:buClr>
              <a:buFont typeface="Tahoma"/>
              <a:buNone/>
            </a:pPr>
            <a:r>
              <a:t/>
            </a:r>
            <a:endParaRPr>
              <a:latin typeface="Tahoma"/>
              <a:ea typeface="Tahoma"/>
              <a:cs typeface="Tahoma"/>
              <a:sym typeface="Tahoma"/>
            </a:endParaRPr>
          </a:p>
        </p:txBody>
      </p:sp>
      <p:sp>
        <p:nvSpPr>
          <p:cNvPr id="93" name="Google Shape;93;p11"/>
          <p:cNvSpPr txBox="1"/>
          <p:nvPr>
            <p:ph idx="1" type="body"/>
          </p:nvPr>
        </p:nvSpPr>
        <p:spPr>
          <a:xfrm>
            <a:off x="1066800" y="887025"/>
            <a:ext cx="7772400" cy="4222200"/>
          </a:xfrm>
          <a:prstGeom prst="rect">
            <a:avLst/>
          </a:prstGeom>
          <a:noFill/>
          <a:ln>
            <a:noFill/>
          </a:ln>
        </p:spPr>
        <p:txBody>
          <a:bodyPr anchorCtr="0" anchor="t" bIns="45700" lIns="91425" spcFirstLastPara="1" rIns="91425" wrap="square" tIns="45700">
            <a:noAutofit/>
          </a:bodyPr>
          <a:lstStyle/>
          <a:p>
            <a:pPr indent="-391160" lvl="0" marL="457200" rtl="0" algn="just">
              <a:lnSpc>
                <a:spcPct val="150000"/>
              </a:lnSpc>
              <a:spcBef>
                <a:spcPts val="600"/>
              </a:spcBef>
              <a:spcAft>
                <a:spcPts val="0"/>
              </a:spcAft>
              <a:buSzPts val="2560"/>
              <a:buFont typeface="Tahoma"/>
              <a:buChar char="-"/>
            </a:pPr>
            <a:r>
              <a:rPr b="1" lang="en-US" sz="2400">
                <a:highlight>
                  <a:schemeClr val="lt1"/>
                </a:highlight>
                <a:latin typeface="Tahoma"/>
                <a:ea typeface="Tahoma"/>
                <a:cs typeface="Tahoma"/>
                <a:sym typeface="Tahoma"/>
              </a:rPr>
              <a:t>Error/Mistake</a:t>
            </a:r>
            <a:r>
              <a:rPr lang="en-US" sz="2400">
                <a:highlight>
                  <a:schemeClr val="lt1"/>
                </a:highlight>
                <a:latin typeface="Tahoma"/>
                <a:ea typeface="Tahoma"/>
                <a:cs typeface="Tahoma"/>
                <a:sym typeface="Tahoma"/>
              </a:rPr>
              <a:t> (lỗi): </a:t>
            </a:r>
            <a:r>
              <a:rPr lang="en-US" sz="2000">
                <a:highlight>
                  <a:schemeClr val="lt1"/>
                </a:highlight>
                <a:latin typeface="Tahoma"/>
                <a:ea typeface="Tahoma"/>
                <a:cs typeface="Tahoma"/>
                <a:sym typeface="Tahoma"/>
              </a:rPr>
              <a:t>Là hành động của con người dẫn đến kết quả sai </a:t>
            </a:r>
            <a:endParaRPr b="1" sz="2400">
              <a:highlight>
                <a:srgbClr val="FFFFFF"/>
              </a:highlight>
              <a:latin typeface="Tahoma"/>
              <a:ea typeface="Tahoma"/>
              <a:cs typeface="Tahoma"/>
              <a:sym typeface="Tahoma"/>
            </a:endParaRPr>
          </a:p>
          <a:p>
            <a:pPr indent="-381000" lvl="0" marL="457200" rtl="0" algn="just">
              <a:lnSpc>
                <a:spcPct val="150000"/>
              </a:lnSpc>
              <a:spcBef>
                <a:spcPts val="0"/>
              </a:spcBef>
              <a:spcAft>
                <a:spcPts val="0"/>
              </a:spcAft>
              <a:buSzPts val="2400"/>
              <a:buFont typeface="Tahoma"/>
              <a:buChar char="-"/>
            </a:pPr>
            <a:r>
              <a:rPr b="1" lang="en-US" sz="2400">
                <a:highlight>
                  <a:srgbClr val="FFFFFF"/>
                </a:highlight>
                <a:latin typeface="Tahoma"/>
                <a:ea typeface="Tahoma"/>
                <a:cs typeface="Tahoma"/>
                <a:sym typeface="Tahoma"/>
              </a:rPr>
              <a:t>Defect/Bug/Fault</a:t>
            </a:r>
            <a:r>
              <a:rPr lang="en-US" sz="2400">
                <a:highlight>
                  <a:srgbClr val="FFFFFF"/>
                </a:highlight>
                <a:latin typeface="Tahoma"/>
                <a:ea typeface="Tahoma"/>
                <a:cs typeface="Tahoma"/>
                <a:sym typeface="Tahoma"/>
              </a:rPr>
              <a:t> (lỗi, sai sót): </a:t>
            </a:r>
            <a:r>
              <a:rPr lang="en-US" sz="2000">
                <a:highlight>
                  <a:srgbClr val="FFFFFF"/>
                </a:highlight>
                <a:latin typeface="Tahoma"/>
                <a:ea typeface="Tahoma"/>
                <a:cs typeface="Tahoma"/>
                <a:sym typeface="Tahoma"/>
              </a:rPr>
              <a:t>Sự hiện diện của lỗi tại thời điểm thực thi phần mềm</a:t>
            </a:r>
            <a:endParaRPr sz="2000">
              <a:highlight>
                <a:srgbClr val="FFFFFF"/>
              </a:highlight>
              <a:latin typeface="Tahoma"/>
              <a:ea typeface="Tahoma"/>
              <a:cs typeface="Tahoma"/>
              <a:sym typeface="Tahoma"/>
            </a:endParaRPr>
          </a:p>
          <a:p>
            <a:pPr indent="-381000" lvl="0" marL="457200" rtl="0" algn="just">
              <a:lnSpc>
                <a:spcPct val="150000"/>
              </a:lnSpc>
              <a:spcBef>
                <a:spcPts val="0"/>
              </a:spcBef>
              <a:spcAft>
                <a:spcPts val="0"/>
              </a:spcAft>
              <a:buSzPts val="2400"/>
              <a:buFont typeface="Tahoma"/>
              <a:buChar char="-"/>
            </a:pPr>
            <a:r>
              <a:rPr b="1" lang="en-US" sz="2400">
                <a:highlight>
                  <a:srgbClr val="FFFFFF"/>
                </a:highlight>
                <a:latin typeface="Tahoma"/>
                <a:ea typeface="Tahoma"/>
                <a:cs typeface="Tahoma"/>
                <a:sym typeface="Tahoma"/>
              </a:rPr>
              <a:t>Failure </a:t>
            </a:r>
            <a:r>
              <a:rPr lang="en-US" sz="2400">
                <a:highlight>
                  <a:srgbClr val="FFFFFF"/>
                </a:highlight>
                <a:latin typeface="Tahoma"/>
                <a:ea typeface="Tahoma"/>
                <a:cs typeface="Tahoma"/>
                <a:sym typeface="Tahoma"/>
              </a:rPr>
              <a:t>(thất bại): </a:t>
            </a:r>
            <a:r>
              <a:rPr lang="en-US" sz="2000">
                <a:highlight>
                  <a:srgbClr val="FFFFFF"/>
                </a:highlight>
                <a:latin typeface="Tahoma"/>
                <a:ea typeface="Tahoma"/>
                <a:cs typeface="Tahoma"/>
                <a:sym typeface="Tahoma"/>
              </a:rPr>
              <a:t>là sự khác biệt giữa kết quả thực tế và kết quả mong đợi</a:t>
            </a:r>
            <a:endParaRPr sz="2000">
              <a:highlight>
                <a:srgbClr val="FFFFFF"/>
              </a:highlight>
              <a:latin typeface="Tahoma"/>
              <a:ea typeface="Tahoma"/>
              <a:cs typeface="Tahoma"/>
              <a:sym typeface="Tahoma"/>
            </a:endParaRPr>
          </a:p>
          <a:p>
            <a:pPr indent="0" lvl="0" marL="457200" rtl="0" algn="just">
              <a:lnSpc>
                <a:spcPct val="150000"/>
              </a:lnSpc>
              <a:spcBef>
                <a:spcPts val="600"/>
              </a:spcBef>
              <a:spcAft>
                <a:spcPts val="0"/>
              </a:spcAft>
              <a:buNone/>
            </a:pPr>
            <a:r>
              <a:rPr b="1" i="1" lang="en-US" sz="2400">
                <a:solidFill>
                  <a:srgbClr val="1B1B1B"/>
                </a:solidFill>
                <a:highlight>
                  <a:srgbClr val="FFFFFF"/>
                </a:highlight>
                <a:latin typeface="Tahoma"/>
                <a:ea typeface="Tahoma"/>
                <a:cs typeface="Tahoma"/>
                <a:sym typeface="Tahoma"/>
              </a:rPr>
              <a:t>Tóm lại:</a:t>
            </a:r>
            <a:r>
              <a:rPr i="1" lang="en-US" sz="2400">
                <a:solidFill>
                  <a:srgbClr val="1B1B1B"/>
                </a:solidFill>
                <a:highlight>
                  <a:srgbClr val="FFFFFF"/>
                </a:highlight>
                <a:latin typeface="Tahoma"/>
                <a:ea typeface="Tahoma"/>
                <a:cs typeface="Tahoma"/>
                <a:sym typeface="Tahoma"/>
              </a:rPr>
              <a:t> con người gây ra error, mistake trong code, tài liệu,... =&gt; dẫn đến có bug, defect hoặc fault trong software =&gt; software bị failure.</a:t>
            </a:r>
            <a:endParaRPr i="1" sz="2400">
              <a:highlight>
                <a:srgbClr val="FFFFFF"/>
              </a:highlight>
              <a:latin typeface="Tahoma"/>
              <a:ea typeface="Tahoma"/>
              <a:cs typeface="Tahoma"/>
              <a:sym typeface="Tahoma"/>
            </a:endParaRPr>
          </a:p>
          <a:p>
            <a:pPr indent="0" lvl="0" marL="457200" rtl="0" algn="l">
              <a:lnSpc>
                <a:spcPct val="150000"/>
              </a:lnSpc>
              <a:spcBef>
                <a:spcPts val="600"/>
              </a:spcBef>
              <a:spcAft>
                <a:spcPts val="0"/>
              </a:spcAft>
              <a:buNone/>
            </a:pPr>
            <a:r>
              <a:t/>
            </a:r>
            <a:endParaRPr sz="2400">
              <a:highlight>
                <a:srgbClr val="FFFFFF"/>
              </a:highlight>
              <a:latin typeface="Tahoma"/>
              <a:ea typeface="Tahoma"/>
              <a:cs typeface="Tahoma"/>
              <a:sym typeface="Tahoma"/>
            </a:endParaRPr>
          </a:p>
          <a:p>
            <a:pPr indent="0" lvl="0" marL="0" rtl="0" algn="l">
              <a:lnSpc>
                <a:spcPct val="150000"/>
              </a:lnSpc>
              <a:spcBef>
                <a:spcPts val="600"/>
              </a:spcBef>
              <a:spcAft>
                <a:spcPts val="0"/>
              </a:spcAft>
              <a:buNone/>
            </a:pPr>
            <a:r>
              <a:t/>
            </a:r>
            <a:endParaRPr sz="2400">
              <a:highlight>
                <a:srgbClr val="FFFFFF"/>
              </a:highlight>
              <a:latin typeface="Tahoma"/>
              <a:ea typeface="Tahoma"/>
              <a:cs typeface="Tahoma"/>
              <a:sym typeface="Tahoma"/>
            </a:endParaRPr>
          </a:p>
          <a:p>
            <a:pPr indent="0" lvl="0" marL="0" rtl="0" algn="l">
              <a:lnSpc>
                <a:spcPct val="150000"/>
              </a:lnSpc>
              <a:spcBef>
                <a:spcPts val="600"/>
              </a:spcBef>
              <a:spcAft>
                <a:spcPts val="0"/>
              </a:spcAft>
              <a:buNone/>
            </a:pPr>
            <a:r>
              <a:t/>
            </a:r>
            <a:endParaRPr sz="2400">
              <a:highlight>
                <a:srgbClr val="FFFFFF"/>
              </a:highlight>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2"/>
          <p:cNvSpPr txBox="1"/>
          <p:nvPr>
            <p:ph type="title"/>
          </p:nvPr>
        </p:nvSpPr>
        <p:spPr>
          <a:xfrm>
            <a:off x="1435100" y="122237"/>
            <a:ext cx="74994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Các loại Lỗi</a:t>
            </a:r>
            <a:endParaRPr/>
          </a:p>
        </p:txBody>
      </p:sp>
      <p:sp>
        <p:nvSpPr>
          <p:cNvPr id="100" name="Google Shape;100;p12"/>
          <p:cNvSpPr txBox="1"/>
          <p:nvPr>
            <p:ph idx="1" type="body"/>
          </p:nvPr>
        </p:nvSpPr>
        <p:spPr>
          <a:xfrm>
            <a:off x="1435100" y="1219200"/>
            <a:ext cx="7499400" cy="4800600"/>
          </a:xfrm>
          <a:prstGeom prst="rect">
            <a:avLst/>
          </a:prstGeom>
        </p:spPr>
        <p:txBody>
          <a:bodyPr anchorCtr="0" anchor="t" bIns="91425" lIns="91425" spcFirstLastPara="1" rIns="91425" wrap="square" tIns="91425">
            <a:noAutofit/>
          </a:bodyPr>
          <a:lstStyle/>
          <a:p>
            <a:pPr indent="-387350" lvl="0" marL="457200" rtl="0" algn="l">
              <a:lnSpc>
                <a:spcPct val="150000"/>
              </a:lnSpc>
              <a:spcBef>
                <a:spcPts val="600"/>
              </a:spcBef>
              <a:spcAft>
                <a:spcPts val="0"/>
              </a:spcAft>
              <a:buSzPts val="2500"/>
              <a:buFont typeface="Tahoma"/>
              <a:buAutoNum type="arabicPeriod"/>
            </a:pPr>
            <a:r>
              <a:rPr lang="en-US" sz="2500">
                <a:latin typeface="Tahoma"/>
                <a:ea typeface="Tahoma"/>
                <a:cs typeface="Tahoma"/>
                <a:sym typeface="Tahoma"/>
              </a:rPr>
              <a:t>Functional bug - Lỗi nghiệp vụ, chức năng</a:t>
            </a:r>
            <a:endParaRPr sz="2500">
              <a:latin typeface="Tahoma"/>
              <a:ea typeface="Tahoma"/>
              <a:cs typeface="Tahoma"/>
              <a:sym typeface="Tahoma"/>
            </a:endParaRPr>
          </a:p>
          <a:p>
            <a:pPr indent="-387350" lvl="0" marL="457200" rtl="0" algn="l">
              <a:lnSpc>
                <a:spcPct val="150000"/>
              </a:lnSpc>
              <a:spcBef>
                <a:spcPts val="0"/>
              </a:spcBef>
              <a:spcAft>
                <a:spcPts val="0"/>
              </a:spcAft>
              <a:buSzPts val="2500"/>
              <a:buFont typeface="Tahoma"/>
              <a:buAutoNum type="arabicPeriod"/>
            </a:pPr>
            <a:r>
              <a:rPr lang="en-US" sz="2500">
                <a:solidFill>
                  <a:srgbClr val="262626"/>
                </a:solidFill>
                <a:latin typeface="Tahoma"/>
                <a:ea typeface="Tahoma"/>
                <a:cs typeface="Tahoma"/>
                <a:sym typeface="Tahoma"/>
              </a:rPr>
              <a:t>Visual - Lỗi giao diện (bị biến dạng, lệch)</a:t>
            </a:r>
            <a:endParaRPr sz="2500">
              <a:solidFill>
                <a:srgbClr val="262626"/>
              </a:solidFill>
              <a:latin typeface="Tahoma"/>
              <a:ea typeface="Tahoma"/>
              <a:cs typeface="Tahoma"/>
              <a:sym typeface="Tahoma"/>
            </a:endParaRPr>
          </a:p>
          <a:p>
            <a:pPr indent="-387350" lvl="0" marL="457200" rtl="0" algn="l">
              <a:lnSpc>
                <a:spcPct val="150000"/>
              </a:lnSpc>
              <a:spcBef>
                <a:spcPts val="0"/>
              </a:spcBef>
              <a:spcAft>
                <a:spcPts val="0"/>
              </a:spcAft>
              <a:buSzPts val="2500"/>
              <a:buFont typeface="Tahoma"/>
              <a:buAutoNum type="arabicPeriod"/>
            </a:pPr>
            <a:r>
              <a:rPr lang="en-US" sz="2500">
                <a:solidFill>
                  <a:srgbClr val="262626"/>
                </a:solidFill>
                <a:latin typeface="Tahoma"/>
                <a:ea typeface="Tahoma"/>
                <a:cs typeface="Tahoma"/>
                <a:sym typeface="Tahoma"/>
              </a:rPr>
              <a:t>Content - Lỗi đánh máy, ngữ pháp và lỗi bản địa trong văn bản</a:t>
            </a:r>
            <a:endParaRPr sz="2500">
              <a:solidFill>
                <a:srgbClr val="262626"/>
              </a:solidFill>
              <a:latin typeface="Tahoma"/>
              <a:ea typeface="Tahoma"/>
              <a:cs typeface="Tahoma"/>
              <a:sym typeface="Tahoma"/>
            </a:endParaRPr>
          </a:p>
          <a:p>
            <a:pPr indent="-387350" lvl="0" marL="457200" rtl="0" algn="l">
              <a:lnSpc>
                <a:spcPct val="150000"/>
              </a:lnSpc>
              <a:spcBef>
                <a:spcPts val="0"/>
              </a:spcBef>
              <a:spcAft>
                <a:spcPts val="0"/>
              </a:spcAft>
              <a:buSzPts val="2500"/>
              <a:buFont typeface="Tahoma"/>
              <a:buAutoNum type="arabicPeriod"/>
            </a:pPr>
            <a:r>
              <a:rPr lang="en-US" sz="2500">
                <a:solidFill>
                  <a:srgbClr val="262626"/>
                </a:solidFill>
                <a:latin typeface="Tahoma"/>
                <a:ea typeface="Tahoma"/>
                <a:cs typeface="Tahoma"/>
                <a:sym typeface="Tahoma"/>
              </a:rPr>
              <a:t>Performance - Hệ thống chậm, treo</a:t>
            </a:r>
            <a:endParaRPr sz="2500">
              <a:solidFill>
                <a:srgbClr val="262626"/>
              </a:solidFill>
              <a:latin typeface="Tahoma"/>
              <a:ea typeface="Tahoma"/>
              <a:cs typeface="Tahoma"/>
              <a:sym typeface="Tahoma"/>
            </a:endParaRPr>
          </a:p>
          <a:p>
            <a:pPr indent="-387350" lvl="0" marL="457200" rtl="0" algn="l">
              <a:lnSpc>
                <a:spcPct val="150000"/>
              </a:lnSpc>
              <a:spcBef>
                <a:spcPts val="0"/>
              </a:spcBef>
              <a:spcAft>
                <a:spcPts val="0"/>
              </a:spcAft>
              <a:buSzPts val="2500"/>
              <a:buFont typeface="Tahoma"/>
              <a:buAutoNum type="arabicPeriod"/>
            </a:pPr>
            <a:r>
              <a:rPr lang="en-US" sz="2500">
                <a:solidFill>
                  <a:srgbClr val="262626"/>
                </a:solidFill>
                <a:latin typeface="Tahoma"/>
                <a:ea typeface="Tahoma"/>
                <a:cs typeface="Tahoma"/>
                <a:sym typeface="Tahoma"/>
              </a:rPr>
              <a:t>Crash - Hệ thống thoát (tắt) đột ngột</a:t>
            </a:r>
            <a:endParaRPr sz="2500">
              <a:solidFill>
                <a:srgbClr val="262626"/>
              </a:solidFill>
              <a:latin typeface="Tahoma"/>
              <a:ea typeface="Tahoma"/>
              <a:cs typeface="Tahoma"/>
              <a:sym typeface="Tahoma"/>
            </a:endParaRPr>
          </a:p>
          <a:p>
            <a:pPr indent="0" lvl="0" marL="45720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type="title"/>
          </p:nvPr>
        </p:nvSpPr>
        <p:spPr>
          <a:xfrm>
            <a:off x="1435100" y="46037"/>
            <a:ext cx="74994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Các loại Lỗi</a:t>
            </a:r>
            <a:endParaRPr/>
          </a:p>
        </p:txBody>
      </p:sp>
      <p:sp>
        <p:nvSpPr>
          <p:cNvPr id="107" name="Google Shape;107;p13"/>
          <p:cNvSpPr txBox="1"/>
          <p:nvPr>
            <p:ph idx="1" type="body"/>
          </p:nvPr>
        </p:nvSpPr>
        <p:spPr>
          <a:xfrm>
            <a:off x="1435100" y="990600"/>
            <a:ext cx="7499400" cy="4800600"/>
          </a:xfrm>
          <a:prstGeom prst="rect">
            <a:avLst/>
          </a:prstGeom>
        </p:spPr>
        <p:txBody>
          <a:bodyPr anchorCtr="0" anchor="t" bIns="91425" lIns="91425" spcFirstLastPara="1" rIns="91425" wrap="square" tIns="91425">
            <a:noAutofit/>
          </a:bodyPr>
          <a:lstStyle/>
          <a:p>
            <a:pPr indent="-387350" lvl="0" marL="457200" rtl="0" algn="l">
              <a:lnSpc>
                <a:spcPct val="115000"/>
              </a:lnSpc>
              <a:spcBef>
                <a:spcPts val="600"/>
              </a:spcBef>
              <a:spcAft>
                <a:spcPts val="0"/>
              </a:spcAft>
              <a:buSzPts val="2500"/>
              <a:buFont typeface="Tahoma"/>
              <a:buAutoNum type="arabicPeriod"/>
            </a:pPr>
            <a:r>
              <a:rPr lang="en-US" sz="2500">
                <a:latin typeface="Tahoma"/>
                <a:ea typeface="Tahoma"/>
                <a:cs typeface="Tahoma"/>
                <a:sym typeface="Tahoma"/>
              </a:rPr>
              <a:t>Functional</a:t>
            </a:r>
            <a:endParaRPr sz="2000">
              <a:solidFill>
                <a:srgbClr val="262626"/>
              </a:solidFill>
              <a:latin typeface="Tahoma"/>
              <a:ea typeface="Tahoma"/>
              <a:cs typeface="Tahoma"/>
              <a:sym typeface="Tahoma"/>
            </a:endParaRPr>
          </a:p>
          <a:p>
            <a:pPr indent="0" lvl="0" marL="0" rtl="0" algn="l">
              <a:lnSpc>
                <a:spcPct val="150000"/>
              </a:lnSpc>
              <a:spcBef>
                <a:spcPts val="0"/>
              </a:spcBef>
              <a:spcAft>
                <a:spcPts val="0"/>
              </a:spcAft>
              <a:buNone/>
            </a:pPr>
            <a:r>
              <a:rPr lang="en-US" sz="2000">
                <a:solidFill>
                  <a:srgbClr val="262626"/>
                </a:solidFill>
                <a:latin typeface="Tahoma"/>
                <a:ea typeface="Tahoma"/>
                <a:cs typeface="Tahoma"/>
                <a:sym typeface="Tahoma"/>
              </a:rPr>
              <a:t>Là các lỗi về luồng làm việc khi ứng dụng hoạt động không như thiết kế. Các lỗi này gây nên sự khác biệt giữa Kết quả thực tế và Kết quả mong đợi của hệ thống.</a:t>
            </a:r>
            <a:endParaRPr sz="2000">
              <a:solidFill>
                <a:srgbClr val="262626"/>
              </a:solidFill>
              <a:latin typeface="Tahoma"/>
              <a:ea typeface="Tahoma"/>
              <a:cs typeface="Tahoma"/>
              <a:sym typeface="Tahoma"/>
            </a:endParaRPr>
          </a:p>
          <a:p>
            <a:pPr indent="0" lvl="0" marL="0" rtl="0" algn="l">
              <a:lnSpc>
                <a:spcPct val="115000"/>
              </a:lnSpc>
              <a:spcBef>
                <a:spcPts val="800"/>
              </a:spcBef>
              <a:spcAft>
                <a:spcPts val="0"/>
              </a:spcAft>
              <a:buNone/>
            </a:pPr>
            <a:r>
              <a:rPr b="1" lang="en-US" sz="2000">
                <a:solidFill>
                  <a:srgbClr val="262626"/>
                </a:solidFill>
                <a:latin typeface="Tahoma"/>
                <a:ea typeface="Tahoma"/>
                <a:cs typeface="Tahoma"/>
                <a:sym typeface="Tahoma"/>
              </a:rPr>
              <a:t>Examples:</a:t>
            </a:r>
            <a:endParaRPr b="1" sz="2000">
              <a:solidFill>
                <a:srgbClr val="262626"/>
              </a:solidFill>
              <a:latin typeface="Tahoma"/>
              <a:ea typeface="Tahoma"/>
              <a:cs typeface="Tahoma"/>
              <a:sym typeface="Tahoma"/>
            </a:endParaRPr>
          </a:p>
          <a:p>
            <a:pPr indent="-355600" lvl="0" marL="457200" rtl="0" algn="l">
              <a:lnSpc>
                <a:spcPct val="150000"/>
              </a:lnSpc>
              <a:spcBef>
                <a:spcPts val="80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Các link bị lỗi</a:t>
            </a:r>
            <a:endParaRPr sz="2000">
              <a:solidFill>
                <a:srgbClr val="262626"/>
              </a:solidFill>
              <a:latin typeface="Tahoma"/>
              <a:ea typeface="Tahoma"/>
              <a:cs typeface="Tahoma"/>
              <a:sym typeface="Tahoma"/>
            </a:endParaRPr>
          </a:p>
          <a:p>
            <a:pPr indent="-355600" lvl="0" marL="457200" rtl="0" algn="l">
              <a:lnSpc>
                <a:spcPct val="150000"/>
              </a:lnSpc>
              <a:spcBef>
                <a:spcPts val="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Search and filters trả ra các kết quả sai</a:t>
            </a:r>
            <a:endParaRPr sz="2000">
              <a:solidFill>
                <a:srgbClr val="262626"/>
              </a:solidFill>
              <a:latin typeface="Tahoma"/>
              <a:ea typeface="Tahoma"/>
              <a:cs typeface="Tahoma"/>
              <a:sym typeface="Tahoma"/>
            </a:endParaRPr>
          </a:p>
          <a:p>
            <a:pPr indent="-355600" lvl="0" marL="457200" rtl="0" algn="l">
              <a:lnSpc>
                <a:spcPct val="150000"/>
              </a:lnSpc>
              <a:spcBef>
                <a:spcPts val="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Button không hoạt động</a:t>
            </a:r>
            <a:endParaRPr sz="2000">
              <a:solidFill>
                <a:srgbClr val="262626"/>
              </a:solidFill>
              <a:latin typeface="Tahoma"/>
              <a:ea typeface="Tahoma"/>
              <a:cs typeface="Tahoma"/>
              <a:sym typeface="Tahoma"/>
            </a:endParaRPr>
          </a:p>
          <a:p>
            <a:pPr indent="-355600" lvl="0" marL="457200" rtl="0" algn="l">
              <a:lnSpc>
                <a:spcPct val="150000"/>
              </a:lnSpc>
              <a:spcBef>
                <a:spcPts val="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Kết quả tính toán bị sai</a:t>
            </a:r>
            <a:endParaRPr sz="2000">
              <a:solidFill>
                <a:srgbClr val="262626"/>
              </a:solidFill>
              <a:latin typeface="Tahoma"/>
              <a:ea typeface="Tahoma"/>
              <a:cs typeface="Tahoma"/>
              <a:sym typeface="Tahoma"/>
            </a:endParaRPr>
          </a:p>
          <a:p>
            <a:pPr indent="0" lvl="0" marL="914400" rtl="0" algn="l">
              <a:lnSpc>
                <a:spcPct val="115000"/>
              </a:lnSpc>
              <a:spcBef>
                <a:spcPts val="600"/>
              </a:spcBef>
              <a:spcAft>
                <a:spcPts val="0"/>
              </a:spcAft>
              <a:buNone/>
            </a:pPr>
            <a:r>
              <a:t/>
            </a:r>
            <a:endParaRPr sz="2500">
              <a:latin typeface="Tahoma"/>
              <a:ea typeface="Tahoma"/>
              <a:cs typeface="Tahoma"/>
              <a:sym typeface="Tahoma"/>
            </a:endParaRPr>
          </a:p>
          <a:p>
            <a:pPr indent="0" lvl="0" marL="457200" rtl="0" algn="l">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1435100" y="46037"/>
            <a:ext cx="74994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Các loại Lỗi</a:t>
            </a:r>
            <a:endParaRPr/>
          </a:p>
        </p:txBody>
      </p:sp>
      <p:sp>
        <p:nvSpPr>
          <p:cNvPr id="114" name="Google Shape;114;p14"/>
          <p:cNvSpPr txBox="1"/>
          <p:nvPr>
            <p:ph idx="1" type="body"/>
          </p:nvPr>
        </p:nvSpPr>
        <p:spPr>
          <a:xfrm>
            <a:off x="1435100" y="914400"/>
            <a:ext cx="7499400" cy="4800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US" sz="2500">
                <a:latin typeface="Tahoma"/>
                <a:ea typeface="Tahoma"/>
                <a:cs typeface="Tahoma"/>
                <a:sym typeface="Tahoma"/>
              </a:rPr>
              <a:t>2. Visual</a:t>
            </a:r>
            <a:endParaRPr sz="2000">
              <a:solidFill>
                <a:srgbClr val="262626"/>
              </a:solidFill>
              <a:latin typeface="Tahoma"/>
              <a:ea typeface="Tahoma"/>
              <a:cs typeface="Tahoma"/>
              <a:sym typeface="Tahoma"/>
            </a:endParaRPr>
          </a:p>
          <a:p>
            <a:pPr indent="0" lvl="0" marL="0" rtl="0" algn="l">
              <a:lnSpc>
                <a:spcPct val="150000"/>
              </a:lnSpc>
              <a:spcBef>
                <a:spcPts val="0"/>
              </a:spcBef>
              <a:spcAft>
                <a:spcPts val="0"/>
              </a:spcAft>
              <a:buNone/>
            </a:pPr>
            <a:r>
              <a:rPr lang="en-US" sz="2000">
                <a:solidFill>
                  <a:srgbClr val="262626"/>
                </a:solidFill>
                <a:latin typeface="Tahoma"/>
                <a:ea typeface="Tahoma"/>
                <a:cs typeface="Tahoma"/>
                <a:sym typeface="Tahoma"/>
              </a:rPr>
              <a:t>Các lỗi làm ảnh hưởng đến giao diện như thiếu element hoặc ảnh trên một trang.</a:t>
            </a:r>
            <a:endParaRPr sz="2000">
              <a:solidFill>
                <a:srgbClr val="262626"/>
              </a:solidFill>
              <a:latin typeface="Tahoma"/>
              <a:ea typeface="Tahoma"/>
              <a:cs typeface="Tahoma"/>
              <a:sym typeface="Tahoma"/>
            </a:endParaRPr>
          </a:p>
          <a:p>
            <a:pPr indent="0" lvl="0" marL="0" rtl="0" algn="l">
              <a:lnSpc>
                <a:spcPct val="115000"/>
              </a:lnSpc>
              <a:spcBef>
                <a:spcPts val="800"/>
              </a:spcBef>
              <a:spcAft>
                <a:spcPts val="0"/>
              </a:spcAft>
              <a:buNone/>
            </a:pPr>
            <a:r>
              <a:rPr b="1" lang="en-US" sz="2000">
                <a:solidFill>
                  <a:srgbClr val="262626"/>
                </a:solidFill>
                <a:latin typeface="Tahoma"/>
                <a:ea typeface="Tahoma"/>
                <a:cs typeface="Tahoma"/>
                <a:sym typeface="Tahoma"/>
              </a:rPr>
              <a:t>Examples:</a:t>
            </a:r>
            <a:endParaRPr b="1" sz="2000">
              <a:solidFill>
                <a:srgbClr val="262626"/>
              </a:solidFill>
              <a:latin typeface="Tahoma"/>
              <a:ea typeface="Tahoma"/>
              <a:cs typeface="Tahoma"/>
              <a:sym typeface="Tahoma"/>
            </a:endParaRPr>
          </a:p>
          <a:p>
            <a:pPr indent="-355600" lvl="0" marL="457200" rtl="0" algn="l">
              <a:lnSpc>
                <a:spcPct val="150000"/>
              </a:lnSpc>
              <a:spcBef>
                <a:spcPts val="80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Các element hoặc nội dung chưa được căn chỉnh</a:t>
            </a:r>
            <a:endParaRPr sz="2000">
              <a:solidFill>
                <a:srgbClr val="262626"/>
              </a:solidFill>
              <a:latin typeface="Tahoma"/>
              <a:ea typeface="Tahoma"/>
              <a:cs typeface="Tahoma"/>
              <a:sym typeface="Tahoma"/>
            </a:endParaRPr>
          </a:p>
          <a:p>
            <a:pPr indent="-355600" lvl="0" marL="457200" rtl="0" algn="l">
              <a:lnSpc>
                <a:spcPct val="150000"/>
              </a:lnSpc>
              <a:spcBef>
                <a:spcPts val="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Content bị tràn ra ngoài khung</a:t>
            </a:r>
            <a:endParaRPr sz="2000">
              <a:solidFill>
                <a:srgbClr val="262626"/>
              </a:solidFill>
              <a:latin typeface="Tahoma"/>
              <a:ea typeface="Tahoma"/>
              <a:cs typeface="Tahoma"/>
              <a:sym typeface="Tahoma"/>
            </a:endParaRPr>
          </a:p>
          <a:p>
            <a:pPr indent="-355600" lvl="0" marL="457200" rtl="0" algn="l">
              <a:lnSpc>
                <a:spcPct val="150000"/>
              </a:lnSpc>
              <a:spcBef>
                <a:spcPts val="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Màu sắc trên một link, button hoặc menu không đồng nhất</a:t>
            </a:r>
            <a:endParaRPr sz="2000">
              <a:solidFill>
                <a:srgbClr val="262626"/>
              </a:solidFill>
              <a:latin typeface="Tahoma"/>
              <a:ea typeface="Tahoma"/>
              <a:cs typeface="Tahoma"/>
              <a:sym typeface="Tahoma"/>
            </a:endParaRPr>
          </a:p>
          <a:p>
            <a:pPr indent="-355600" lvl="0" marL="457200" rtl="0" algn="l">
              <a:lnSpc>
                <a:spcPct val="150000"/>
              </a:lnSpc>
              <a:spcBef>
                <a:spcPts val="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Thiếu ảnh</a:t>
            </a:r>
            <a:endParaRPr sz="2000">
              <a:solidFill>
                <a:srgbClr val="262626"/>
              </a:solidFill>
              <a:latin typeface="Tahoma"/>
              <a:ea typeface="Tahoma"/>
              <a:cs typeface="Tahoma"/>
              <a:sym typeface="Tahoma"/>
            </a:endParaRPr>
          </a:p>
          <a:p>
            <a:pPr indent="0" lvl="0" marL="457200" rtl="0" algn="l">
              <a:lnSpc>
                <a:spcPct val="115000"/>
              </a:lnSpc>
              <a:spcBef>
                <a:spcPts val="0"/>
              </a:spcBef>
              <a:spcAft>
                <a:spcPts val="0"/>
              </a:spcAft>
              <a:buNone/>
            </a:pPr>
            <a:r>
              <a:t/>
            </a:r>
            <a:endParaRPr sz="2000">
              <a:solidFill>
                <a:srgbClr val="262626"/>
              </a:solidFill>
              <a:latin typeface="Tahoma"/>
              <a:ea typeface="Tahoma"/>
              <a:cs typeface="Tahoma"/>
              <a:sym typeface="Tahoma"/>
            </a:endParaRPr>
          </a:p>
          <a:p>
            <a:pPr indent="0" lvl="0" marL="914400" rtl="0" algn="l">
              <a:lnSpc>
                <a:spcPct val="115000"/>
              </a:lnSpc>
              <a:spcBef>
                <a:spcPts val="600"/>
              </a:spcBef>
              <a:spcAft>
                <a:spcPts val="0"/>
              </a:spcAft>
              <a:buNone/>
            </a:pPr>
            <a:r>
              <a:t/>
            </a:r>
            <a:endParaRPr sz="2500">
              <a:latin typeface="Tahoma"/>
              <a:ea typeface="Tahoma"/>
              <a:cs typeface="Tahoma"/>
              <a:sym typeface="Tahoma"/>
            </a:endParaRPr>
          </a:p>
          <a:p>
            <a:pPr indent="0" lvl="0" marL="45720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type="title"/>
          </p:nvPr>
        </p:nvSpPr>
        <p:spPr>
          <a:xfrm>
            <a:off x="1435100" y="46037"/>
            <a:ext cx="74994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Các loại Lỗi</a:t>
            </a:r>
            <a:endParaRPr/>
          </a:p>
        </p:txBody>
      </p:sp>
      <p:sp>
        <p:nvSpPr>
          <p:cNvPr id="121" name="Google Shape;121;p15"/>
          <p:cNvSpPr txBox="1"/>
          <p:nvPr>
            <p:ph idx="1" type="body"/>
          </p:nvPr>
        </p:nvSpPr>
        <p:spPr>
          <a:xfrm>
            <a:off x="1435100" y="1066800"/>
            <a:ext cx="7499400" cy="4800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US" sz="2500">
                <a:latin typeface="Tahoma"/>
                <a:ea typeface="Tahoma"/>
                <a:cs typeface="Tahoma"/>
                <a:sym typeface="Tahoma"/>
              </a:rPr>
              <a:t>3. Content</a:t>
            </a:r>
            <a:endParaRPr sz="2000">
              <a:solidFill>
                <a:srgbClr val="262626"/>
              </a:solidFill>
              <a:latin typeface="Tahoma"/>
              <a:ea typeface="Tahoma"/>
              <a:cs typeface="Tahoma"/>
              <a:sym typeface="Tahoma"/>
            </a:endParaRPr>
          </a:p>
          <a:p>
            <a:pPr indent="0" lvl="0" marL="0" rtl="0" algn="l">
              <a:lnSpc>
                <a:spcPct val="150000"/>
              </a:lnSpc>
              <a:spcBef>
                <a:spcPts val="0"/>
              </a:spcBef>
              <a:spcAft>
                <a:spcPts val="0"/>
              </a:spcAft>
              <a:buNone/>
            </a:pPr>
            <a:r>
              <a:rPr lang="en-US" sz="2000">
                <a:solidFill>
                  <a:srgbClr val="262626"/>
                </a:solidFill>
                <a:latin typeface="Tahoma"/>
                <a:ea typeface="Tahoma"/>
                <a:cs typeface="Tahoma"/>
                <a:sym typeface="Tahoma"/>
              </a:rPr>
              <a:t>Các lỗi về nội dung ảnh hưởng đến văn bản của một trang như Đánh vần, ngữ pháp và lỗi bản địa.</a:t>
            </a:r>
            <a:endParaRPr sz="2000">
              <a:solidFill>
                <a:srgbClr val="262626"/>
              </a:solidFill>
              <a:latin typeface="Tahoma"/>
              <a:ea typeface="Tahoma"/>
              <a:cs typeface="Tahoma"/>
              <a:sym typeface="Tahoma"/>
            </a:endParaRPr>
          </a:p>
          <a:p>
            <a:pPr indent="0" lvl="0" marL="0" rtl="0" algn="l">
              <a:lnSpc>
                <a:spcPct val="115000"/>
              </a:lnSpc>
              <a:spcBef>
                <a:spcPts val="800"/>
              </a:spcBef>
              <a:spcAft>
                <a:spcPts val="0"/>
              </a:spcAft>
              <a:buNone/>
            </a:pPr>
            <a:r>
              <a:rPr b="1" lang="en-US" sz="2000">
                <a:solidFill>
                  <a:srgbClr val="262626"/>
                </a:solidFill>
                <a:latin typeface="Tahoma"/>
                <a:ea typeface="Tahoma"/>
                <a:cs typeface="Tahoma"/>
                <a:sym typeface="Tahoma"/>
              </a:rPr>
              <a:t>Examples:</a:t>
            </a:r>
            <a:endParaRPr b="1" sz="2000">
              <a:solidFill>
                <a:srgbClr val="262626"/>
              </a:solidFill>
              <a:latin typeface="Tahoma"/>
              <a:ea typeface="Tahoma"/>
              <a:cs typeface="Tahoma"/>
              <a:sym typeface="Tahoma"/>
            </a:endParaRPr>
          </a:p>
          <a:p>
            <a:pPr indent="-355600" lvl="0" marL="457200" rtl="0" algn="l">
              <a:lnSpc>
                <a:spcPct val="150000"/>
              </a:lnSpc>
              <a:spcBef>
                <a:spcPts val="80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Lỗi bản địa: Từ sai được sử dụng</a:t>
            </a:r>
            <a:endParaRPr sz="2000">
              <a:solidFill>
                <a:srgbClr val="262626"/>
              </a:solidFill>
              <a:latin typeface="Tahoma"/>
              <a:ea typeface="Tahoma"/>
              <a:cs typeface="Tahoma"/>
              <a:sym typeface="Tahoma"/>
            </a:endParaRPr>
          </a:p>
          <a:p>
            <a:pPr indent="-355600" lvl="0" marL="457200" rtl="0" algn="l">
              <a:lnSpc>
                <a:spcPct val="150000"/>
              </a:lnSpc>
              <a:spcBef>
                <a:spcPts val="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Spelling and capitalization errors such as uTEsT</a:t>
            </a:r>
            <a:endParaRPr sz="2000">
              <a:solidFill>
                <a:srgbClr val="262626"/>
              </a:solidFill>
              <a:latin typeface="Tahoma"/>
              <a:ea typeface="Tahoma"/>
              <a:cs typeface="Tahoma"/>
              <a:sym typeface="Tahoma"/>
            </a:endParaRPr>
          </a:p>
          <a:p>
            <a:pPr indent="-355600" lvl="0" marL="457200" rtl="0" algn="l">
              <a:lnSpc>
                <a:spcPct val="150000"/>
              </a:lnSpc>
              <a:spcBef>
                <a:spcPts val="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Lỗi đánh vần và viết hoa, ví dụ dEvpRO</a:t>
            </a:r>
            <a:endParaRPr sz="2000">
              <a:solidFill>
                <a:srgbClr val="262626"/>
              </a:solidFill>
              <a:latin typeface="Tahoma"/>
              <a:ea typeface="Tahoma"/>
              <a:cs typeface="Tahoma"/>
              <a:sym typeface="Tahoma"/>
            </a:endParaRPr>
          </a:p>
          <a:p>
            <a:pPr indent="-355600" lvl="0" marL="457200" rtl="0" algn="l">
              <a:lnSpc>
                <a:spcPct val="150000"/>
              </a:lnSpc>
              <a:spcBef>
                <a:spcPts val="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Dấu câu được sử dụng sai trong văn bản ( , . : ; ' " )</a:t>
            </a:r>
            <a:endParaRPr sz="2000">
              <a:solidFill>
                <a:srgbClr val="262626"/>
              </a:solidFill>
              <a:latin typeface="Tahoma"/>
              <a:ea typeface="Tahoma"/>
              <a:cs typeface="Tahoma"/>
              <a:sym typeface="Tahoma"/>
            </a:endParaRPr>
          </a:p>
          <a:p>
            <a:pPr indent="0" lvl="0" marL="457200" rtl="0" algn="l">
              <a:lnSpc>
                <a:spcPct val="115000"/>
              </a:lnSpc>
              <a:spcBef>
                <a:spcPts val="0"/>
              </a:spcBef>
              <a:spcAft>
                <a:spcPts val="0"/>
              </a:spcAft>
              <a:buNone/>
            </a:pPr>
            <a:r>
              <a:t/>
            </a:r>
            <a:endParaRPr sz="2000">
              <a:solidFill>
                <a:srgbClr val="262626"/>
              </a:solidFill>
              <a:latin typeface="Tahoma"/>
              <a:ea typeface="Tahoma"/>
              <a:cs typeface="Tahoma"/>
              <a:sym typeface="Tahoma"/>
            </a:endParaRPr>
          </a:p>
          <a:p>
            <a:pPr indent="0" lvl="0" marL="457200" rtl="0" algn="l">
              <a:lnSpc>
                <a:spcPct val="115000"/>
              </a:lnSpc>
              <a:spcBef>
                <a:spcPts val="0"/>
              </a:spcBef>
              <a:spcAft>
                <a:spcPts val="0"/>
              </a:spcAft>
              <a:buNone/>
            </a:pPr>
            <a:r>
              <a:t/>
            </a:r>
            <a:endParaRPr sz="2000">
              <a:solidFill>
                <a:srgbClr val="262626"/>
              </a:solidFill>
              <a:latin typeface="Tahoma"/>
              <a:ea typeface="Tahoma"/>
              <a:cs typeface="Tahoma"/>
              <a:sym typeface="Tahoma"/>
            </a:endParaRPr>
          </a:p>
          <a:p>
            <a:pPr indent="0" lvl="0" marL="914400" rtl="0" algn="l">
              <a:lnSpc>
                <a:spcPct val="115000"/>
              </a:lnSpc>
              <a:spcBef>
                <a:spcPts val="600"/>
              </a:spcBef>
              <a:spcAft>
                <a:spcPts val="0"/>
              </a:spcAft>
              <a:buNone/>
            </a:pPr>
            <a:r>
              <a:t/>
            </a:r>
            <a:endParaRPr sz="2500">
              <a:latin typeface="Tahoma"/>
              <a:ea typeface="Tahoma"/>
              <a:cs typeface="Tahoma"/>
              <a:sym typeface="Tahoma"/>
            </a:endParaRPr>
          </a:p>
          <a:p>
            <a:pPr indent="0" lvl="0" marL="45720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1435100" y="46037"/>
            <a:ext cx="74994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Các loại Lỗi</a:t>
            </a:r>
            <a:endParaRPr/>
          </a:p>
        </p:txBody>
      </p:sp>
      <p:sp>
        <p:nvSpPr>
          <p:cNvPr id="128" name="Google Shape;128;p16"/>
          <p:cNvSpPr txBox="1"/>
          <p:nvPr>
            <p:ph idx="1" type="body"/>
          </p:nvPr>
        </p:nvSpPr>
        <p:spPr>
          <a:xfrm>
            <a:off x="1435100" y="1066800"/>
            <a:ext cx="7499400" cy="4800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US" sz="2500">
                <a:latin typeface="Tahoma"/>
                <a:ea typeface="Tahoma"/>
                <a:cs typeface="Tahoma"/>
                <a:sym typeface="Tahoma"/>
              </a:rPr>
              <a:t>4</a:t>
            </a:r>
            <a:r>
              <a:rPr lang="en-US" sz="2500">
                <a:latin typeface="Tahoma"/>
                <a:ea typeface="Tahoma"/>
                <a:cs typeface="Tahoma"/>
                <a:sym typeface="Tahoma"/>
              </a:rPr>
              <a:t>. </a:t>
            </a:r>
            <a:r>
              <a:rPr lang="en-US" sz="2500">
                <a:latin typeface="Tahoma"/>
                <a:ea typeface="Tahoma"/>
                <a:cs typeface="Tahoma"/>
                <a:sym typeface="Tahoma"/>
              </a:rPr>
              <a:t>Performance</a:t>
            </a:r>
            <a:endParaRPr sz="2500">
              <a:latin typeface="Tahoma"/>
              <a:ea typeface="Tahoma"/>
              <a:cs typeface="Tahoma"/>
              <a:sym typeface="Tahoma"/>
            </a:endParaRPr>
          </a:p>
          <a:p>
            <a:pPr indent="0" lvl="0" marL="0" rtl="0" algn="l">
              <a:lnSpc>
                <a:spcPct val="150000"/>
              </a:lnSpc>
              <a:spcBef>
                <a:spcPts val="0"/>
              </a:spcBef>
              <a:spcAft>
                <a:spcPts val="0"/>
              </a:spcAft>
              <a:buNone/>
            </a:pPr>
            <a:r>
              <a:rPr lang="en-US" sz="2000">
                <a:solidFill>
                  <a:srgbClr val="262626"/>
                </a:solidFill>
                <a:latin typeface="Tahoma"/>
                <a:ea typeface="Tahoma"/>
                <a:cs typeface="Tahoma"/>
                <a:sym typeface="Tahoma"/>
              </a:rPr>
              <a:t>Các tính năng mất nhiều thời gian để tải hơn mức cần thiết hoặc điều hướng chậm trong ứng dụng.</a:t>
            </a:r>
            <a:endParaRPr sz="2000">
              <a:solidFill>
                <a:srgbClr val="262626"/>
              </a:solidFill>
              <a:latin typeface="Tahoma"/>
              <a:ea typeface="Tahoma"/>
              <a:cs typeface="Tahoma"/>
              <a:sym typeface="Tahoma"/>
            </a:endParaRPr>
          </a:p>
          <a:p>
            <a:pPr indent="0" lvl="0" marL="0" rtl="0" algn="l">
              <a:lnSpc>
                <a:spcPct val="115000"/>
              </a:lnSpc>
              <a:spcBef>
                <a:spcPts val="800"/>
              </a:spcBef>
              <a:spcAft>
                <a:spcPts val="0"/>
              </a:spcAft>
              <a:buNone/>
            </a:pPr>
            <a:r>
              <a:rPr b="1" lang="en-US" sz="2000">
                <a:solidFill>
                  <a:srgbClr val="262626"/>
                </a:solidFill>
                <a:latin typeface="Tahoma"/>
                <a:ea typeface="Tahoma"/>
                <a:cs typeface="Tahoma"/>
                <a:sym typeface="Tahoma"/>
              </a:rPr>
              <a:t>Examples:</a:t>
            </a:r>
            <a:endParaRPr b="1" sz="2000">
              <a:solidFill>
                <a:srgbClr val="262626"/>
              </a:solidFill>
              <a:latin typeface="Tahoma"/>
              <a:ea typeface="Tahoma"/>
              <a:cs typeface="Tahoma"/>
              <a:sym typeface="Tahoma"/>
            </a:endParaRPr>
          </a:p>
          <a:p>
            <a:pPr indent="-355600" lvl="0" marL="457200" rtl="0" algn="l">
              <a:lnSpc>
                <a:spcPct val="150000"/>
              </a:lnSpc>
              <a:spcBef>
                <a:spcPts val="80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Ứng dụng phản ứng chậm khi điều hướng trong suốt các tính năng</a:t>
            </a:r>
            <a:endParaRPr sz="2000">
              <a:solidFill>
                <a:srgbClr val="262626"/>
              </a:solidFill>
              <a:latin typeface="Tahoma"/>
              <a:ea typeface="Tahoma"/>
              <a:cs typeface="Tahoma"/>
              <a:sym typeface="Tahoma"/>
            </a:endParaRPr>
          </a:p>
          <a:p>
            <a:pPr indent="-355600" lvl="0" marL="457200" rtl="0" algn="l">
              <a:lnSpc>
                <a:spcPct val="150000"/>
              </a:lnSpc>
              <a:spcBef>
                <a:spcPts val="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Ứng dụng hoặc trang mất quá nhiều thời gian để tải</a:t>
            </a:r>
            <a:endParaRPr sz="2000">
              <a:solidFill>
                <a:srgbClr val="262626"/>
              </a:solidFill>
              <a:latin typeface="Tahoma"/>
              <a:ea typeface="Tahoma"/>
              <a:cs typeface="Tahoma"/>
              <a:sym typeface="Tahoma"/>
            </a:endParaRPr>
          </a:p>
          <a:p>
            <a:pPr indent="-355600" lvl="0" marL="457200" rtl="0" algn="l">
              <a:lnSpc>
                <a:spcPct val="150000"/>
              </a:lnSpc>
              <a:spcBef>
                <a:spcPts val="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Ứng dụng đóng băng hoặc không phản hồi</a:t>
            </a:r>
            <a:endParaRPr sz="2000">
              <a:solidFill>
                <a:srgbClr val="262626"/>
              </a:solidFill>
              <a:latin typeface="Tahoma"/>
              <a:ea typeface="Tahoma"/>
              <a:cs typeface="Tahoma"/>
              <a:sym typeface="Tahoma"/>
            </a:endParaRPr>
          </a:p>
          <a:p>
            <a:pPr indent="0" lvl="0" marL="457200" rtl="0" algn="l">
              <a:lnSpc>
                <a:spcPct val="115000"/>
              </a:lnSpc>
              <a:spcBef>
                <a:spcPts val="0"/>
              </a:spcBef>
              <a:spcAft>
                <a:spcPts val="0"/>
              </a:spcAft>
              <a:buNone/>
            </a:pPr>
            <a:r>
              <a:t/>
            </a:r>
            <a:endParaRPr sz="2000">
              <a:solidFill>
                <a:srgbClr val="262626"/>
              </a:solidFill>
              <a:latin typeface="Tahoma"/>
              <a:ea typeface="Tahoma"/>
              <a:cs typeface="Tahoma"/>
              <a:sym typeface="Tahoma"/>
            </a:endParaRPr>
          </a:p>
          <a:p>
            <a:pPr indent="0" lvl="0" marL="457200" rtl="0" algn="l">
              <a:lnSpc>
                <a:spcPct val="115000"/>
              </a:lnSpc>
              <a:spcBef>
                <a:spcPts val="0"/>
              </a:spcBef>
              <a:spcAft>
                <a:spcPts val="0"/>
              </a:spcAft>
              <a:buNone/>
            </a:pPr>
            <a:r>
              <a:t/>
            </a:r>
            <a:endParaRPr sz="2000">
              <a:solidFill>
                <a:srgbClr val="262626"/>
              </a:solidFill>
              <a:latin typeface="Tahoma"/>
              <a:ea typeface="Tahoma"/>
              <a:cs typeface="Tahoma"/>
              <a:sym typeface="Tahoma"/>
            </a:endParaRPr>
          </a:p>
          <a:p>
            <a:pPr indent="0" lvl="0" marL="914400" rtl="0" algn="l">
              <a:lnSpc>
                <a:spcPct val="115000"/>
              </a:lnSpc>
              <a:spcBef>
                <a:spcPts val="600"/>
              </a:spcBef>
              <a:spcAft>
                <a:spcPts val="0"/>
              </a:spcAft>
              <a:buNone/>
            </a:pPr>
            <a:r>
              <a:t/>
            </a:r>
            <a:endParaRPr sz="2500">
              <a:latin typeface="Tahoma"/>
              <a:ea typeface="Tahoma"/>
              <a:cs typeface="Tahoma"/>
              <a:sym typeface="Tahoma"/>
            </a:endParaRPr>
          </a:p>
          <a:p>
            <a:pPr indent="0" lvl="0" marL="45720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1435100" y="46037"/>
            <a:ext cx="74994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Các loại Lỗi</a:t>
            </a:r>
            <a:endParaRPr/>
          </a:p>
        </p:txBody>
      </p:sp>
      <p:sp>
        <p:nvSpPr>
          <p:cNvPr id="135" name="Google Shape;135;p17"/>
          <p:cNvSpPr txBox="1"/>
          <p:nvPr>
            <p:ph idx="1" type="body"/>
          </p:nvPr>
        </p:nvSpPr>
        <p:spPr>
          <a:xfrm>
            <a:off x="1435100" y="990600"/>
            <a:ext cx="7499400" cy="4800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US" sz="2500">
                <a:latin typeface="Tahoma"/>
                <a:ea typeface="Tahoma"/>
                <a:cs typeface="Tahoma"/>
                <a:sym typeface="Tahoma"/>
              </a:rPr>
              <a:t>5. Crash</a:t>
            </a:r>
            <a:endParaRPr sz="2000">
              <a:solidFill>
                <a:srgbClr val="262626"/>
              </a:solidFill>
              <a:latin typeface="Tahoma"/>
              <a:ea typeface="Tahoma"/>
              <a:cs typeface="Tahoma"/>
              <a:sym typeface="Tahoma"/>
            </a:endParaRPr>
          </a:p>
          <a:p>
            <a:pPr indent="0" lvl="0" marL="0" rtl="0" algn="l">
              <a:lnSpc>
                <a:spcPct val="150000"/>
              </a:lnSpc>
              <a:spcBef>
                <a:spcPts val="0"/>
              </a:spcBef>
              <a:spcAft>
                <a:spcPts val="0"/>
              </a:spcAft>
              <a:buNone/>
            </a:pPr>
            <a:r>
              <a:rPr lang="en-US" sz="2000">
                <a:solidFill>
                  <a:srgbClr val="262626"/>
                </a:solidFill>
                <a:latin typeface="Tahoma"/>
                <a:ea typeface="Tahoma"/>
                <a:cs typeface="Tahoma"/>
                <a:sym typeface="Tahoma"/>
              </a:rPr>
              <a:t>Ứng dụng bị thoát hoặc đóng lại không như mong đợi khi sử dụng các tính năng.</a:t>
            </a:r>
            <a:endParaRPr sz="2000">
              <a:solidFill>
                <a:srgbClr val="262626"/>
              </a:solidFill>
              <a:latin typeface="Tahoma"/>
              <a:ea typeface="Tahoma"/>
              <a:cs typeface="Tahoma"/>
              <a:sym typeface="Tahoma"/>
            </a:endParaRPr>
          </a:p>
          <a:p>
            <a:pPr indent="0" lvl="0" marL="0" rtl="0" algn="l">
              <a:lnSpc>
                <a:spcPct val="115000"/>
              </a:lnSpc>
              <a:spcBef>
                <a:spcPts val="800"/>
              </a:spcBef>
              <a:spcAft>
                <a:spcPts val="0"/>
              </a:spcAft>
              <a:buNone/>
            </a:pPr>
            <a:r>
              <a:rPr b="1" lang="en-US" sz="2000">
                <a:solidFill>
                  <a:srgbClr val="262626"/>
                </a:solidFill>
                <a:latin typeface="Tahoma"/>
                <a:ea typeface="Tahoma"/>
                <a:cs typeface="Tahoma"/>
                <a:sym typeface="Tahoma"/>
              </a:rPr>
              <a:t>Examples:</a:t>
            </a:r>
            <a:endParaRPr sz="2000">
              <a:solidFill>
                <a:srgbClr val="262626"/>
              </a:solidFill>
              <a:latin typeface="Tahoma"/>
              <a:ea typeface="Tahoma"/>
              <a:cs typeface="Tahoma"/>
              <a:sym typeface="Tahoma"/>
            </a:endParaRPr>
          </a:p>
          <a:p>
            <a:pPr indent="-355600" lvl="0" marL="457200" rtl="0" algn="l">
              <a:lnSpc>
                <a:spcPct val="150000"/>
              </a:lnSpc>
              <a:spcBef>
                <a:spcPts val="80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Trang web bị treo và không phản hồi, cuối cùng dẫn đến lỗi hoặc đóng trình duyệt</a:t>
            </a:r>
            <a:endParaRPr sz="2000">
              <a:solidFill>
                <a:srgbClr val="262626"/>
              </a:solidFill>
              <a:latin typeface="Tahoma"/>
              <a:ea typeface="Tahoma"/>
              <a:cs typeface="Tahoma"/>
              <a:sym typeface="Tahoma"/>
            </a:endParaRPr>
          </a:p>
          <a:p>
            <a:pPr indent="-355600" lvl="0" marL="457200" rtl="0" algn="l">
              <a:lnSpc>
                <a:spcPct val="150000"/>
              </a:lnSpc>
              <a:spcBef>
                <a:spcPts val="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Máy tính - ứng dụng đóng băng thiết bị, treo trong thời gian dài hoặc đóng đột ngột</a:t>
            </a:r>
            <a:endParaRPr sz="2000">
              <a:solidFill>
                <a:srgbClr val="262626"/>
              </a:solidFill>
              <a:latin typeface="Tahoma"/>
              <a:ea typeface="Tahoma"/>
              <a:cs typeface="Tahoma"/>
              <a:sym typeface="Tahoma"/>
            </a:endParaRPr>
          </a:p>
          <a:p>
            <a:pPr indent="-355600" lvl="0" marL="457200" rtl="0" algn="l">
              <a:lnSpc>
                <a:spcPct val="150000"/>
              </a:lnSpc>
              <a:spcBef>
                <a:spcPts val="0"/>
              </a:spcBef>
              <a:spcAft>
                <a:spcPts val="0"/>
              </a:spcAft>
              <a:buClr>
                <a:srgbClr val="262626"/>
              </a:buClr>
              <a:buSzPts val="2000"/>
              <a:buFont typeface="Tahoma"/>
              <a:buChar char="●"/>
            </a:pPr>
            <a:r>
              <a:rPr lang="en-US" sz="2000">
                <a:solidFill>
                  <a:srgbClr val="262626"/>
                </a:solidFill>
                <a:latin typeface="Tahoma"/>
                <a:ea typeface="Tahoma"/>
                <a:cs typeface="Tahoma"/>
                <a:sym typeface="Tahoma"/>
              </a:rPr>
              <a:t>Điện thoại di động - ứng dụng đóng đột ngột do lỗi</a:t>
            </a:r>
            <a:endParaRPr sz="2000">
              <a:solidFill>
                <a:srgbClr val="262626"/>
              </a:solidFill>
              <a:latin typeface="Tahoma"/>
              <a:ea typeface="Tahoma"/>
              <a:cs typeface="Tahoma"/>
              <a:sym typeface="Tahoma"/>
            </a:endParaRPr>
          </a:p>
          <a:p>
            <a:pPr indent="0" lvl="0" marL="457200" rtl="0" algn="l">
              <a:lnSpc>
                <a:spcPct val="115000"/>
              </a:lnSpc>
              <a:spcBef>
                <a:spcPts val="0"/>
              </a:spcBef>
              <a:spcAft>
                <a:spcPts val="0"/>
              </a:spcAft>
              <a:buNone/>
            </a:pPr>
            <a:r>
              <a:t/>
            </a:r>
            <a:endParaRPr sz="2000">
              <a:solidFill>
                <a:srgbClr val="262626"/>
              </a:solidFill>
              <a:latin typeface="Tahoma"/>
              <a:ea typeface="Tahoma"/>
              <a:cs typeface="Tahoma"/>
              <a:sym typeface="Tahoma"/>
            </a:endParaRPr>
          </a:p>
          <a:p>
            <a:pPr indent="0" lvl="0" marL="457200" rtl="0" algn="l">
              <a:lnSpc>
                <a:spcPct val="115000"/>
              </a:lnSpc>
              <a:spcBef>
                <a:spcPts val="0"/>
              </a:spcBef>
              <a:spcAft>
                <a:spcPts val="0"/>
              </a:spcAft>
              <a:buNone/>
            </a:pPr>
            <a:r>
              <a:t/>
            </a:r>
            <a:endParaRPr sz="2000">
              <a:solidFill>
                <a:srgbClr val="262626"/>
              </a:solidFill>
              <a:latin typeface="Tahoma"/>
              <a:ea typeface="Tahoma"/>
              <a:cs typeface="Tahoma"/>
              <a:sym typeface="Tahoma"/>
            </a:endParaRPr>
          </a:p>
          <a:p>
            <a:pPr indent="0" lvl="0" marL="457200" rtl="0" algn="l">
              <a:lnSpc>
                <a:spcPct val="115000"/>
              </a:lnSpc>
              <a:spcBef>
                <a:spcPts val="0"/>
              </a:spcBef>
              <a:spcAft>
                <a:spcPts val="0"/>
              </a:spcAft>
              <a:buNone/>
            </a:pPr>
            <a:r>
              <a:t/>
            </a:r>
            <a:endParaRPr sz="2000">
              <a:solidFill>
                <a:srgbClr val="262626"/>
              </a:solidFill>
              <a:latin typeface="Tahoma"/>
              <a:ea typeface="Tahoma"/>
              <a:cs typeface="Tahoma"/>
              <a:sym typeface="Tahoma"/>
            </a:endParaRPr>
          </a:p>
          <a:p>
            <a:pPr indent="0" lvl="0" marL="457200" rtl="0" algn="l">
              <a:lnSpc>
                <a:spcPct val="115000"/>
              </a:lnSpc>
              <a:spcBef>
                <a:spcPts val="0"/>
              </a:spcBef>
              <a:spcAft>
                <a:spcPts val="0"/>
              </a:spcAft>
              <a:buNone/>
            </a:pPr>
            <a:r>
              <a:t/>
            </a:r>
            <a:endParaRPr sz="2000">
              <a:solidFill>
                <a:srgbClr val="262626"/>
              </a:solidFill>
              <a:latin typeface="Tahoma"/>
              <a:ea typeface="Tahoma"/>
              <a:cs typeface="Tahoma"/>
              <a:sym typeface="Tahoma"/>
            </a:endParaRPr>
          </a:p>
          <a:p>
            <a:pPr indent="0" lvl="0" marL="457200" rtl="0" algn="l">
              <a:lnSpc>
                <a:spcPct val="115000"/>
              </a:lnSpc>
              <a:spcBef>
                <a:spcPts val="0"/>
              </a:spcBef>
              <a:spcAft>
                <a:spcPts val="0"/>
              </a:spcAft>
              <a:buNone/>
            </a:pPr>
            <a:r>
              <a:t/>
            </a:r>
            <a:endParaRPr sz="2000">
              <a:solidFill>
                <a:srgbClr val="262626"/>
              </a:solidFill>
              <a:latin typeface="Tahoma"/>
              <a:ea typeface="Tahoma"/>
              <a:cs typeface="Tahoma"/>
              <a:sym typeface="Tahoma"/>
            </a:endParaRPr>
          </a:p>
          <a:p>
            <a:pPr indent="0" lvl="0" marL="914400" rtl="0" algn="l">
              <a:lnSpc>
                <a:spcPct val="115000"/>
              </a:lnSpc>
              <a:spcBef>
                <a:spcPts val="600"/>
              </a:spcBef>
              <a:spcAft>
                <a:spcPts val="0"/>
              </a:spcAft>
              <a:buNone/>
            </a:pPr>
            <a:r>
              <a:t/>
            </a:r>
            <a:endParaRPr sz="2500">
              <a:latin typeface="Tahoma"/>
              <a:ea typeface="Tahoma"/>
              <a:cs typeface="Tahoma"/>
              <a:sym typeface="Tahoma"/>
            </a:endParaRPr>
          </a:p>
          <a:p>
            <a:pPr indent="0" lvl="0" marL="457200" rtl="0" algn="l">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