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010400" cy="9296400"/>
  <p:embeddedFontLst>
    <p:embeddedFont>
      <p:font typeface="Cabin"/>
      <p:regular r:id="rId13"/>
      <p:bold r:id="rId14"/>
      <p:italic r:id="rId15"/>
      <p:boldItalic r:id="rId16"/>
    </p:embeddedFon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bi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abin-italic.fntdata"/><Relationship Id="rId14" Type="http://schemas.openxmlformats.org/officeDocument/2006/relationships/font" Target="fonts/Cabin-bold.fntdata"/><Relationship Id="rId17" Type="http://schemas.openxmlformats.org/officeDocument/2006/relationships/font" Target="fonts/Tahoma-regular.fntdata"/><Relationship Id="rId16" Type="http://schemas.openxmlformats.org/officeDocument/2006/relationships/font" Target="fonts/Cab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1d189878_0_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91d189878_0_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a33eeac8b_0_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a33eeac8b_0_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9a33eeac8b_0_1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33eeac8b_0_7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33eeac8b_0_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a33eeac8b_0_7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c761fe5e_0_0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dc761fe5e_0_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dc761fe5e_0_0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d51ddb6c_0_1:notes"/>
          <p:cNvSpPr/>
          <p:nvPr>
            <p:ph idx="2" type="sldImg"/>
          </p:nvPr>
        </p:nvSpPr>
        <p:spPr>
          <a:xfrm>
            <a:off x="1181100" y="696912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d51ddb6c_0_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6d51ddb6c_0_1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C32D2E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4AA3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C32D2E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4AA3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20000" w="120000">
                <a:moveTo>
                  <a:pt x="120000" y="60000"/>
                </a:moveTo>
                <a:cubicBezTo>
                  <a:pt x="120000" y="93151"/>
                  <a:pt x="93114" y="120020"/>
                  <a:pt x="59963" y="120000"/>
                </a:cubicBezTo>
                <a:cubicBezTo>
                  <a:pt x="59975" y="100000"/>
                  <a:pt x="59987" y="80000"/>
                  <a:pt x="60000" y="60000"/>
                </a:cubicBezTo>
                <a:lnTo>
                  <a:pt x="120000" y="6000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171450" y="1042987"/>
            <a:ext cx="1157287" cy="1150937"/>
            <a:chOff x="171450" y="1042987"/>
            <a:chExt cx="1157287" cy="1150937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71450" y="1042987"/>
              <a:ext cx="1157287" cy="1150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"/>
            <p:cNvSpPr txBox="1"/>
            <p:nvPr/>
          </p:nvSpPr>
          <p:spPr>
            <a:xfrm rot="2280000">
              <a:off x="347662" y="1216025"/>
              <a:ext cx="795337" cy="779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Google Shape;15;p1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914400" y="1408112"/>
            <a:ext cx="225425" cy="219075"/>
            <a:chOff x="914400" y="1408112"/>
            <a:chExt cx="225425" cy="219075"/>
          </a:xfrm>
        </p:grpSpPr>
        <p:pic>
          <p:nvPicPr>
            <p:cNvPr id="18" name="Google Shape;1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" y="1408112"/>
              <a:ext cx="225425" cy="219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"/>
            <p:cNvSpPr txBox="1"/>
            <p:nvPr/>
          </p:nvSpPr>
          <p:spPr>
            <a:xfrm>
              <a:off x="952500" y="1444625"/>
              <a:ext cx="149225" cy="149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20;p1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cap="rnd" cmpd="sng" w="12700">
            <a:solidFill>
              <a:srgbClr val="307F93">
                <a:alpha val="59607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20000" w="120000">
                <a:moveTo>
                  <a:pt x="120000" y="60000"/>
                </a:moveTo>
                <a:cubicBezTo>
                  <a:pt x="120000" y="93151"/>
                  <a:pt x="93114" y="120020"/>
                  <a:pt x="59963" y="120000"/>
                </a:cubicBezTo>
                <a:cubicBezTo>
                  <a:pt x="59975" y="100000"/>
                  <a:pt x="59987" y="80000"/>
                  <a:pt x="60000" y="60000"/>
                </a:cubicBezTo>
                <a:lnTo>
                  <a:pt x="120000" y="6000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" name="Google Shape;35;p3"/>
          <p:cNvGrpSpPr/>
          <p:nvPr/>
        </p:nvGrpSpPr>
        <p:grpSpPr>
          <a:xfrm>
            <a:off x="171450" y="1042987"/>
            <a:ext cx="1157287" cy="1150937"/>
            <a:chOff x="171450" y="1042987"/>
            <a:chExt cx="1157287" cy="1150937"/>
          </a:xfrm>
        </p:grpSpPr>
        <p:pic>
          <p:nvPicPr>
            <p:cNvPr id="36" name="Google Shape;36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71450" y="1042987"/>
              <a:ext cx="1157287" cy="1150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3"/>
            <p:cNvSpPr txBox="1"/>
            <p:nvPr/>
          </p:nvSpPr>
          <p:spPr>
            <a:xfrm rot="2280000">
              <a:off x="347662" y="1216025"/>
              <a:ext cx="795337" cy="779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" name="Google Shape;38;p3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Font typeface="Times New Roman"/>
              <a:buNone/>
              <a:defRPr b="0" i="0" sz="1200" u="non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-23812" y="-23812"/>
            <a:ext cx="9191625" cy="6905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234560</a:t>
            </a:r>
            <a:endParaRPr/>
          </a:p>
        </p:txBody>
      </p:sp>
      <p:pic>
        <p:nvPicPr>
          <p:cNvPr descr="mocup nam 1.wmf" id="80" name="Google Shape;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882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609600" y="1905000"/>
            <a:ext cx="61818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</a:t>
            </a:r>
            <a:endParaRPr sz="4800"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1219200" y="914400"/>
            <a:ext cx="7696200" cy="5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Char char="❖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Thời lượng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~</a:t>
            </a:r>
            <a:r>
              <a:rPr i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2h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Char char="❖"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Purpose: </a:t>
            </a:r>
            <a:r>
              <a:rPr i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Giới thiệu về selenium, cách record testcase, 1 số lệnh cơ bản</a:t>
            </a:r>
            <a:endParaRPr i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Char char="❖"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Content:</a:t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Hướng dẫn cài đặt Selenium IDE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Hướng dẫn cách record TC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số lệnh cơ bản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7" name="Google Shape;87;p10"/>
          <p:cNvSpPr txBox="1"/>
          <p:nvPr/>
        </p:nvSpPr>
        <p:spPr>
          <a:xfrm>
            <a:off x="1219200" y="3048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081"/>
              </a:buClr>
              <a:buFont typeface="Cabin"/>
              <a:buNone/>
            </a:pPr>
            <a:r>
              <a:rPr b="1" i="0" lang="en-US" sz="2800" u="none">
                <a:solidFill>
                  <a:srgbClr val="DC0081"/>
                </a:solidFill>
                <a:latin typeface="Cabin"/>
                <a:ea typeface="Cabin"/>
                <a:cs typeface="Cabin"/>
                <a:sym typeface="Cabin"/>
              </a:rPr>
              <a:t>Agenda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1162100" y="122225"/>
            <a:ext cx="7772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Font typeface="Tahoma"/>
              <a:buNone/>
            </a:pPr>
            <a:r>
              <a:rPr lang="en-US" sz="3600">
                <a:latin typeface="Tahoma"/>
                <a:ea typeface="Tahoma"/>
                <a:cs typeface="Tahoma"/>
                <a:sym typeface="Tahoma"/>
              </a:rPr>
              <a:t>Hướng dẫn cài đặt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Font typeface="Tahoma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1066800" y="887025"/>
            <a:ext cx="7772400" cy="4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https://chrome.google.com/webstore/detail/selenium-ide/mooikfkahbdckldjjndioackbalphokd</a:t>
            </a:r>
            <a:endParaRPr sz="24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Cách record TC</a:t>
            </a:r>
            <a:endParaRPr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Tests: Từng tc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Test suites: 1 bộ các testcase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lệnh</a:t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1160" lvl="0" marL="457200" rtl="0" algn="l">
              <a:spcBef>
                <a:spcPts val="600"/>
              </a:spcBef>
              <a:spcAft>
                <a:spcPts val="0"/>
              </a:spcAft>
              <a:buSzPts val="2560"/>
              <a:buChar char="-"/>
            </a:pPr>
            <a:r>
              <a:rPr lang="en-US"/>
              <a:t>store: Lưu trữ 1 biến để dùng nhiều lần</a:t>
            </a:r>
            <a:endParaRPr/>
          </a:p>
          <a:p>
            <a:pPr indent="-391160" lvl="0" marL="457200" rtl="0" algn="l">
              <a:spcBef>
                <a:spcPts val="0"/>
              </a:spcBef>
              <a:spcAft>
                <a:spcPts val="0"/>
              </a:spcAft>
              <a:buSzPts val="2560"/>
              <a:buChar char="-"/>
            </a:pPr>
            <a:r>
              <a:rPr lang="en-US"/>
              <a:t>store title: Lưu title màn hình vào 1 biến</a:t>
            </a:r>
            <a:endParaRPr/>
          </a:p>
          <a:p>
            <a:pPr indent="-391160" lvl="0" marL="457200" rtl="0" algn="l">
              <a:spcBef>
                <a:spcPts val="0"/>
              </a:spcBef>
              <a:spcAft>
                <a:spcPts val="0"/>
              </a:spcAft>
              <a:buSzPts val="2560"/>
              <a:buChar char="-"/>
            </a:pPr>
            <a:r>
              <a:rPr lang="en-US"/>
              <a:t>echo: hiển thị 1 biến</a:t>
            </a:r>
            <a:endParaRPr/>
          </a:p>
          <a:p>
            <a:pPr indent="-391160" lvl="0" marL="457200" rtl="0" algn="l">
              <a:spcBef>
                <a:spcPts val="0"/>
              </a:spcBef>
              <a:spcAft>
                <a:spcPts val="0"/>
              </a:spcAft>
              <a:buSzPts val="2560"/>
              <a:buChar char="-"/>
            </a:pPr>
            <a:r>
              <a:rPr lang="en-US"/>
              <a:t>if..end: </a:t>
            </a:r>
            <a:endParaRPr/>
          </a:p>
          <a:p>
            <a:pPr indent="-391160" lvl="0" marL="457200" rtl="0" algn="l">
              <a:spcBef>
                <a:spcPts val="0"/>
              </a:spcBef>
              <a:spcAft>
                <a:spcPts val="0"/>
              </a:spcAft>
              <a:buSzPts val="2560"/>
              <a:buChar char="-"/>
            </a:pPr>
            <a:r>
              <a:rPr lang="en-US"/>
              <a:t>verify title: Kiểm tra xem title có đúng ko?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Command			Target						Value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Store title										v_title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If   				 ${v_title}==“Admin page”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	click  			linkText=Logout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End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Echo				${v_title}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Verify title			Admin page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Verify text			css=.alert					Đăng nhập không thành công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6365" lvl="0" marL="365125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100" y="274625"/>
            <a:ext cx="7499400" cy="61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