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4" r:id="rId4"/>
    <p:sldMasterId id="214748365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6858000" cx="9144000"/>
  <p:notesSz cx="7010400" cy="9296400"/>
  <p:embeddedFontLst>
    <p:embeddedFont>
      <p:font typeface="Cabin"/>
      <p:regular r:id="rId37"/>
      <p:bold r:id="rId38"/>
      <p:italic r:id="rId39"/>
      <p:boldItalic r:id="rId40"/>
    </p:embeddedFont>
    <p:embeddedFont>
      <p:font typeface="Tahoma"/>
      <p:regular r:id="rId41"/>
      <p:bold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983A191-C282-44E4-9782-58CD0393C773}">
  <a:tblStyle styleId="{C983A191-C282-44E4-9782-58CD0393C77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abin-boldItalic.fntdata"/><Relationship Id="rId20" Type="http://schemas.openxmlformats.org/officeDocument/2006/relationships/slide" Target="slides/slide14.xml"/><Relationship Id="rId42" Type="http://schemas.openxmlformats.org/officeDocument/2006/relationships/font" Target="fonts/Tahoma-bold.fntdata"/><Relationship Id="rId41" Type="http://schemas.openxmlformats.org/officeDocument/2006/relationships/font" Target="fonts/Tahoma-regular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Cabin-regular.fntdata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Cabin-italic.fntdata"/><Relationship Id="rId16" Type="http://schemas.openxmlformats.org/officeDocument/2006/relationships/slide" Target="slides/slide10.xml"/><Relationship Id="rId38" Type="http://schemas.openxmlformats.org/officeDocument/2006/relationships/font" Target="fonts/Cabin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1925" y="0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81100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dammio.com/2017/03/29/10-cong-cu-tim-kiem-lon-nhat-tren-internet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8a1d8fed8_0_17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58a1d8fed8_0_17:notes"/>
          <p:cNvSpPr/>
          <p:nvPr>
            <p:ph idx="2" type="sldImg"/>
          </p:nvPr>
        </p:nvSpPr>
        <p:spPr>
          <a:xfrm>
            <a:off x="11811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7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DB-Engines Ranking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đo lường độ phổ biến (quy chuẩn về điểm) của các DBMS theo một số chỉ tiêu như sau: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Số lần các DBMS được đề cập ở các website, đo bằng kết quả trả về trong các </a:t>
            </a:r>
            <a:r>
              <a:rPr b="0" i="0" lang="en-US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cơ chế tìm kiếm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như Google, Bing và Yandex.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Sử dụng Google Trend để </a:t>
            </a:r>
            <a:r>
              <a:rPr lang="en-US"/>
              <a:t>đ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khuynh hướng tìm kiếm về các DBMS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Tần suất các thảo luận kỹ thuật về các DMBS trên các forum công nghệ nổi tiếng như: Stack Overflow và DBA Stack Exchange.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Số lượng công việc đề cập đến dựa theo kết quả từ Indeed và Simply Hired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Số lượng hồ sơ chuyên nghiệp trong mạng lướiLinkedIn và Upwork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Độ tương quan ở các mạng xã hội, điển hình là Twitter.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8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9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0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1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2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b759587aa_0_6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7b759587aa_0_6:notes"/>
          <p:cNvSpPr/>
          <p:nvPr>
            <p:ph idx="2" type="sldImg"/>
          </p:nvPr>
        </p:nvSpPr>
        <p:spPr>
          <a:xfrm>
            <a:off x="11811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b759587aa_0_0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g7b759587aa_0_0:notes"/>
          <p:cNvSpPr/>
          <p:nvPr>
            <p:ph idx="2" type="sldImg"/>
          </p:nvPr>
        </p:nvSpPr>
        <p:spPr>
          <a:xfrm>
            <a:off x="11811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3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3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4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5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6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6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7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7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8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9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9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0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0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1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1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2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2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3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3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3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5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54" name="Google Shape;254;p25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5:notes"/>
          <p:cNvSpPr txBox="1"/>
          <p:nvPr>
            <p:ph idx="12" type="sldNum"/>
          </p:nvPr>
        </p:nvSpPr>
        <p:spPr>
          <a:xfrm>
            <a:off x="3971925" y="8831262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Dữ liệu: </a:t>
            </a:r>
            <a:endParaRPr sz="1000"/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-US" sz="1000"/>
              <a:t>Là toàn bộ thông tin về đối tượng (người, đồ vật, cây…) được lưu trữ trên máy tính</a:t>
            </a:r>
            <a:endParaRPr sz="1000"/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-US" sz="1000"/>
              <a:t>Có thể truy cập vào và truy xuất thông tin</a:t>
            </a:r>
            <a:endParaRPr sz="1000"/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-US" sz="1000"/>
              <a:t>Dữ liệu của một đối tượng có thể khác nhau, phụ thuộc vào từng đối tượng quản lý</a:t>
            </a:r>
            <a:endParaRPr sz="10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96" name="Google Shape;96;p4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8a1d8fed8_0_10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02" name="Google Shape;102;g58a1d8fed8_0_10:notes"/>
          <p:cNvSpPr/>
          <p:nvPr>
            <p:ph idx="2" type="sldImg"/>
          </p:nvPr>
        </p:nvSpPr>
        <p:spPr>
          <a:xfrm>
            <a:off x="11811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8a1d8fed8_0_0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58a1d8fed8_0_0:notes"/>
          <p:cNvSpPr/>
          <p:nvPr>
            <p:ph idx="2" type="sldImg"/>
          </p:nvPr>
        </p:nvSpPr>
        <p:spPr>
          <a:xfrm>
            <a:off x="11811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8a1d8fed8_0_22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58a1d8fed8_0_22:notes"/>
          <p:cNvSpPr/>
          <p:nvPr>
            <p:ph idx="2" type="sldImg"/>
          </p:nvPr>
        </p:nvSpPr>
        <p:spPr>
          <a:xfrm>
            <a:off x="11811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8a1d8fed8_0_5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21" name="Google Shape;121;g58a1d8fed8_0_5:notes"/>
          <p:cNvSpPr/>
          <p:nvPr>
            <p:ph idx="2" type="sldImg"/>
          </p:nvPr>
        </p:nvSpPr>
        <p:spPr>
          <a:xfrm>
            <a:off x="11811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6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"/>
          <p:cNvSpPr txBox="1"/>
          <p:nvPr>
            <p:ph type="ctrTitle"/>
          </p:nvPr>
        </p:nvSpPr>
        <p:spPr>
          <a:xfrm>
            <a:off x="1432560" y="359898"/>
            <a:ext cx="7406640" cy="147218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8" name="Google Shape;28;p2"/>
          <p:cNvSpPr txBox="1"/>
          <p:nvPr>
            <p:ph idx="1" type="subTitle"/>
          </p:nvPr>
        </p:nvSpPr>
        <p:spPr>
          <a:xfrm>
            <a:off x="1432560" y="1850064"/>
            <a:ext cx="740664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  <a:defRPr b="0" i="0" sz="2600" u="none" cap="none" strike="noStrike">
                <a:solidFill>
                  <a:srgbClr val="341108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ctr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None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32D2E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4AA33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9" name="Google Shape;29;p2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0" name="Google Shape;30;p2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1" name="Google Shape;31;p2"/>
          <p:cNvSpPr txBox="1"/>
          <p:nvPr>
            <p:ph idx="12" type="sldNum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B5A7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B5A7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B5A7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B5A7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B5A7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B5A7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B5A7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B5A7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B5A7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/>
          <p:nvPr>
            <p:ph type="title"/>
          </p:nvPr>
        </p:nvSpPr>
        <p:spPr>
          <a:xfrm>
            <a:off x="1435100" y="274637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7" name="Google Shape;47;p4"/>
          <p:cNvSpPr txBox="1"/>
          <p:nvPr>
            <p:ph idx="1" type="body"/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116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●"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32D2E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4AA33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8" name="Google Shape;48;p4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9" name="Google Shape;49;p4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0" name="Google Shape;50;p4"/>
          <p:cNvSpPr txBox="1"/>
          <p:nvPr>
            <p:ph idx="12" type="sldNum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B5A7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B5A7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B5A7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B5A7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B5A7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B5A7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B5A7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B5A7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B5A7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/>
          <p:cNvSpPr txBox="1"/>
          <p:nvPr>
            <p:ph type="title"/>
          </p:nvPr>
        </p:nvSpPr>
        <p:spPr>
          <a:xfrm rot="5400000">
            <a:off x="4846637" y="2286002"/>
            <a:ext cx="585152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 rot="5400000">
            <a:off x="998537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116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●"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32D2E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4AA33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4" name="Google Shape;54;p5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5" name="Google Shape;55;p5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6" name="Google Shape;56;p5"/>
          <p:cNvSpPr txBox="1"/>
          <p:nvPr>
            <p:ph idx="12" type="sldNum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B5A7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B5A7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B5A7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B5A7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B5A7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B5A7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B5A7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B5A7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B5A7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 txBox="1"/>
          <p:nvPr>
            <p:ph type="title"/>
          </p:nvPr>
        </p:nvSpPr>
        <p:spPr>
          <a:xfrm>
            <a:off x="1435100" y="274637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9" name="Google Shape;59;p6"/>
          <p:cNvSpPr txBox="1"/>
          <p:nvPr>
            <p:ph idx="1" type="body"/>
          </p:nvPr>
        </p:nvSpPr>
        <p:spPr>
          <a:xfrm rot="5400000">
            <a:off x="2784475" y="98425"/>
            <a:ext cx="4800600" cy="74993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116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●"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32D2E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4AA33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0" name="Google Shape;60;p6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1" name="Google Shape;61;p6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2" name="Google Shape;62;p6"/>
          <p:cNvSpPr txBox="1"/>
          <p:nvPr>
            <p:ph idx="12" type="sldNum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B5A7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B5A7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B5A7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B5A7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B5A7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B5A7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B5A7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B5A7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B5A7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"/>
          <p:cNvSpPr txBox="1"/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5" name="Google Shape;65;p7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6" name="Google Shape;66;p7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7" name="Google Shape;67;p7"/>
          <p:cNvSpPr txBox="1"/>
          <p:nvPr>
            <p:ph idx="12" type="sldNum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B5A7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B5A7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B5A7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B5A7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B5A7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B5A7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B5A7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B5A7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B5A7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"/>
          <p:cNvSpPr txBox="1"/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0" name="Google Shape;70;p8"/>
          <p:cNvSpPr txBox="1"/>
          <p:nvPr>
            <p:ph idx="1" type="body"/>
          </p:nvPr>
        </p:nvSpPr>
        <p:spPr>
          <a:xfrm>
            <a:off x="1435608" y="1524000"/>
            <a:ext cx="365760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7084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32D2E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4AA33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1" name="Google Shape;71;p8"/>
          <p:cNvSpPr txBox="1"/>
          <p:nvPr>
            <p:ph idx="2" type="body"/>
          </p:nvPr>
        </p:nvSpPr>
        <p:spPr>
          <a:xfrm>
            <a:off x="5276088" y="1524000"/>
            <a:ext cx="365760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7084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32D2E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4AA33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2" name="Google Shape;72;p8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3" name="Google Shape;73;p8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4" name="Google Shape;74;p8"/>
          <p:cNvSpPr txBox="1"/>
          <p:nvPr>
            <p:ph idx="12" type="sldNum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B5A7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B5A7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B5A7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B5A7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B5A7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B5A7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B5A7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B5A7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B5A7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image" Target="../media/image9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-815975" y="-815975"/>
            <a:ext cx="1638300" cy="1638300"/>
          </a:xfrm>
          <a:custGeom>
            <a:rect b="b" l="l" r="r" t="t"/>
            <a:pathLst>
              <a:path extrusionOk="0" h="120000" w="120000">
                <a:moveTo>
                  <a:pt x="120000" y="60000"/>
                </a:moveTo>
                <a:cubicBezTo>
                  <a:pt x="120000" y="93151"/>
                  <a:pt x="93114" y="120020"/>
                  <a:pt x="59963" y="120000"/>
                </a:cubicBezTo>
                <a:cubicBezTo>
                  <a:pt x="59975" y="100000"/>
                  <a:pt x="59987" y="80000"/>
                  <a:pt x="60000" y="60000"/>
                </a:cubicBezTo>
                <a:lnTo>
                  <a:pt x="120000" y="60000"/>
                </a:lnTo>
                <a:close/>
              </a:path>
            </a:pathLst>
          </a:custGeom>
          <a:solidFill>
            <a:srgbClr val="FEFAF4">
              <a:alpha val="32156"/>
            </a:srgbClr>
          </a:solidFill>
          <a:ln cap="rnd" cmpd="sng" w="9525">
            <a:solidFill>
              <a:srgbClr val="D2C39E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168275" y="20637"/>
            <a:ext cx="1703387" cy="1703387"/>
          </a:xfrm>
          <a:prstGeom prst="ellipse">
            <a:avLst/>
          </a:prstGeom>
          <a:noFill/>
          <a:ln cap="rnd" cmpd="sng" w="27300">
            <a:solidFill>
              <a:srgbClr val="FFF6DB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63500" dir="5400000" dist="25400">
              <a:srgbClr val="AFA58D">
                <a:alpha val="8431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2" name="Google Shape;12;p1"/>
          <p:cNvGrpSpPr/>
          <p:nvPr/>
        </p:nvGrpSpPr>
        <p:grpSpPr>
          <a:xfrm>
            <a:off x="171450" y="1042987"/>
            <a:ext cx="1157287" cy="1150937"/>
            <a:chOff x="171450" y="1042987"/>
            <a:chExt cx="1157287" cy="1150937"/>
          </a:xfrm>
        </p:grpSpPr>
        <p:pic>
          <p:nvPicPr>
            <p:cNvPr id="13" name="Google Shape;13;p1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71450" y="1042987"/>
              <a:ext cx="1157287" cy="11509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" name="Google Shape;14;p1"/>
            <p:cNvSpPr txBox="1"/>
            <p:nvPr/>
          </p:nvSpPr>
          <p:spPr>
            <a:xfrm rot="2280000">
              <a:off x="347662" y="1216025"/>
              <a:ext cx="795337" cy="7794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5" name="Google Shape;15;p1"/>
          <p:cNvSpPr txBox="1"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" name="Google Shape;16;p1"/>
          <p:cNvSpPr txBox="1"/>
          <p:nvPr/>
        </p:nvSpPr>
        <p:spPr>
          <a:xfrm>
            <a:off x="1014412" y="0"/>
            <a:ext cx="73025" cy="6858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63500" dir="10800000" dist="38000">
              <a:srgbClr val="706B5F">
                <a:alpha val="2431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7" name="Google Shape;17;p1"/>
          <p:cNvGrpSpPr/>
          <p:nvPr/>
        </p:nvGrpSpPr>
        <p:grpSpPr>
          <a:xfrm>
            <a:off x="914400" y="1408112"/>
            <a:ext cx="225425" cy="219075"/>
            <a:chOff x="914400" y="1408112"/>
            <a:chExt cx="225425" cy="219075"/>
          </a:xfrm>
        </p:grpSpPr>
        <p:pic>
          <p:nvPicPr>
            <p:cNvPr id="18" name="Google Shape;18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14400" y="1408112"/>
              <a:ext cx="225425" cy="2190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Google Shape;19;p1"/>
            <p:cNvSpPr txBox="1"/>
            <p:nvPr/>
          </p:nvSpPr>
          <p:spPr>
            <a:xfrm>
              <a:off x="952500" y="1444625"/>
              <a:ext cx="149225" cy="149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0" name="Google Shape;20;p1"/>
          <p:cNvSpPr/>
          <p:nvPr/>
        </p:nvSpPr>
        <p:spPr>
          <a:xfrm>
            <a:off x="1157287" y="1344612"/>
            <a:ext cx="63500" cy="65087"/>
          </a:xfrm>
          <a:prstGeom prst="ellipse">
            <a:avLst/>
          </a:prstGeom>
          <a:noFill/>
          <a:ln cap="rnd" cmpd="sng" w="12700">
            <a:solidFill>
              <a:srgbClr val="307F93">
                <a:alpha val="59215"/>
              </a:srgbClr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Google Shape;21;p1"/>
          <p:cNvSpPr txBox="1"/>
          <p:nvPr>
            <p:ph type="title"/>
          </p:nvPr>
        </p:nvSpPr>
        <p:spPr>
          <a:xfrm>
            <a:off x="1435100" y="274637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2" name="Google Shape;22;p1"/>
          <p:cNvSpPr txBox="1"/>
          <p:nvPr>
            <p:ph idx="1" type="body"/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116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●"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32D2E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4AA33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3" name="Google Shape;23;p1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4" name="Google Shape;24;p1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5" name="Google Shape;25;p1"/>
          <p:cNvSpPr txBox="1"/>
          <p:nvPr>
            <p:ph idx="12" type="sldNum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B5A7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B5A7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B5A7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B5A7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B5A7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B5A7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B5A7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B5A7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B5A7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"/>
          <p:cNvSpPr/>
          <p:nvPr/>
        </p:nvSpPr>
        <p:spPr>
          <a:xfrm>
            <a:off x="-815975" y="-815975"/>
            <a:ext cx="1638300" cy="1638300"/>
          </a:xfrm>
          <a:custGeom>
            <a:rect b="b" l="l" r="r" t="t"/>
            <a:pathLst>
              <a:path extrusionOk="0" h="120000" w="120000">
                <a:moveTo>
                  <a:pt x="120000" y="60000"/>
                </a:moveTo>
                <a:cubicBezTo>
                  <a:pt x="120000" y="93151"/>
                  <a:pt x="93114" y="120020"/>
                  <a:pt x="59963" y="120000"/>
                </a:cubicBezTo>
                <a:cubicBezTo>
                  <a:pt x="59975" y="100000"/>
                  <a:pt x="59987" y="80000"/>
                  <a:pt x="60000" y="60000"/>
                </a:cubicBezTo>
                <a:lnTo>
                  <a:pt x="120000" y="60000"/>
                </a:lnTo>
                <a:close/>
              </a:path>
            </a:pathLst>
          </a:custGeom>
          <a:solidFill>
            <a:srgbClr val="FEFAF4">
              <a:alpha val="32156"/>
            </a:srgbClr>
          </a:solidFill>
          <a:ln cap="rnd" cmpd="sng" w="9525">
            <a:solidFill>
              <a:srgbClr val="D2C39E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" name="Google Shape;34;p3"/>
          <p:cNvSpPr/>
          <p:nvPr/>
        </p:nvSpPr>
        <p:spPr>
          <a:xfrm>
            <a:off x="168275" y="20637"/>
            <a:ext cx="1703387" cy="1703387"/>
          </a:xfrm>
          <a:prstGeom prst="ellipse">
            <a:avLst/>
          </a:prstGeom>
          <a:noFill/>
          <a:ln cap="rnd" cmpd="sng" w="27300">
            <a:solidFill>
              <a:srgbClr val="FFF6DB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63500" dir="5400000" dist="25400">
              <a:srgbClr val="AFA58D">
                <a:alpha val="8431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5" name="Google Shape;35;p3"/>
          <p:cNvGrpSpPr/>
          <p:nvPr/>
        </p:nvGrpSpPr>
        <p:grpSpPr>
          <a:xfrm>
            <a:off x="171450" y="1042987"/>
            <a:ext cx="1157287" cy="1150937"/>
            <a:chOff x="171450" y="1042987"/>
            <a:chExt cx="1157287" cy="1150937"/>
          </a:xfrm>
        </p:grpSpPr>
        <p:pic>
          <p:nvPicPr>
            <p:cNvPr id="36" name="Google Shape;36;p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71450" y="1042987"/>
              <a:ext cx="1157287" cy="11509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" name="Google Shape;37;p3"/>
            <p:cNvSpPr txBox="1"/>
            <p:nvPr/>
          </p:nvSpPr>
          <p:spPr>
            <a:xfrm rot="2280000">
              <a:off x="347662" y="1216025"/>
              <a:ext cx="795337" cy="7794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38" name="Google Shape;38;p3"/>
          <p:cNvSpPr txBox="1"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" name="Google Shape;39;p3"/>
          <p:cNvSpPr txBox="1"/>
          <p:nvPr>
            <p:ph type="title"/>
          </p:nvPr>
        </p:nvSpPr>
        <p:spPr>
          <a:xfrm>
            <a:off x="1435100" y="274637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0" name="Google Shape;40;p3"/>
          <p:cNvSpPr txBox="1"/>
          <p:nvPr>
            <p:ph idx="1" type="body"/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116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●"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32D2E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4AA33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1" name="Google Shape;41;p3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2" name="Google Shape;42;p3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3" name="Google Shape;43;p3"/>
          <p:cNvSpPr txBox="1"/>
          <p:nvPr>
            <p:ph idx="12" type="sldNum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B5A7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B5A7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B5A7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B5A7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B5A7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B5A7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B5A7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B5A7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B5A7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1014412" y="0"/>
            <a:ext cx="73025" cy="6858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63500" dir="10800000" dist="38000">
              <a:srgbClr val="706B5F">
                <a:alpha val="2431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"/>
          <p:cNvSpPr/>
          <p:nvPr/>
        </p:nvSpPr>
        <p:spPr>
          <a:xfrm>
            <a:off x="-23812" y="-23812"/>
            <a:ext cx="9191625" cy="69056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bin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234560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ocup nam 1.wmf" id="80" name="Google Shape;8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7788275" cy="50292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9"/>
          <p:cNvSpPr txBox="1"/>
          <p:nvPr/>
        </p:nvSpPr>
        <p:spPr>
          <a:xfrm>
            <a:off x="78824" y="1078750"/>
            <a:ext cx="6668817" cy="259461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Ngôn ngữ truy vấn </a:t>
            </a:r>
            <a:endParaRPr/>
          </a:p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cơ sở dữ liệu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SQL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>
            <p:ph idx="1" type="body"/>
          </p:nvPr>
        </p:nvSpPr>
        <p:spPr>
          <a:xfrm>
            <a:off x="1143000" y="1559330"/>
            <a:ext cx="7772400" cy="49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3000"/>
              <a:buFont typeface="Tahoma"/>
              <a:buChar char="-"/>
            </a:pPr>
            <a:r>
              <a:rPr lang="en-US" sz="3000"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Khả năng truy xuất thông tin từ CSDL:</a:t>
            </a:r>
            <a:endParaRPr sz="3000"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419100" lvl="0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ahoma"/>
              <a:buChar char="❖"/>
            </a:pPr>
            <a:r>
              <a:rPr lang="en-US" sz="3000"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CSDL có cấu trúc để dễ dàng truy cập, quản lý và cập nhật dữ liệu </a:t>
            </a:r>
            <a:endParaRPr sz="3000"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419100" lvl="0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ahoma"/>
              <a:buChar char="❖"/>
            </a:pPr>
            <a:r>
              <a:rPr lang="en-US" sz="3000"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→ CSDL cần được quản trị.</a:t>
            </a:r>
            <a:endParaRPr sz="3000"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914400" y="314950"/>
            <a:ext cx="8229600" cy="9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1400"/>
              <a:buFont typeface="Arial"/>
              <a:buNone/>
            </a:pPr>
            <a:r>
              <a:rPr b="0" i="0" lang="en-US" sz="4300" u="none" cap="none" strike="noStrike">
                <a:solidFill>
                  <a:srgbClr val="572314"/>
                </a:solidFill>
                <a:latin typeface="Tahoma"/>
                <a:ea typeface="Tahoma"/>
                <a:cs typeface="Tahoma"/>
                <a:sym typeface="Tahoma"/>
              </a:rPr>
              <a:t>Cơ  sở  dữ  liệu (database) là gì?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idx="1" type="body"/>
          </p:nvPr>
        </p:nvSpPr>
        <p:spPr>
          <a:xfrm>
            <a:off x="1016000" y="1346775"/>
            <a:ext cx="7772400" cy="4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Hệ quản trị cơ sở dữ liệu</a:t>
            </a:r>
            <a:r>
              <a:rPr b="0" i="0" lang="en-US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 (</a:t>
            </a:r>
            <a:r>
              <a:rPr b="0" i="1" lang="en-US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Database Management System</a:t>
            </a:r>
            <a:r>
              <a:rPr b="0" i="0" lang="en-US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)</a:t>
            </a:r>
            <a:endParaRPr b="0" i="0" sz="2400" u="none" cap="none" strike="noStrike">
              <a:solidFill>
                <a:schemeClr val="dk1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là phần mềm hay hệ thống được thiết kế để quản trị một cơ sở dữ liệu:</a:t>
            </a:r>
            <a:endParaRPr sz="2400"/>
          </a:p>
          <a:p>
            <a:pPr indent="-447040" lvl="0" marL="457200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-"/>
            </a:pPr>
            <a:r>
              <a:rPr b="0" i="0" lang="en-US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Lưu trữ dữ liệu</a:t>
            </a:r>
            <a:endParaRPr b="0" i="0" sz="2400" u="none" cap="none" strike="noStrike">
              <a:solidFill>
                <a:schemeClr val="dk1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447040" lvl="0" marL="457200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-"/>
            </a:pPr>
            <a:r>
              <a:rPr b="0" i="0" lang="en-US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C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ập nhật (thêm, sửa, xóa, tìm kiếm) </a:t>
            </a:r>
            <a:r>
              <a:rPr b="0" i="0" lang="en-US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thông tin trong một cơ sở dữ liệu (CSDL)</a:t>
            </a:r>
            <a:endParaRPr b="0" i="0" sz="2400" u="none" cap="none" strike="noStrike">
              <a:solidFill>
                <a:schemeClr val="dk1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2" name="Google Shape;142;p19"/>
          <p:cNvSpPr txBox="1"/>
          <p:nvPr/>
        </p:nvSpPr>
        <p:spPr>
          <a:xfrm>
            <a:off x="914400" y="290300"/>
            <a:ext cx="8229600" cy="9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1400"/>
              <a:buFont typeface="Arial"/>
              <a:buNone/>
            </a:pPr>
            <a:r>
              <a:rPr b="0" i="0" lang="en-US" sz="4300" u="none" cap="none" strike="noStrike">
                <a:solidFill>
                  <a:srgbClr val="572314"/>
                </a:solidFill>
                <a:latin typeface="Tahoma"/>
                <a:ea typeface="Tahoma"/>
                <a:cs typeface="Tahoma"/>
                <a:sym typeface="Tahoma"/>
              </a:rPr>
              <a:t>Hệ quản trị cơ sở dữ liệu</a:t>
            </a:r>
            <a:endParaRPr b="0" i="0" sz="4300" u="none" cap="none" strike="noStrike">
              <a:solidFill>
                <a:srgbClr val="572314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0635" y="953599"/>
            <a:ext cx="7781925" cy="4944281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0"/>
          <p:cNvSpPr txBox="1"/>
          <p:nvPr/>
        </p:nvSpPr>
        <p:spPr>
          <a:xfrm>
            <a:off x="914400" y="0"/>
            <a:ext cx="8229600" cy="953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1400"/>
              <a:buFont typeface="Arial"/>
              <a:buNone/>
            </a:pPr>
            <a:r>
              <a:rPr b="0" i="0" lang="en-US" sz="4300" u="none" cap="none" strike="noStrike">
                <a:solidFill>
                  <a:srgbClr val="572314"/>
                </a:solidFill>
                <a:latin typeface="Tahoma"/>
                <a:ea typeface="Tahoma"/>
                <a:cs typeface="Tahoma"/>
                <a:sym typeface="Tahoma"/>
              </a:rPr>
              <a:t>Một số hệ quản trị cơ sở dữ liệu</a:t>
            </a:r>
            <a:endParaRPr b="0" i="0" sz="4300" u="none" cap="none" strike="noStrike">
              <a:solidFill>
                <a:srgbClr val="572314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idx="1" type="body"/>
          </p:nvPr>
        </p:nvSpPr>
        <p:spPr>
          <a:xfrm>
            <a:off x="1143000" y="1931226"/>
            <a:ext cx="7772400" cy="38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6604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bin"/>
                <a:ea typeface="Cabin"/>
                <a:cs typeface="Cabin"/>
                <a:sym typeface="Cabin"/>
              </a:rPr>
              <a:t>C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ác câu lệnh phổ biến</a:t>
            </a:r>
            <a:endParaRPr b="1" i="0" sz="3200" u="none" cap="none" strike="noStrike">
              <a:solidFill>
                <a:schemeClr val="dk1"/>
              </a:solidFill>
              <a:highlight>
                <a:srgbClr val="FFFFFF"/>
              </a:highlight>
              <a:latin typeface="Cabin"/>
              <a:ea typeface="Cabin"/>
              <a:cs typeface="Cabin"/>
              <a:sym typeface="Cabin"/>
            </a:endParaRPr>
          </a:p>
          <a:p>
            <a:pPr indent="-39116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●"/>
            </a:pPr>
            <a:r>
              <a:rPr b="1" i="0" lang="en-US" sz="3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bin"/>
                <a:ea typeface="Cabin"/>
                <a:cs typeface="Cabin"/>
                <a:sym typeface="Cabin"/>
              </a:rPr>
              <a:t>SELECT</a:t>
            </a:r>
            <a:r>
              <a:rPr b="0" i="0" lang="en-US" sz="3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bin"/>
                <a:ea typeface="Cabin"/>
                <a:cs typeface="Cabin"/>
                <a:sym typeface="Cabin"/>
              </a:rPr>
              <a:t> - extracts data from a database</a:t>
            </a:r>
            <a:endParaRPr/>
          </a:p>
          <a:p>
            <a:pPr indent="-39116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●"/>
            </a:pPr>
            <a:r>
              <a:rPr b="1" i="0" lang="en-US" sz="3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bin"/>
                <a:ea typeface="Cabin"/>
                <a:cs typeface="Cabin"/>
                <a:sym typeface="Cabin"/>
              </a:rPr>
              <a:t>UPDATE</a:t>
            </a:r>
            <a:r>
              <a:rPr b="0" i="0" lang="en-US" sz="3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bin"/>
                <a:ea typeface="Cabin"/>
                <a:cs typeface="Cabin"/>
                <a:sym typeface="Cabin"/>
              </a:rPr>
              <a:t> - updates data in a database</a:t>
            </a:r>
            <a:endParaRPr/>
          </a:p>
          <a:p>
            <a:pPr indent="-39116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●"/>
            </a:pPr>
            <a:r>
              <a:rPr b="1" i="0" lang="en-US" sz="3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bin"/>
                <a:ea typeface="Cabin"/>
                <a:cs typeface="Cabin"/>
                <a:sym typeface="Cabin"/>
              </a:rPr>
              <a:t>DELETE</a:t>
            </a:r>
            <a:r>
              <a:rPr b="0" i="0" lang="en-US" sz="3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bin"/>
                <a:ea typeface="Cabin"/>
                <a:cs typeface="Cabin"/>
                <a:sym typeface="Cabin"/>
              </a:rPr>
              <a:t> - deletes data from a database</a:t>
            </a:r>
            <a:endParaRPr/>
          </a:p>
          <a:p>
            <a:pPr indent="-39116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●"/>
            </a:pPr>
            <a:r>
              <a:rPr b="1" i="0" lang="en-US" sz="3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bin"/>
                <a:ea typeface="Cabin"/>
                <a:cs typeface="Cabin"/>
                <a:sym typeface="Cabin"/>
              </a:rPr>
              <a:t>INSERT INTO</a:t>
            </a:r>
            <a:r>
              <a:rPr b="0" i="0" lang="en-US" sz="3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bin"/>
                <a:ea typeface="Cabin"/>
                <a:cs typeface="Cabin"/>
                <a:sym typeface="Cabin"/>
              </a:rPr>
              <a:t> - inserts new data into a database</a:t>
            </a:r>
            <a:endParaRPr/>
          </a:p>
        </p:txBody>
      </p:sp>
      <p:sp>
        <p:nvSpPr>
          <p:cNvPr id="154" name="Google Shape;154;p21"/>
          <p:cNvSpPr txBox="1"/>
          <p:nvPr/>
        </p:nvSpPr>
        <p:spPr>
          <a:xfrm>
            <a:off x="986975" y="616850"/>
            <a:ext cx="8229600" cy="9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1400"/>
              <a:buFont typeface="Arial"/>
              <a:buNone/>
            </a:pPr>
            <a:r>
              <a:rPr b="0" i="0" lang="en-US" sz="4300" u="none" cap="none" strike="noStrike">
                <a:solidFill>
                  <a:srgbClr val="572314"/>
                </a:solidFill>
                <a:latin typeface="Tahoma"/>
                <a:ea typeface="Tahoma"/>
                <a:cs typeface="Tahoma"/>
                <a:sym typeface="Tahoma"/>
              </a:rPr>
              <a:t>Ngôn ngữ truy vấn CSDL - SQL</a:t>
            </a:r>
            <a:endParaRPr b="0" i="0" sz="4300" u="none" cap="none" strike="noStrike">
              <a:solidFill>
                <a:srgbClr val="572314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idx="1" type="body"/>
          </p:nvPr>
        </p:nvSpPr>
        <p:spPr>
          <a:xfrm>
            <a:off x="1179275" y="1622826"/>
            <a:ext cx="7772400" cy="45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6604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1. Select một số column trong 1 bảng</a:t>
            </a:r>
            <a:endParaRPr b="1" i="0" sz="3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6604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SELECT </a:t>
            </a:r>
            <a:r>
              <a:rPr b="0" i="1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column1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</a:t>
            </a:r>
            <a:r>
              <a:rPr b="0" i="1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 column2, ...</a:t>
            </a:r>
            <a:b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FROM </a:t>
            </a:r>
            <a:r>
              <a:rPr b="0" i="1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table_name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;</a:t>
            </a:r>
            <a:endParaRPr/>
          </a:p>
          <a:p>
            <a:pPr indent="0" lvl="0" marL="6604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6604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Ví dụ:</a:t>
            </a:r>
            <a:endParaRPr/>
          </a:p>
          <a:p>
            <a:pPr indent="0" lvl="0" marL="6604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SELECT CustomerName,City </a:t>
            </a:r>
            <a:endParaRPr/>
          </a:p>
          <a:p>
            <a:pPr indent="0" lvl="0" marL="6604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FROM Customers;</a:t>
            </a:r>
            <a:endParaRPr/>
          </a:p>
          <a:p>
            <a:pPr indent="0" lvl="0" marL="6604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highlight>
                <a:srgbClr val="FFFFFF"/>
              </a:highlight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60" name="Google Shape;160;p22"/>
          <p:cNvSpPr txBox="1"/>
          <p:nvPr/>
        </p:nvSpPr>
        <p:spPr>
          <a:xfrm>
            <a:off x="823675" y="308450"/>
            <a:ext cx="8229600" cy="9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1400"/>
              <a:buFont typeface="Arial"/>
              <a:buNone/>
            </a:pPr>
            <a:r>
              <a:rPr b="0" i="0" lang="en-US" sz="4300" u="none" cap="none" strike="noStrike">
                <a:solidFill>
                  <a:srgbClr val="572314"/>
                </a:solidFill>
                <a:latin typeface="Tahoma"/>
                <a:ea typeface="Tahoma"/>
                <a:cs typeface="Tahoma"/>
                <a:sym typeface="Tahoma"/>
              </a:rPr>
              <a:t>CÂU LỆNH SELECT</a:t>
            </a:r>
            <a:endParaRPr b="0" i="0" sz="4300" u="none" cap="none" strike="noStrike">
              <a:solidFill>
                <a:srgbClr val="572314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>
            <p:ph idx="1" type="body"/>
          </p:nvPr>
        </p:nvSpPr>
        <p:spPr>
          <a:xfrm>
            <a:off x="1143000" y="1596575"/>
            <a:ext cx="7772400" cy="47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6604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Select tất cả column trong một bảng</a:t>
            </a:r>
            <a:endParaRPr b="1" i="0" sz="3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6604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SELECT </a:t>
            </a:r>
            <a:r>
              <a:rPr b="0" i="1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*</a:t>
            </a:r>
            <a:b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FROM </a:t>
            </a:r>
            <a:r>
              <a:rPr b="0" i="1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table_name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;</a:t>
            </a:r>
            <a:endParaRPr/>
          </a:p>
          <a:p>
            <a:pPr indent="0" lvl="0" marL="6604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6604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Ví dụ:</a:t>
            </a:r>
            <a:endParaRPr/>
          </a:p>
          <a:p>
            <a:pPr indent="0" lvl="0" marL="6604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SELECT *</a:t>
            </a:r>
            <a:endParaRPr/>
          </a:p>
          <a:p>
            <a:pPr indent="0" lvl="0" marL="6604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FROM Customers;</a:t>
            </a:r>
            <a:endParaRPr/>
          </a:p>
          <a:p>
            <a:pPr indent="0" lvl="0" marL="6604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highlight>
                <a:srgbClr val="FFFFFF"/>
              </a:highlight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66" name="Google Shape;166;p23"/>
          <p:cNvSpPr txBox="1"/>
          <p:nvPr/>
        </p:nvSpPr>
        <p:spPr>
          <a:xfrm>
            <a:off x="841825" y="344725"/>
            <a:ext cx="8229600" cy="9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1400"/>
              <a:buFont typeface="Arial"/>
              <a:buNone/>
            </a:pPr>
            <a:r>
              <a:rPr b="0" i="0" lang="en-US" sz="4300" u="none" cap="none" strike="noStrike">
                <a:solidFill>
                  <a:srgbClr val="572314"/>
                </a:solidFill>
                <a:latin typeface="Tahoma"/>
                <a:ea typeface="Tahoma"/>
                <a:cs typeface="Tahoma"/>
                <a:sym typeface="Tahoma"/>
              </a:rPr>
              <a:t>CÂU LỆNH SELECT</a:t>
            </a:r>
            <a:endParaRPr b="0" i="0" sz="4300" u="none" cap="none" strike="noStrike">
              <a:solidFill>
                <a:srgbClr val="572314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>
            <p:ph idx="1" type="body"/>
          </p:nvPr>
        </p:nvSpPr>
        <p:spPr>
          <a:xfrm>
            <a:off x="1143000" y="824529"/>
            <a:ext cx="7772400" cy="60334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6604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bin"/>
                <a:ea typeface="Cabin"/>
                <a:cs typeface="Cabin"/>
                <a:sym typeface="Cabin"/>
              </a:rPr>
              <a:t>C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âu lệnh SELECT </a:t>
            </a:r>
            <a:r>
              <a:rPr b="1" lang="en-US"/>
              <a:t>DISTINCT</a:t>
            </a:r>
            <a:endParaRPr b="1" i="0" sz="3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6604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SELECT  DISTINCT </a:t>
            </a:r>
            <a:r>
              <a:rPr b="0" i="1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column1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</a:t>
            </a:r>
            <a:r>
              <a:rPr b="0" i="1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 column2, ...</a:t>
            </a:r>
            <a:b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FROM </a:t>
            </a:r>
            <a:r>
              <a:rPr b="0" i="1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table_name</a:t>
            </a:r>
            <a:endParaRPr b="0" i="0" sz="3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6604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6604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6604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Ví dụ:</a:t>
            </a:r>
            <a:endParaRPr/>
          </a:p>
          <a:p>
            <a:pPr indent="0" lvl="0" marL="6604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SELECT DISTINCT </a:t>
            </a:r>
            <a:r>
              <a:rPr lang="en-US"/>
              <a:t>country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 </a:t>
            </a:r>
            <a:endParaRPr/>
          </a:p>
          <a:p>
            <a:pPr indent="0" lvl="0" marL="6604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FROM Customers;</a:t>
            </a:r>
            <a:endParaRPr/>
          </a:p>
          <a:p>
            <a:pPr indent="0" lvl="0" marL="6604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highlight>
                <a:srgbClr val="FFFFFF"/>
              </a:highlight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72" name="Google Shape;172;p24"/>
          <p:cNvSpPr txBox="1"/>
          <p:nvPr/>
        </p:nvSpPr>
        <p:spPr>
          <a:xfrm>
            <a:off x="914400" y="0"/>
            <a:ext cx="8229600" cy="953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1400"/>
              <a:buFont typeface="Arial"/>
              <a:buNone/>
            </a:pPr>
            <a:r>
              <a:rPr b="0" i="0" lang="en-US" sz="4300" u="none" cap="none" strike="noStrike">
                <a:solidFill>
                  <a:srgbClr val="572314"/>
                </a:solidFill>
                <a:latin typeface="Tahoma"/>
                <a:ea typeface="Tahoma"/>
                <a:cs typeface="Tahoma"/>
                <a:sym typeface="Tahoma"/>
              </a:rPr>
              <a:t>CÂU LỆNH SELECT</a:t>
            </a:r>
            <a:endParaRPr b="0" i="0" sz="4300" u="none" cap="none" strike="noStrike">
              <a:solidFill>
                <a:srgbClr val="572314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/>
          <p:nvPr>
            <p:ph idx="1" type="body"/>
          </p:nvPr>
        </p:nvSpPr>
        <p:spPr>
          <a:xfrm>
            <a:off x="1143000" y="824529"/>
            <a:ext cx="7772400" cy="60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6604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rPr b="1" lang="en-US">
                <a:highlight>
                  <a:srgbClr val="FFFFFF"/>
                </a:highlight>
              </a:rPr>
              <a:t>Toán tử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b="1" lang="en-US"/>
              <a:t>ORDER BY</a:t>
            </a:r>
            <a:endParaRPr b="1" i="0" sz="3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6604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SELECT  DISTINCT </a:t>
            </a:r>
            <a:r>
              <a:rPr b="0" i="1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column1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</a:t>
            </a:r>
            <a:r>
              <a:rPr b="0" i="1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 column2, ...</a:t>
            </a:r>
            <a:b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FROM </a:t>
            </a:r>
            <a:r>
              <a:rPr b="0" i="1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table_name</a:t>
            </a:r>
            <a:endParaRPr b="0" i="1" sz="3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6604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rPr lang="en-US"/>
              <a:t>ORDER BY </a:t>
            </a:r>
            <a:r>
              <a:rPr i="1" lang="en-US"/>
              <a:t>column1</a:t>
            </a:r>
            <a:r>
              <a:rPr lang="en-US"/>
              <a:t>,</a:t>
            </a:r>
            <a:r>
              <a:rPr i="1" lang="en-US"/>
              <a:t> column2.. ASC/DESC</a:t>
            </a:r>
            <a:endParaRPr/>
          </a:p>
          <a:p>
            <a:pPr indent="0" lvl="0" marL="6604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6604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6604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Ví dụ:</a:t>
            </a:r>
            <a:endParaRPr/>
          </a:p>
          <a:p>
            <a:pPr indent="0" lvl="0" marL="6604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SELECT </a:t>
            </a:r>
            <a:r>
              <a:rPr lang="en-US"/>
              <a:t>* 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FROM Customers</a:t>
            </a:r>
            <a:endParaRPr b="0" i="0" sz="3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6604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rPr lang="en-US"/>
              <a:t>ORDER BY country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;</a:t>
            </a:r>
            <a:endParaRPr/>
          </a:p>
          <a:p>
            <a:pPr indent="0" lvl="0" marL="6604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highlight>
                <a:srgbClr val="FFFFFF"/>
              </a:highlight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78" name="Google Shape;178;p25"/>
          <p:cNvSpPr txBox="1"/>
          <p:nvPr/>
        </p:nvSpPr>
        <p:spPr>
          <a:xfrm>
            <a:off x="914400" y="0"/>
            <a:ext cx="8229600" cy="9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1400"/>
              <a:buFont typeface="Arial"/>
              <a:buNone/>
            </a:pPr>
            <a:r>
              <a:rPr b="0" i="0" lang="en-US" sz="4300" u="none" cap="none" strike="noStrike">
                <a:solidFill>
                  <a:srgbClr val="572314"/>
                </a:solidFill>
                <a:latin typeface="Tahoma"/>
                <a:ea typeface="Tahoma"/>
                <a:cs typeface="Tahoma"/>
                <a:sym typeface="Tahoma"/>
              </a:rPr>
              <a:t>CÂU LỆNH SELECT</a:t>
            </a:r>
            <a:endParaRPr b="0" i="0" sz="4300" u="none" cap="none" strike="noStrike">
              <a:solidFill>
                <a:srgbClr val="572314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/>
          <p:nvPr>
            <p:ph idx="1" type="body"/>
          </p:nvPr>
        </p:nvSpPr>
        <p:spPr>
          <a:xfrm>
            <a:off x="1143000" y="824529"/>
            <a:ext cx="7772400" cy="60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6604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bin"/>
                <a:ea typeface="Cabin"/>
                <a:cs typeface="Cabin"/>
                <a:sym typeface="Cabin"/>
              </a:rPr>
              <a:t>C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âu lệnh SELECT có điều kiện</a:t>
            </a:r>
            <a:endParaRPr b="1" i="0" sz="3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6604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SELECT </a:t>
            </a:r>
            <a:r>
              <a:rPr b="0" i="1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column1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</a:t>
            </a:r>
            <a:r>
              <a:rPr b="0" i="1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 column2, ...</a:t>
            </a:r>
            <a:b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FROM </a:t>
            </a:r>
            <a:r>
              <a:rPr b="0" i="1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table_name</a:t>
            </a:r>
            <a:endParaRPr b="0" i="0" sz="3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6604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WHERE </a:t>
            </a:r>
            <a:endParaRPr/>
          </a:p>
          <a:p>
            <a:pPr indent="0" lvl="0" marL="6604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rPr b="0" i="1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condition;</a:t>
            </a:r>
            <a:endParaRPr b="0" i="0" sz="3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6604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6604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Ví dụ:</a:t>
            </a:r>
            <a:endParaRPr/>
          </a:p>
          <a:p>
            <a:pPr indent="0" lvl="0" marL="6604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SELECT CustomerName,City </a:t>
            </a:r>
            <a:endParaRPr/>
          </a:p>
          <a:p>
            <a:pPr indent="0" lvl="0" marL="6604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FROM Customers</a:t>
            </a:r>
            <a:endParaRPr/>
          </a:p>
          <a:p>
            <a:pPr indent="0" lvl="0" marL="6604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WHERE Country='Mexico’;</a:t>
            </a:r>
            <a:endParaRPr/>
          </a:p>
          <a:p>
            <a:pPr indent="0" lvl="0" marL="6604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highlight>
                <a:srgbClr val="FFFFFF"/>
              </a:highlight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84" name="Google Shape;184;p26"/>
          <p:cNvSpPr txBox="1"/>
          <p:nvPr/>
        </p:nvSpPr>
        <p:spPr>
          <a:xfrm>
            <a:off x="914400" y="0"/>
            <a:ext cx="8229600" cy="9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1400"/>
              <a:buFont typeface="Arial"/>
              <a:buNone/>
            </a:pPr>
            <a:r>
              <a:rPr b="0" i="0" lang="en-US" sz="4300" u="none" cap="none" strike="noStrike">
                <a:solidFill>
                  <a:srgbClr val="572314"/>
                </a:solidFill>
                <a:latin typeface="Tahoma"/>
                <a:ea typeface="Tahoma"/>
                <a:cs typeface="Tahoma"/>
                <a:sym typeface="Tahoma"/>
              </a:rPr>
              <a:t>CÂU LỆNH SELECT</a:t>
            </a:r>
            <a:endParaRPr b="0" i="0" sz="4300" u="none" cap="none" strike="noStrike">
              <a:solidFill>
                <a:srgbClr val="572314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/>
          <p:nvPr>
            <p:ph idx="1" type="body"/>
          </p:nvPr>
        </p:nvSpPr>
        <p:spPr>
          <a:xfrm>
            <a:off x="1143000" y="824529"/>
            <a:ext cx="7874876" cy="60334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6604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bin"/>
                <a:ea typeface="Cabin"/>
                <a:cs typeface="Cabin"/>
                <a:sym typeface="Cabin"/>
              </a:rPr>
              <a:t>Câu lệnh SELECT và các toán tử 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AND/OR/NOT/LIKE</a:t>
            </a:r>
            <a:endParaRPr/>
          </a:p>
          <a:p>
            <a:pPr indent="0" lvl="0" marL="6604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rPr b="1" i="1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Toán tử AND</a:t>
            </a:r>
            <a:endParaRPr/>
          </a:p>
          <a:p>
            <a:pPr indent="0" lvl="0" marL="6604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SELECT </a:t>
            </a:r>
            <a:r>
              <a:rPr b="0" i="1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column1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</a:t>
            </a:r>
            <a:r>
              <a:rPr b="0" i="1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 column2, ...</a:t>
            </a:r>
            <a:b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FROM </a:t>
            </a:r>
            <a:r>
              <a:rPr b="0" i="1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table_name</a:t>
            </a:r>
            <a:endParaRPr/>
          </a:p>
          <a:p>
            <a:pPr indent="0" lvl="0" marL="6604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WHERE </a:t>
            </a:r>
            <a:r>
              <a:rPr b="0" i="1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condition1 AND condition2</a:t>
            </a:r>
            <a:endParaRPr/>
          </a:p>
          <a:p>
            <a:pPr indent="0" lvl="0" marL="6604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6604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Ví dụ:</a:t>
            </a:r>
            <a:endParaRPr/>
          </a:p>
          <a:p>
            <a:pPr indent="0" lvl="0" marL="6604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SELECT * FROM Customers</a:t>
            </a:r>
            <a:b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WHERE Country='Germany' AND City='Berlin';</a:t>
            </a:r>
            <a:endParaRPr/>
          </a:p>
          <a:p>
            <a:pPr indent="0" lvl="0" marL="6604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highlight>
                <a:srgbClr val="FFFFFF"/>
              </a:highlight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90" name="Google Shape;190;p27"/>
          <p:cNvSpPr txBox="1"/>
          <p:nvPr/>
        </p:nvSpPr>
        <p:spPr>
          <a:xfrm>
            <a:off x="914400" y="0"/>
            <a:ext cx="8229600" cy="953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1400"/>
              <a:buFont typeface="Arial"/>
              <a:buNone/>
            </a:pPr>
            <a:r>
              <a:rPr b="0" i="0" lang="en-US" sz="4300" u="none" cap="none" strike="noStrike">
                <a:solidFill>
                  <a:srgbClr val="572314"/>
                </a:solidFill>
                <a:latin typeface="Tahoma"/>
                <a:ea typeface="Tahoma"/>
                <a:cs typeface="Tahoma"/>
                <a:sym typeface="Tahoma"/>
              </a:rPr>
              <a:t>CÂU LỆNH SELECT</a:t>
            </a:r>
            <a:endParaRPr b="0" i="0" sz="4300" u="none" cap="none" strike="noStrike">
              <a:solidFill>
                <a:srgbClr val="572314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 txBox="1"/>
          <p:nvPr/>
        </p:nvSpPr>
        <p:spPr>
          <a:xfrm>
            <a:off x="1087821" y="914400"/>
            <a:ext cx="7979979" cy="52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4064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bin"/>
              <a:buChar char="❖"/>
            </a:pPr>
            <a:r>
              <a:rPr b="1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Thời lượng: </a:t>
            </a:r>
            <a:r>
              <a:rPr b="0" i="1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~2 giờ</a:t>
            </a:r>
            <a:endParaRPr b="0" i="0" sz="1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064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bin"/>
              <a:buChar char="❖"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Mục đích</a:t>
            </a:r>
            <a:r>
              <a:rPr b="1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</a:t>
            </a:r>
            <a:r>
              <a:rPr b="0" i="1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Giới thiệu cơ sở dữ liệu quan hệ và ngôn ngữ truy vấn dữ liệu SQL</a:t>
            </a:r>
            <a:endParaRPr b="0" i="1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064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❖"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Nội dung</a:t>
            </a:r>
            <a:r>
              <a:rPr b="1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 b="1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-"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Dữ liệu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-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Cơ sở dữ liệu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-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Hệ quản trị cơ sở dữ liệu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-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Cấu trúc câu truy vấn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-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Các toán tử, hàm thường dùng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0"/>
          <p:cNvSpPr txBox="1"/>
          <p:nvPr/>
        </p:nvSpPr>
        <p:spPr>
          <a:xfrm>
            <a:off x="1219200" y="304800"/>
            <a:ext cx="7848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0081"/>
              </a:buClr>
              <a:buSzPts val="2800"/>
              <a:buFont typeface="Cabin"/>
              <a:buNone/>
            </a:pPr>
            <a:r>
              <a:rPr b="1" i="0" lang="en-US" sz="2800" u="none" cap="none" strike="noStrike">
                <a:solidFill>
                  <a:srgbClr val="DC0081"/>
                </a:solidFill>
                <a:latin typeface="Cabin"/>
                <a:ea typeface="Cabin"/>
                <a:cs typeface="Cabin"/>
                <a:sym typeface="Cabin"/>
              </a:rPr>
              <a:t>Agenda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>
            <p:ph idx="1" type="body"/>
          </p:nvPr>
        </p:nvSpPr>
        <p:spPr>
          <a:xfrm>
            <a:off x="1143000" y="824529"/>
            <a:ext cx="7874876" cy="60334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6604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bin"/>
                <a:ea typeface="Cabin"/>
                <a:cs typeface="Cabin"/>
                <a:sym typeface="Cabin"/>
              </a:rPr>
              <a:t>C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âu lệnh SELECT và các toán tử AND/OR/NOT/LIKE</a:t>
            </a:r>
            <a:endParaRPr/>
          </a:p>
          <a:p>
            <a:pPr indent="0" lvl="0" marL="6604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rPr b="1" i="1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Toán tử OR</a:t>
            </a:r>
            <a:endParaRPr/>
          </a:p>
          <a:p>
            <a:pPr indent="0" lvl="0" marL="6604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SELECT </a:t>
            </a:r>
            <a:r>
              <a:rPr b="0" i="1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column1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</a:t>
            </a:r>
            <a:r>
              <a:rPr b="0" i="1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 column2, ...</a:t>
            </a:r>
            <a:b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FROM </a:t>
            </a:r>
            <a:r>
              <a:rPr b="0" i="1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table_name</a:t>
            </a:r>
            <a:endParaRPr/>
          </a:p>
          <a:p>
            <a:pPr indent="0" lvl="0" marL="6604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WHERE </a:t>
            </a:r>
            <a:r>
              <a:rPr b="0" i="1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condition1 OR condition2</a:t>
            </a:r>
            <a:endParaRPr/>
          </a:p>
          <a:p>
            <a:pPr indent="0" lvl="0" marL="6604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6604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Ví dụ:</a:t>
            </a:r>
            <a:endParaRPr/>
          </a:p>
          <a:p>
            <a:pPr indent="0" lvl="0" marL="6604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SELECT * FROM Customers</a:t>
            </a:r>
            <a:b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WHERE City='Berlin' OR City='München';</a:t>
            </a:r>
            <a:endParaRPr b="1" i="0" sz="3200" u="none" cap="none" strike="noStrike">
              <a:solidFill>
                <a:schemeClr val="dk1"/>
              </a:solidFill>
              <a:highlight>
                <a:srgbClr val="FFFFFF"/>
              </a:highlight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96" name="Google Shape;196;p28"/>
          <p:cNvSpPr txBox="1"/>
          <p:nvPr/>
        </p:nvSpPr>
        <p:spPr>
          <a:xfrm>
            <a:off x="914400" y="0"/>
            <a:ext cx="8229600" cy="953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1400"/>
              <a:buFont typeface="Arial"/>
              <a:buNone/>
            </a:pPr>
            <a:r>
              <a:rPr b="0" i="0" lang="en-US" sz="4300" u="none" cap="none" strike="noStrike">
                <a:solidFill>
                  <a:srgbClr val="572314"/>
                </a:solidFill>
                <a:latin typeface="Tahoma"/>
                <a:ea typeface="Tahoma"/>
                <a:cs typeface="Tahoma"/>
                <a:sym typeface="Tahoma"/>
              </a:rPr>
              <a:t>CÂU LỆNH SELECT</a:t>
            </a:r>
            <a:endParaRPr b="0" i="0" sz="4300" u="none" cap="none" strike="noStrike">
              <a:solidFill>
                <a:srgbClr val="572314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>
            <p:ph idx="1" type="body"/>
          </p:nvPr>
        </p:nvSpPr>
        <p:spPr>
          <a:xfrm>
            <a:off x="1143000" y="824529"/>
            <a:ext cx="7874876" cy="60334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6604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bin"/>
                <a:ea typeface="Cabin"/>
                <a:cs typeface="Cabin"/>
                <a:sym typeface="Cabin"/>
              </a:rPr>
              <a:t>Câu lệnh SELECT và các toán tử 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AND/OR/NOT/LIKE</a:t>
            </a:r>
            <a:endParaRPr/>
          </a:p>
          <a:p>
            <a:pPr indent="0" lvl="0" marL="6604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rPr b="1" i="1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Toán tử NOT</a:t>
            </a:r>
            <a:endParaRPr/>
          </a:p>
          <a:p>
            <a:pPr indent="0" lvl="0" marL="6604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SELECT </a:t>
            </a:r>
            <a:r>
              <a:rPr b="0" i="1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column1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</a:t>
            </a:r>
            <a:r>
              <a:rPr b="0" i="1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 column2, ...</a:t>
            </a:r>
            <a:b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FROM </a:t>
            </a:r>
            <a:r>
              <a:rPr b="0" i="1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table_name</a:t>
            </a:r>
            <a:endParaRPr/>
          </a:p>
          <a:p>
            <a:pPr indent="0" lvl="0" marL="6604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WHERE </a:t>
            </a:r>
            <a:r>
              <a:rPr b="0" i="1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NOT Condition</a:t>
            </a:r>
            <a:endParaRPr/>
          </a:p>
          <a:p>
            <a:pPr indent="0" lvl="0" marL="6604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6604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Ví dụ:</a:t>
            </a:r>
            <a:endParaRPr/>
          </a:p>
          <a:p>
            <a:pPr indent="0" lvl="0" marL="6604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SELECT * FROM Customers</a:t>
            </a:r>
            <a:b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WHERE NOT Country='Germany';</a:t>
            </a:r>
            <a:endParaRPr b="1" i="0" sz="3200" u="none" cap="none" strike="noStrike">
              <a:solidFill>
                <a:schemeClr val="dk1"/>
              </a:solidFill>
              <a:highlight>
                <a:srgbClr val="FFFFFF"/>
              </a:highlight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02" name="Google Shape;202;p29"/>
          <p:cNvSpPr txBox="1"/>
          <p:nvPr/>
        </p:nvSpPr>
        <p:spPr>
          <a:xfrm>
            <a:off x="914400" y="0"/>
            <a:ext cx="8229600" cy="953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1400"/>
              <a:buFont typeface="Arial"/>
              <a:buNone/>
            </a:pPr>
            <a:r>
              <a:rPr b="0" i="0" lang="en-US" sz="4300" u="none" cap="none" strike="noStrike">
                <a:solidFill>
                  <a:srgbClr val="572314"/>
                </a:solidFill>
                <a:latin typeface="Tahoma"/>
                <a:ea typeface="Tahoma"/>
                <a:cs typeface="Tahoma"/>
                <a:sym typeface="Tahoma"/>
              </a:rPr>
              <a:t>CÂU LỆNH SELECT</a:t>
            </a:r>
            <a:endParaRPr b="0" i="0" sz="4300" u="none" cap="none" strike="noStrike">
              <a:solidFill>
                <a:srgbClr val="572314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/>
          <p:nvPr>
            <p:ph idx="1" type="body"/>
          </p:nvPr>
        </p:nvSpPr>
        <p:spPr>
          <a:xfrm>
            <a:off x="1143013" y="1324042"/>
            <a:ext cx="7875000" cy="43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6604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bin"/>
                <a:ea typeface="Cabin"/>
                <a:cs typeface="Cabin"/>
                <a:sym typeface="Cabin"/>
              </a:rPr>
              <a:t>Câu lệnh SELECT và các toán tử 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AND/OR/NOT/LIKE</a:t>
            </a:r>
            <a:endParaRPr/>
          </a:p>
          <a:p>
            <a:pPr indent="0" lvl="0" marL="6604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rPr b="1" i="1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Toán tử LIKE</a:t>
            </a:r>
            <a:endParaRPr/>
          </a:p>
          <a:p>
            <a:pPr indent="0" lvl="0" marL="6604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SELECT </a:t>
            </a:r>
            <a:r>
              <a:rPr b="0" i="1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column1, column2, ...</a:t>
            </a:r>
            <a:b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FROM </a:t>
            </a:r>
            <a:r>
              <a:rPr b="0" i="1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table_name</a:t>
            </a:r>
            <a:b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WHERE </a:t>
            </a:r>
            <a:r>
              <a:rPr b="0" i="1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column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 LIKE </a:t>
            </a:r>
            <a:r>
              <a:rPr b="0" i="1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pattern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;</a:t>
            </a:r>
            <a:endParaRPr/>
          </a:p>
          <a:p>
            <a:pPr indent="0" lvl="0" marL="6604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08" name="Google Shape;208;p30"/>
          <p:cNvSpPr txBox="1"/>
          <p:nvPr/>
        </p:nvSpPr>
        <p:spPr>
          <a:xfrm>
            <a:off x="965713" y="181425"/>
            <a:ext cx="8229600" cy="9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1400"/>
              <a:buFont typeface="Arial"/>
              <a:buNone/>
            </a:pPr>
            <a:r>
              <a:rPr b="0" i="0" lang="en-US" sz="4300" u="none" cap="none" strike="noStrike">
                <a:solidFill>
                  <a:srgbClr val="572314"/>
                </a:solidFill>
                <a:latin typeface="Tahoma"/>
                <a:ea typeface="Tahoma"/>
                <a:cs typeface="Tahoma"/>
                <a:sym typeface="Tahoma"/>
              </a:rPr>
              <a:t>CÂU LỆNH SELECT</a:t>
            </a:r>
            <a:endParaRPr b="0" i="0" sz="4300" u="none" cap="none" strike="noStrike">
              <a:solidFill>
                <a:srgbClr val="572314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 txBox="1"/>
          <p:nvPr>
            <p:ph idx="1" type="body"/>
          </p:nvPr>
        </p:nvSpPr>
        <p:spPr>
          <a:xfrm>
            <a:off x="1143000" y="619572"/>
            <a:ext cx="7874876" cy="4362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6604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bin"/>
                <a:ea typeface="Cabin"/>
                <a:cs typeface="Cabin"/>
                <a:sym typeface="Cabin"/>
              </a:rPr>
              <a:t>Câu lệnh SELECT và các toán tử 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AND/OR/NOT/LIKE</a:t>
            </a:r>
            <a:endParaRPr b="0" i="0" sz="3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6604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4" name="Google Shape;214;p31"/>
          <p:cNvSpPr txBox="1"/>
          <p:nvPr/>
        </p:nvSpPr>
        <p:spPr>
          <a:xfrm>
            <a:off x="914400" y="0"/>
            <a:ext cx="8229600" cy="953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1400"/>
              <a:buFont typeface="Arial"/>
              <a:buNone/>
            </a:pPr>
            <a:r>
              <a:rPr b="0" i="0" lang="en-US" sz="4300" u="none" cap="none" strike="noStrike">
                <a:solidFill>
                  <a:srgbClr val="572314"/>
                </a:solidFill>
                <a:latin typeface="Tahoma"/>
                <a:ea typeface="Tahoma"/>
                <a:cs typeface="Tahoma"/>
                <a:sym typeface="Tahoma"/>
              </a:rPr>
              <a:t>CÂU LỆNH SELECT</a:t>
            </a:r>
            <a:endParaRPr b="0" i="0" sz="4300" u="none" cap="none" strike="noStrike">
              <a:solidFill>
                <a:srgbClr val="572314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215" name="Google Shape;215;p31"/>
          <p:cNvGraphicFramePr/>
          <p:nvPr/>
        </p:nvGraphicFramePr>
        <p:xfrm>
          <a:off x="1143000" y="174997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{C983A191-C282-44E4-9782-58CD0393C773}</a:tableStyleId>
              </a:tblPr>
              <a:tblGrid>
                <a:gridCol w="3271350"/>
                <a:gridCol w="4477400"/>
              </a:tblGrid>
              <a:tr h="338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/>
                        <a:t>LIKE Operator</a:t>
                      </a:r>
                      <a:endParaRPr/>
                    </a:p>
                  </a:txBody>
                  <a:tcPr marT="57125" marB="57125" marR="57125" marL="1142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FBA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/>
                        <a:t>Description</a:t>
                      </a:r>
                      <a:endParaRPr/>
                    </a:p>
                  </a:txBody>
                  <a:tcPr marT="57125" marB="57125" marR="57125" marL="571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FBAD6"/>
                    </a:solidFill>
                  </a:tcPr>
                </a:tc>
              </a:tr>
              <a:tr h="435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WHERE CustomerName LIKE 'a%’;</a:t>
                      </a:r>
                      <a:endParaRPr/>
                    </a:p>
                  </a:txBody>
                  <a:tcPr marT="57125" marB="57125" marR="57125" marL="1142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Finds any values that start with "a"</a:t>
                      </a:r>
                      <a:endParaRPr/>
                    </a:p>
                  </a:txBody>
                  <a:tcPr marT="57125" marB="57125" marR="57125" marL="571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</a:tr>
              <a:tr h="435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WHERE CustomerName LIKE '%a’;</a:t>
                      </a:r>
                      <a:endParaRPr/>
                    </a:p>
                  </a:txBody>
                  <a:tcPr marT="57125" marB="57125" marR="57125" marL="1142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Finds any values that end with "a"</a:t>
                      </a:r>
                      <a:endParaRPr/>
                    </a:p>
                  </a:txBody>
                  <a:tcPr marT="57125" marB="57125" marR="57125" marL="571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35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WHERE CustomerName LIKE ‘%an%’;</a:t>
                      </a:r>
                      <a:endParaRPr/>
                    </a:p>
                  </a:txBody>
                  <a:tcPr marT="57125" marB="57125" marR="57125" marL="1142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Finds any values that have “an" in any position</a:t>
                      </a:r>
                      <a:endParaRPr/>
                    </a:p>
                  </a:txBody>
                  <a:tcPr marT="57125" marB="57125" marR="57125" marL="571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</a:tr>
              <a:tr h="422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WHERE </a:t>
                      </a:r>
                      <a:r>
                        <a:rPr b="0" i="0" lang="en-US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CustomerName</a:t>
                      </a:r>
                      <a:r>
                        <a:rPr lang="en-US" sz="1300" u="none" cap="none" strike="noStrike"/>
                        <a:t> LIKE '_r%’;</a:t>
                      </a:r>
                      <a:endParaRPr/>
                    </a:p>
                  </a:txBody>
                  <a:tcPr marT="57125" marB="57125" marR="57125" marL="1142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Finds any values that have "r" in the second position</a:t>
                      </a:r>
                      <a:endParaRPr/>
                    </a:p>
                  </a:txBody>
                  <a:tcPr marT="57125" marB="57125" marR="57125" marL="571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47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WHERE CustomerName LIKE 'a_%_%’;</a:t>
                      </a:r>
                      <a:endParaRPr/>
                    </a:p>
                  </a:txBody>
                  <a:tcPr marT="57125" marB="57125" marR="57125" marL="1142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Finds any values that start with "a" and are at least 3 characters in length</a:t>
                      </a:r>
                      <a:endParaRPr/>
                    </a:p>
                  </a:txBody>
                  <a:tcPr marT="57125" marB="57125" marR="57125" marL="571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</a:tr>
              <a:tr h="541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WHERE ContactName LIKE 'a%o’;</a:t>
                      </a:r>
                      <a:endParaRPr/>
                    </a:p>
                  </a:txBody>
                  <a:tcPr marT="57125" marB="57125" marR="57125" marL="1142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Finds any values that start with "a" and ends with "o"</a:t>
                      </a:r>
                      <a:endParaRPr/>
                    </a:p>
                  </a:txBody>
                  <a:tcPr marT="57125" marB="57125" marR="57125" marL="571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41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US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WHERE ContactName LIKE '[bsp]%';</a:t>
                      </a:r>
                      <a:endParaRPr/>
                    </a:p>
                  </a:txBody>
                  <a:tcPr marT="57125" marB="57125" marR="57125" marL="1142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Finds any values that start with b or s or p</a:t>
                      </a:r>
                      <a:endParaRPr/>
                    </a:p>
                  </a:txBody>
                  <a:tcPr marT="57125" marB="57125" marR="57125" marL="571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41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/>
                        <a:t>WHERE ContactName LIKE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'[a-c]%';</a:t>
                      </a:r>
                      <a:endParaRPr sz="13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57125" marB="57125" marR="57125" marL="1142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/>
                        <a:t>Finds any values that start with a or b or c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57125" marB="57125" marR="57125" marL="571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41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/>
                        <a:t>WHERE ContactName LIKE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'[!bsp]%';</a:t>
                      </a:r>
                      <a:endParaRPr sz="1300" u="none" cap="none" strike="noStrike"/>
                    </a:p>
                  </a:txBody>
                  <a:tcPr marT="57125" marB="57125" marR="57125" marL="1142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/>
                        <a:t>Finds any values that not start with b or s or p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57125" marB="57125" marR="57125" marL="571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/>
          <p:nvPr>
            <p:ph idx="1" type="body"/>
          </p:nvPr>
        </p:nvSpPr>
        <p:spPr>
          <a:xfrm>
            <a:off x="1024759" y="748330"/>
            <a:ext cx="7993200" cy="60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6604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bin"/>
                <a:ea typeface="Cabin"/>
                <a:cs typeface="Cabin"/>
                <a:sym typeface="Cabin"/>
              </a:rPr>
              <a:t>Câu lệnh SELECT và các toán tử </a:t>
            </a:r>
            <a:endParaRPr/>
          </a:p>
          <a:p>
            <a:pPr indent="0" lvl="0" marL="6604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AND/OR/NOT/LIKE</a:t>
            </a:r>
            <a:endParaRPr/>
          </a:p>
          <a:p>
            <a:pPr indent="0" lvl="0" marL="6604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Kết hợp các toán tử</a:t>
            </a:r>
            <a:endParaRPr b="1" i="0" sz="3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6604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Ví dụ1:</a:t>
            </a:r>
            <a:endParaRPr/>
          </a:p>
          <a:p>
            <a:pPr indent="0" lvl="0" marL="6604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SELECT * FROM Customers</a:t>
            </a:r>
            <a:b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WHERE Country='Germany' AND (City='Berlin' OR City= 'München');</a:t>
            </a:r>
            <a:endParaRPr/>
          </a:p>
          <a:p>
            <a:pPr indent="0" lvl="0" marL="6604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Ví dụ2:</a:t>
            </a:r>
            <a:endParaRPr b="0" i="0" sz="3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6604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SELECT * FROM Customers</a:t>
            </a:r>
            <a:b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WHERE NOT Country='Germany' AND NOT </a:t>
            </a:r>
            <a:endParaRPr/>
          </a:p>
          <a:p>
            <a:pPr indent="0" lvl="0" marL="6604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Country LIKE 'U%';</a:t>
            </a:r>
            <a:endParaRPr b="1" i="0" sz="3200" u="none" cap="none" strike="noStrike">
              <a:solidFill>
                <a:schemeClr val="dk1"/>
              </a:solidFill>
              <a:highlight>
                <a:srgbClr val="FFFFFF"/>
              </a:highlight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1" name="Google Shape;221;p32"/>
          <p:cNvSpPr txBox="1"/>
          <p:nvPr/>
        </p:nvSpPr>
        <p:spPr>
          <a:xfrm>
            <a:off x="914400" y="0"/>
            <a:ext cx="8229600" cy="953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1400"/>
              <a:buFont typeface="Arial"/>
              <a:buNone/>
            </a:pPr>
            <a:r>
              <a:rPr b="0" i="0" lang="en-US" sz="4300" u="none" cap="none" strike="noStrike">
                <a:solidFill>
                  <a:srgbClr val="572314"/>
                </a:solidFill>
                <a:latin typeface="Tahoma"/>
                <a:ea typeface="Tahoma"/>
                <a:cs typeface="Tahoma"/>
                <a:sym typeface="Tahoma"/>
              </a:rPr>
              <a:t>CÂU LỆNH SELECT</a:t>
            </a:r>
            <a:endParaRPr b="0" i="0" sz="4300" u="none" cap="none" strike="noStrike">
              <a:solidFill>
                <a:srgbClr val="572314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/>
          <p:nvPr>
            <p:ph idx="1" type="body"/>
          </p:nvPr>
        </p:nvSpPr>
        <p:spPr>
          <a:xfrm>
            <a:off x="1024759" y="824530"/>
            <a:ext cx="7993117" cy="60334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6604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bin"/>
                <a:ea typeface="Cabin"/>
                <a:cs typeface="Cabin"/>
                <a:sym typeface="Cabin"/>
              </a:rPr>
              <a:t>Câu lệnh SELECT và các h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àm</a:t>
            </a:r>
            <a:endParaRPr b="1" i="0" sz="3200" u="none" cap="none" strike="noStrike">
              <a:solidFill>
                <a:schemeClr val="dk1"/>
              </a:solidFill>
              <a:highlight>
                <a:srgbClr val="FFFFFF"/>
              </a:highlight>
              <a:latin typeface="Cabin"/>
              <a:ea typeface="Cabin"/>
              <a:cs typeface="Cabin"/>
              <a:sym typeface="Cabin"/>
            </a:endParaRPr>
          </a:p>
          <a:p>
            <a:pPr indent="0" lvl="0" marL="6604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MIN, MAX, COUNT, AVG, SUM</a:t>
            </a:r>
            <a:endParaRPr/>
          </a:p>
          <a:p>
            <a:pPr indent="0" lvl="0" marL="6604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rPr b="1" i="1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Hàm MIN:</a:t>
            </a:r>
            <a:endParaRPr/>
          </a:p>
          <a:p>
            <a:pPr indent="0" lvl="0" marL="6604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SELECT MIN(</a:t>
            </a:r>
            <a:r>
              <a:rPr b="0" i="1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column_name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  <a:b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FROM </a:t>
            </a:r>
            <a:r>
              <a:rPr b="0" i="1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table_name</a:t>
            </a:r>
            <a:b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WHERE </a:t>
            </a:r>
            <a:r>
              <a:rPr b="0" i="1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condition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;</a:t>
            </a:r>
            <a:endParaRPr/>
          </a:p>
          <a:p>
            <a:pPr indent="0" lvl="0" marL="6604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6604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Ví dụ:</a:t>
            </a:r>
            <a:endParaRPr/>
          </a:p>
          <a:p>
            <a:pPr indent="0" lvl="0" marL="6604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SELECT MIN(Price) AS SmallestPrice</a:t>
            </a:r>
            <a:b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FROM Products;</a:t>
            </a:r>
            <a:endParaRPr b="1" i="0" sz="3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7" name="Google Shape;227;p33"/>
          <p:cNvSpPr txBox="1"/>
          <p:nvPr/>
        </p:nvSpPr>
        <p:spPr>
          <a:xfrm>
            <a:off x="914400" y="0"/>
            <a:ext cx="8229600" cy="953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1400"/>
              <a:buFont typeface="Arial"/>
              <a:buNone/>
            </a:pPr>
            <a:r>
              <a:rPr b="0" i="0" lang="en-US" sz="4300" u="none" cap="none" strike="noStrike">
                <a:solidFill>
                  <a:srgbClr val="572314"/>
                </a:solidFill>
                <a:latin typeface="Tahoma"/>
                <a:ea typeface="Tahoma"/>
                <a:cs typeface="Tahoma"/>
                <a:sym typeface="Tahoma"/>
              </a:rPr>
              <a:t>CÂU LỆNH SELECT</a:t>
            </a:r>
            <a:endParaRPr b="0" i="0" sz="4300" u="none" cap="none" strike="noStrike">
              <a:solidFill>
                <a:srgbClr val="572314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 txBox="1"/>
          <p:nvPr>
            <p:ph idx="1" type="body"/>
          </p:nvPr>
        </p:nvSpPr>
        <p:spPr>
          <a:xfrm>
            <a:off x="1024759" y="824530"/>
            <a:ext cx="7993117" cy="60334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6604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bin"/>
                <a:ea typeface="Cabin"/>
                <a:cs typeface="Cabin"/>
                <a:sym typeface="Cabin"/>
              </a:rPr>
              <a:t>Câu lệnh SELECT và các h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àm</a:t>
            </a:r>
            <a:endParaRPr b="1" i="0" sz="3200" u="none" cap="none" strike="noStrike">
              <a:solidFill>
                <a:schemeClr val="dk1"/>
              </a:solidFill>
              <a:highlight>
                <a:srgbClr val="FFFFFF"/>
              </a:highlight>
              <a:latin typeface="Cabin"/>
              <a:ea typeface="Cabin"/>
              <a:cs typeface="Cabin"/>
              <a:sym typeface="Cabin"/>
            </a:endParaRPr>
          </a:p>
          <a:p>
            <a:pPr indent="0" lvl="0" marL="6604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MIN, MAX, COUNT, AVG, SUM</a:t>
            </a:r>
            <a:endParaRPr/>
          </a:p>
          <a:p>
            <a:pPr indent="0" lvl="0" marL="6604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rPr b="1" i="1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Hàm MAX:</a:t>
            </a:r>
            <a:endParaRPr/>
          </a:p>
          <a:p>
            <a:pPr indent="0" lvl="0" marL="6604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SELECT MAX (</a:t>
            </a:r>
            <a:r>
              <a:rPr b="0" i="1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column_name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  <a:b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FROM </a:t>
            </a:r>
            <a:r>
              <a:rPr b="0" i="1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table_name</a:t>
            </a:r>
            <a:b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WHERE </a:t>
            </a:r>
            <a:r>
              <a:rPr b="0" i="1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condition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;</a:t>
            </a:r>
            <a:endParaRPr/>
          </a:p>
          <a:p>
            <a:pPr indent="0" lvl="0" marL="6604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6604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Ví dụ:</a:t>
            </a:r>
            <a:endParaRPr/>
          </a:p>
          <a:p>
            <a:pPr indent="0" lvl="0" marL="6604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SELECT MAX(Price) AS LargestPrice</a:t>
            </a:r>
            <a:b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FROM Products;</a:t>
            </a:r>
            <a:endParaRPr b="1" i="0" sz="3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33" name="Google Shape;233;p34"/>
          <p:cNvSpPr txBox="1"/>
          <p:nvPr/>
        </p:nvSpPr>
        <p:spPr>
          <a:xfrm>
            <a:off x="914400" y="0"/>
            <a:ext cx="8229600" cy="953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1400"/>
              <a:buFont typeface="Arial"/>
              <a:buNone/>
            </a:pPr>
            <a:r>
              <a:rPr b="0" i="0" lang="en-US" sz="4300" u="none" cap="none" strike="noStrike">
                <a:solidFill>
                  <a:srgbClr val="572314"/>
                </a:solidFill>
                <a:latin typeface="Tahoma"/>
                <a:ea typeface="Tahoma"/>
                <a:cs typeface="Tahoma"/>
                <a:sym typeface="Tahoma"/>
              </a:rPr>
              <a:t>CÂU LỆNH SELECT</a:t>
            </a:r>
            <a:endParaRPr b="0" i="0" sz="4300" u="none" cap="none" strike="noStrike">
              <a:solidFill>
                <a:srgbClr val="572314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 txBox="1"/>
          <p:nvPr>
            <p:ph idx="1" type="body"/>
          </p:nvPr>
        </p:nvSpPr>
        <p:spPr>
          <a:xfrm>
            <a:off x="1024759" y="824530"/>
            <a:ext cx="7993117" cy="60334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6604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bin"/>
                <a:ea typeface="Cabin"/>
                <a:cs typeface="Cabin"/>
                <a:sym typeface="Cabin"/>
              </a:rPr>
              <a:t>Câu lệnh SELECT và các h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àm</a:t>
            </a:r>
            <a:endParaRPr b="1" i="0" sz="3200" u="none" cap="none" strike="noStrike">
              <a:solidFill>
                <a:schemeClr val="dk1"/>
              </a:solidFill>
              <a:highlight>
                <a:srgbClr val="FFFFFF"/>
              </a:highlight>
              <a:latin typeface="Cabin"/>
              <a:ea typeface="Cabin"/>
              <a:cs typeface="Cabin"/>
              <a:sym typeface="Cabin"/>
            </a:endParaRPr>
          </a:p>
          <a:p>
            <a:pPr indent="0" lvl="0" marL="6604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MIN, MAX, COUNT, AVG, SUM</a:t>
            </a:r>
            <a:endParaRPr/>
          </a:p>
          <a:p>
            <a:pPr indent="0" lvl="0" marL="6604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rPr b="1" i="1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Hàm COUNT:</a:t>
            </a:r>
            <a:endParaRPr/>
          </a:p>
          <a:p>
            <a:pPr indent="0" lvl="0" marL="6604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SELECT COUNT (</a:t>
            </a:r>
            <a:r>
              <a:rPr b="0" i="1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*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  <a:b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FROM </a:t>
            </a:r>
            <a:r>
              <a:rPr b="0" i="1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table_name</a:t>
            </a:r>
            <a:b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WHERE </a:t>
            </a:r>
            <a:r>
              <a:rPr b="0" i="1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condition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;</a:t>
            </a:r>
            <a:endParaRPr/>
          </a:p>
          <a:p>
            <a:pPr indent="0" lvl="0" marL="6604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6604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Ví dụ:</a:t>
            </a:r>
            <a:endParaRPr/>
          </a:p>
          <a:p>
            <a:pPr indent="0" lvl="0" marL="6604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SELECT  COUNT (</a:t>
            </a:r>
            <a:r>
              <a:rPr b="0" i="1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*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)  AS NumberOfProduct</a:t>
            </a:r>
            <a:b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FROM Products;</a:t>
            </a:r>
            <a:endParaRPr b="1" i="0" sz="3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39" name="Google Shape;239;p35"/>
          <p:cNvSpPr txBox="1"/>
          <p:nvPr/>
        </p:nvSpPr>
        <p:spPr>
          <a:xfrm>
            <a:off x="914400" y="0"/>
            <a:ext cx="8229600" cy="953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1400"/>
              <a:buFont typeface="Arial"/>
              <a:buNone/>
            </a:pPr>
            <a:r>
              <a:rPr b="0" i="0" lang="en-US" sz="4300" u="none" cap="none" strike="noStrike">
                <a:solidFill>
                  <a:srgbClr val="572314"/>
                </a:solidFill>
                <a:latin typeface="Tahoma"/>
                <a:ea typeface="Tahoma"/>
                <a:cs typeface="Tahoma"/>
                <a:sym typeface="Tahoma"/>
              </a:rPr>
              <a:t>CÂU LỆNH SELECT</a:t>
            </a:r>
            <a:endParaRPr b="0" i="0" sz="4300" u="none" cap="none" strike="noStrike">
              <a:solidFill>
                <a:srgbClr val="572314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6"/>
          <p:cNvSpPr txBox="1"/>
          <p:nvPr>
            <p:ph idx="1" type="body"/>
          </p:nvPr>
        </p:nvSpPr>
        <p:spPr>
          <a:xfrm>
            <a:off x="1024759" y="824530"/>
            <a:ext cx="7993117" cy="60334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6604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bin"/>
                <a:ea typeface="Cabin"/>
                <a:cs typeface="Cabin"/>
                <a:sym typeface="Cabin"/>
              </a:rPr>
              <a:t>Câu lệnh SELECT và các h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àm</a:t>
            </a:r>
            <a:endParaRPr b="1" i="0" sz="3200" u="none" cap="none" strike="noStrike">
              <a:solidFill>
                <a:schemeClr val="dk1"/>
              </a:solidFill>
              <a:highlight>
                <a:srgbClr val="FFFFFF"/>
              </a:highlight>
              <a:latin typeface="Cabin"/>
              <a:ea typeface="Cabin"/>
              <a:cs typeface="Cabin"/>
              <a:sym typeface="Cabin"/>
            </a:endParaRPr>
          </a:p>
          <a:p>
            <a:pPr indent="0" lvl="0" marL="6604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MIN, MAX, COUNT, AVG, SUM</a:t>
            </a:r>
            <a:endParaRPr/>
          </a:p>
          <a:p>
            <a:pPr indent="0" lvl="0" marL="6604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rPr b="1" i="1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Hàm AVG:</a:t>
            </a:r>
            <a:endParaRPr/>
          </a:p>
          <a:p>
            <a:pPr indent="0" lvl="0" marL="6604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SELECT AVG(</a:t>
            </a:r>
            <a:r>
              <a:rPr b="0" i="1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coumn_name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  <a:b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FROM </a:t>
            </a:r>
            <a:r>
              <a:rPr b="0" i="1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table_name</a:t>
            </a:r>
            <a:b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WHERE </a:t>
            </a:r>
            <a:r>
              <a:rPr b="0" i="1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condition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;</a:t>
            </a:r>
            <a:endParaRPr/>
          </a:p>
          <a:p>
            <a:pPr indent="0" lvl="0" marL="6604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6604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Ví dụ:</a:t>
            </a:r>
            <a:endParaRPr/>
          </a:p>
          <a:p>
            <a:pPr indent="0" lvl="0" marL="6604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SELECT  AVG (</a:t>
            </a:r>
            <a:r>
              <a:rPr b="0" i="1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Price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)  AS AvgOfPrice</a:t>
            </a:r>
            <a:b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FROM Products;</a:t>
            </a:r>
            <a:endParaRPr b="1" i="0" sz="3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45" name="Google Shape;245;p36"/>
          <p:cNvSpPr txBox="1"/>
          <p:nvPr/>
        </p:nvSpPr>
        <p:spPr>
          <a:xfrm>
            <a:off x="914400" y="0"/>
            <a:ext cx="8229600" cy="953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1400"/>
              <a:buFont typeface="Arial"/>
              <a:buNone/>
            </a:pPr>
            <a:r>
              <a:rPr b="0" i="0" lang="en-US" sz="4300" u="none" cap="none" strike="noStrike">
                <a:solidFill>
                  <a:srgbClr val="572314"/>
                </a:solidFill>
                <a:latin typeface="Tahoma"/>
                <a:ea typeface="Tahoma"/>
                <a:cs typeface="Tahoma"/>
                <a:sym typeface="Tahoma"/>
              </a:rPr>
              <a:t>CÂU LỆNH SELECT</a:t>
            </a:r>
            <a:endParaRPr b="0" i="0" sz="4300" u="none" cap="none" strike="noStrike">
              <a:solidFill>
                <a:srgbClr val="572314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7"/>
          <p:cNvSpPr txBox="1"/>
          <p:nvPr>
            <p:ph idx="1" type="body"/>
          </p:nvPr>
        </p:nvSpPr>
        <p:spPr>
          <a:xfrm>
            <a:off x="1024759" y="900730"/>
            <a:ext cx="7993200" cy="60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6604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bin"/>
                <a:ea typeface="Cabin"/>
                <a:cs typeface="Cabin"/>
                <a:sym typeface="Cabin"/>
              </a:rPr>
              <a:t>Câu lệnh SELECT và các h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àm</a:t>
            </a:r>
            <a:endParaRPr b="1" i="0" sz="3200" u="none" cap="none" strike="noStrike">
              <a:solidFill>
                <a:schemeClr val="dk1"/>
              </a:solidFill>
              <a:highlight>
                <a:srgbClr val="FFFFFF"/>
              </a:highlight>
              <a:latin typeface="Cabin"/>
              <a:ea typeface="Cabin"/>
              <a:cs typeface="Cabin"/>
              <a:sym typeface="Cabin"/>
            </a:endParaRPr>
          </a:p>
          <a:p>
            <a:pPr indent="0" lvl="0" marL="6604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MIN, MAX, COUNT, AVG, SUM</a:t>
            </a:r>
            <a:endParaRPr/>
          </a:p>
          <a:p>
            <a:pPr indent="0" lvl="0" marL="6604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Hàm SUM:</a:t>
            </a:r>
            <a:endParaRPr/>
          </a:p>
          <a:p>
            <a:pPr indent="0" lvl="0" marL="6604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SELECT SUM(</a:t>
            </a:r>
            <a:r>
              <a:rPr b="0" i="1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coumn_name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  <a:b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FROM </a:t>
            </a:r>
            <a:r>
              <a:rPr b="0" i="1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table_name</a:t>
            </a:r>
            <a:b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WHERE </a:t>
            </a:r>
            <a:r>
              <a:rPr b="0" i="1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condition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;</a:t>
            </a:r>
            <a:endParaRPr b="1" i="0" sz="3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6604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6604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Ví dụ:</a:t>
            </a:r>
            <a:endParaRPr/>
          </a:p>
          <a:p>
            <a:pPr indent="0" lvl="0" marL="6604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SELECT SUM(Quantity)</a:t>
            </a:r>
            <a:b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FROM OrderDetails;</a:t>
            </a:r>
            <a:endParaRPr b="1" i="0" sz="3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51" name="Google Shape;251;p37"/>
          <p:cNvSpPr txBox="1"/>
          <p:nvPr/>
        </p:nvSpPr>
        <p:spPr>
          <a:xfrm>
            <a:off x="914400" y="0"/>
            <a:ext cx="8229600" cy="953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1400"/>
              <a:buFont typeface="Arial"/>
              <a:buNone/>
            </a:pPr>
            <a:r>
              <a:rPr b="0" i="0" lang="en-US" sz="4300" u="none" cap="none" strike="noStrike">
                <a:solidFill>
                  <a:srgbClr val="572314"/>
                </a:solidFill>
                <a:latin typeface="Tahoma"/>
                <a:ea typeface="Tahoma"/>
                <a:cs typeface="Tahoma"/>
                <a:sym typeface="Tahoma"/>
              </a:rPr>
              <a:t>CÂU LỆNH SELECT</a:t>
            </a:r>
            <a:endParaRPr b="0" i="0" sz="4300" u="none" cap="none" strike="noStrike">
              <a:solidFill>
                <a:srgbClr val="572314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 txBox="1"/>
          <p:nvPr>
            <p:ph type="title"/>
          </p:nvPr>
        </p:nvSpPr>
        <p:spPr>
          <a:xfrm>
            <a:off x="914400" y="274700"/>
            <a:ext cx="8229600" cy="953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1400"/>
              <a:buFont typeface="Arial"/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D</a:t>
            </a:r>
            <a:r>
              <a:rPr b="0" i="0" lang="en-US" sz="4300" u="none" cap="none" strike="noStrike">
                <a:solidFill>
                  <a:srgbClr val="572314"/>
                </a:solidFill>
                <a:latin typeface="Tahoma"/>
                <a:ea typeface="Tahoma"/>
                <a:cs typeface="Tahoma"/>
                <a:sym typeface="Tahoma"/>
              </a:rPr>
              <a:t>ữ  liệu (data) là gì?</a:t>
            </a:r>
            <a:endParaRPr b="0" i="0" sz="4300" u="none" cap="none" strike="noStrike">
              <a:solidFill>
                <a:srgbClr val="572314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93" name="Google Shape;9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9925" y="1533100"/>
            <a:ext cx="4491900" cy="446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8"/>
          <p:cNvSpPr txBox="1"/>
          <p:nvPr>
            <p:ph type="title"/>
          </p:nvPr>
        </p:nvSpPr>
        <p:spPr>
          <a:xfrm>
            <a:off x="1435100" y="274637"/>
            <a:ext cx="7499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4300" u="none" cap="none" strike="noStrike">
              <a:solidFill>
                <a:srgbClr val="5723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58" name="Google Shape;258;p38"/>
          <p:cNvSpPr txBox="1"/>
          <p:nvPr>
            <p:ph idx="1" type="body"/>
          </p:nvPr>
        </p:nvSpPr>
        <p:spPr>
          <a:xfrm>
            <a:off x="1435100" y="1447800"/>
            <a:ext cx="7499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2636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59" name="Google Shape;25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5100" y="274625"/>
            <a:ext cx="7499400" cy="618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2"/>
          <p:cNvSpPr txBox="1"/>
          <p:nvPr>
            <p:ph idx="1" type="body"/>
          </p:nvPr>
        </p:nvSpPr>
        <p:spPr>
          <a:xfrm>
            <a:off x="1005100" y="1586525"/>
            <a:ext cx="7772400" cy="43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Tahoma"/>
              <a:buChar char="-"/>
            </a:pPr>
            <a:r>
              <a:rPr b="1" lang="en-US" sz="2400"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D</a:t>
            </a:r>
            <a:r>
              <a:rPr b="1" i="0" lang="en-US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ữ liệu</a:t>
            </a:r>
            <a:r>
              <a:rPr b="0" i="0" lang="en-US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 (</a:t>
            </a:r>
            <a:r>
              <a:rPr b="1" i="0" lang="en-US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data</a:t>
            </a:r>
            <a:r>
              <a:rPr b="0" i="0" lang="en-US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lang="en-US" sz="2400"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:</a:t>
            </a:r>
            <a:endParaRPr sz="2400"/>
          </a:p>
          <a:p>
            <a:pPr indent="-381000" lvl="0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ahoma"/>
              <a:buChar char="❖"/>
            </a:pPr>
            <a:r>
              <a:rPr lang="en-US" sz="2400"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Là các thông tin của đối tượng (người, vật…) được lưu trữ trên máy tính</a:t>
            </a:r>
            <a:endParaRPr sz="2400"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81000" lvl="0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ahoma"/>
              <a:buChar char="❖"/>
            </a:pPr>
            <a:r>
              <a:rPr lang="en-US" sz="2400"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Có thể truy cập vào để truy xuất thông tin</a:t>
            </a:r>
            <a:endParaRPr sz="2400"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810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ahoma"/>
              <a:buChar char="-"/>
            </a:pPr>
            <a:r>
              <a:rPr lang="en-US" sz="2400"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Dữ liệu được mô tả ở nhiều cách khác nhau (ký tự, số, hình ảnh…). Mỗi cách mô tả gắn với một ngữ nghĩa nào đó.</a:t>
            </a:r>
            <a:endParaRPr b="0" i="0" sz="2400" u="none" cap="none" strike="noStrike">
              <a:solidFill>
                <a:schemeClr val="dk1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9" name="Google Shape;99;p12"/>
          <p:cNvSpPr txBox="1"/>
          <p:nvPr/>
        </p:nvSpPr>
        <p:spPr>
          <a:xfrm>
            <a:off x="1005100" y="435425"/>
            <a:ext cx="8229600" cy="9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1400"/>
              <a:buFont typeface="Arial"/>
              <a:buNone/>
            </a:pPr>
            <a:r>
              <a:rPr lang="en-US" sz="4300">
                <a:solidFill>
                  <a:srgbClr val="572314"/>
                </a:solidFill>
                <a:latin typeface="Tahoma"/>
                <a:ea typeface="Tahoma"/>
                <a:cs typeface="Tahoma"/>
                <a:sym typeface="Tahoma"/>
              </a:rPr>
              <a:t>D</a:t>
            </a:r>
            <a:r>
              <a:rPr b="0" i="0" lang="en-US" sz="4300" u="none" cap="none" strike="noStrike">
                <a:solidFill>
                  <a:srgbClr val="572314"/>
                </a:solidFill>
                <a:latin typeface="Tahoma"/>
                <a:ea typeface="Tahoma"/>
                <a:cs typeface="Tahoma"/>
                <a:sym typeface="Tahoma"/>
              </a:rPr>
              <a:t>ữ  liệu (data) là gì?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 txBox="1"/>
          <p:nvPr>
            <p:ph idx="1" type="body"/>
          </p:nvPr>
        </p:nvSpPr>
        <p:spPr>
          <a:xfrm>
            <a:off x="1005100" y="1586525"/>
            <a:ext cx="7772400" cy="43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Tahoma"/>
              <a:buChar char="-"/>
            </a:pPr>
            <a:r>
              <a:rPr lang="en-US" sz="2400"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Dữ liệu có thể lưu trữ khác nhau, tuỳ thuộc vào ngữ cảnh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-3810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ahoma"/>
              <a:buChar char="-"/>
            </a:pPr>
            <a:r>
              <a:rPr lang="en-US" sz="2400"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Ví dụ: Khi quản lý sinh viên</a:t>
            </a:r>
            <a:endParaRPr sz="2400"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81000" lvl="0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ahoma"/>
              <a:buChar char="❖"/>
            </a:pPr>
            <a:r>
              <a:rPr lang="en-US" sz="2400"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Quản lý điểm: Mã sinh viên, họ tên, điểm môn 1, môn 2…</a:t>
            </a:r>
            <a:endParaRPr sz="2400"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81000" lvl="0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ahoma"/>
              <a:buChar char="❖"/>
            </a:pPr>
            <a:r>
              <a:rPr lang="en-US" sz="2400"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Quản lý thông tin sv: Mã sinh viên, họ tên, ngày tháng năm sinh, quê quán, lớp...</a:t>
            </a:r>
            <a:endParaRPr sz="2400"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5" name="Google Shape;105;p13"/>
          <p:cNvSpPr txBox="1"/>
          <p:nvPr/>
        </p:nvSpPr>
        <p:spPr>
          <a:xfrm>
            <a:off x="1005100" y="435425"/>
            <a:ext cx="8229600" cy="9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1400"/>
              <a:buFont typeface="Arial"/>
              <a:buNone/>
            </a:pPr>
            <a:r>
              <a:rPr lang="en-US" sz="4300">
                <a:solidFill>
                  <a:srgbClr val="572314"/>
                </a:solidFill>
                <a:latin typeface="Tahoma"/>
                <a:ea typeface="Tahoma"/>
                <a:cs typeface="Tahoma"/>
                <a:sym typeface="Tahoma"/>
              </a:rPr>
              <a:t>D</a:t>
            </a:r>
            <a:r>
              <a:rPr b="0" i="0" lang="en-US" sz="4300" u="none" cap="none" strike="noStrike">
                <a:solidFill>
                  <a:srgbClr val="572314"/>
                </a:solidFill>
                <a:latin typeface="Tahoma"/>
                <a:ea typeface="Tahoma"/>
                <a:cs typeface="Tahoma"/>
                <a:sym typeface="Tahoma"/>
              </a:rPr>
              <a:t>ữ  liệu (data) là gì?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/>
          <p:nvPr>
            <p:ph type="title"/>
          </p:nvPr>
        </p:nvSpPr>
        <p:spPr>
          <a:xfrm>
            <a:off x="914400" y="274700"/>
            <a:ext cx="8229600" cy="9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1400"/>
              <a:buFont typeface="Arial"/>
              <a:buNone/>
            </a:pPr>
            <a:r>
              <a:rPr b="0" i="0" lang="en-US" sz="4300" u="none" cap="none" strike="noStrike">
                <a:solidFill>
                  <a:srgbClr val="572314"/>
                </a:solidFill>
                <a:latin typeface="Tahoma"/>
                <a:ea typeface="Tahoma"/>
                <a:cs typeface="Tahoma"/>
                <a:sym typeface="Tahoma"/>
              </a:rPr>
              <a:t>Cơ  sở  dữ  liệu (database) là gì?</a:t>
            </a:r>
            <a:endParaRPr b="0" i="0" sz="4300" u="none" cap="none" strike="noStrike">
              <a:solidFill>
                <a:srgbClr val="572314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11" name="Google Shape;11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2175" y="1228400"/>
            <a:ext cx="5334061" cy="53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/>
          <p:nvPr>
            <p:ph idx="1" type="body"/>
          </p:nvPr>
        </p:nvSpPr>
        <p:spPr>
          <a:xfrm>
            <a:off x="1143000" y="824530"/>
            <a:ext cx="7772400" cy="49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914400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7" name="Google Shape;117;p15"/>
          <p:cNvSpPr txBox="1"/>
          <p:nvPr/>
        </p:nvSpPr>
        <p:spPr>
          <a:xfrm>
            <a:off x="914400" y="0"/>
            <a:ext cx="8229600" cy="9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1400"/>
              <a:buFont typeface="Arial"/>
              <a:buNone/>
            </a:pPr>
            <a:r>
              <a:rPr b="0" i="0" lang="en-US" sz="4300" u="none" cap="none" strike="noStrike">
                <a:solidFill>
                  <a:srgbClr val="572314"/>
                </a:solidFill>
                <a:latin typeface="Tahoma"/>
                <a:ea typeface="Tahoma"/>
                <a:cs typeface="Tahoma"/>
                <a:sym typeface="Tahoma"/>
              </a:rPr>
              <a:t>Cơ  sở  dữ  liệu (database) là gì?</a:t>
            </a:r>
            <a:endParaRPr/>
          </a:p>
        </p:txBody>
      </p:sp>
      <p:pic>
        <p:nvPicPr>
          <p:cNvPr id="118" name="Google Shape;11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1066325"/>
            <a:ext cx="7596775" cy="5498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/>
          <p:nvPr>
            <p:ph idx="1" type="body"/>
          </p:nvPr>
        </p:nvSpPr>
        <p:spPr>
          <a:xfrm>
            <a:off x="1005100" y="1586525"/>
            <a:ext cx="7772400" cy="48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-"/>
            </a:pPr>
            <a:r>
              <a:rPr b="1" i="0" lang="en-US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Cơ sở dữ liệu</a:t>
            </a:r>
            <a:r>
              <a:rPr lang="en-US" sz="2400"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:</a:t>
            </a:r>
            <a:r>
              <a:rPr b="0" i="0" lang="en-US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là một </a:t>
            </a:r>
            <a:r>
              <a:rPr b="1" i="0" lang="en-US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tập hợp </a:t>
            </a:r>
            <a:r>
              <a:rPr b="1" lang="en-US" sz="2400"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dữ liệu có cấu trúc liên kết</a:t>
            </a:r>
            <a:r>
              <a:rPr lang="en-US" sz="2400"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với nhau và được lưu trữ trong máy tính.</a:t>
            </a:r>
            <a:endParaRPr sz="2400"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810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ahoma"/>
              <a:buChar char="-"/>
            </a:pPr>
            <a:r>
              <a:rPr lang="en-US" sz="2400"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CSDL được thiết kế cho phép người dùng </a:t>
            </a:r>
            <a:r>
              <a:rPr b="1" lang="en-US" sz="2400"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lưu trữ</a:t>
            </a:r>
            <a:r>
              <a:rPr lang="en-US" sz="2400"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dữ liệu, </a:t>
            </a:r>
            <a:r>
              <a:rPr b="1" lang="en-US" sz="2400"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truy xuất</a:t>
            </a:r>
            <a:r>
              <a:rPr lang="en-US" sz="2400"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thông tin hoặc </a:t>
            </a:r>
            <a:r>
              <a:rPr b="1" lang="en-US" sz="2400"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cập nhật</a:t>
            </a:r>
            <a:r>
              <a:rPr lang="en-US" sz="2400"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dữ liệu.</a:t>
            </a:r>
            <a:endParaRPr sz="2400"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1005100" y="435425"/>
            <a:ext cx="8229600" cy="9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1400"/>
              <a:buFont typeface="Arial"/>
              <a:buNone/>
            </a:pPr>
            <a:r>
              <a:rPr b="0" i="0" lang="en-US" sz="4300" u="none" cap="none" strike="noStrike">
                <a:solidFill>
                  <a:srgbClr val="572314"/>
                </a:solidFill>
                <a:latin typeface="Tahoma"/>
                <a:ea typeface="Tahoma"/>
                <a:cs typeface="Tahoma"/>
                <a:sym typeface="Tahoma"/>
              </a:rPr>
              <a:t>Cơ  sở  dữ  liệu (database) là gì?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>
            <p:ph idx="1" type="body"/>
          </p:nvPr>
        </p:nvSpPr>
        <p:spPr>
          <a:xfrm>
            <a:off x="1143000" y="824530"/>
            <a:ext cx="7772400" cy="498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3000"/>
              <a:buFont typeface="Tahoma"/>
              <a:buChar char="-"/>
            </a:pPr>
            <a:r>
              <a:rPr lang="en-US" sz="3000"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CSDL được tổ chức có cấu trúc:</a:t>
            </a:r>
            <a:endParaRPr sz="3000"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419100" lvl="0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ahoma"/>
              <a:buChar char="❖"/>
            </a:pPr>
            <a:r>
              <a:rPr lang="en-US" sz="3000"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Các dữ liệu lưu trữ có cấu trúc thành các bản ghi (record), các trường dữ liệu (field)</a:t>
            </a:r>
            <a:endParaRPr sz="3000"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419100" lvl="0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ahoma"/>
              <a:buChar char="❖"/>
            </a:pPr>
            <a:r>
              <a:rPr lang="en-US" sz="3000"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Các dữ liệu lưu trữ có mối quan hệ (relation) với nhau.</a:t>
            </a:r>
            <a:endParaRPr sz="3000"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0" name="Google Shape;130;p17"/>
          <p:cNvSpPr txBox="1"/>
          <p:nvPr/>
        </p:nvSpPr>
        <p:spPr>
          <a:xfrm>
            <a:off x="914400" y="0"/>
            <a:ext cx="8229600" cy="953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1400"/>
              <a:buFont typeface="Arial"/>
              <a:buNone/>
            </a:pPr>
            <a:r>
              <a:rPr b="0" i="0" lang="en-US" sz="4300" u="none" cap="none" strike="noStrike">
                <a:solidFill>
                  <a:srgbClr val="572314"/>
                </a:solidFill>
                <a:latin typeface="Tahoma"/>
                <a:ea typeface="Tahoma"/>
                <a:cs typeface="Tahoma"/>
                <a:sym typeface="Tahoma"/>
              </a:rPr>
              <a:t>Cơ  sở  dữ  liệu (database) là gì?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Solstice">
  <a:themeElements>
    <a:clrScheme name="Solstice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olstice">
  <a:themeElements>
    <a:clrScheme name="Solstice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