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7010400" cy="9296400"/>
  <p:embeddedFontLs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Verdana" panose="020B0604030504040204" pitchFamily="34" charset="0"/>
      <p:regular r:id="rId35"/>
      <p:bold r:id="rId36"/>
      <p:italic r:id="rId37"/>
      <p:boldItalic r:id="rId38"/>
    </p:embeddedFont>
    <p:embeddedFont>
      <p:font typeface="Cabin"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07B11F-4106-4818-AAB2-0A76807CF7D2}">
  <a:tblStyle styleId="{5107B11F-4106-4818-AAB2-0A76807CF7D2}"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EA806D87-AACA-45BA-B73B-D7C5E190AF55}"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1925" y="0"/>
            <a:ext cx="3038475" cy="46513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35037" y="4416425"/>
            <a:ext cx="5140325" cy="418306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31262"/>
            <a:ext cx="3038475" cy="46513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1925" y="8831262"/>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sktester.com/collect-test-requiremen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sktester.com/collect-test-requiremen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sktester.com/introduction-and-concep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asktester.com/collect-test-artifac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sktester.com/collect-test-requiremen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935037" y="4416425"/>
            <a:ext cx="5140325" cy="41830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77" name="Google Shape;77;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e5018e61_0_35: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u="sng">
                <a:solidFill>
                  <a:schemeClr val="hlink"/>
                </a:solidFill>
                <a:hlinkClick r:id="rId3"/>
              </a:rPr>
              <a:t>https://www.asktester.com/collect-test-requirements/</a:t>
            </a:r>
            <a:endParaRPr sz="1300">
              <a:solidFill>
                <a:srgbClr val="1E1E1E"/>
              </a:solidFill>
              <a:highlight>
                <a:srgbClr val="FFFFFF"/>
              </a:highlight>
            </a:endParaRPr>
          </a:p>
          <a:p>
            <a:pPr marL="0" marR="0" lvl="0" indent="0" algn="l" rtl="0">
              <a:lnSpc>
                <a:spcPct val="100000"/>
              </a:lnSpc>
              <a:spcBef>
                <a:spcPts val="1500"/>
              </a:spcBef>
              <a:spcAft>
                <a:spcPts val="0"/>
              </a:spcAft>
              <a:buClr>
                <a:srgbClr val="000000"/>
              </a:buClr>
              <a:buSzPts val="1400"/>
              <a:buFont typeface="Arial"/>
              <a:buNone/>
            </a:pPr>
            <a:endParaRPr/>
          </a:p>
        </p:txBody>
      </p:sp>
      <p:sp>
        <p:nvSpPr>
          <p:cNvPr id="133" name="Google Shape;133;g87e5018e61_0_3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7e5018e61_0_4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u="sng">
                <a:solidFill>
                  <a:schemeClr val="hlink"/>
                </a:solidFill>
                <a:hlinkClick r:id="rId3"/>
              </a:rPr>
              <a:t>https://www.asktester.com/collect-test-requirements/</a:t>
            </a:r>
            <a:endParaRPr sz="1300">
              <a:solidFill>
                <a:srgbClr val="1E1E1E"/>
              </a:solidFill>
              <a:highlight>
                <a:srgbClr val="FFFFFF"/>
              </a:highlight>
            </a:endParaRPr>
          </a:p>
          <a:p>
            <a:pPr marL="0" marR="0" lvl="0" indent="0" algn="l" rtl="0">
              <a:lnSpc>
                <a:spcPct val="100000"/>
              </a:lnSpc>
              <a:spcBef>
                <a:spcPts val="1500"/>
              </a:spcBef>
              <a:spcAft>
                <a:spcPts val="0"/>
              </a:spcAft>
              <a:buClr>
                <a:srgbClr val="000000"/>
              </a:buClr>
              <a:buSzPts val="1400"/>
              <a:buFont typeface="Arial"/>
              <a:buNone/>
            </a:pPr>
            <a:endParaRPr/>
          </a:p>
        </p:txBody>
      </p:sp>
      <p:sp>
        <p:nvSpPr>
          <p:cNvPr id="139" name="Google Shape;139;g87e5018e61_0_4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46" name="Google Shape;146;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b176dbba5_1_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g5b176dbba5_1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61" name="Google Shape;161;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80c87d267_0_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u="sng">
                <a:solidFill>
                  <a:schemeClr val="hlink"/>
                </a:solidFill>
                <a:hlinkClick r:id="rId3"/>
              </a:rPr>
              <a:t>https://www.softwaretestingclass.com/how-to-write-good-test-cases/</a:t>
            </a:r>
            <a:endParaRPr sz="1800" b="0" i="0" u="none" strike="noStrike" cap="none">
              <a:solidFill>
                <a:srgbClr val="000000"/>
              </a:solidFill>
              <a:latin typeface="Arial"/>
              <a:ea typeface="Arial"/>
              <a:cs typeface="Arial"/>
              <a:sym typeface="Arial"/>
            </a:endParaRPr>
          </a:p>
        </p:txBody>
      </p:sp>
      <p:sp>
        <p:nvSpPr>
          <p:cNvPr id="191" name="Google Shape;191;g880c87d267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935037" y="4416425"/>
            <a:ext cx="5140325" cy="41830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84" name="Google Shape;84;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80c87d267_0_6: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u="sng">
                <a:solidFill>
                  <a:schemeClr val="hlink"/>
                </a:solidFill>
                <a:hlinkClick r:id="rId3"/>
              </a:rPr>
              <a:t>https://www.softwaretestingclass.com/how-to-write-good-test-cases/</a:t>
            </a:r>
            <a:endParaRPr sz="1800" b="0" i="0" u="none" strike="noStrike" cap="none">
              <a:solidFill>
                <a:srgbClr val="000000"/>
              </a:solidFill>
              <a:latin typeface="Arial"/>
              <a:ea typeface="Arial"/>
              <a:cs typeface="Arial"/>
              <a:sym typeface="Arial"/>
            </a:endParaRPr>
          </a:p>
        </p:txBody>
      </p:sp>
      <p:sp>
        <p:nvSpPr>
          <p:cNvPr id="197" name="Google Shape;197;g880c87d267_0_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2ef52e73a_1_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g42ef52e73a_1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2ef52e73a_1_7: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g42ef52e73a_1_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2ef52e73a_1_19: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217" name="Google Shape;217;g42ef52e73a_1_1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80c87d267_0_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80c87d267_0_13: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880c87d267_0_13: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24</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32" name="Google Shape;232;p16: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16:notes"/>
          <p:cNvSpPr txBox="1">
            <a:spLocks noGrp="1"/>
          </p:cNvSpPr>
          <p:nvPr>
            <p:ph type="sldNum" idx="12"/>
          </p:nvPr>
        </p:nvSpPr>
        <p:spPr>
          <a:xfrm>
            <a:off x="3971925" y="8831262"/>
            <a:ext cx="3038400" cy="465000"/>
          </a:xfrm>
          <a:prstGeom prst="rect">
            <a:avLst/>
          </a:prstGeom>
          <a:noFill/>
          <a:ln>
            <a:noFill/>
          </a:ln>
        </p:spPr>
        <p:txBody>
          <a:bodyPr spcFirstLastPara="1" wrap="square" lIns="93175" tIns="46575" rIns="93175" bIns="46575" anchor="b" anchorCtr="0">
            <a:noAutofit/>
          </a:bodyPr>
          <a:lstStyle/>
          <a:p>
            <a:pPr marL="0" marR="0" lvl="0" indent="0" algn="l"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96" name="Google Shape;96;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7e5018e61_0_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1E1E1E"/>
              </a:buClr>
              <a:buSzPts val="1000"/>
              <a:buChar char="●"/>
            </a:pPr>
            <a:r>
              <a:rPr lang="en-US" sz="1100" u="sng">
                <a:solidFill>
                  <a:schemeClr val="hlink"/>
                </a:solidFill>
                <a:hlinkClick r:id="rId3"/>
              </a:rPr>
              <a:t>https://www.asktester.com/introduction-and-concepts/</a:t>
            </a:r>
            <a:endParaRPr sz="1000" b="1">
              <a:solidFill>
                <a:srgbClr val="1E1E1E"/>
              </a:solidFill>
              <a:highlight>
                <a:srgbClr val="FFFFFF"/>
              </a:highlight>
            </a:endParaRPr>
          </a:p>
          <a:p>
            <a:pPr marL="457200" lvl="0" indent="-292100" algn="l" rtl="0">
              <a:lnSpc>
                <a:spcPct val="100000"/>
              </a:lnSpc>
              <a:spcBef>
                <a:spcPts val="0"/>
              </a:spcBef>
              <a:spcAft>
                <a:spcPts val="0"/>
              </a:spcAft>
              <a:buClr>
                <a:srgbClr val="1E1E1E"/>
              </a:buClr>
              <a:buSzPts val="1000"/>
              <a:buChar char="●"/>
            </a:pPr>
            <a:r>
              <a:rPr lang="en-US" sz="1000" b="1">
                <a:solidFill>
                  <a:srgbClr val="1E1E1E"/>
                </a:solidFill>
                <a:highlight>
                  <a:srgbClr val="FFFFFF"/>
                </a:highlight>
              </a:rPr>
              <a:t>Tracking your test coverage: </a:t>
            </a:r>
            <a:r>
              <a:rPr lang="en-US" sz="1300">
                <a:solidFill>
                  <a:srgbClr val="1E1E1E"/>
                </a:solidFill>
                <a:highlight>
                  <a:srgbClr val="FFFFFF"/>
                </a:highlight>
              </a:rPr>
              <a:t>Let’s consider your system under test as a Disneyland park, which you want to explore. Of course, you can just buy tickets and explore the park as you wish. While it’s fun to do that, there are great chances that you will miss interesting places. In this case, all you need is a map of the park. Similar in your project, you need a map to know what you need to test, what you have tested, what you don’t need to test.</a:t>
            </a:r>
            <a:endParaRPr sz="1300">
              <a:solidFill>
                <a:srgbClr val="1E1E1E"/>
              </a:solidFill>
              <a:highlight>
                <a:srgbClr val="FFFFFF"/>
              </a:highlight>
            </a:endParaRPr>
          </a:p>
          <a:p>
            <a:pPr marL="457200" lvl="0" indent="-292100" algn="l" rtl="0">
              <a:lnSpc>
                <a:spcPct val="100000"/>
              </a:lnSpc>
              <a:spcBef>
                <a:spcPts val="0"/>
              </a:spcBef>
              <a:spcAft>
                <a:spcPts val="0"/>
              </a:spcAft>
              <a:buClr>
                <a:srgbClr val="1E1E1E"/>
              </a:buClr>
              <a:buSzPts val="1000"/>
              <a:buChar char="●"/>
            </a:pPr>
            <a:r>
              <a:rPr lang="en-US" sz="1000" b="1">
                <a:solidFill>
                  <a:srgbClr val="1E1E1E"/>
                </a:solidFill>
                <a:highlight>
                  <a:srgbClr val="FFFFFF"/>
                </a:highlight>
              </a:rPr>
              <a:t>Maintain consistency: </a:t>
            </a:r>
            <a:r>
              <a:rPr lang="en-US" sz="1300">
                <a:solidFill>
                  <a:srgbClr val="1E1E1E"/>
                </a:solidFill>
                <a:highlight>
                  <a:srgbClr val="FFFFFF"/>
                </a:highlight>
              </a:rPr>
              <a:t>Let’s say you can brainstorm 100 test cases to test your system, but you don’t write them out. You memorize them. Unless you are a genius, there’s no way to remember all these test cases and things entailed such input data, step to perform the test, where to look at the result, what’s expected. If you have a written test cases, you don’t have to rely on your memory to do this test to maintain consistency.</a:t>
            </a:r>
            <a:endParaRPr sz="1300">
              <a:solidFill>
                <a:srgbClr val="1E1E1E"/>
              </a:solidFill>
              <a:highlight>
                <a:srgbClr val="FFFFFF"/>
              </a:highlight>
            </a:endParaRPr>
          </a:p>
          <a:p>
            <a:pPr marL="457200" lvl="0" indent="-292100" algn="l" rtl="0">
              <a:lnSpc>
                <a:spcPct val="100000"/>
              </a:lnSpc>
              <a:spcBef>
                <a:spcPts val="0"/>
              </a:spcBef>
              <a:spcAft>
                <a:spcPts val="0"/>
              </a:spcAft>
              <a:buClr>
                <a:srgbClr val="1E1E1E"/>
              </a:buClr>
              <a:buSzPts val="1000"/>
              <a:buChar char="●"/>
            </a:pPr>
            <a:r>
              <a:rPr lang="en-US" sz="1000" b="1">
                <a:solidFill>
                  <a:srgbClr val="1E1E1E"/>
                </a:solidFill>
                <a:highlight>
                  <a:srgbClr val="FFFFFF"/>
                </a:highlight>
              </a:rPr>
              <a:t>Reusability: </a:t>
            </a:r>
            <a:r>
              <a:rPr lang="en-US" sz="1300">
                <a:solidFill>
                  <a:srgbClr val="1E1E1E"/>
                </a:solidFill>
                <a:highlight>
                  <a:srgbClr val="FFFFFF"/>
                </a:highlight>
              </a:rPr>
              <a:t>Now you are the only tester in the project. What if your manager added another tester in your project and your manager wanted him to perform the same test as you did. What you simply need to do is to give him your well-written test cases and he can follow these exact tests to perform the test. It’s as simple as that.</a:t>
            </a:r>
            <a:endParaRPr sz="1300">
              <a:solidFill>
                <a:srgbClr val="1E1E1E"/>
              </a:solidFill>
              <a:highlight>
                <a:srgbClr val="FFFFFF"/>
              </a:highlight>
            </a:endParaRPr>
          </a:p>
          <a:p>
            <a:pPr marL="457200" lvl="0" indent="-292100" algn="l" rtl="0">
              <a:lnSpc>
                <a:spcPct val="100000"/>
              </a:lnSpc>
              <a:spcBef>
                <a:spcPts val="0"/>
              </a:spcBef>
              <a:spcAft>
                <a:spcPts val="0"/>
              </a:spcAft>
              <a:buClr>
                <a:srgbClr val="1E1E1E"/>
              </a:buClr>
              <a:buSzPts val="1000"/>
              <a:buChar char="●"/>
            </a:pPr>
            <a:r>
              <a:rPr lang="en-US" sz="1000" b="1">
                <a:solidFill>
                  <a:srgbClr val="1E1E1E"/>
                </a:solidFill>
                <a:highlight>
                  <a:srgbClr val="FFFFFF"/>
                </a:highlight>
              </a:rPr>
              <a:t>Easy to automate: </a:t>
            </a:r>
            <a:r>
              <a:rPr lang="en-US" sz="1300">
                <a:solidFill>
                  <a:srgbClr val="1E1E1E"/>
                </a:solidFill>
                <a:highlight>
                  <a:srgbClr val="FFFFFF"/>
                </a:highlight>
              </a:rPr>
              <a:t>Also, if you are planning to do an automated test in your project, these detailed test cases are perfect inputs for your test automation.</a:t>
            </a:r>
            <a:endParaRPr sz="1300">
              <a:solidFill>
                <a:srgbClr val="1E1E1E"/>
              </a:solidFill>
              <a:highlight>
                <a:srgbClr val="FFFFFF"/>
              </a:highlight>
            </a:endParaRPr>
          </a:p>
          <a:p>
            <a:pPr marL="0" lvl="0" indent="0" algn="l" rtl="0">
              <a:lnSpc>
                <a:spcPct val="115000"/>
              </a:lnSpc>
              <a:spcBef>
                <a:spcPts val="3800"/>
              </a:spcBef>
              <a:spcAft>
                <a:spcPts val="0"/>
              </a:spcAft>
              <a:buNone/>
            </a:pPr>
            <a:endParaRPr sz="1100">
              <a:solidFill>
                <a:schemeClr val="dk1"/>
              </a:solidFill>
            </a:endParaRPr>
          </a:p>
          <a:p>
            <a:pPr marL="0" lvl="0" indent="0" algn="l" rtl="0">
              <a:lnSpc>
                <a:spcPct val="180000"/>
              </a:lnSpc>
              <a:spcBef>
                <a:spcPts val="0"/>
              </a:spcBef>
              <a:spcAft>
                <a:spcPts val="0"/>
              </a:spcAft>
              <a:buNone/>
            </a:pPr>
            <a:endParaRPr sz="1300">
              <a:solidFill>
                <a:srgbClr val="1E1E1E"/>
              </a:solidFill>
              <a:highlight>
                <a:srgbClr val="FFFFFF"/>
              </a:highlight>
            </a:endParaRPr>
          </a:p>
          <a:p>
            <a:pPr marL="0" lvl="0" indent="0" algn="l" rtl="0">
              <a:lnSpc>
                <a:spcPct val="115000"/>
              </a:lnSpc>
              <a:spcBef>
                <a:spcPts val="1500"/>
              </a:spcBef>
              <a:spcAft>
                <a:spcPts val="0"/>
              </a:spcAft>
              <a:buNone/>
            </a:pPr>
            <a:endParaRPr sz="1100">
              <a:solidFill>
                <a:schemeClr val="dk1"/>
              </a:solidFill>
            </a:endParaRPr>
          </a:p>
          <a:p>
            <a:pPr marL="0" lvl="0" indent="0" algn="l" rtl="0">
              <a:lnSpc>
                <a:spcPct val="180000"/>
              </a:lnSpc>
              <a:spcBef>
                <a:spcPts val="0"/>
              </a:spcBef>
              <a:spcAft>
                <a:spcPts val="0"/>
              </a:spcAft>
              <a:buClr>
                <a:schemeClr val="dk1"/>
              </a:buClr>
              <a:buSzPts val="1100"/>
              <a:buFont typeface="Arial"/>
              <a:buNone/>
            </a:pPr>
            <a:endParaRPr sz="1300">
              <a:solidFill>
                <a:srgbClr val="1E1E1E"/>
              </a:solidFill>
              <a:highlight>
                <a:srgbClr val="FFFFFF"/>
              </a:highlight>
            </a:endParaRPr>
          </a:p>
          <a:p>
            <a:pPr marL="457200" lvl="0" indent="0" algn="l" rtl="0">
              <a:lnSpc>
                <a:spcPct val="115000"/>
              </a:lnSpc>
              <a:spcBef>
                <a:spcPts val="1500"/>
              </a:spcBef>
              <a:spcAft>
                <a:spcPts val="0"/>
              </a:spcAft>
              <a:buNone/>
            </a:pPr>
            <a:endParaRPr sz="1300">
              <a:solidFill>
                <a:srgbClr val="1E1E1E"/>
              </a:solidFill>
              <a:highlight>
                <a:srgbClr val="FFFFFF"/>
              </a:highlight>
            </a:endParaRPr>
          </a:p>
          <a:p>
            <a:pPr marL="457200" lvl="0" indent="0" algn="l" rtl="0">
              <a:lnSpc>
                <a:spcPct val="115000"/>
              </a:lnSpc>
              <a:spcBef>
                <a:spcPts val="3800"/>
              </a:spcBef>
              <a:spcAft>
                <a:spcPts val="0"/>
              </a:spcAft>
              <a:buNone/>
            </a:pPr>
            <a:endParaRPr sz="1300">
              <a:solidFill>
                <a:srgbClr val="1E1E1E"/>
              </a:solidFill>
              <a:highlight>
                <a:srgbClr val="FFFFFF"/>
              </a:highlight>
            </a:endParaRPr>
          </a:p>
          <a:p>
            <a:pPr marL="0" lvl="0" indent="0" algn="l" rtl="0">
              <a:lnSpc>
                <a:spcPct val="115000"/>
              </a:lnSpc>
              <a:spcBef>
                <a:spcPts val="3800"/>
              </a:spcBef>
              <a:spcAft>
                <a:spcPts val="0"/>
              </a:spcAft>
              <a:buClr>
                <a:schemeClr val="dk1"/>
              </a:buClr>
              <a:buSzPts val="1100"/>
              <a:buFont typeface="Arial"/>
              <a:buNone/>
            </a:pPr>
            <a:endParaRPr sz="1100">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102" name="Google Shape;102;g87e5018e61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7e5018e61_0_9: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108" name="Google Shape;108;g87e5018e61_0_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7e5018e61_0_14: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114" name="Google Shape;114;g87e5018e61_0_1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7e5018e61_0_20: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u="sng">
                <a:solidFill>
                  <a:schemeClr val="hlink"/>
                </a:solidFill>
                <a:hlinkClick r:id="rId3"/>
              </a:rPr>
              <a:t>https://www.asktester.com/collect-test-artifacts/</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These are common documents you can find in almost software projects. If you don’t find them, just ask your manager for these documents.</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These documents are really really important to design your test.</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Why? Because they contain </a:t>
            </a:r>
            <a:r>
              <a:rPr lang="en-US" sz="1300">
                <a:solidFill>
                  <a:srgbClr val="FF9900"/>
                </a:solidFill>
                <a:highlight>
                  <a:srgbClr val="FFFFFF"/>
                </a:highlight>
              </a:rPr>
              <a:t>REQUIREMENTS</a:t>
            </a:r>
            <a:endParaRPr sz="1300">
              <a:solidFill>
                <a:srgbClr val="FF9900"/>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Many new testers (and senior testers too) make this mistake:</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i="1">
                <a:solidFill>
                  <a:srgbClr val="1E1E1E"/>
                </a:solidFill>
                <a:highlight>
                  <a:srgbClr val="FFFFFF"/>
                </a:highlight>
              </a:rPr>
              <a:t>They do testing (and write theirs test cases) without understanding requirements.</a:t>
            </a:r>
            <a:endParaRPr sz="1300" i="1">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Don’t make this mistake!</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Actually, the requirement is an essential part of software engineering. I can’t think of how software is built without requirements. Every software is built to serve a specific user’s purpose with specific requirements.</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So, understanding requirement is a must-have activity before you can start any testing activity.</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Don’t skip this step.</a:t>
            </a:r>
            <a:endParaRPr sz="1300">
              <a:solidFill>
                <a:srgbClr val="1E1E1E"/>
              </a:solidFill>
              <a:highlight>
                <a:srgbClr val="FFFFFF"/>
              </a:highlight>
            </a:endParaRPr>
          </a:p>
          <a:p>
            <a:pPr marL="0" lvl="0" indent="0" algn="l" rtl="0">
              <a:lnSpc>
                <a:spcPct val="100000"/>
              </a:lnSpc>
              <a:spcBef>
                <a:spcPts val="1500"/>
              </a:spcBef>
              <a:spcAft>
                <a:spcPts val="0"/>
              </a:spcAft>
              <a:buClr>
                <a:schemeClr val="dk1"/>
              </a:buClr>
              <a:buSzPts val="1100"/>
              <a:buFont typeface="Arial"/>
              <a:buNone/>
            </a:pPr>
            <a:r>
              <a:rPr lang="en-US" sz="1300">
                <a:solidFill>
                  <a:srgbClr val="1E1E1E"/>
                </a:solidFill>
                <a:highlight>
                  <a:srgbClr val="FFFFFF"/>
                </a:highlight>
              </a:rPr>
              <a:t>Needless to say, the better you understand the requirement of your system, the better your testing is.</a:t>
            </a:r>
            <a:endParaRPr sz="1300">
              <a:solidFill>
                <a:srgbClr val="1E1E1E"/>
              </a:solidFill>
              <a:highlight>
                <a:srgbClr val="FFFFFF"/>
              </a:highlight>
            </a:endParaRPr>
          </a:p>
          <a:p>
            <a:pPr marL="0" marR="0" lvl="0" indent="0" algn="l" rtl="0">
              <a:lnSpc>
                <a:spcPct val="100000"/>
              </a:lnSpc>
              <a:spcBef>
                <a:spcPts val="1500"/>
              </a:spcBef>
              <a:spcAft>
                <a:spcPts val="0"/>
              </a:spcAft>
              <a:buClr>
                <a:srgbClr val="000000"/>
              </a:buClr>
              <a:buSzPts val="1400"/>
              <a:buFont typeface="Arial"/>
              <a:buNone/>
            </a:pPr>
            <a:endParaRPr/>
          </a:p>
        </p:txBody>
      </p:sp>
      <p:sp>
        <p:nvSpPr>
          <p:cNvPr id="121" name="Google Shape;121;g87e5018e61_0_2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e5018e61_0_29:notes"/>
          <p:cNvSpPr txBox="1">
            <a:spLocks noGrp="1"/>
          </p:cNvSpPr>
          <p:nvPr>
            <p:ph type="body" idx="1"/>
          </p:nvPr>
        </p:nvSpPr>
        <p:spPr>
          <a:xfrm>
            <a:off x="935037" y="4416425"/>
            <a:ext cx="51402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u="sng">
                <a:solidFill>
                  <a:schemeClr val="hlink"/>
                </a:solidFill>
                <a:hlinkClick r:id="rId3"/>
              </a:rPr>
              <a:t>https://www.asktester.com/collect-test-requirements/</a:t>
            </a:r>
            <a:endParaRPr sz="1300">
              <a:solidFill>
                <a:srgbClr val="1E1E1E"/>
              </a:solidFill>
              <a:highlight>
                <a:srgbClr val="FFFFFF"/>
              </a:highlight>
            </a:endParaRPr>
          </a:p>
          <a:p>
            <a:pPr marL="0" marR="0" lvl="0" indent="0" algn="l" rtl="0">
              <a:lnSpc>
                <a:spcPct val="100000"/>
              </a:lnSpc>
              <a:spcBef>
                <a:spcPts val="1500"/>
              </a:spcBef>
              <a:spcAft>
                <a:spcPts val="0"/>
              </a:spcAft>
              <a:buClr>
                <a:srgbClr val="000000"/>
              </a:buClr>
              <a:buSzPts val="1400"/>
              <a:buFont typeface="Arial"/>
              <a:buNone/>
            </a:pPr>
            <a:endParaRPr/>
          </a:p>
        </p:txBody>
      </p:sp>
      <p:sp>
        <p:nvSpPr>
          <p:cNvPr id="127" name="Google Shape;127;g87e5018e61_0_2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
          <p:cNvSpPr txBox="1">
            <a:spLocks noGrp="1"/>
          </p:cNvSpPr>
          <p:nvPr>
            <p:ph type="ctrTitle"/>
          </p:nvPr>
        </p:nvSpPr>
        <p:spPr>
          <a:xfrm>
            <a:off x="1432560" y="359898"/>
            <a:ext cx="7406640" cy="1472184"/>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28" name="Google Shape;28;p2"/>
          <p:cNvSpPr txBox="1">
            <a:spLocks noGrp="1"/>
          </p:cNvSpPr>
          <p:nvPr>
            <p:ph type="subTitle" idx="1"/>
          </p:nvPr>
        </p:nvSpPr>
        <p:spPr>
          <a:xfrm>
            <a:off x="1432560" y="1850064"/>
            <a:ext cx="7406640" cy="175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00"/>
              </a:spcBef>
              <a:spcAft>
                <a:spcPts val="0"/>
              </a:spcAft>
              <a:buClr>
                <a:schemeClr val="accent1"/>
              </a:buClr>
              <a:buSzPts val="2560"/>
              <a:buFont typeface="Noto Sans Symbols"/>
              <a:buNone/>
              <a:defRPr sz="2600" b="0" i="0" u="none" strike="noStrike" cap="none">
                <a:solidFill>
                  <a:srgbClr val="341108"/>
                </a:solidFill>
                <a:latin typeface="Cabin"/>
                <a:ea typeface="Cabin"/>
                <a:cs typeface="Cabin"/>
                <a:sym typeface="Cabin"/>
              </a:defRPr>
            </a:lvl1pPr>
            <a:lvl2pPr marR="0" lvl="1" algn="ctr" rtl="0">
              <a:lnSpc>
                <a:spcPct val="100000"/>
              </a:lnSpc>
              <a:spcBef>
                <a:spcPts val="550"/>
              </a:spcBef>
              <a:spcAft>
                <a:spcPts val="0"/>
              </a:spcAft>
              <a:buClr>
                <a:schemeClr val="accent1"/>
              </a:buClr>
              <a:buSzPts val="2800"/>
              <a:buFont typeface="Verdana"/>
              <a:buNone/>
              <a:defRPr sz="2800" b="0" i="0" u="none" strike="noStrike" cap="none">
                <a:solidFill>
                  <a:schemeClr val="dk1"/>
                </a:solidFill>
                <a:latin typeface="Cabin"/>
                <a:ea typeface="Cabin"/>
                <a:cs typeface="Cabin"/>
                <a:sym typeface="Cabin"/>
              </a:defRPr>
            </a:lvl2pPr>
            <a:lvl3pPr marR="0" lvl="2" algn="ctr" rtl="0">
              <a:lnSpc>
                <a:spcPct val="100000"/>
              </a:lnSpc>
              <a:spcBef>
                <a:spcPts val="480"/>
              </a:spcBef>
              <a:spcAft>
                <a:spcPts val="0"/>
              </a:spcAft>
              <a:buClr>
                <a:schemeClr val="accent2"/>
              </a:buClr>
              <a:buSzPts val="2400"/>
              <a:buFont typeface="Noto Sans Symbols"/>
              <a:buNone/>
              <a:defRPr sz="2400" b="0" i="0" u="none" strike="noStrike" cap="none">
                <a:solidFill>
                  <a:schemeClr val="dk1"/>
                </a:solidFill>
                <a:latin typeface="Cabin"/>
                <a:ea typeface="Cabin"/>
                <a:cs typeface="Cabin"/>
                <a:sym typeface="Cabin"/>
              </a:defRPr>
            </a:lvl3pPr>
            <a:lvl4pPr marR="0" lvl="3" algn="ctr" rtl="0">
              <a:lnSpc>
                <a:spcPct val="100000"/>
              </a:lnSpc>
              <a:spcBef>
                <a:spcPts val="400"/>
              </a:spcBef>
              <a:spcAft>
                <a:spcPts val="0"/>
              </a:spcAft>
              <a:buClr>
                <a:srgbClr val="C32D2E"/>
              </a:buClr>
              <a:buSzPts val="2000"/>
              <a:buFont typeface="Noto Sans Symbols"/>
              <a:buNone/>
              <a:defRPr sz="2000" b="0" i="0" u="none" strike="noStrike" cap="none">
                <a:solidFill>
                  <a:schemeClr val="dk1"/>
                </a:solidFill>
                <a:latin typeface="Cabin"/>
                <a:ea typeface="Cabin"/>
                <a:cs typeface="Cabin"/>
                <a:sym typeface="Cabin"/>
              </a:defRPr>
            </a:lvl4pPr>
            <a:lvl5pPr marR="0" lvl="4" algn="ctr" rtl="0">
              <a:lnSpc>
                <a:spcPct val="100000"/>
              </a:lnSpc>
              <a:spcBef>
                <a:spcPts val="400"/>
              </a:spcBef>
              <a:spcAft>
                <a:spcPts val="0"/>
              </a:spcAft>
              <a:buClr>
                <a:srgbClr val="84AA33"/>
              </a:buClr>
              <a:buSzPts val="2000"/>
              <a:buFont typeface="Noto Sans Symbols"/>
              <a:buNone/>
              <a:defRPr sz="2000" b="0" i="0" u="none" strike="noStrike" cap="none">
                <a:solidFill>
                  <a:schemeClr val="dk1"/>
                </a:solidFill>
                <a:latin typeface="Cabin"/>
                <a:ea typeface="Cabin"/>
                <a:cs typeface="Cabin"/>
                <a:sym typeface="Cabin"/>
              </a:defRPr>
            </a:lvl5pPr>
            <a:lvl6pPr marR="0" lvl="5" algn="ctr" rtl="0">
              <a:lnSpc>
                <a:spcPct val="100000"/>
              </a:lnSpc>
              <a:spcBef>
                <a:spcPts val="400"/>
              </a:spcBef>
              <a:spcAft>
                <a:spcPts val="0"/>
              </a:spcAft>
              <a:buClr>
                <a:schemeClr val="accent5"/>
              </a:buClr>
              <a:buSzPts val="2000"/>
              <a:buFont typeface="Noto Sans Symbols"/>
              <a:buNone/>
              <a:defRPr sz="2000" b="0" i="0" u="none" strike="noStrike" cap="none">
                <a:solidFill>
                  <a:schemeClr val="dk1"/>
                </a:solidFill>
                <a:latin typeface="Cabin"/>
                <a:ea typeface="Cabin"/>
                <a:cs typeface="Cabin"/>
                <a:sym typeface="Cabin"/>
              </a:defRPr>
            </a:lvl6pPr>
            <a:lvl7pPr marR="0" lvl="6"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7pPr>
            <a:lvl8pPr marR="0" lvl="7"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8pPr>
            <a:lvl9pPr marR="0" lvl="8"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9pPr>
          </a:lstStyle>
          <a:p>
            <a:endParaRPr/>
          </a:p>
        </p:txBody>
      </p:sp>
      <p:sp>
        <p:nvSpPr>
          <p:cNvPr id="29" name="Google Shape;29;p2"/>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0" name="Google Shape;30;p2"/>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47" name="Google Shape;47;p4"/>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lnSpc>
                <a:spcPct val="100000"/>
              </a:lnSpc>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lnSpc>
                <a:spcPct val="100000"/>
              </a:lnSpc>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8" name="Google Shape;48;p4"/>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4"/>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rot="5400000">
            <a:off x="4846637" y="2286002"/>
            <a:ext cx="5851525" cy="1828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53" name="Google Shape;53;p5"/>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91425" rIns="91425" bIns="91425"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lnSpc>
                <a:spcPct val="100000"/>
              </a:lnSpc>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lnSpc>
                <a:spcPct val="100000"/>
              </a:lnSpc>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4" name="Google Shape;54;p5"/>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5" name="Google Shape;55;p5"/>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Google Shape;56;p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59" name="Google Shape;59;p6"/>
          <p:cNvSpPr txBox="1">
            <a:spLocks noGrp="1"/>
          </p:cNvSpPr>
          <p:nvPr>
            <p:ph type="body" idx="1"/>
          </p:nvPr>
        </p:nvSpPr>
        <p:spPr>
          <a:xfrm rot="5400000">
            <a:off x="2784475" y="98425"/>
            <a:ext cx="4800600" cy="7499350"/>
          </a:xfrm>
          <a:prstGeom prst="rect">
            <a:avLst/>
          </a:prstGeom>
          <a:noFill/>
          <a:ln>
            <a:noFill/>
          </a:ln>
        </p:spPr>
        <p:txBody>
          <a:bodyPr spcFirstLastPara="1" wrap="square" lIns="91425" tIns="91425" rIns="91425" bIns="91425"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lnSpc>
                <a:spcPct val="100000"/>
              </a:lnSpc>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lnSpc>
                <a:spcPct val="100000"/>
              </a:lnSpc>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60" name="Google Shape;60;p6"/>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6"/>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435608" y="274320"/>
            <a:ext cx="749808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65" name="Google Shape;65;p7"/>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6" name="Google Shape;66;p7"/>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7" name="Google Shape;67;p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1435608" y="274320"/>
            <a:ext cx="749808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70" name="Google Shape;70;p8"/>
          <p:cNvSpPr txBox="1">
            <a:spLocks noGrp="1"/>
          </p:cNvSpPr>
          <p:nvPr>
            <p:ph type="body" idx="1"/>
          </p:nvPr>
        </p:nvSpPr>
        <p:spPr>
          <a:xfrm>
            <a:off x="1435608" y="1524000"/>
            <a:ext cx="3657600" cy="4663440"/>
          </a:xfrm>
          <a:prstGeom prst="rect">
            <a:avLst/>
          </a:prstGeom>
          <a:noFill/>
          <a:ln>
            <a:noFill/>
          </a:ln>
        </p:spPr>
        <p:txBody>
          <a:bodyPr spcFirstLastPara="1" wrap="square" lIns="91425" tIns="91425" rIns="91425" bIns="91425" anchor="t" anchorCtr="0">
            <a:noAutofit/>
          </a:bodyPr>
          <a:lstStyle>
            <a:lvl1pPr marL="457200" marR="0" lvl="0" indent="-370840" algn="l" rtl="0">
              <a:lnSpc>
                <a:spcPct val="100000"/>
              </a:lnSpc>
              <a:spcBef>
                <a:spcPts val="600"/>
              </a:spcBef>
              <a:spcAft>
                <a:spcPts val="0"/>
              </a:spcAft>
              <a:buClr>
                <a:schemeClr val="accent1"/>
              </a:buClr>
              <a:buSzPts val="224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100000"/>
              </a:lnSpc>
              <a:spcBef>
                <a:spcPts val="550"/>
              </a:spcBef>
              <a:spcAft>
                <a:spcPts val="0"/>
              </a:spcAft>
              <a:buClr>
                <a:schemeClr val="accent1"/>
              </a:buClr>
              <a:buSzPts val="2400"/>
              <a:buFont typeface="Verdana"/>
              <a:buChar char="◦"/>
              <a:defRPr sz="2400" b="0" i="0" u="none" strike="noStrike" cap="none">
                <a:solidFill>
                  <a:schemeClr val="dk1"/>
                </a:solidFill>
                <a:latin typeface="Cabin"/>
                <a:ea typeface="Cabin"/>
                <a:cs typeface="Cabin"/>
                <a:sym typeface="Cabin"/>
              </a:defRPr>
            </a:lvl2pPr>
            <a:lvl3pPr marL="1371600" marR="0" lvl="2"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Cabin"/>
                <a:ea typeface="Cabin"/>
                <a:cs typeface="Cabin"/>
                <a:sym typeface="Cabin"/>
              </a:defRPr>
            </a:lvl3pPr>
            <a:lvl4pPr marL="1828800" marR="0" lvl="3" indent="-342900" algn="l" rtl="0">
              <a:lnSpc>
                <a:spcPct val="100000"/>
              </a:lnSpc>
              <a:spcBef>
                <a:spcPts val="360"/>
              </a:spcBef>
              <a:spcAft>
                <a:spcPts val="0"/>
              </a:spcAft>
              <a:buClr>
                <a:srgbClr val="C32D2E"/>
              </a:buClr>
              <a:buSzPts val="1800"/>
              <a:buFont typeface="Noto Sans Symbols"/>
              <a:buChar char="⚫"/>
              <a:defRPr sz="1800" b="0" i="0" u="none" strike="noStrike" cap="none">
                <a:solidFill>
                  <a:schemeClr val="dk1"/>
                </a:solidFill>
                <a:latin typeface="Cabin"/>
                <a:ea typeface="Cabin"/>
                <a:cs typeface="Cabin"/>
                <a:sym typeface="Cabin"/>
              </a:defRPr>
            </a:lvl4pPr>
            <a:lvl5pPr marL="2286000" marR="0" lvl="4" indent="-342900" algn="l" rtl="0">
              <a:lnSpc>
                <a:spcPct val="100000"/>
              </a:lnSpc>
              <a:spcBef>
                <a:spcPts val="360"/>
              </a:spcBef>
              <a:spcAft>
                <a:spcPts val="0"/>
              </a:spcAft>
              <a:buClr>
                <a:srgbClr val="84AA33"/>
              </a:buClr>
              <a:buSzPts val="1800"/>
              <a:buFont typeface="Noto Sans Symbols"/>
              <a:buChar char="⚫"/>
              <a:defRPr sz="18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1" name="Google Shape;71;p8"/>
          <p:cNvSpPr txBox="1">
            <a:spLocks noGrp="1"/>
          </p:cNvSpPr>
          <p:nvPr>
            <p:ph type="body" idx="2"/>
          </p:nvPr>
        </p:nvSpPr>
        <p:spPr>
          <a:xfrm>
            <a:off x="5276088" y="1524000"/>
            <a:ext cx="3657600" cy="4663440"/>
          </a:xfrm>
          <a:prstGeom prst="rect">
            <a:avLst/>
          </a:prstGeom>
          <a:noFill/>
          <a:ln>
            <a:noFill/>
          </a:ln>
        </p:spPr>
        <p:txBody>
          <a:bodyPr spcFirstLastPara="1" wrap="square" lIns="91425" tIns="91425" rIns="91425" bIns="91425" anchor="t" anchorCtr="0">
            <a:noAutofit/>
          </a:bodyPr>
          <a:lstStyle>
            <a:lvl1pPr marL="457200" marR="0" lvl="0" indent="-370840" algn="l" rtl="0">
              <a:lnSpc>
                <a:spcPct val="100000"/>
              </a:lnSpc>
              <a:spcBef>
                <a:spcPts val="600"/>
              </a:spcBef>
              <a:spcAft>
                <a:spcPts val="0"/>
              </a:spcAft>
              <a:buClr>
                <a:schemeClr val="accent1"/>
              </a:buClr>
              <a:buSzPts val="2240"/>
              <a:buFont typeface="Noto Sans Symbols"/>
              <a:buChar char="●"/>
              <a:defRPr sz="2800" b="0" i="0" u="none" strike="noStrike" cap="none">
                <a:solidFill>
                  <a:schemeClr val="dk1"/>
                </a:solidFill>
                <a:latin typeface="Cabin"/>
                <a:ea typeface="Cabin"/>
                <a:cs typeface="Cabin"/>
                <a:sym typeface="Cabin"/>
              </a:defRPr>
            </a:lvl1pPr>
            <a:lvl2pPr marL="914400" marR="0" lvl="1" indent="-381000" algn="l" rtl="0">
              <a:lnSpc>
                <a:spcPct val="100000"/>
              </a:lnSpc>
              <a:spcBef>
                <a:spcPts val="550"/>
              </a:spcBef>
              <a:spcAft>
                <a:spcPts val="0"/>
              </a:spcAft>
              <a:buClr>
                <a:schemeClr val="accent1"/>
              </a:buClr>
              <a:buSzPts val="2400"/>
              <a:buFont typeface="Verdana"/>
              <a:buChar char="◦"/>
              <a:defRPr sz="2400" b="0" i="0" u="none" strike="noStrike" cap="none">
                <a:solidFill>
                  <a:schemeClr val="dk1"/>
                </a:solidFill>
                <a:latin typeface="Cabin"/>
                <a:ea typeface="Cabin"/>
                <a:cs typeface="Cabin"/>
                <a:sym typeface="Cabin"/>
              </a:defRPr>
            </a:lvl2pPr>
            <a:lvl3pPr marL="1371600" marR="0" lvl="2"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Cabin"/>
                <a:ea typeface="Cabin"/>
                <a:cs typeface="Cabin"/>
                <a:sym typeface="Cabin"/>
              </a:defRPr>
            </a:lvl3pPr>
            <a:lvl4pPr marL="1828800" marR="0" lvl="3" indent="-342900" algn="l" rtl="0">
              <a:lnSpc>
                <a:spcPct val="100000"/>
              </a:lnSpc>
              <a:spcBef>
                <a:spcPts val="360"/>
              </a:spcBef>
              <a:spcAft>
                <a:spcPts val="0"/>
              </a:spcAft>
              <a:buClr>
                <a:srgbClr val="C32D2E"/>
              </a:buClr>
              <a:buSzPts val="1800"/>
              <a:buFont typeface="Noto Sans Symbols"/>
              <a:buChar char="⚫"/>
              <a:defRPr sz="1800" b="0" i="0" u="none" strike="noStrike" cap="none">
                <a:solidFill>
                  <a:schemeClr val="dk1"/>
                </a:solidFill>
                <a:latin typeface="Cabin"/>
                <a:ea typeface="Cabin"/>
                <a:cs typeface="Cabin"/>
                <a:sym typeface="Cabin"/>
              </a:defRPr>
            </a:lvl4pPr>
            <a:lvl5pPr marL="2286000" marR="0" lvl="4" indent="-342900" algn="l" rtl="0">
              <a:lnSpc>
                <a:spcPct val="100000"/>
              </a:lnSpc>
              <a:spcBef>
                <a:spcPts val="360"/>
              </a:spcBef>
              <a:spcAft>
                <a:spcPts val="0"/>
              </a:spcAft>
              <a:buClr>
                <a:srgbClr val="84AA33"/>
              </a:buClr>
              <a:buSzPts val="1800"/>
              <a:buFont typeface="Noto Sans Symbols"/>
              <a:buChar char="⚫"/>
              <a:defRPr sz="18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2" name="Google Shape;72;p8"/>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8"/>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4" name="Google Shape;74;p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815975" y="-815975"/>
            <a:ext cx="1638300" cy="1638300"/>
          </a:xfrm>
          <a:custGeom>
            <a:avLst/>
            <a:gdLst/>
            <a:ahLst/>
            <a:cxnLst/>
            <a:rect l="l" t="t" r="r" b="b"/>
            <a:pathLst>
              <a:path w="120000" h="120000" extrusionOk="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156"/>
            </a:srgbClr>
          </a:solidFill>
          <a:ln w="9525" cap="rnd" cmpd="sng">
            <a:solidFill>
              <a:srgbClr val="D2C39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1" name="Google Shape;11;p1"/>
          <p:cNvSpPr/>
          <p:nvPr/>
        </p:nvSpPr>
        <p:spPr>
          <a:xfrm>
            <a:off x="168275" y="20637"/>
            <a:ext cx="1703387" cy="1703387"/>
          </a:xfrm>
          <a:prstGeom prst="ellipse">
            <a:avLst/>
          </a:prstGeom>
          <a:noFill/>
          <a:ln w="27300" cap="rnd" cmpd="sng">
            <a:solidFill>
              <a:srgbClr val="FFF6DB"/>
            </a:solidFill>
            <a:prstDash val="solid"/>
            <a:miter lim="8000"/>
            <a:headEnd type="none" w="sm" len="sm"/>
            <a:tailEnd type="none" w="sm" len="sm"/>
          </a:ln>
          <a:effectLst>
            <a:outerShdw blurRad="63500" dist="25400" dir="5400000">
              <a:srgbClr val="AFA58D">
                <a:alpha val="8431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12" name="Google Shape;12;p1"/>
          <p:cNvGrpSpPr/>
          <p:nvPr/>
        </p:nvGrpSpPr>
        <p:grpSpPr>
          <a:xfrm>
            <a:off x="171450" y="1042987"/>
            <a:ext cx="1157287" cy="1150937"/>
            <a:chOff x="171450" y="1042987"/>
            <a:chExt cx="1157287" cy="1150937"/>
          </a:xfrm>
        </p:grpSpPr>
        <p:pic>
          <p:nvPicPr>
            <p:cNvPr id="13" name="Google Shape;13;p1"/>
            <p:cNvPicPr preferRelativeResize="0"/>
            <p:nvPr/>
          </p:nvPicPr>
          <p:blipFill rotWithShape="1">
            <a:blip r:embed="rId4">
              <a:alphaModFix/>
            </a:blip>
            <a:srcRect/>
            <a:stretch/>
          </p:blipFill>
          <p:spPr>
            <a:xfrm>
              <a:off x="171450" y="1042987"/>
              <a:ext cx="1157287" cy="1150937"/>
            </a:xfrm>
            <a:prstGeom prst="rect">
              <a:avLst/>
            </a:prstGeom>
            <a:noFill/>
            <a:ln>
              <a:noFill/>
            </a:ln>
          </p:spPr>
        </p:pic>
        <p:sp>
          <p:nvSpPr>
            <p:cNvPr id="14" name="Google Shape;14;p1"/>
            <p:cNvSpPr txBox="1"/>
            <p:nvPr/>
          </p:nvSpPr>
          <p:spPr>
            <a:xfrm rot="2280000">
              <a:off x="347662" y="1216025"/>
              <a:ext cx="795337" cy="7794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5" name="Google Shape;15;p1"/>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1014412" y="0"/>
            <a:ext cx="73025" cy="6858000"/>
          </a:xfrm>
          <a:prstGeom prst="rect">
            <a:avLst/>
          </a:prstGeom>
          <a:solidFill>
            <a:schemeClr val="lt1"/>
          </a:solidFill>
          <a:ln>
            <a:noFill/>
          </a:ln>
          <a:effectLst>
            <a:outerShdw blurRad="63500" dist="38000" dir="10800000">
              <a:srgbClr val="706B5F">
                <a:alpha val="2431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17" name="Google Shape;17;p1"/>
          <p:cNvGrpSpPr/>
          <p:nvPr/>
        </p:nvGrpSpPr>
        <p:grpSpPr>
          <a:xfrm>
            <a:off x="914400" y="1408112"/>
            <a:ext cx="225425" cy="219075"/>
            <a:chOff x="914400" y="1408112"/>
            <a:chExt cx="225425" cy="219075"/>
          </a:xfrm>
        </p:grpSpPr>
        <p:pic>
          <p:nvPicPr>
            <p:cNvPr id="18" name="Google Shape;18;p1"/>
            <p:cNvPicPr preferRelativeResize="0"/>
            <p:nvPr/>
          </p:nvPicPr>
          <p:blipFill rotWithShape="1">
            <a:blip r:embed="rId5">
              <a:alphaModFix/>
            </a:blip>
            <a:srcRect/>
            <a:stretch/>
          </p:blipFill>
          <p:spPr>
            <a:xfrm>
              <a:off x="914400" y="1408112"/>
              <a:ext cx="225425" cy="219075"/>
            </a:xfrm>
            <a:prstGeom prst="rect">
              <a:avLst/>
            </a:prstGeom>
            <a:noFill/>
            <a:ln>
              <a:noFill/>
            </a:ln>
          </p:spPr>
        </p:pic>
        <p:sp>
          <p:nvSpPr>
            <p:cNvPr id="19" name="Google Shape;19;p1"/>
            <p:cNvSpPr txBox="1"/>
            <p:nvPr/>
          </p:nvSpPr>
          <p:spPr>
            <a:xfrm>
              <a:off x="952500" y="1444625"/>
              <a:ext cx="149225" cy="1492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0" name="Google Shape;20;p1"/>
          <p:cNvSpPr/>
          <p:nvPr/>
        </p:nvSpPr>
        <p:spPr>
          <a:xfrm>
            <a:off x="1157287" y="1344612"/>
            <a:ext cx="63500" cy="65087"/>
          </a:xfrm>
          <a:prstGeom prst="ellipse">
            <a:avLst/>
          </a:prstGeom>
          <a:noFill/>
          <a:ln w="12700" cap="rnd" cmpd="sng">
            <a:solidFill>
              <a:srgbClr val="307F93">
                <a:alpha val="59215"/>
              </a:srgb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1" name="Google Shape;21;p1"/>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22" name="Google Shape;22;p1"/>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lnSpc>
                <a:spcPct val="100000"/>
              </a:lnSpc>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lnSpc>
                <a:spcPct val="100000"/>
              </a:lnSpc>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23" name="Google Shape;23;p1"/>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1"/>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32"/>
        <p:cNvGrpSpPr/>
        <p:nvPr/>
      </p:nvGrpSpPr>
      <p:grpSpPr>
        <a:xfrm>
          <a:off x="0" y="0"/>
          <a:ext cx="0" cy="0"/>
          <a:chOff x="0" y="0"/>
          <a:chExt cx="0" cy="0"/>
        </a:xfrm>
      </p:grpSpPr>
      <p:sp>
        <p:nvSpPr>
          <p:cNvPr id="33" name="Google Shape;33;p3"/>
          <p:cNvSpPr/>
          <p:nvPr/>
        </p:nvSpPr>
        <p:spPr>
          <a:xfrm>
            <a:off x="-815975" y="-815975"/>
            <a:ext cx="1638300" cy="1638300"/>
          </a:xfrm>
          <a:custGeom>
            <a:avLst/>
            <a:gdLst/>
            <a:ahLst/>
            <a:cxnLst/>
            <a:rect l="l" t="t" r="r" b="b"/>
            <a:pathLst>
              <a:path w="120000" h="120000" extrusionOk="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156"/>
            </a:srgbClr>
          </a:solidFill>
          <a:ln w="9525" cap="rnd" cmpd="sng">
            <a:solidFill>
              <a:srgbClr val="D2C39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4" name="Google Shape;34;p3"/>
          <p:cNvSpPr/>
          <p:nvPr/>
        </p:nvSpPr>
        <p:spPr>
          <a:xfrm>
            <a:off x="168275" y="20637"/>
            <a:ext cx="1703387" cy="1703387"/>
          </a:xfrm>
          <a:prstGeom prst="ellipse">
            <a:avLst/>
          </a:prstGeom>
          <a:noFill/>
          <a:ln w="27300" cap="rnd" cmpd="sng">
            <a:solidFill>
              <a:srgbClr val="FFF6DB"/>
            </a:solidFill>
            <a:prstDash val="solid"/>
            <a:miter lim="8000"/>
            <a:headEnd type="none" w="sm" len="sm"/>
            <a:tailEnd type="none" w="sm" len="sm"/>
          </a:ln>
          <a:effectLst>
            <a:outerShdw blurRad="63500" dist="25400" dir="5400000">
              <a:srgbClr val="AFA58D">
                <a:alpha val="8431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35" name="Google Shape;35;p3"/>
          <p:cNvGrpSpPr/>
          <p:nvPr/>
        </p:nvGrpSpPr>
        <p:grpSpPr>
          <a:xfrm>
            <a:off x="171450" y="1042987"/>
            <a:ext cx="1157287" cy="1150937"/>
            <a:chOff x="171450" y="1042987"/>
            <a:chExt cx="1157287" cy="1150937"/>
          </a:xfrm>
        </p:grpSpPr>
        <p:pic>
          <p:nvPicPr>
            <p:cNvPr id="36" name="Google Shape;36;p3"/>
            <p:cNvPicPr preferRelativeResize="0"/>
            <p:nvPr/>
          </p:nvPicPr>
          <p:blipFill rotWithShape="1">
            <a:blip r:embed="rId8">
              <a:alphaModFix/>
            </a:blip>
            <a:srcRect/>
            <a:stretch/>
          </p:blipFill>
          <p:spPr>
            <a:xfrm>
              <a:off x="171450" y="1042987"/>
              <a:ext cx="1157287" cy="1150937"/>
            </a:xfrm>
            <a:prstGeom prst="rect">
              <a:avLst/>
            </a:prstGeom>
            <a:noFill/>
            <a:ln>
              <a:noFill/>
            </a:ln>
          </p:spPr>
        </p:pic>
        <p:sp>
          <p:nvSpPr>
            <p:cNvPr id="37" name="Google Shape;37;p3"/>
            <p:cNvSpPr txBox="1"/>
            <p:nvPr/>
          </p:nvSpPr>
          <p:spPr>
            <a:xfrm rot="2280000">
              <a:off x="347662" y="1216025"/>
              <a:ext cx="795337" cy="7794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8" name="Google Shape;38;p3"/>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9" name="Google Shape;39;p3"/>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1pPr>
            <a:lvl2pPr marR="0" lvl="1"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2pPr>
            <a:lvl3pPr marR="0" lvl="2"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3pPr>
            <a:lvl4pPr marR="0" lvl="3"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4pPr>
            <a:lvl5pPr marR="0" lvl="4"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5pPr>
            <a:lvl6pPr marR="0" lvl="5"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6pPr>
            <a:lvl7pPr marR="0" lvl="6"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7pPr>
            <a:lvl8pPr marR="0" lvl="7"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8pPr>
            <a:lvl9pPr marR="0" lvl="8" algn="l" rtl="0">
              <a:lnSpc>
                <a:spcPct val="100000"/>
              </a:lnSpc>
              <a:spcBef>
                <a:spcPts val="0"/>
              </a:spcBef>
              <a:spcAft>
                <a:spcPts val="0"/>
              </a:spcAft>
              <a:buClr>
                <a:srgbClr val="000000"/>
              </a:buClr>
              <a:buSzPts val="1400"/>
              <a:buFont typeface="Arial"/>
              <a:buNone/>
              <a:defRPr sz="4300" b="0" i="0" u="none" strike="noStrike" cap="none">
                <a:solidFill>
                  <a:srgbClr val="572314"/>
                </a:solidFill>
                <a:latin typeface="Cabin"/>
                <a:ea typeface="Cabin"/>
                <a:cs typeface="Cabin"/>
                <a:sym typeface="Cabin"/>
              </a:defRPr>
            </a:lvl9pPr>
          </a:lstStyle>
          <a:p>
            <a:endParaRPr/>
          </a:p>
        </p:txBody>
      </p:sp>
      <p:sp>
        <p:nvSpPr>
          <p:cNvPr id="40" name="Google Shape;40;p3"/>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lnSpc>
                <a:spcPct val="100000"/>
              </a:lnSpc>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lnSpc>
                <a:spcPct val="100000"/>
              </a:lnSpc>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1" name="Google Shape;41;p3"/>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2" name="Google Shape;42;p3"/>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Google Shape;43;p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SzPts val="1200"/>
              <a:buFont typeface="Times New Roman"/>
              <a:buNone/>
              <a:defRPr sz="1200" b="0" i="0" u="none" strike="noStrike" cap="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44" name="Google Shape;44;p3"/>
          <p:cNvSpPr txBox="1"/>
          <p:nvPr/>
        </p:nvSpPr>
        <p:spPr>
          <a:xfrm>
            <a:off x="1014412" y="0"/>
            <a:ext cx="73025" cy="6858000"/>
          </a:xfrm>
          <a:prstGeom prst="rect">
            <a:avLst/>
          </a:prstGeom>
          <a:solidFill>
            <a:schemeClr val="lt1"/>
          </a:solidFill>
          <a:ln>
            <a:noFill/>
          </a:ln>
          <a:effectLst>
            <a:outerShdw blurRad="63500" dist="38000" dir="10800000">
              <a:srgbClr val="706B5F">
                <a:alpha val="2431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sktester.com/email-course-effective-test-case-desig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softwaretestingclass.com/how-to-write-good-test-cas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9"/>
          <p:cNvSpPr/>
          <p:nvPr/>
        </p:nvSpPr>
        <p:spPr>
          <a:xfrm>
            <a:off x="-23812" y="-23812"/>
            <a:ext cx="9191625" cy="69056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bin"/>
              <a:buNone/>
            </a:pPr>
            <a:r>
              <a:rPr lang="en-US" sz="2400" b="0" i="0" u="none" strike="noStrike" cap="none">
                <a:solidFill>
                  <a:schemeClr val="lt1"/>
                </a:solidFill>
                <a:latin typeface="Cabin"/>
                <a:ea typeface="Cabin"/>
                <a:cs typeface="Cabin"/>
                <a:sym typeface="Cabin"/>
              </a:rPr>
              <a:t>234560</a:t>
            </a:r>
            <a:endParaRPr sz="1400" b="0" i="0" u="none" strike="noStrike" cap="none">
              <a:solidFill>
                <a:srgbClr val="000000"/>
              </a:solidFill>
              <a:latin typeface="Arial"/>
              <a:ea typeface="Arial"/>
              <a:cs typeface="Arial"/>
              <a:sym typeface="Arial"/>
            </a:endParaRPr>
          </a:p>
        </p:txBody>
      </p:sp>
      <p:pic>
        <p:nvPicPr>
          <p:cNvPr id="80" name="Google Shape;80;p9" descr="mocup nam 1.wmf"/>
          <p:cNvPicPr preferRelativeResize="0"/>
          <p:nvPr/>
        </p:nvPicPr>
        <p:blipFill rotWithShape="1">
          <a:blip r:embed="rId3">
            <a:alphaModFix/>
          </a:blip>
          <a:srcRect/>
          <a:stretch/>
        </p:blipFill>
        <p:spPr>
          <a:xfrm>
            <a:off x="0" y="0"/>
            <a:ext cx="7788275" cy="5029200"/>
          </a:xfrm>
          <a:prstGeom prst="rect">
            <a:avLst/>
          </a:prstGeom>
          <a:noFill/>
          <a:ln>
            <a:noFill/>
          </a:ln>
        </p:spPr>
      </p:pic>
      <p:sp>
        <p:nvSpPr>
          <p:cNvPr id="81" name="Google Shape;81;p9"/>
          <p:cNvSpPr txBox="1"/>
          <p:nvPr/>
        </p:nvSpPr>
        <p:spPr>
          <a:xfrm>
            <a:off x="344128" y="1236406"/>
            <a:ext cx="6676103" cy="16509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None/>
            </a:pPr>
            <a:r>
              <a:rPr lang="en-US" sz="4800" b="1" i="0" u="none" strike="noStrike" cap="none">
                <a:solidFill>
                  <a:schemeClr val="dk1"/>
                </a:solidFill>
                <a:latin typeface="Times New Roman"/>
                <a:ea typeface="Times New Roman"/>
                <a:cs typeface="Times New Roman"/>
                <a:sym typeface="Times New Roman"/>
              </a:rPr>
              <a:t>Viết kịch bản kiểm thử </a:t>
            </a:r>
            <a:endParaRPr/>
          </a:p>
          <a:p>
            <a:pPr marL="0" marR="0" lvl="0" indent="0" algn="l" rtl="0">
              <a:lnSpc>
                <a:spcPct val="100000"/>
              </a:lnSpc>
              <a:spcBef>
                <a:spcPts val="0"/>
              </a:spcBef>
              <a:spcAft>
                <a:spcPts val="0"/>
              </a:spcAft>
              <a:buNone/>
            </a:pPr>
            <a:r>
              <a:rPr lang="en-US" sz="4800" b="1" i="0" u="none" strike="noStrike" cap="none">
                <a:solidFill>
                  <a:schemeClr val="dk1"/>
                </a:solidFill>
                <a:latin typeface="Times New Roman"/>
                <a:ea typeface="Times New Roman"/>
                <a:cs typeface="Times New Roman"/>
                <a:sym typeface="Times New Roman"/>
              </a:rPr>
              <a:t>(Design test case)</a:t>
            </a:r>
            <a:endParaRPr sz="48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Tahoma"/>
              <a:buNone/>
            </a:pPr>
            <a:r>
              <a:rPr lang="en-US">
                <a:latin typeface="Tahoma"/>
                <a:ea typeface="Tahoma"/>
                <a:cs typeface="Tahoma"/>
                <a:sym typeface="Tahoma"/>
              </a:rPr>
              <a:t>Quy trình viết Test case</a:t>
            </a:r>
            <a:endParaRPr sz="4300" b="0" i="0" u="none" strike="noStrike" cap="none">
              <a:solidFill>
                <a:srgbClr val="572314"/>
              </a:solidFill>
              <a:latin typeface="Tahoma"/>
              <a:ea typeface="Tahoma"/>
              <a:cs typeface="Tahoma"/>
              <a:sym typeface="Tahoma"/>
            </a:endParaRPr>
          </a:p>
        </p:txBody>
      </p:sp>
      <p:sp>
        <p:nvSpPr>
          <p:cNvPr id="136" name="Google Shape;136;p18"/>
          <p:cNvSpPr txBox="1">
            <a:spLocks noGrp="1"/>
          </p:cNvSpPr>
          <p:nvPr>
            <p:ph type="body" idx="1"/>
          </p:nvPr>
        </p:nvSpPr>
        <p:spPr>
          <a:xfrm>
            <a:off x="1066800" y="1165725"/>
            <a:ext cx="7772400" cy="5522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None/>
            </a:pPr>
            <a:r>
              <a:rPr lang="en-US" sz="3000">
                <a:highlight>
                  <a:srgbClr val="FFFFFF"/>
                </a:highlight>
                <a:latin typeface="Tahoma"/>
                <a:ea typeface="Tahoma"/>
                <a:cs typeface="Tahoma"/>
                <a:sym typeface="Tahoma"/>
              </a:rPr>
              <a:t>2. Collect requirements</a:t>
            </a:r>
            <a:endParaRPr sz="3000">
              <a:highlight>
                <a:srgbClr val="FFFFFF"/>
              </a:highlight>
              <a:latin typeface="Tahoma"/>
              <a:ea typeface="Tahoma"/>
              <a:cs typeface="Tahoma"/>
              <a:sym typeface="Tahoma"/>
            </a:endParaRPr>
          </a:p>
          <a:p>
            <a:pPr marL="0" marR="0" lvl="0" indent="0" algn="just" rtl="0">
              <a:lnSpc>
                <a:spcPct val="150000"/>
              </a:lnSpc>
              <a:spcBef>
                <a:spcPts val="600"/>
              </a:spcBef>
              <a:spcAft>
                <a:spcPts val="0"/>
              </a:spcAft>
              <a:buNone/>
            </a:pPr>
            <a:r>
              <a:rPr lang="en-US" sz="3000">
                <a:highlight>
                  <a:srgbClr val="FFFFFF"/>
                </a:highlight>
                <a:latin typeface="Tahoma"/>
                <a:ea typeface="Tahoma"/>
                <a:cs typeface="Tahoma"/>
                <a:sym typeface="Tahoma"/>
              </a:rPr>
              <a:t>Đặt 2 câu hỏi quan trọng để xem bạn đã nắm vững yêu cầu chưa:</a:t>
            </a:r>
            <a:br>
              <a:rPr lang="en-US" sz="3000">
                <a:highlight>
                  <a:srgbClr val="FFFFFF"/>
                </a:highlight>
                <a:latin typeface="Tahoma"/>
                <a:ea typeface="Tahoma"/>
                <a:cs typeface="Tahoma"/>
                <a:sym typeface="Tahoma"/>
              </a:rPr>
            </a:br>
            <a:r>
              <a:rPr lang="en-US" sz="3000">
                <a:highlight>
                  <a:srgbClr val="FFFFFF"/>
                </a:highlight>
                <a:latin typeface="Tahoma"/>
                <a:ea typeface="Tahoma"/>
                <a:cs typeface="Tahoma"/>
                <a:sym typeface="Tahoma"/>
              </a:rPr>
              <a:t>- Yêu cầu này có rõ ràng không? (vd: Bạn nắm được chức năng này làm gì không? )</a:t>
            </a:r>
            <a:br>
              <a:rPr lang="en-US" sz="3000">
                <a:highlight>
                  <a:srgbClr val="FFFFFF"/>
                </a:highlight>
                <a:latin typeface="Tahoma"/>
                <a:ea typeface="Tahoma"/>
                <a:cs typeface="Tahoma"/>
                <a:sym typeface="Tahoma"/>
              </a:rPr>
            </a:br>
            <a:r>
              <a:rPr lang="en-US" sz="3000">
                <a:highlight>
                  <a:srgbClr val="FFFFFF"/>
                </a:highlight>
                <a:latin typeface="Tahoma"/>
                <a:ea typeface="Tahoma"/>
                <a:cs typeface="Tahoma"/>
                <a:sym typeface="Tahoma"/>
              </a:rPr>
              <a:t>- Yêu cầu này có test được không? (vd: Kết quả mong đợi khi test chức năng này là gì?)</a:t>
            </a: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Tahoma"/>
              <a:buNone/>
            </a:pPr>
            <a:r>
              <a:rPr lang="en-US">
                <a:latin typeface="Tahoma"/>
                <a:ea typeface="Tahoma"/>
                <a:cs typeface="Tahoma"/>
                <a:sym typeface="Tahoma"/>
              </a:rPr>
              <a:t>Quy trình viết Test case</a:t>
            </a:r>
            <a:endParaRPr sz="4300" b="0" i="0" u="none" strike="noStrike" cap="none">
              <a:solidFill>
                <a:srgbClr val="572314"/>
              </a:solidFill>
              <a:latin typeface="Tahoma"/>
              <a:ea typeface="Tahoma"/>
              <a:cs typeface="Tahoma"/>
              <a:sym typeface="Tahoma"/>
            </a:endParaRPr>
          </a:p>
        </p:txBody>
      </p:sp>
      <p:sp>
        <p:nvSpPr>
          <p:cNvPr id="142" name="Google Shape;142;p19"/>
          <p:cNvSpPr txBox="1">
            <a:spLocks noGrp="1"/>
          </p:cNvSpPr>
          <p:nvPr>
            <p:ph type="body" idx="1"/>
          </p:nvPr>
        </p:nvSpPr>
        <p:spPr>
          <a:xfrm>
            <a:off x="1066800" y="1165725"/>
            <a:ext cx="7772400" cy="5522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None/>
            </a:pPr>
            <a:r>
              <a:rPr lang="en-US" sz="3000">
                <a:highlight>
                  <a:srgbClr val="FFFFFF"/>
                </a:highlight>
                <a:latin typeface="Tahoma"/>
                <a:ea typeface="Tahoma"/>
                <a:cs typeface="Tahoma"/>
                <a:sym typeface="Tahoma"/>
              </a:rPr>
              <a:t>3. Write test case</a:t>
            </a:r>
            <a:endParaRPr sz="3000">
              <a:highlight>
                <a:srgbClr val="FFFFFF"/>
              </a:highlight>
              <a:latin typeface="Tahoma"/>
              <a:ea typeface="Tahoma"/>
              <a:cs typeface="Tahoma"/>
              <a:sym typeface="Tahoma"/>
            </a:endParaRPr>
          </a:p>
          <a:p>
            <a:pPr marL="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a:p>
            <a:pPr marL="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pic>
        <p:nvPicPr>
          <p:cNvPr id="143" name="Google Shape;143;p19"/>
          <p:cNvPicPr preferRelativeResize="0"/>
          <p:nvPr/>
        </p:nvPicPr>
        <p:blipFill>
          <a:blip r:embed="rId3">
            <a:alphaModFix/>
          </a:blip>
          <a:stretch>
            <a:fillRect/>
          </a:stretch>
        </p:blipFill>
        <p:spPr>
          <a:xfrm>
            <a:off x="1653075" y="1986675"/>
            <a:ext cx="6567600" cy="4371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Cấu trúc của một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49" name="Google Shape;149;p20"/>
          <p:cNvSpPr txBox="1">
            <a:spLocks noGrp="1"/>
          </p:cNvSpPr>
          <p:nvPr>
            <p:ph type="body" idx="1"/>
          </p:nvPr>
        </p:nvSpPr>
        <p:spPr>
          <a:xfrm>
            <a:off x="1066800" y="1165725"/>
            <a:ext cx="7772400" cy="49839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graphicFrame>
        <p:nvGraphicFramePr>
          <p:cNvPr id="150" name="Google Shape;150;p20"/>
          <p:cNvGraphicFramePr/>
          <p:nvPr/>
        </p:nvGraphicFramePr>
        <p:xfrm>
          <a:off x="1374198" y="1423554"/>
          <a:ext cx="7157625" cy="4236275"/>
        </p:xfrm>
        <a:graphic>
          <a:graphicData uri="http://schemas.openxmlformats.org/drawingml/2006/table">
            <a:tbl>
              <a:tblPr firstRow="1" bandRow="1">
                <a:noFill/>
                <a:tableStyleId>{5107B11F-4106-4818-AAB2-0A76807CF7D2}</a:tableStyleId>
              </a:tblPr>
              <a:tblGrid>
                <a:gridCol w="793750">
                  <a:extLst>
                    <a:ext uri="{9D8B030D-6E8A-4147-A177-3AD203B41FA5}">
                      <a16:colId xmlns:a16="http://schemas.microsoft.com/office/drawing/2014/main" val="20000"/>
                    </a:ext>
                  </a:extLst>
                </a:gridCol>
                <a:gridCol w="2362500">
                  <a:extLst>
                    <a:ext uri="{9D8B030D-6E8A-4147-A177-3AD203B41FA5}">
                      <a16:colId xmlns:a16="http://schemas.microsoft.com/office/drawing/2014/main" val="20001"/>
                    </a:ext>
                  </a:extLst>
                </a:gridCol>
                <a:gridCol w="4001375">
                  <a:extLst>
                    <a:ext uri="{9D8B030D-6E8A-4147-A177-3AD203B41FA5}">
                      <a16:colId xmlns:a16="http://schemas.microsoft.com/office/drawing/2014/main" val="20002"/>
                    </a:ext>
                  </a:extLst>
                </a:gridCol>
              </a:tblGrid>
              <a:tr h="435975">
                <a:tc>
                  <a:txBody>
                    <a:bodyPr/>
                    <a:lstStyle/>
                    <a:p>
                      <a:pPr marL="0" marR="0" lvl="0" indent="0" algn="ctr" rtl="0">
                        <a:lnSpc>
                          <a:spcPct val="100000"/>
                        </a:lnSpc>
                        <a:spcBef>
                          <a:spcPts val="0"/>
                        </a:spcBef>
                        <a:spcAft>
                          <a:spcPts val="0"/>
                        </a:spcAft>
                        <a:buNone/>
                      </a:pPr>
                      <a:r>
                        <a:rPr lang="en-US" sz="2000" u="none" strike="noStrike" cap="none">
                          <a:latin typeface="Tahoma"/>
                          <a:ea typeface="Tahoma"/>
                          <a:cs typeface="Tahoma"/>
                          <a:sym typeface="Tahoma"/>
                        </a:rPr>
                        <a:t>No.</a:t>
                      </a:r>
                      <a:endParaRPr sz="2000" b="1" u="none" strike="noStrike" cap="none">
                        <a:latin typeface="Tahoma"/>
                        <a:ea typeface="Tahoma"/>
                        <a:cs typeface="Tahoma"/>
                        <a:sym typeface="Tahoma"/>
                      </a:endParaRPr>
                    </a:p>
                  </a:txBody>
                  <a:tcPr marL="91450" marR="91450" marT="45725" marB="45725">
                    <a:solidFill>
                      <a:schemeClr val="accent1"/>
                    </a:solidFill>
                  </a:tcPr>
                </a:tc>
                <a:tc>
                  <a:txBody>
                    <a:bodyPr/>
                    <a:lstStyle/>
                    <a:p>
                      <a:pPr marL="0" marR="0" lvl="0" indent="0" algn="ctr" rtl="0">
                        <a:lnSpc>
                          <a:spcPct val="100000"/>
                        </a:lnSpc>
                        <a:spcBef>
                          <a:spcPts val="0"/>
                        </a:spcBef>
                        <a:spcAft>
                          <a:spcPts val="0"/>
                        </a:spcAft>
                        <a:buNone/>
                      </a:pPr>
                      <a:r>
                        <a:rPr lang="en-US" sz="2000" u="none" strike="noStrike" cap="none">
                          <a:latin typeface="Tahoma"/>
                          <a:ea typeface="Tahoma"/>
                          <a:cs typeface="Tahoma"/>
                          <a:sym typeface="Tahoma"/>
                        </a:rPr>
                        <a:t>Test Case Fields</a:t>
                      </a:r>
                      <a:endParaRPr sz="2000" u="none" strike="noStrike" cap="none">
                        <a:latin typeface="Tahoma"/>
                        <a:ea typeface="Tahoma"/>
                        <a:cs typeface="Tahoma"/>
                        <a:sym typeface="Tahoma"/>
                      </a:endParaRPr>
                    </a:p>
                  </a:txBody>
                  <a:tcPr marL="91450" marR="91450" marT="45725" marB="45725">
                    <a:solidFill>
                      <a:schemeClr val="accent1"/>
                    </a:solidFill>
                  </a:tcPr>
                </a:tc>
                <a:tc>
                  <a:txBody>
                    <a:bodyPr/>
                    <a:lstStyle/>
                    <a:p>
                      <a:pPr marL="0" marR="0" lvl="0" indent="0" algn="ctr" rtl="0">
                        <a:lnSpc>
                          <a:spcPct val="100000"/>
                        </a:lnSpc>
                        <a:spcBef>
                          <a:spcPts val="0"/>
                        </a:spcBef>
                        <a:spcAft>
                          <a:spcPts val="0"/>
                        </a:spcAft>
                        <a:buNone/>
                      </a:pPr>
                      <a:r>
                        <a:rPr lang="en-US" sz="2000" u="none" strike="noStrike" cap="none">
                          <a:latin typeface="Tahoma"/>
                          <a:ea typeface="Tahoma"/>
                          <a:cs typeface="Tahoma"/>
                          <a:sym typeface="Tahoma"/>
                        </a:rPr>
                        <a:t>Description</a:t>
                      </a:r>
                      <a:endParaRPr sz="2000" u="none" strike="noStrike" cap="none">
                        <a:latin typeface="Tahoma"/>
                        <a:ea typeface="Tahoma"/>
                        <a:cs typeface="Tahoma"/>
                        <a:sym typeface="Tahoma"/>
                      </a:endParaRPr>
                    </a:p>
                  </a:txBody>
                  <a:tcPr marL="91450" marR="91450" marT="45725" marB="45725">
                    <a:solidFill>
                      <a:schemeClr val="accent1"/>
                    </a:solidFill>
                  </a:tcPr>
                </a:tc>
                <a:extLst>
                  <a:ext uri="{0D108BD9-81ED-4DB2-BD59-A6C34878D82A}">
                    <a16:rowId xmlns:a16="http://schemas.microsoft.com/office/drawing/2014/main" val="10000"/>
                  </a:ext>
                </a:extLst>
              </a:tr>
              <a:tr h="519975">
                <a:tc>
                  <a:txBody>
                    <a:bodyPr/>
                    <a:lstStyle/>
                    <a:p>
                      <a:pPr marL="0" marR="0" lvl="0" indent="0" algn="ctr" rtl="0">
                        <a:lnSpc>
                          <a:spcPct val="100000"/>
                        </a:lnSpc>
                        <a:spcBef>
                          <a:spcPts val="0"/>
                        </a:spcBef>
                        <a:spcAft>
                          <a:spcPts val="0"/>
                        </a:spcAft>
                        <a:buNone/>
                      </a:pPr>
                      <a:r>
                        <a:rPr lang="en-US" sz="2000" u="none" strike="noStrike" cap="none">
                          <a:latin typeface="Tahoma"/>
                          <a:ea typeface="Tahoma"/>
                          <a:cs typeface="Tahoma"/>
                          <a:sym typeface="Tahoma"/>
                        </a:rPr>
                        <a:t>1</a:t>
                      </a:r>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u="none" strike="noStrike" cap="none">
                          <a:latin typeface="Tahoma"/>
                          <a:ea typeface="Tahoma"/>
                          <a:cs typeface="Tahoma"/>
                          <a:sym typeface="Tahoma"/>
                        </a:rPr>
                        <a:t>Test case ID</a:t>
                      </a:r>
                      <a:endParaRPr b="1"/>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u="none" strike="noStrike" cap="none">
                          <a:latin typeface="Tahoma"/>
                          <a:ea typeface="Tahoma"/>
                          <a:cs typeface="Tahoma"/>
                          <a:sym typeface="Tahoma"/>
                        </a:rPr>
                        <a:t>Mỗi test case nên có một ID duy nhất</a:t>
                      </a:r>
                      <a:endParaRPr sz="2000" u="none" strike="noStrike" cap="none">
                        <a:latin typeface="Tahoma"/>
                        <a:ea typeface="Tahoma"/>
                        <a:cs typeface="Tahoma"/>
                        <a:sym typeface="Tahoma"/>
                      </a:endParaRPr>
                    </a:p>
                  </a:txBody>
                  <a:tcPr marL="91450" marR="91450" marT="45725" marB="45725" anchor="ctr">
                    <a:solidFill>
                      <a:srgbClr val="000000">
                        <a:alpha val="0"/>
                      </a:srgbClr>
                    </a:solidFill>
                  </a:tcPr>
                </a:tc>
                <a:extLst>
                  <a:ext uri="{0D108BD9-81ED-4DB2-BD59-A6C34878D82A}">
                    <a16:rowId xmlns:a16="http://schemas.microsoft.com/office/drawing/2014/main" val="10001"/>
                  </a:ext>
                </a:extLst>
              </a:tr>
              <a:tr h="676375">
                <a:tc>
                  <a:txBody>
                    <a:bodyPr/>
                    <a:lstStyle/>
                    <a:p>
                      <a:pPr marL="0" marR="0" lvl="0" indent="0" algn="ctr" rtl="0">
                        <a:lnSpc>
                          <a:spcPct val="100000"/>
                        </a:lnSpc>
                        <a:spcBef>
                          <a:spcPts val="0"/>
                        </a:spcBef>
                        <a:spcAft>
                          <a:spcPts val="0"/>
                        </a:spcAft>
                        <a:buNone/>
                      </a:pPr>
                      <a:r>
                        <a:rPr lang="en-US" sz="2000">
                          <a:latin typeface="Tahoma"/>
                          <a:ea typeface="Tahoma"/>
                          <a:cs typeface="Tahoma"/>
                          <a:sym typeface="Tahoma"/>
                        </a:rPr>
                        <a:t>2</a:t>
                      </a:r>
                      <a:endParaRPr sz="2000" u="none" strike="noStrike" cap="none">
                        <a:latin typeface="Tahoma"/>
                        <a:ea typeface="Tahoma"/>
                        <a:cs typeface="Tahoma"/>
                        <a:sym typeface="Tahoma"/>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a:latin typeface="Tahoma"/>
                          <a:ea typeface="Tahoma"/>
                          <a:cs typeface="Tahoma"/>
                          <a:sym typeface="Tahoma"/>
                        </a:rPr>
                        <a:t>Test case name</a:t>
                      </a:r>
                      <a:endParaRPr sz="2000" b="1" u="none" strike="noStrike" cap="none">
                        <a:latin typeface="Tahoma"/>
                        <a:ea typeface="Tahoma"/>
                        <a:cs typeface="Tahoma"/>
                        <a:sym typeface="Tahoma"/>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a:latin typeface="Tahoma"/>
                          <a:ea typeface="Tahoma"/>
                          <a:cs typeface="Tahoma"/>
                          <a:sym typeface="Tahoma"/>
                        </a:rPr>
                        <a:t>Mô tả ngắn gọn test case</a:t>
                      </a:r>
                      <a:endParaRPr sz="2000" b="0" i="0" u="none" strike="noStrike" cap="none">
                        <a:solidFill>
                          <a:schemeClr val="dk1"/>
                        </a:solidFill>
                        <a:latin typeface="Tahoma"/>
                        <a:ea typeface="Tahoma"/>
                        <a:cs typeface="Tahoma"/>
                        <a:sym typeface="Tahoma"/>
                      </a:endParaRPr>
                    </a:p>
                  </a:txBody>
                  <a:tcPr marL="91450" marR="91450" marT="45725" marB="45725" anchor="ctr">
                    <a:solidFill>
                      <a:srgbClr val="000000">
                        <a:alpha val="0"/>
                      </a:srgbClr>
                    </a:solidFill>
                  </a:tcPr>
                </a:tc>
                <a:extLst>
                  <a:ext uri="{0D108BD9-81ED-4DB2-BD59-A6C34878D82A}">
                    <a16:rowId xmlns:a16="http://schemas.microsoft.com/office/drawing/2014/main" val="10002"/>
                  </a:ext>
                </a:extLst>
              </a:tr>
              <a:tr h="676375">
                <a:tc>
                  <a:txBody>
                    <a:bodyPr/>
                    <a:lstStyle/>
                    <a:p>
                      <a:pPr marL="0" marR="0" lvl="0" indent="0" algn="ctr" rtl="0">
                        <a:lnSpc>
                          <a:spcPct val="100000"/>
                        </a:lnSpc>
                        <a:spcBef>
                          <a:spcPts val="0"/>
                        </a:spcBef>
                        <a:spcAft>
                          <a:spcPts val="0"/>
                        </a:spcAft>
                        <a:buNone/>
                      </a:pPr>
                      <a:r>
                        <a:rPr lang="en-US" sz="2000">
                          <a:latin typeface="Tahoma"/>
                          <a:ea typeface="Tahoma"/>
                          <a:cs typeface="Tahoma"/>
                          <a:sym typeface="Tahoma"/>
                        </a:rPr>
                        <a:t>3</a:t>
                      </a:r>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u="none" strike="noStrike" cap="none">
                          <a:latin typeface="Tahoma"/>
                          <a:ea typeface="Tahoma"/>
                          <a:cs typeface="Tahoma"/>
                          <a:sym typeface="Tahoma"/>
                        </a:rPr>
                        <a:t>Precondition</a:t>
                      </a:r>
                      <a:endParaRPr b="1"/>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ahoma"/>
                          <a:ea typeface="Tahoma"/>
                          <a:cs typeface="Tahoma"/>
                          <a:sym typeface="Tahoma"/>
                        </a:rPr>
                        <a:t>Yêu cầu cần được hoàn thành trước khi thực thi test case</a:t>
                      </a:r>
                      <a:endParaRPr sz="2000" u="none" strike="noStrike" cap="none">
                        <a:latin typeface="Tahoma"/>
                        <a:ea typeface="Tahoma"/>
                        <a:cs typeface="Tahoma"/>
                        <a:sym typeface="Tahoma"/>
                      </a:endParaRPr>
                    </a:p>
                  </a:txBody>
                  <a:tcPr marL="91450" marR="91450" marT="45725" marB="45725" anchor="ctr">
                    <a:solidFill>
                      <a:srgbClr val="000000">
                        <a:alpha val="0"/>
                      </a:srgbClr>
                    </a:solidFill>
                  </a:tcPr>
                </a:tc>
                <a:extLst>
                  <a:ext uri="{0D108BD9-81ED-4DB2-BD59-A6C34878D82A}">
                    <a16:rowId xmlns:a16="http://schemas.microsoft.com/office/drawing/2014/main" val="10003"/>
                  </a:ext>
                </a:extLst>
              </a:tr>
              <a:tr h="520750">
                <a:tc>
                  <a:txBody>
                    <a:bodyPr/>
                    <a:lstStyle/>
                    <a:p>
                      <a:pPr marL="0" marR="0" lvl="0" indent="0" algn="ctr" rtl="0">
                        <a:lnSpc>
                          <a:spcPct val="100000"/>
                        </a:lnSpc>
                        <a:spcBef>
                          <a:spcPts val="0"/>
                        </a:spcBef>
                        <a:spcAft>
                          <a:spcPts val="0"/>
                        </a:spcAft>
                        <a:buNone/>
                      </a:pPr>
                      <a:r>
                        <a:rPr lang="en-US" sz="2000">
                          <a:latin typeface="Tahoma"/>
                          <a:ea typeface="Tahoma"/>
                          <a:cs typeface="Tahoma"/>
                          <a:sym typeface="Tahoma"/>
                        </a:rPr>
                        <a:t>4</a:t>
                      </a:r>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ahoma"/>
                          <a:ea typeface="Tahoma"/>
                          <a:cs typeface="Tahoma"/>
                          <a:sym typeface="Tahoma"/>
                        </a:rPr>
                        <a:t>Test Procedure</a:t>
                      </a:r>
                      <a:endParaRPr sz="2000" b="1" u="none" strike="noStrike" cap="none">
                        <a:latin typeface="Tahoma"/>
                        <a:ea typeface="Tahoma"/>
                        <a:cs typeface="Tahoma"/>
                        <a:sym typeface="Tahoma"/>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u="none" strike="noStrike" cap="none">
                          <a:latin typeface="Tahoma"/>
                          <a:ea typeface="Tahoma"/>
                          <a:cs typeface="Tahoma"/>
                          <a:sym typeface="Tahoma"/>
                        </a:rPr>
                        <a:t>Các bước để thực hiện test case</a:t>
                      </a:r>
                      <a:endParaRPr/>
                    </a:p>
                  </a:txBody>
                  <a:tcPr marL="91450" marR="91450" marT="45725" marB="45725" anchor="ctr">
                    <a:solidFill>
                      <a:srgbClr val="000000">
                        <a:alpha val="0"/>
                      </a:srgbClr>
                    </a:solidFill>
                  </a:tcPr>
                </a:tc>
                <a:extLst>
                  <a:ext uri="{0D108BD9-81ED-4DB2-BD59-A6C34878D82A}">
                    <a16:rowId xmlns:a16="http://schemas.microsoft.com/office/drawing/2014/main" val="10004"/>
                  </a:ext>
                </a:extLst>
              </a:tr>
              <a:tr h="500025">
                <a:tc>
                  <a:txBody>
                    <a:bodyPr/>
                    <a:lstStyle/>
                    <a:p>
                      <a:pPr marL="0" marR="0" lvl="0" indent="0" algn="ctr" rtl="0">
                        <a:lnSpc>
                          <a:spcPct val="100000"/>
                        </a:lnSpc>
                        <a:spcBef>
                          <a:spcPts val="0"/>
                        </a:spcBef>
                        <a:spcAft>
                          <a:spcPts val="0"/>
                        </a:spcAft>
                        <a:buNone/>
                      </a:pPr>
                      <a:r>
                        <a:rPr lang="en-US" sz="2000">
                          <a:latin typeface="Tahoma"/>
                          <a:ea typeface="Tahoma"/>
                          <a:cs typeface="Tahoma"/>
                          <a:sym typeface="Tahoma"/>
                        </a:rPr>
                        <a:t>5</a:t>
                      </a:r>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ahoma"/>
                          <a:ea typeface="Tahoma"/>
                          <a:cs typeface="Tahoma"/>
                          <a:sym typeface="Tahoma"/>
                        </a:rPr>
                        <a:t>Test Data</a:t>
                      </a:r>
                      <a:endParaRPr sz="2000" b="1" u="none" strike="noStrike" cap="none">
                        <a:latin typeface="Tahoma"/>
                        <a:ea typeface="Tahoma"/>
                        <a:cs typeface="Tahoma"/>
                        <a:sym typeface="Tahoma"/>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u="none" strike="noStrike" cap="none">
                          <a:latin typeface="Tahoma"/>
                          <a:ea typeface="Tahoma"/>
                          <a:cs typeface="Tahoma"/>
                          <a:sym typeface="Tahoma"/>
                        </a:rPr>
                        <a:t>Dữ liệu để thực hiện test</a:t>
                      </a:r>
                      <a:endParaRPr/>
                    </a:p>
                  </a:txBody>
                  <a:tcPr marL="91450" marR="91450" marT="45725" marB="45725" anchor="ctr">
                    <a:solidFill>
                      <a:srgbClr val="000000">
                        <a:alpha val="0"/>
                      </a:srgbClr>
                    </a:solidFill>
                  </a:tcPr>
                </a:tc>
                <a:extLst>
                  <a:ext uri="{0D108BD9-81ED-4DB2-BD59-A6C34878D82A}">
                    <a16:rowId xmlns:a16="http://schemas.microsoft.com/office/drawing/2014/main" val="10005"/>
                  </a:ext>
                </a:extLst>
              </a:tr>
              <a:tr h="451975">
                <a:tc>
                  <a:txBody>
                    <a:bodyPr/>
                    <a:lstStyle/>
                    <a:p>
                      <a:pPr marL="0" marR="0" lvl="0" indent="0" algn="ctr" rtl="0">
                        <a:lnSpc>
                          <a:spcPct val="100000"/>
                        </a:lnSpc>
                        <a:spcBef>
                          <a:spcPts val="0"/>
                        </a:spcBef>
                        <a:spcAft>
                          <a:spcPts val="0"/>
                        </a:spcAft>
                        <a:buNone/>
                      </a:pPr>
                      <a:r>
                        <a:rPr lang="en-US" sz="2000">
                          <a:latin typeface="Tahoma"/>
                          <a:ea typeface="Tahoma"/>
                          <a:cs typeface="Tahoma"/>
                          <a:sym typeface="Tahoma"/>
                        </a:rPr>
                        <a:t>6</a:t>
                      </a:r>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ahoma"/>
                          <a:ea typeface="Tahoma"/>
                          <a:cs typeface="Tahoma"/>
                          <a:sym typeface="Tahoma"/>
                        </a:rPr>
                        <a:t>Expected Result</a:t>
                      </a:r>
                      <a:endParaRPr sz="2000" b="1" u="none" strike="noStrike" cap="none">
                        <a:latin typeface="Tahoma"/>
                        <a:ea typeface="Tahoma"/>
                        <a:cs typeface="Tahoma"/>
                        <a:sym typeface="Tahoma"/>
                      </a:endParaRPr>
                    </a:p>
                  </a:txBody>
                  <a:tcPr marL="91450" marR="91450" marT="45725" marB="45725" anchor="ctr">
                    <a:solidFill>
                      <a:srgbClr val="000000">
                        <a:alpha val="0"/>
                      </a:srgbClr>
                    </a:solidFill>
                  </a:tcPr>
                </a:tc>
                <a:tc>
                  <a:txBody>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Tahoma"/>
                          <a:ea typeface="Tahoma"/>
                          <a:cs typeface="Tahoma"/>
                          <a:sym typeface="Tahoma"/>
                        </a:rPr>
                        <a:t>Kết quả mong đợi sau khi thực hiện Test Procedure</a:t>
                      </a:r>
                      <a:endParaRPr sz="2000" u="none" strike="noStrike" cap="none">
                        <a:latin typeface="Tahoma"/>
                        <a:ea typeface="Tahoma"/>
                        <a:cs typeface="Tahoma"/>
                        <a:sym typeface="Tahoma"/>
                      </a:endParaRPr>
                    </a:p>
                  </a:txBody>
                  <a:tcPr marL="91450" marR="91450" marT="45725" marB="45725" anchor="ctr">
                    <a:solidFill>
                      <a:srgbClr val="000000">
                        <a:alpha val="0"/>
                      </a:srgb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162100" y="460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Cấu trúc của một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56" name="Google Shape;156;p21"/>
          <p:cNvSpPr txBox="1">
            <a:spLocks noGrp="1"/>
          </p:cNvSpPr>
          <p:nvPr>
            <p:ph type="body" idx="1"/>
          </p:nvPr>
        </p:nvSpPr>
        <p:spPr>
          <a:xfrm>
            <a:off x="1066800" y="736175"/>
            <a:ext cx="7724700" cy="5122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V</a:t>
            </a:r>
            <a:r>
              <a:rPr lang="en-US" sz="2400">
                <a:highlight>
                  <a:srgbClr val="FFFFFF"/>
                </a:highlight>
              </a:rPr>
              <a:t>í dụ Test case Sign in thành công vào ứng dụng</a:t>
            </a:r>
            <a:endParaRPr sz="2400">
              <a:highlight>
                <a:srgbClr val="FFFFFF"/>
              </a:highlight>
            </a:endParaRPr>
          </a:p>
          <a:p>
            <a:pPr marL="0" marR="0" lvl="0" indent="0" algn="l" rtl="0">
              <a:lnSpc>
                <a:spcPct val="150000"/>
              </a:lnSpc>
              <a:spcBef>
                <a:spcPts val="600"/>
              </a:spcBef>
              <a:spcAft>
                <a:spcPts val="0"/>
              </a:spcAft>
              <a:buClr>
                <a:schemeClr val="accent1"/>
              </a:buClr>
              <a:buSzPts val="2560"/>
              <a:buFont typeface="Noto Sans Symbols"/>
              <a:buNone/>
            </a:pPr>
            <a:endParaRPr sz="2400">
              <a:highlight>
                <a:srgbClr val="FFFFFF"/>
              </a:highlight>
            </a:endParaRPr>
          </a:p>
          <a:p>
            <a:pPr marL="0" marR="0" lvl="0" indent="0" algn="l" rtl="0">
              <a:lnSpc>
                <a:spcPct val="150000"/>
              </a:lnSpc>
              <a:spcBef>
                <a:spcPts val="600"/>
              </a:spcBef>
              <a:spcAft>
                <a:spcPts val="0"/>
              </a:spcAft>
              <a:buClr>
                <a:schemeClr val="accent1"/>
              </a:buClr>
              <a:buSzPts val="2560"/>
              <a:buFont typeface="Noto Sans Symbols"/>
              <a:buNone/>
            </a:pPr>
            <a:endParaRPr sz="2400">
              <a:highlight>
                <a:srgbClr val="FFFFFF"/>
              </a:highlight>
            </a:endParaRPr>
          </a:p>
        </p:txBody>
      </p:sp>
      <p:graphicFrame>
        <p:nvGraphicFramePr>
          <p:cNvPr id="157" name="Google Shape;157;p21"/>
          <p:cNvGraphicFramePr/>
          <p:nvPr/>
        </p:nvGraphicFramePr>
        <p:xfrm>
          <a:off x="1162086" y="4194417"/>
          <a:ext cx="7900225" cy="2497105"/>
        </p:xfrm>
        <a:graphic>
          <a:graphicData uri="http://schemas.openxmlformats.org/drawingml/2006/table">
            <a:tbl>
              <a:tblPr firstRow="1" bandRow="1">
                <a:gradFill>
                  <a:gsLst>
                    <a:gs pos="0">
                      <a:srgbClr val="A2DEF3"/>
                    </a:gs>
                    <a:gs pos="35000">
                      <a:srgbClr val="BFE6F4"/>
                    </a:gs>
                    <a:gs pos="100000">
                      <a:srgbClr val="E6F4FB"/>
                    </a:gs>
                  </a:gsLst>
                  <a:lin ang="16200038" scaled="0"/>
                </a:gradFill>
                <a:tableStyleId>{5107B11F-4106-4818-AAB2-0A76807CF7D2}</a:tableStyleId>
              </a:tblPr>
              <a:tblGrid>
                <a:gridCol w="667850">
                  <a:extLst>
                    <a:ext uri="{9D8B030D-6E8A-4147-A177-3AD203B41FA5}">
                      <a16:colId xmlns:a16="http://schemas.microsoft.com/office/drawing/2014/main" val="20000"/>
                    </a:ext>
                  </a:extLst>
                </a:gridCol>
                <a:gridCol w="1333050">
                  <a:extLst>
                    <a:ext uri="{9D8B030D-6E8A-4147-A177-3AD203B41FA5}">
                      <a16:colId xmlns:a16="http://schemas.microsoft.com/office/drawing/2014/main" val="20001"/>
                    </a:ext>
                  </a:extLst>
                </a:gridCol>
                <a:gridCol w="1069925">
                  <a:extLst>
                    <a:ext uri="{9D8B030D-6E8A-4147-A177-3AD203B41FA5}">
                      <a16:colId xmlns:a16="http://schemas.microsoft.com/office/drawing/2014/main" val="20002"/>
                    </a:ext>
                  </a:extLst>
                </a:gridCol>
                <a:gridCol w="2175000">
                  <a:extLst>
                    <a:ext uri="{9D8B030D-6E8A-4147-A177-3AD203B41FA5}">
                      <a16:colId xmlns:a16="http://schemas.microsoft.com/office/drawing/2014/main" val="20003"/>
                    </a:ext>
                  </a:extLst>
                </a:gridCol>
                <a:gridCol w="1169100">
                  <a:extLst>
                    <a:ext uri="{9D8B030D-6E8A-4147-A177-3AD203B41FA5}">
                      <a16:colId xmlns:a16="http://schemas.microsoft.com/office/drawing/2014/main" val="20004"/>
                    </a:ext>
                  </a:extLst>
                </a:gridCol>
                <a:gridCol w="1485300">
                  <a:extLst>
                    <a:ext uri="{9D8B030D-6E8A-4147-A177-3AD203B41FA5}">
                      <a16:colId xmlns:a16="http://schemas.microsoft.com/office/drawing/2014/main" val="20005"/>
                    </a:ext>
                  </a:extLst>
                </a:gridCol>
              </a:tblGrid>
              <a:tr h="698775">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ID</a:t>
                      </a:r>
                      <a:endParaRPr sz="1600" b="1" u="none" strike="noStrike" cap="none">
                        <a:latin typeface="Tahoma"/>
                        <a:ea typeface="Tahoma"/>
                        <a:cs typeface="Tahoma"/>
                        <a:sym typeface="Tahoma"/>
                      </a:endParaRPr>
                    </a:p>
                  </a:txBody>
                  <a:tcPr marL="91450" marR="91450" marT="45725" marB="45725"/>
                </a:tc>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Name</a:t>
                      </a:r>
                      <a:endParaRPr sz="1600">
                        <a:latin typeface="Tahoma"/>
                        <a:ea typeface="Tahoma"/>
                        <a:cs typeface="Tahoma"/>
                        <a:sym typeface="Tahoma"/>
                      </a:endParaRPr>
                    </a:p>
                  </a:txBody>
                  <a:tcPr marL="91450" marR="91450" marT="45725" marB="45725"/>
                </a:tc>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PreCon</a:t>
                      </a:r>
                      <a:endParaRPr sz="1600" u="none" strike="noStrike" cap="none">
                        <a:latin typeface="Tahoma"/>
                        <a:ea typeface="Tahoma"/>
                        <a:cs typeface="Tahoma"/>
                        <a:sym typeface="Tahoma"/>
                      </a:endParaRPr>
                    </a:p>
                  </a:txBody>
                  <a:tcPr marL="91450" marR="91450" marT="45725" marB="45725"/>
                </a:tc>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Test </a:t>
                      </a:r>
                      <a:endParaRPr sz="1600">
                        <a:latin typeface="Tahoma"/>
                        <a:ea typeface="Tahoma"/>
                        <a:cs typeface="Tahoma"/>
                        <a:sym typeface="Tahoma"/>
                      </a:endParaRPr>
                    </a:p>
                    <a:p>
                      <a:pPr marL="0" marR="0" lvl="0" indent="0" algn="ctr" rtl="0">
                        <a:lnSpc>
                          <a:spcPct val="100000"/>
                        </a:lnSpc>
                        <a:spcBef>
                          <a:spcPts val="0"/>
                        </a:spcBef>
                        <a:spcAft>
                          <a:spcPts val="0"/>
                        </a:spcAft>
                        <a:buNone/>
                      </a:pPr>
                      <a:r>
                        <a:rPr lang="en-US" sz="1600">
                          <a:latin typeface="Tahoma"/>
                          <a:ea typeface="Tahoma"/>
                          <a:cs typeface="Tahoma"/>
                          <a:sym typeface="Tahoma"/>
                        </a:rPr>
                        <a:t>Procedure</a:t>
                      </a:r>
                      <a:endParaRPr sz="1600" u="none" strike="noStrike" cap="none">
                        <a:latin typeface="Tahoma"/>
                        <a:ea typeface="Tahoma"/>
                        <a:cs typeface="Tahoma"/>
                        <a:sym typeface="Tahoma"/>
                      </a:endParaRPr>
                    </a:p>
                  </a:txBody>
                  <a:tcPr marL="91450" marR="91450" marT="45725" marB="45725"/>
                </a:tc>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Test</a:t>
                      </a:r>
                      <a:endParaRPr sz="1600">
                        <a:latin typeface="Tahoma"/>
                        <a:ea typeface="Tahoma"/>
                        <a:cs typeface="Tahoma"/>
                        <a:sym typeface="Tahoma"/>
                      </a:endParaRPr>
                    </a:p>
                    <a:p>
                      <a:pPr marL="0" marR="0" lvl="0" indent="0" algn="ctr" rtl="0">
                        <a:lnSpc>
                          <a:spcPct val="100000"/>
                        </a:lnSpc>
                        <a:spcBef>
                          <a:spcPts val="0"/>
                        </a:spcBef>
                        <a:spcAft>
                          <a:spcPts val="0"/>
                        </a:spcAft>
                        <a:buNone/>
                      </a:pPr>
                      <a:r>
                        <a:rPr lang="en-US" sz="1600">
                          <a:latin typeface="Tahoma"/>
                          <a:ea typeface="Tahoma"/>
                          <a:cs typeface="Tahoma"/>
                          <a:sym typeface="Tahoma"/>
                        </a:rPr>
                        <a:t> Data</a:t>
                      </a:r>
                      <a:endParaRPr sz="1600">
                        <a:latin typeface="Tahoma"/>
                        <a:ea typeface="Tahoma"/>
                        <a:cs typeface="Tahoma"/>
                        <a:sym typeface="Tahoma"/>
                      </a:endParaRPr>
                    </a:p>
                  </a:txBody>
                  <a:tcPr marL="91450" marR="91450" marT="45725" marB="45725"/>
                </a:tc>
                <a:tc>
                  <a:txBody>
                    <a:bodyPr/>
                    <a:lstStyle/>
                    <a:p>
                      <a:pPr marL="0" marR="0" lvl="0" indent="0" algn="ctr" rtl="0">
                        <a:lnSpc>
                          <a:spcPct val="100000"/>
                        </a:lnSpc>
                        <a:spcBef>
                          <a:spcPts val="0"/>
                        </a:spcBef>
                        <a:spcAft>
                          <a:spcPts val="0"/>
                        </a:spcAft>
                        <a:buNone/>
                      </a:pPr>
                      <a:r>
                        <a:rPr lang="en-US" sz="1600">
                          <a:latin typeface="Tahoma"/>
                          <a:ea typeface="Tahoma"/>
                          <a:cs typeface="Tahoma"/>
                          <a:sym typeface="Tahoma"/>
                        </a:rPr>
                        <a:t>Expected</a:t>
                      </a:r>
                      <a:endParaRPr sz="1600">
                        <a:latin typeface="Tahoma"/>
                        <a:ea typeface="Tahoma"/>
                        <a:cs typeface="Tahoma"/>
                        <a:sym typeface="Tahoma"/>
                      </a:endParaRPr>
                    </a:p>
                    <a:p>
                      <a:pPr marL="0" marR="0" lvl="0" indent="0" algn="ctr" rtl="0">
                        <a:lnSpc>
                          <a:spcPct val="100000"/>
                        </a:lnSpc>
                        <a:spcBef>
                          <a:spcPts val="0"/>
                        </a:spcBef>
                        <a:spcAft>
                          <a:spcPts val="0"/>
                        </a:spcAft>
                        <a:buNone/>
                      </a:pPr>
                      <a:r>
                        <a:rPr lang="en-US" sz="1600">
                          <a:latin typeface="Tahoma"/>
                          <a:ea typeface="Tahoma"/>
                          <a:cs typeface="Tahoma"/>
                          <a:sym typeface="Tahoma"/>
                        </a:rPr>
                        <a:t> Result</a:t>
                      </a:r>
                      <a:endParaRPr sz="1600" u="none" strike="noStrike" cap="none">
                        <a:latin typeface="Tahoma"/>
                        <a:ea typeface="Tahoma"/>
                        <a:cs typeface="Tahoma"/>
                        <a:sym typeface="Tahoma"/>
                      </a:endParaRPr>
                    </a:p>
                  </a:txBody>
                  <a:tcPr marL="91450" marR="91450" marT="45725" marB="45725"/>
                </a:tc>
                <a:extLst>
                  <a:ext uri="{0D108BD9-81ED-4DB2-BD59-A6C34878D82A}">
                    <a16:rowId xmlns:a16="http://schemas.microsoft.com/office/drawing/2014/main" val="10000"/>
                  </a:ext>
                </a:extLst>
              </a:tr>
              <a:tr h="519975">
                <a:tc>
                  <a:txBody>
                    <a:bodyPr/>
                    <a:lstStyle/>
                    <a:p>
                      <a:pPr marL="0" lvl="0" indent="0" algn="l" rtl="0">
                        <a:spcBef>
                          <a:spcPts val="0"/>
                        </a:spcBef>
                        <a:spcAft>
                          <a:spcPts val="0"/>
                        </a:spcAft>
                        <a:buNone/>
                      </a:pPr>
                      <a:r>
                        <a:rPr lang="en-US" sz="1600">
                          <a:latin typeface="Tahoma"/>
                          <a:ea typeface="Tahoma"/>
                          <a:cs typeface="Tahoma"/>
                          <a:sym typeface="Tahoma"/>
                        </a:rPr>
                        <a:t>Login_01</a:t>
                      </a:r>
                      <a:endParaRPr sz="1600">
                        <a:latin typeface="Tahoma"/>
                        <a:ea typeface="Tahoma"/>
                        <a:cs typeface="Tahoma"/>
                        <a:sym typeface="Tahoma"/>
                      </a:endParaRPr>
                    </a:p>
                  </a:txBody>
                  <a:tcPr marL="91450" marR="91450" marT="45725" marB="45725">
                    <a:solidFill>
                      <a:schemeClr val="lt1"/>
                    </a:solidFill>
                  </a:tcPr>
                </a:tc>
                <a:tc>
                  <a:txBody>
                    <a:bodyPr/>
                    <a:lstStyle/>
                    <a:p>
                      <a:pPr marL="0" lvl="0" indent="0" algn="l" rtl="0">
                        <a:spcBef>
                          <a:spcPts val="0"/>
                        </a:spcBef>
                        <a:spcAft>
                          <a:spcPts val="0"/>
                        </a:spcAft>
                        <a:buNone/>
                      </a:pPr>
                      <a:r>
                        <a:rPr lang="en-US" sz="1600">
                          <a:latin typeface="Tahoma"/>
                          <a:ea typeface="Tahoma"/>
                          <a:cs typeface="Tahoma"/>
                          <a:sym typeface="Tahoma"/>
                        </a:rPr>
                        <a:t>Login successfully</a:t>
                      </a:r>
                      <a:endParaRPr sz="1600">
                        <a:latin typeface="Tahoma"/>
                        <a:ea typeface="Tahoma"/>
                        <a:cs typeface="Tahoma"/>
                        <a:sym typeface="Tahoma"/>
                      </a:endParaRPr>
                    </a:p>
                  </a:txBody>
                  <a:tcPr marL="91450" marR="91450" marT="45725" marB="45725">
                    <a:solidFill>
                      <a:schemeClr val="lt1"/>
                    </a:solidFill>
                  </a:tcPr>
                </a:tc>
                <a:tc>
                  <a:txBody>
                    <a:bodyPr/>
                    <a:lstStyle/>
                    <a:p>
                      <a:pPr marL="0" lvl="0" indent="0" algn="l" rtl="0">
                        <a:spcBef>
                          <a:spcPts val="0"/>
                        </a:spcBef>
                        <a:spcAft>
                          <a:spcPts val="0"/>
                        </a:spcAft>
                        <a:buNone/>
                      </a:pPr>
                      <a:r>
                        <a:rPr lang="en-US" sz="1600">
                          <a:latin typeface="Tahoma"/>
                          <a:ea typeface="Tahoma"/>
                          <a:cs typeface="Tahoma"/>
                          <a:sym typeface="Tahoma"/>
                        </a:rPr>
                        <a:t>Account Test01 is existed in system</a:t>
                      </a:r>
                      <a:endParaRPr sz="1600">
                        <a:latin typeface="Tahoma"/>
                        <a:ea typeface="Tahoma"/>
                        <a:cs typeface="Tahoma"/>
                        <a:sym typeface="Tahoma"/>
                      </a:endParaRPr>
                    </a:p>
                  </a:txBody>
                  <a:tcPr marL="91450" marR="91450" marT="45725" marB="45725">
                    <a:solidFill>
                      <a:schemeClr val="lt1"/>
                    </a:solidFill>
                  </a:tcPr>
                </a:tc>
                <a:tc>
                  <a:txBody>
                    <a:bodyPr/>
                    <a:lstStyle/>
                    <a:p>
                      <a:pPr marL="457200" marR="0" lvl="0" indent="-330200" algn="l" rtl="0">
                        <a:lnSpc>
                          <a:spcPct val="100000"/>
                        </a:lnSpc>
                        <a:spcBef>
                          <a:spcPts val="0"/>
                        </a:spcBef>
                        <a:spcAft>
                          <a:spcPts val="0"/>
                        </a:spcAft>
                        <a:buSzPts val="1600"/>
                        <a:buFont typeface="Tahoma"/>
                        <a:buAutoNum type="arabicPeriod"/>
                      </a:pPr>
                      <a:r>
                        <a:rPr lang="en-US" sz="1600">
                          <a:latin typeface="Tahoma"/>
                          <a:ea typeface="Tahoma"/>
                          <a:cs typeface="Tahoma"/>
                          <a:sym typeface="Tahoma"/>
                        </a:rPr>
                        <a:t>Input data:</a:t>
                      </a:r>
                      <a:endParaRPr sz="1600">
                        <a:latin typeface="Tahoma"/>
                        <a:ea typeface="Tahoma"/>
                        <a:cs typeface="Tahoma"/>
                        <a:sym typeface="Tahoma"/>
                      </a:endParaRPr>
                    </a:p>
                    <a:p>
                      <a:pPr marL="457200" marR="0" lvl="0" indent="-330200" algn="l" rtl="0">
                        <a:lnSpc>
                          <a:spcPct val="100000"/>
                        </a:lnSpc>
                        <a:spcBef>
                          <a:spcPts val="0"/>
                        </a:spcBef>
                        <a:spcAft>
                          <a:spcPts val="0"/>
                        </a:spcAft>
                        <a:buSzPts val="1600"/>
                        <a:buFont typeface="Tahoma"/>
                        <a:buChar char="-"/>
                      </a:pPr>
                      <a:r>
                        <a:rPr lang="en-US" sz="1600">
                          <a:latin typeface="Tahoma"/>
                          <a:ea typeface="Tahoma"/>
                          <a:cs typeface="Tahoma"/>
                          <a:sym typeface="Tahoma"/>
                        </a:rPr>
                        <a:t>Username: Input correct data</a:t>
                      </a:r>
                      <a:endParaRPr sz="1600">
                        <a:latin typeface="Tahoma"/>
                        <a:ea typeface="Tahoma"/>
                        <a:cs typeface="Tahoma"/>
                        <a:sym typeface="Tahoma"/>
                      </a:endParaRPr>
                    </a:p>
                    <a:p>
                      <a:pPr marL="457200" marR="0" lvl="0" indent="-330200" algn="l" rtl="0">
                        <a:lnSpc>
                          <a:spcPct val="100000"/>
                        </a:lnSpc>
                        <a:spcBef>
                          <a:spcPts val="0"/>
                        </a:spcBef>
                        <a:spcAft>
                          <a:spcPts val="0"/>
                        </a:spcAft>
                        <a:buSzPts val="1600"/>
                        <a:buFont typeface="Tahoma"/>
                        <a:buChar char="-"/>
                      </a:pPr>
                      <a:r>
                        <a:rPr lang="en-US" sz="1600">
                          <a:latin typeface="Tahoma"/>
                          <a:ea typeface="Tahoma"/>
                          <a:cs typeface="Tahoma"/>
                          <a:sym typeface="Tahoma"/>
                        </a:rPr>
                        <a:t>Password: Input correct data</a:t>
                      </a:r>
                      <a:endParaRPr sz="1600">
                        <a:latin typeface="Tahoma"/>
                        <a:ea typeface="Tahoma"/>
                        <a:cs typeface="Tahoma"/>
                        <a:sym typeface="Tahoma"/>
                      </a:endParaRPr>
                    </a:p>
                    <a:p>
                      <a:pPr marL="457200" lvl="0" indent="-330200" algn="l" rtl="0">
                        <a:spcBef>
                          <a:spcPts val="0"/>
                        </a:spcBef>
                        <a:spcAft>
                          <a:spcPts val="0"/>
                        </a:spcAft>
                        <a:buClr>
                          <a:schemeClr val="dk1"/>
                        </a:buClr>
                        <a:buSzPts val="1600"/>
                        <a:buFont typeface="Tahoma"/>
                        <a:buAutoNum type="arabicPeriod"/>
                      </a:pPr>
                      <a:r>
                        <a:rPr lang="en-US" sz="1600">
                          <a:latin typeface="Tahoma"/>
                          <a:ea typeface="Tahoma"/>
                          <a:cs typeface="Tahoma"/>
                          <a:sym typeface="Tahoma"/>
                        </a:rPr>
                        <a:t>Click button Sign in</a:t>
                      </a:r>
                      <a:endParaRPr sz="1600">
                        <a:latin typeface="Tahoma"/>
                        <a:ea typeface="Tahoma"/>
                        <a:cs typeface="Tahoma"/>
                        <a:sym typeface="Tahoma"/>
                      </a:endParaRPr>
                    </a:p>
                  </a:txBody>
                  <a:tcPr marL="91450" marR="91450" marT="45725" marB="45725">
                    <a:solidFill>
                      <a:schemeClr val="lt1"/>
                    </a:solidFill>
                  </a:tcPr>
                </a:tc>
                <a:tc>
                  <a:txBody>
                    <a:bodyPr/>
                    <a:lstStyle/>
                    <a:p>
                      <a:pPr marL="0" marR="0" lvl="0" indent="0" algn="l" rtl="0">
                        <a:lnSpc>
                          <a:spcPct val="100000"/>
                        </a:lnSpc>
                        <a:spcBef>
                          <a:spcPts val="0"/>
                        </a:spcBef>
                        <a:spcAft>
                          <a:spcPts val="0"/>
                        </a:spcAft>
                        <a:buNone/>
                      </a:pPr>
                      <a:r>
                        <a:rPr lang="en-US" sz="1600">
                          <a:latin typeface="Tahoma"/>
                          <a:ea typeface="Tahoma"/>
                          <a:cs typeface="Tahoma"/>
                          <a:sym typeface="Tahoma"/>
                        </a:rPr>
                        <a:t>User name = Test01</a:t>
                      </a:r>
                      <a:endParaRPr sz="1600">
                        <a:latin typeface="Tahoma"/>
                        <a:ea typeface="Tahoma"/>
                        <a:cs typeface="Tahoma"/>
                        <a:sym typeface="Tahoma"/>
                      </a:endParaRPr>
                    </a:p>
                    <a:p>
                      <a:pPr marL="0" marR="0" lvl="0" indent="0" algn="l" rtl="0">
                        <a:lnSpc>
                          <a:spcPct val="100000"/>
                        </a:lnSpc>
                        <a:spcBef>
                          <a:spcPts val="0"/>
                        </a:spcBef>
                        <a:spcAft>
                          <a:spcPts val="0"/>
                        </a:spcAft>
                        <a:buNone/>
                      </a:pPr>
                      <a:r>
                        <a:rPr lang="en-US" sz="1600">
                          <a:latin typeface="Tahoma"/>
                          <a:ea typeface="Tahoma"/>
                          <a:cs typeface="Tahoma"/>
                          <a:sym typeface="Tahoma"/>
                        </a:rPr>
                        <a:t>Password= 123456 </a:t>
                      </a:r>
                      <a:endParaRPr sz="1600" u="none" strike="noStrike" cap="none">
                        <a:latin typeface="Tahoma"/>
                        <a:ea typeface="Tahoma"/>
                        <a:cs typeface="Tahoma"/>
                        <a:sym typeface="Tahoma"/>
                      </a:endParaRPr>
                    </a:p>
                  </a:txBody>
                  <a:tcPr marL="91450" marR="91450" marT="45725" marB="45725">
                    <a:solidFill>
                      <a:schemeClr val="lt1"/>
                    </a:solidFill>
                  </a:tcPr>
                </a:tc>
                <a:tc>
                  <a:txBody>
                    <a:bodyPr/>
                    <a:lstStyle/>
                    <a:p>
                      <a:pPr marL="0" marR="0" lvl="0" indent="0" algn="l" rtl="0">
                        <a:lnSpc>
                          <a:spcPct val="100000"/>
                        </a:lnSpc>
                        <a:spcBef>
                          <a:spcPts val="0"/>
                        </a:spcBef>
                        <a:spcAft>
                          <a:spcPts val="0"/>
                        </a:spcAft>
                        <a:buNone/>
                      </a:pPr>
                      <a:r>
                        <a:rPr lang="en-US" sz="1600">
                          <a:latin typeface="Tahoma"/>
                          <a:ea typeface="Tahoma"/>
                          <a:cs typeface="Tahoma"/>
                          <a:sym typeface="Tahoma"/>
                        </a:rPr>
                        <a:t>2. User Login system successfully: System redirect to Admin page</a:t>
                      </a:r>
                      <a:endParaRPr sz="1600" u="none" strike="noStrike" cap="none">
                        <a:latin typeface="Tahoma"/>
                        <a:ea typeface="Tahoma"/>
                        <a:cs typeface="Tahoma"/>
                        <a:sym typeface="Tahoma"/>
                      </a:endParaRPr>
                    </a:p>
                  </a:txBody>
                  <a:tcPr marL="91450" marR="91450" marT="45725" marB="45725">
                    <a:solidFill>
                      <a:schemeClr val="lt1"/>
                    </a:solidFill>
                  </a:tcPr>
                </a:tc>
                <a:extLst>
                  <a:ext uri="{0D108BD9-81ED-4DB2-BD59-A6C34878D82A}">
                    <a16:rowId xmlns:a16="http://schemas.microsoft.com/office/drawing/2014/main" val="10001"/>
                  </a:ext>
                </a:extLst>
              </a:tr>
            </a:tbl>
          </a:graphicData>
        </a:graphic>
      </p:graphicFrame>
      <p:pic>
        <p:nvPicPr>
          <p:cNvPr id="158" name="Google Shape;158;p21"/>
          <p:cNvPicPr preferRelativeResize="0"/>
          <p:nvPr/>
        </p:nvPicPr>
        <p:blipFill>
          <a:blip r:embed="rId3">
            <a:alphaModFix/>
          </a:blip>
          <a:stretch>
            <a:fillRect/>
          </a:stretch>
        </p:blipFill>
        <p:spPr>
          <a:xfrm>
            <a:off x="2886750" y="1313725"/>
            <a:ext cx="3670775" cy="259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Cấu trúc của file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64" name="Google Shape;164;p22"/>
          <p:cNvSpPr txBox="1">
            <a:spLocks noGrp="1"/>
          </p:cNvSpPr>
          <p:nvPr>
            <p:ph type="body" idx="1"/>
          </p:nvPr>
        </p:nvSpPr>
        <p:spPr>
          <a:xfrm>
            <a:off x="1066800" y="1165725"/>
            <a:ext cx="7772400" cy="49839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1. Sh</a:t>
            </a:r>
            <a:r>
              <a:rPr lang="en-US" sz="2400" b="1" i="0" u="none" strike="noStrike" cap="none">
                <a:solidFill>
                  <a:schemeClr val="dk1"/>
                </a:solidFill>
                <a:latin typeface="Tahoma"/>
                <a:ea typeface="Tahoma"/>
                <a:cs typeface="Tahoma"/>
                <a:sym typeface="Tahoma"/>
              </a:rPr>
              <a:t>eet:</a:t>
            </a:r>
            <a:r>
              <a:rPr lang="en-US" sz="2400" b="0" i="0" u="none" strike="noStrike" cap="none">
                <a:solidFill>
                  <a:schemeClr val="dk1"/>
                </a:solidFill>
                <a:latin typeface="Tahoma"/>
                <a:ea typeface="Tahoma"/>
                <a:cs typeface="Tahoma"/>
                <a:sym typeface="Tahoma"/>
              </a:rPr>
              <a:t> </a:t>
            </a:r>
            <a:r>
              <a:rPr lang="en-US" sz="2400" b="1" i="0" u="none" strike="noStrike" cap="none">
                <a:solidFill>
                  <a:schemeClr val="dk1"/>
                </a:solidFill>
                <a:latin typeface="Tahoma"/>
                <a:ea typeface="Tahoma"/>
                <a:cs typeface="Tahoma"/>
                <a:sym typeface="Tahoma"/>
              </a:rPr>
              <a:t>Cover</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Thông tin dự án </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Thông tin sửa đổi và version của tài liệu</a:t>
            </a:r>
            <a:endParaRPr sz="2400" b="0" i="0" u="none" strike="noStrike" cap="none">
              <a:solidFill>
                <a:schemeClr val="dk1"/>
              </a:solidFill>
              <a:latin typeface="Tahoma"/>
              <a:ea typeface="Tahoma"/>
              <a:cs typeface="Tahoma"/>
              <a:sym typeface="Tahoma"/>
            </a:endParaRPr>
          </a:p>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2.  Sheet: Test case List</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Thông tin môi trường test</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Danh sách các chức năng và link với sheet test case tương ứng</a:t>
            </a:r>
            <a:endParaRPr sz="2400" b="0" i="0" u="none" strike="noStrike" cap="none">
              <a:solidFill>
                <a:schemeClr val="dk1"/>
              </a:solidFill>
              <a:latin typeface="Tahoma"/>
              <a:ea typeface="Tahoma"/>
              <a:cs typeface="Tahoma"/>
              <a:sym typeface="Tahoma"/>
            </a:endParaRPr>
          </a:p>
          <a:p>
            <a:pPr marL="0" marR="0" lvl="0" indent="0" algn="l" rtl="0">
              <a:lnSpc>
                <a:spcPct val="150000"/>
              </a:lnSpc>
              <a:spcBef>
                <a:spcPts val="600"/>
              </a:spcBef>
              <a:spcAft>
                <a:spcPts val="0"/>
              </a:spcAft>
              <a:buClr>
                <a:schemeClr val="accent1"/>
              </a:buClr>
              <a:buSzPts val="2560"/>
              <a:buFont typeface="Noto Sans Symbols"/>
              <a:buNone/>
            </a:pPr>
            <a:endParaRPr sz="2400" b="0" i="0" u="none" strike="noStrike" cap="none">
              <a:solidFill>
                <a:schemeClr val="dk1"/>
              </a:solidFill>
              <a:latin typeface="Cabin"/>
              <a:ea typeface="Cabin"/>
              <a:cs typeface="Cabin"/>
              <a:sym typeface="Cabin"/>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Cấu trúc của file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70" name="Google Shape;170;p23"/>
          <p:cNvSpPr txBox="1">
            <a:spLocks noGrp="1"/>
          </p:cNvSpPr>
          <p:nvPr>
            <p:ph type="body" idx="1"/>
          </p:nvPr>
        </p:nvSpPr>
        <p:spPr>
          <a:xfrm>
            <a:off x="1066800" y="1165725"/>
            <a:ext cx="7772400" cy="49839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3. Sh</a:t>
            </a:r>
            <a:r>
              <a:rPr lang="en-US" sz="2400" b="1" i="0" u="none" strike="noStrike" cap="none">
                <a:solidFill>
                  <a:schemeClr val="dk1"/>
                </a:solidFill>
                <a:latin typeface="Tahoma"/>
                <a:ea typeface="Tahoma"/>
                <a:cs typeface="Tahoma"/>
                <a:sym typeface="Tahoma"/>
              </a:rPr>
              <a:t>eet: Test cases </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Các test cases của từng function</a:t>
            </a:r>
            <a:endParaRPr/>
          </a:p>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latin typeface="Tahoma"/>
                <a:ea typeface="Tahoma"/>
                <a:cs typeface="Tahoma"/>
                <a:sym typeface="Tahoma"/>
              </a:rPr>
              <a:t>4. Sheet: Test report</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Thông tin kết quả test của từng function</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Chỉ số coverage</a:t>
            </a:r>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Tổ chức các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76" name="Google Shape;176;p24"/>
          <p:cNvSpPr txBox="1">
            <a:spLocks noGrp="1"/>
          </p:cNvSpPr>
          <p:nvPr>
            <p:ph type="body" idx="1"/>
          </p:nvPr>
        </p:nvSpPr>
        <p:spPr>
          <a:xfrm>
            <a:off x="1066800" y="1165725"/>
            <a:ext cx="7772400" cy="49839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1. Nhóm test case </a:t>
            </a:r>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latin typeface="Tahoma"/>
                <a:ea typeface="Tahoma"/>
                <a:cs typeface="Tahoma"/>
                <a:sym typeface="Tahoma"/>
              </a:rPr>
              <a:t>Chia thành 3 mức: </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Group: Tên chức năng lớn</a:t>
            </a:r>
            <a:endParaRPr sz="2400" b="0" i="0" u="none" strike="noStrike" cap="none">
              <a:solidFill>
                <a:schemeClr val="dk1"/>
              </a:solidFill>
              <a:latin typeface="Tahoma"/>
              <a:ea typeface="Tahoma"/>
              <a:cs typeface="Tahoma"/>
              <a:sym typeface="Tahoma"/>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Sub-group: Tên chức năng nhỏ</a:t>
            </a:r>
            <a:endParaRPr sz="2400" b="0" i="0" u="none" strike="noStrike" cap="none">
              <a:solidFill>
                <a:schemeClr val="dk1"/>
              </a:solidFill>
              <a:latin typeface="Tahoma"/>
              <a:ea typeface="Tahoma"/>
              <a:cs typeface="Tahoma"/>
              <a:sym typeface="Tahoma"/>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0" i="0" u="none" strike="noStrike" cap="none">
                <a:solidFill>
                  <a:schemeClr val="dk1"/>
                </a:solidFill>
                <a:latin typeface="Tahoma"/>
                <a:ea typeface="Tahoma"/>
                <a:cs typeface="Tahoma"/>
                <a:sym typeface="Tahoma"/>
              </a:rPr>
              <a:t>Testcase: Các test case của chức năng nhỏ</a:t>
            </a:r>
            <a:endParaRPr sz="2400" b="0" i="0" u="none" strike="noStrike" cap="none">
              <a:solidFill>
                <a:schemeClr val="dk1"/>
              </a:solidFill>
              <a:latin typeface="Tahoma"/>
              <a:ea typeface="Tahoma"/>
              <a:cs typeface="Tahoma"/>
              <a:sym typeface="Tahoma"/>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Tổ chức các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82" name="Google Shape;182;p25"/>
          <p:cNvSpPr txBox="1">
            <a:spLocks noGrp="1"/>
          </p:cNvSpPr>
          <p:nvPr>
            <p:ph type="body" idx="1"/>
          </p:nvPr>
        </p:nvSpPr>
        <p:spPr>
          <a:xfrm>
            <a:off x="1066800" y="976750"/>
            <a:ext cx="7772400" cy="5688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2. Cách chia nhóm</a:t>
            </a:r>
            <a:endParaRPr sz="2400" b="1" i="0" u="none" strike="noStrike" cap="none">
              <a:solidFill>
                <a:schemeClr val="dk1"/>
              </a:solidFill>
              <a:highlight>
                <a:srgbClr val="FFFFFF"/>
              </a:highlight>
              <a:latin typeface="Tahoma"/>
              <a:ea typeface="Tahoma"/>
              <a:cs typeface="Tahoma"/>
              <a:sym typeface="Tahoma"/>
            </a:endParaRPr>
          </a:p>
          <a:p>
            <a:pPr marL="342900" marR="0" lvl="0" indent="-342900" algn="l" rtl="0">
              <a:lnSpc>
                <a:spcPct val="115000"/>
              </a:lnSpc>
              <a:spcBef>
                <a:spcPts val="600"/>
              </a:spcBef>
              <a:spcAft>
                <a:spcPts val="0"/>
              </a:spcAft>
              <a:buClr>
                <a:schemeClr val="accent1"/>
              </a:buClr>
              <a:buSzPts val="2560"/>
              <a:buFont typeface="Noto Sans Symbols"/>
              <a:buChar char="▪"/>
            </a:pPr>
            <a:r>
              <a:rPr lang="en-US" sz="2400" b="1" i="0" u="none" strike="noStrike" cap="none">
                <a:solidFill>
                  <a:schemeClr val="dk1"/>
                </a:solidFill>
                <a:latin typeface="Tahoma"/>
                <a:ea typeface="Tahoma"/>
                <a:cs typeface="Tahoma"/>
                <a:sym typeface="Tahoma"/>
              </a:rPr>
              <a:t>Access right: </a:t>
            </a:r>
            <a:endParaRPr/>
          </a:p>
          <a:p>
            <a:pPr marL="800100" marR="0" lvl="1" indent="-342900" algn="l" rtl="0">
              <a:lnSpc>
                <a:spcPct val="115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User nào được phép truy cập </a:t>
            </a:r>
            <a:endParaRPr/>
          </a:p>
          <a:p>
            <a:pPr marL="800100" marR="0" lvl="1" indent="-342900" algn="l" rtl="0">
              <a:lnSpc>
                <a:spcPct val="115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Làm thế nào để truy cập vào màn hình</a:t>
            </a:r>
            <a:endParaRPr sz="2000" b="0" i="0" u="none" strike="noStrike" cap="none">
              <a:solidFill>
                <a:schemeClr val="dk1"/>
              </a:solidFill>
              <a:latin typeface="Tahoma"/>
              <a:ea typeface="Tahoma"/>
              <a:cs typeface="Tahoma"/>
              <a:sym typeface="Tahoma"/>
            </a:endParaRPr>
          </a:p>
          <a:p>
            <a:pPr marL="342900" marR="0" lvl="0" indent="-342900" algn="l" rtl="0">
              <a:lnSpc>
                <a:spcPct val="115000"/>
              </a:lnSpc>
              <a:spcBef>
                <a:spcPts val="600"/>
              </a:spcBef>
              <a:spcAft>
                <a:spcPts val="0"/>
              </a:spcAft>
              <a:buClr>
                <a:schemeClr val="accent1"/>
              </a:buClr>
              <a:buSzPts val="2560"/>
              <a:buFont typeface="Noto Sans Symbols"/>
              <a:buChar char="▪"/>
            </a:pPr>
            <a:r>
              <a:rPr lang="en-US" sz="2400" b="1" i="0" u="none" strike="noStrike" cap="none">
                <a:solidFill>
                  <a:schemeClr val="dk1"/>
                </a:solidFill>
                <a:latin typeface="Tahoma"/>
                <a:ea typeface="Tahoma"/>
                <a:cs typeface="Tahoma"/>
                <a:sym typeface="Tahoma"/>
              </a:rPr>
              <a:t>UI:</a:t>
            </a:r>
            <a:endParaRPr/>
          </a:p>
          <a:p>
            <a:pPr marL="800100" marR="0" lvl="1" indent="-342900" algn="l" rtl="0">
              <a:lnSpc>
                <a:spcPct val="115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Số lượng các item</a:t>
            </a:r>
            <a:endParaRPr/>
          </a:p>
          <a:p>
            <a:pPr marL="800100" marR="0" lvl="1" indent="-342900" algn="l" rtl="0">
              <a:lnSpc>
                <a:spcPct val="115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Vị trí, font chữ, size chữ, màu sắc</a:t>
            </a:r>
            <a:endParaRPr sz="2000" b="0" i="0" u="none" strike="noStrike" cap="none">
              <a:solidFill>
                <a:schemeClr val="dk1"/>
              </a:solidFill>
              <a:latin typeface="Tahoma"/>
              <a:ea typeface="Tahoma"/>
              <a:cs typeface="Tahoma"/>
              <a:sym typeface="Tahoma"/>
            </a:endParaRPr>
          </a:p>
          <a:p>
            <a:pPr marL="800100" marR="0" lvl="1" indent="-342900" algn="l" rtl="0">
              <a:lnSpc>
                <a:spcPct val="115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Trạng thái của các item (disable, enable)</a:t>
            </a:r>
            <a:endParaRPr sz="2000" b="0" i="0" u="none" strike="noStrike" cap="none">
              <a:solidFill>
                <a:schemeClr val="dk1"/>
              </a:solidFill>
              <a:latin typeface="Tahoma"/>
              <a:ea typeface="Tahoma"/>
              <a:cs typeface="Tahoma"/>
              <a:sym typeface="Tahoma"/>
            </a:endParaRPr>
          </a:p>
          <a:p>
            <a:pPr marL="800100" marR="0" lvl="1" indent="-342900" algn="l" rtl="0">
              <a:lnSpc>
                <a:spcPct val="115000"/>
              </a:lnSpc>
              <a:spcBef>
                <a:spcPts val="550"/>
              </a:spcBef>
              <a:spcAft>
                <a:spcPts val="0"/>
              </a:spcAft>
              <a:buClr>
                <a:schemeClr val="accent1"/>
              </a:buClr>
              <a:buSzPts val="2800"/>
              <a:buFont typeface="Tahoma"/>
              <a:buChar char="-"/>
            </a:pPr>
            <a:r>
              <a:rPr lang="en-US" sz="2000">
                <a:latin typeface="Tahoma"/>
                <a:ea typeface="Tahoma"/>
                <a:cs typeface="Tahoma"/>
                <a:sym typeface="Tahoma"/>
              </a:rPr>
              <a:t>Check hiển thị giá trị default</a:t>
            </a:r>
            <a:endParaRPr sz="2000">
              <a:latin typeface="Tahoma"/>
              <a:ea typeface="Tahoma"/>
              <a:cs typeface="Tahoma"/>
              <a:sym typeface="Tahoma"/>
            </a:endParaRPr>
          </a:p>
          <a:p>
            <a:pPr marL="800100" marR="0" lvl="1" indent="-342900" algn="l" rtl="0">
              <a:lnSpc>
                <a:spcPct val="115000"/>
              </a:lnSpc>
              <a:spcBef>
                <a:spcPts val="550"/>
              </a:spcBef>
              <a:spcAft>
                <a:spcPts val="0"/>
              </a:spcAft>
              <a:buClr>
                <a:schemeClr val="accent1"/>
              </a:buClr>
              <a:buSzPts val="2800"/>
              <a:buFont typeface="Tahoma"/>
              <a:buChar char="-"/>
            </a:pPr>
            <a:r>
              <a:rPr lang="en-US" sz="2000">
                <a:latin typeface="Tahoma"/>
                <a:ea typeface="Tahoma"/>
                <a:cs typeface="Tahoma"/>
                <a:sym typeface="Tahoma"/>
              </a:rPr>
              <a:t>Check giá trị store trong các combobox, listbox,...</a:t>
            </a:r>
            <a:endParaRPr sz="2000">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Tổ chức các test case</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88" name="Google Shape;188;p26"/>
          <p:cNvSpPr txBox="1">
            <a:spLocks noGrp="1"/>
          </p:cNvSpPr>
          <p:nvPr>
            <p:ph type="body" idx="1"/>
          </p:nvPr>
        </p:nvSpPr>
        <p:spPr>
          <a:xfrm>
            <a:off x="1066800" y="976744"/>
            <a:ext cx="7772400" cy="557991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1" i="0" u="none" strike="noStrike" cap="none">
                <a:solidFill>
                  <a:schemeClr val="dk1"/>
                </a:solidFill>
                <a:highlight>
                  <a:srgbClr val="FFFFFF"/>
                </a:highlight>
                <a:latin typeface="Tahoma"/>
                <a:ea typeface="Tahoma"/>
                <a:cs typeface="Tahoma"/>
                <a:sym typeface="Tahoma"/>
              </a:rPr>
              <a:t>2. Cách chia nhóm</a:t>
            </a:r>
            <a:endParaRPr sz="2400" b="1" i="0" u="none" strike="noStrike" cap="none">
              <a:solidFill>
                <a:schemeClr val="dk1"/>
              </a:solidFill>
              <a:highlight>
                <a:srgbClr val="FFFFFF"/>
              </a:highlight>
              <a:latin typeface="Tahoma"/>
              <a:ea typeface="Tahoma"/>
              <a:cs typeface="Tahoma"/>
              <a:sym typeface="Tahoma"/>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1" i="0" u="none" strike="noStrike" cap="none">
                <a:solidFill>
                  <a:schemeClr val="dk1"/>
                </a:solidFill>
                <a:latin typeface="Tahoma"/>
                <a:ea typeface="Tahoma"/>
                <a:cs typeface="Tahoma"/>
                <a:sym typeface="Tahoma"/>
              </a:rPr>
              <a:t>Validation</a:t>
            </a:r>
            <a:r>
              <a:rPr lang="en-US" sz="2400" b="0" i="0" u="none" strike="noStrike" cap="none">
                <a:solidFill>
                  <a:schemeClr val="dk1"/>
                </a:solidFill>
                <a:latin typeface="Tahoma"/>
                <a:ea typeface="Tahoma"/>
                <a:cs typeface="Tahoma"/>
                <a:sym typeface="Tahoma"/>
              </a:rPr>
              <a:t>: </a:t>
            </a:r>
            <a:endParaRPr/>
          </a:p>
          <a:p>
            <a:pPr marL="800100" marR="0" lvl="1" indent="-342900" algn="l" rtl="0">
              <a:lnSpc>
                <a:spcPct val="150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Check miền giá trị được phép input (valid partition)</a:t>
            </a:r>
            <a:endParaRPr/>
          </a:p>
          <a:p>
            <a:pPr marL="800100" marR="0" lvl="1" indent="-342900" algn="l" rtl="0">
              <a:lnSpc>
                <a:spcPct val="150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Miền giá trị không được phép input (invalid partition)</a:t>
            </a:r>
            <a:endParaRPr/>
          </a:p>
          <a:p>
            <a:pPr marL="342900" marR="0" lvl="0" indent="-342900" algn="l" rtl="0">
              <a:lnSpc>
                <a:spcPct val="150000"/>
              </a:lnSpc>
              <a:spcBef>
                <a:spcPts val="600"/>
              </a:spcBef>
              <a:spcAft>
                <a:spcPts val="0"/>
              </a:spcAft>
              <a:buClr>
                <a:schemeClr val="accent1"/>
              </a:buClr>
              <a:buSzPts val="2560"/>
              <a:buFont typeface="Noto Sans Symbols"/>
              <a:buChar char="▪"/>
            </a:pPr>
            <a:r>
              <a:rPr lang="en-US" sz="2400" b="1" i="0" u="none" strike="noStrike" cap="none">
                <a:solidFill>
                  <a:schemeClr val="dk1"/>
                </a:solidFill>
                <a:latin typeface="Tahoma"/>
                <a:ea typeface="Tahoma"/>
                <a:cs typeface="Tahoma"/>
                <a:sym typeface="Tahoma"/>
              </a:rPr>
              <a:t>Business</a:t>
            </a:r>
            <a:r>
              <a:rPr lang="en-US" sz="2400" b="0" i="0" u="none" strike="noStrike" cap="none">
                <a:solidFill>
                  <a:schemeClr val="dk1"/>
                </a:solidFill>
                <a:latin typeface="Tahoma"/>
                <a:ea typeface="Tahoma"/>
                <a:cs typeface="Tahoma"/>
                <a:sym typeface="Tahoma"/>
              </a:rPr>
              <a:t>: </a:t>
            </a:r>
            <a:endParaRPr/>
          </a:p>
          <a:p>
            <a:pPr marL="800100" marR="0" lvl="1" indent="-342900" algn="l" rtl="0">
              <a:lnSpc>
                <a:spcPct val="150000"/>
              </a:lnSpc>
              <a:spcBef>
                <a:spcPts val="550"/>
              </a:spcBef>
              <a:spcAft>
                <a:spcPts val="0"/>
              </a:spcAft>
              <a:buClr>
                <a:schemeClr val="accent1"/>
              </a:buClr>
              <a:buSzPts val="2800"/>
              <a:buFont typeface="Verdana"/>
              <a:buChar char="-"/>
            </a:pPr>
            <a:r>
              <a:rPr lang="en-US" sz="2000" b="0" i="0" u="none" strike="noStrike" cap="none">
                <a:solidFill>
                  <a:schemeClr val="dk1"/>
                </a:solidFill>
                <a:latin typeface="Tahoma"/>
                <a:ea typeface="Tahoma"/>
                <a:cs typeface="Tahoma"/>
                <a:sym typeface="Tahoma"/>
              </a:rPr>
              <a:t>Check nghiệp vụ</a:t>
            </a:r>
            <a:r>
              <a:rPr lang="en-US" sz="2000">
                <a:latin typeface="Tahoma"/>
                <a:ea typeface="Tahoma"/>
                <a:cs typeface="Tahoma"/>
                <a:sym typeface="Tahoma"/>
              </a:rPr>
              <a:t>, chức năng </a:t>
            </a:r>
            <a:r>
              <a:rPr lang="en-US" sz="2000" b="0" i="0" u="none" strike="noStrike" cap="none">
                <a:solidFill>
                  <a:schemeClr val="dk1"/>
                </a:solidFill>
                <a:latin typeface="Tahoma"/>
                <a:ea typeface="Tahoma"/>
                <a:cs typeface="Tahoma"/>
                <a:sym typeface="Tahoma"/>
              </a:rPr>
              <a:t>của </a:t>
            </a:r>
            <a:r>
              <a:rPr lang="en-US" sz="2000">
                <a:latin typeface="Tahoma"/>
                <a:ea typeface="Tahoma"/>
                <a:cs typeface="Tahoma"/>
                <a:sym typeface="Tahoma"/>
              </a:rPr>
              <a:t>feature</a:t>
            </a:r>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a:latin typeface="Tahoma"/>
                <a:ea typeface="Tahoma"/>
                <a:cs typeface="Tahoma"/>
                <a:sym typeface="Tahoma"/>
              </a:rPr>
              <a:t>Thế nào là một test case </a:t>
            </a:r>
            <a:br>
              <a:rPr lang="en-US">
                <a:latin typeface="Tahoma"/>
                <a:ea typeface="Tahoma"/>
                <a:cs typeface="Tahoma"/>
                <a:sym typeface="Tahoma"/>
              </a:rPr>
            </a:br>
            <a:r>
              <a:rPr lang="en-US">
                <a:latin typeface="Tahoma"/>
                <a:ea typeface="Tahoma"/>
                <a:cs typeface="Tahoma"/>
                <a:sym typeface="Tahoma"/>
              </a:rPr>
              <a:t>hiệu quả</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94" name="Google Shape;194;p27"/>
          <p:cNvSpPr txBox="1">
            <a:spLocks noGrp="1"/>
          </p:cNvSpPr>
          <p:nvPr>
            <p:ph type="body" idx="1"/>
          </p:nvPr>
        </p:nvSpPr>
        <p:spPr>
          <a:xfrm>
            <a:off x="1053300" y="1822924"/>
            <a:ext cx="7772400" cy="48552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550"/>
              </a:spcBef>
              <a:spcAft>
                <a:spcPts val="0"/>
              </a:spcAft>
              <a:buClr>
                <a:schemeClr val="dk1"/>
              </a:buClr>
              <a:buSzPts val="2000"/>
              <a:buFont typeface="Tahoma"/>
              <a:buChar char="-"/>
            </a:pPr>
            <a:r>
              <a:rPr lang="en-US" sz="2000">
                <a:latin typeface="Tahoma"/>
                <a:ea typeface="Tahoma"/>
                <a:cs typeface="Tahoma"/>
                <a:sym typeface="Tahoma"/>
              </a:rPr>
              <a:t>Test case cần có các bước (steps) đơn giản, rõ ràng và dễ hiểu.</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Test case cần hợp lệ, đơn giản và vắn tắt</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Test case cần truy vết được</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Test case cần bảo trì được dễ dàng</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Sử dụng các kỹ thuật testing - test các trường hợp hợp lệ và các trường hợp không hợp lệ.</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Chuẩn bị dữ liệu test đa dạng: Chuẩn bị dữ liệu test cho trường hợp hợp lệ và không hợp lệ.</a:t>
            </a:r>
            <a:endParaRPr sz="2000">
              <a:latin typeface="Tahoma"/>
              <a:ea typeface="Tahoma"/>
              <a:cs typeface="Tahoma"/>
              <a:sym typeface="Tahoma"/>
            </a:endParaRPr>
          </a:p>
          <a:p>
            <a:pPr marL="457200" marR="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Cần chuẩn bị test case cho các case phi chức năng</a:t>
            </a:r>
            <a:endParaRPr sz="2000">
              <a:latin typeface="Tahoma"/>
              <a:ea typeface="Tahoma"/>
              <a:cs typeface="Tahoma"/>
              <a:sym typeface="Tahoma"/>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0"/>
          <p:cNvSpPr txBox="1"/>
          <p:nvPr/>
        </p:nvSpPr>
        <p:spPr>
          <a:xfrm>
            <a:off x="1219200" y="914400"/>
            <a:ext cx="7696200" cy="5250600"/>
          </a:xfrm>
          <a:prstGeom prst="rect">
            <a:avLst/>
          </a:prstGeom>
          <a:noFill/>
          <a:ln>
            <a:noFill/>
          </a:ln>
        </p:spPr>
        <p:txBody>
          <a:bodyPr spcFirstLastPara="1" wrap="square" lIns="92075" tIns="46025" rIns="92075" bIns="46025" anchor="t" anchorCtr="0">
            <a:noAutofit/>
          </a:bodyPr>
          <a:lstStyle/>
          <a:p>
            <a:pPr marL="457200" marR="0" lvl="0" indent="-406400" algn="l" rtl="0">
              <a:lnSpc>
                <a:spcPct val="150000"/>
              </a:lnSpc>
              <a:spcBef>
                <a:spcPts val="0"/>
              </a:spcBef>
              <a:spcAft>
                <a:spcPts val="0"/>
              </a:spcAft>
              <a:buClr>
                <a:schemeClr val="dk1"/>
              </a:buClr>
              <a:buSzPts val="2800"/>
              <a:buFont typeface="Cabin"/>
              <a:buChar char="❖"/>
            </a:pPr>
            <a:r>
              <a:rPr lang="en-US" sz="2800" b="1" i="0" u="none" strike="noStrike" cap="none">
                <a:solidFill>
                  <a:schemeClr val="dk1"/>
                </a:solidFill>
                <a:latin typeface="Tahoma"/>
                <a:ea typeface="Tahoma"/>
                <a:cs typeface="Tahoma"/>
                <a:sym typeface="Tahoma"/>
              </a:rPr>
              <a:t>Thời lượng: </a:t>
            </a:r>
            <a:r>
              <a:rPr lang="en-US" sz="2800" b="0" i="1" u="none" strike="noStrike" cap="none">
                <a:solidFill>
                  <a:schemeClr val="dk1"/>
                </a:solidFill>
                <a:latin typeface="Tahoma"/>
                <a:ea typeface="Tahoma"/>
                <a:cs typeface="Tahoma"/>
                <a:sym typeface="Tahoma"/>
              </a:rPr>
              <a:t> ~2 giờ</a:t>
            </a:r>
            <a:endParaRPr sz="1400" b="0" i="0" u="none" strike="noStrike" cap="none">
              <a:solidFill>
                <a:srgbClr val="000000"/>
              </a:solidFill>
              <a:latin typeface="Tahoma"/>
              <a:ea typeface="Tahoma"/>
              <a:cs typeface="Tahoma"/>
              <a:sym typeface="Tahoma"/>
            </a:endParaRPr>
          </a:p>
          <a:p>
            <a:pPr marL="457200" marR="0" lvl="0" indent="-406400" algn="l" rtl="0">
              <a:lnSpc>
                <a:spcPct val="150000"/>
              </a:lnSpc>
              <a:spcBef>
                <a:spcPts val="0"/>
              </a:spcBef>
              <a:spcAft>
                <a:spcPts val="0"/>
              </a:spcAft>
              <a:buClr>
                <a:schemeClr val="dk1"/>
              </a:buClr>
              <a:buSzPts val="2800"/>
              <a:buFont typeface="Cabin"/>
              <a:buChar char="❖"/>
            </a:pPr>
            <a:r>
              <a:rPr lang="en-US" sz="2800" b="1" i="0" u="none" strike="noStrike" cap="none">
                <a:solidFill>
                  <a:schemeClr val="dk1"/>
                </a:solidFill>
                <a:latin typeface="Tahoma"/>
                <a:ea typeface="Tahoma"/>
                <a:cs typeface="Tahoma"/>
                <a:sym typeface="Tahoma"/>
              </a:rPr>
              <a:t>Purpose: </a:t>
            </a:r>
            <a:r>
              <a:rPr lang="en-US" sz="2800" b="0" i="1" u="none" strike="noStrike" cap="none">
                <a:solidFill>
                  <a:schemeClr val="dk1"/>
                </a:solidFill>
                <a:latin typeface="Tahoma"/>
                <a:ea typeface="Tahoma"/>
                <a:cs typeface="Tahoma"/>
                <a:sym typeface="Tahoma"/>
              </a:rPr>
              <a:t>Hướng dẫn cách viết test case</a:t>
            </a:r>
            <a:endParaRPr sz="2800" b="0" i="1" u="none" strike="noStrike" cap="none">
              <a:solidFill>
                <a:schemeClr val="dk1"/>
              </a:solidFill>
              <a:latin typeface="Tahoma"/>
              <a:ea typeface="Tahoma"/>
              <a:cs typeface="Tahoma"/>
              <a:sym typeface="Tahoma"/>
            </a:endParaRPr>
          </a:p>
          <a:p>
            <a:pPr marL="457200" marR="0" lvl="0" indent="-406400" algn="l" rtl="0">
              <a:lnSpc>
                <a:spcPct val="150000"/>
              </a:lnSpc>
              <a:spcBef>
                <a:spcPts val="0"/>
              </a:spcBef>
              <a:spcAft>
                <a:spcPts val="0"/>
              </a:spcAft>
              <a:buClr>
                <a:schemeClr val="dk1"/>
              </a:buClr>
              <a:buSzPts val="2800"/>
              <a:buFont typeface="Tahoma"/>
              <a:buChar char="❖"/>
            </a:pPr>
            <a:r>
              <a:rPr lang="en-US" sz="2800" b="1" i="0" u="none" strike="noStrike" cap="none">
                <a:solidFill>
                  <a:schemeClr val="dk1"/>
                </a:solidFill>
                <a:latin typeface="Tahoma"/>
                <a:ea typeface="Tahoma"/>
                <a:cs typeface="Tahoma"/>
                <a:sym typeface="Tahoma"/>
              </a:rPr>
              <a:t>Content:</a:t>
            </a:r>
            <a:endParaRPr sz="2800" b="1" i="0" u="none" strike="noStrike" cap="none">
              <a:solidFill>
                <a:schemeClr val="dk1"/>
              </a:solidFill>
              <a:latin typeface="Tahoma"/>
              <a:ea typeface="Tahoma"/>
              <a:cs typeface="Tahoma"/>
              <a:sym typeface="Tahoma"/>
            </a:endParaRPr>
          </a:p>
          <a:p>
            <a:pPr marL="457200" marR="0" lvl="0" indent="-381000" algn="l" rtl="0">
              <a:lnSpc>
                <a:spcPct val="150000"/>
              </a:lnSpc>
              <a:spcBef>
                <a:spcPts val="0"/>
              </a:spcBef>
              <a:spcAft>
                <a:spcPts val="0"/>
              </a:spcAft>
              <a:buClr>
                <a:schemeClr val="dk1"/>
              </a:buClr>
              <a:buSzPts val="2400"/>
              <a:buFont typeface="Tahoma"/>
              <a:buChar char="-"/>
            </a:pPr>
            <a:r>
              <a:rPr lang="en-US" sz="2400" b="0" i="0" u="none" strike="noStrike" cap="none">
                <a:solidFill>
                  <a:schemeClr val="dk1"/>
                </a:solidFill>
                <a:latin typeface="Tahoma"/>
                <a:ea typeface="Tahoma"/>
                <a:cs typeface="Tahoma"/>
                <a:sym typeface="Tahoma"/>
              </a:rPr>
              <a:t>Test case là gì?</a:t>
            </a:r>
            <a:endParaRPr sz="2400">
              <a:solidFill>
                <a:schemeClr val="dk1"/>
              </a:solidFill>
              <a:latin typeface="Tahoma"/>
              <a:ea typeface="Tahoma"/>
              <a:cs typeface="Tahoma"/>
              <a:sym typeface="Tahoma"/>
            </a:endParaRPr>
          </a:p>
          <a:p>
            <a:pPr marL="457200" marR="0" lvl="0" indent="-381000" algn="l" rtl="0">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Tại sao cần viết test case?</a:t>
            </a:r>
            <a:endParaRPr sz="2400">
              <a:solidFill>
                <a:schemeClr val="dk1"/>
              </a:solidFill>
              <a:latin typeface="Tahoma"/>
              <a:ea typeface="Tahoma"/>
              <a:cs typeface="Tahoma"/>
              <a:sym typeface="Tahoma"/>
            </a:endParaRPr>
          </a:p>
          <a:p>
            <a:pPr marL="457200" marR="0" lvl="0" indent="-381000" algn="l" rtl="0">
              <a:lnSpc>
                <a:spcPct val="150000"/>
              </a:lnSpc>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Ưu, nhược điểm của việc viết test case</a:t>
            </a:r>
            <a:endParaRPr sz="2400">
              <a:solidFill>
                <a:schemeClr val="dk1"/>
              </a:solidFill>
              <a:latin typeface="Tahoma"/>
              <a:ea typeface="Tahoma"/>
              <a:cs typeface="Tahoma"/>
              <a:sym typeface="Tahoma"/>
            </a:endParaRPr>
          </a:p>
          <a:p>
            <a:pPr marL="457200" marR="0" lvl="0" indent="-381000" algn="l" rtl="0">
              <a:lnSpc>
                <a:spcPct val="150000"/>
              </a:lnSpc>
              <a:spcBef>
                <a:spcPts val="0"/>
              </a:spcBef>
              <a:spcAft>
                <a:spcPts val="0"/>
              </a:spcAft>
              <a:buClr>
                <a:schemeClr val="dk1"/>
              </a:buClr>
              <a:buSzPts val="2400"/>
              <a:buFont typeface="Tahoma"/>
              <a:buChar char="-"/>
            </a:pPr>
            <a:r>
              <a:rPr lang="en-US" sz="2400" b="0" i="0" u="none" strike="noStrike" cap="none">
                <a:solidFill>
                  <a:schemeClr val="dk1"/>
                </a:solidFill>
                <a:latin typeface="Tahoma"/>
                <a:ea typeface="Tahoma"/>
                <a:cs typeface="Tahoma"/>
                <a:sym typeface="Tahoma"/>
              </a:rPr>
              <a:t>Cấu trúc file test case</a:t>
            </a:r>
            <a:endParaRPr/>
          </a:p>
          <a:p>
            <a:pPr marL="457200" marR="0" lvl="0" indent="-381000" algn="l" rtl="0">
              <a:lnSpc>
                <a:spcPct val="150000"/>
              </a:lnSpc>
              <a:spcBef>
                <a:spcPts val="0"/>
              </a:spcBef>
              <a:spcAft>
                <a:spcPts val="0"/>
              </a:spcAft>
              <a:buClr>
                <a:schemeClr val="dk1"/>
              </a:buClr>
              <a:buSzPts val="2400"/>
              <a:buFont typeface="Tahoma"/>
              <a:buChar char="-"/>
            </a:pPr>
            <a:r>
              <a:rPr lang="en-US" sz="2400" b="0" i="0" u="none" strike="noStrike" cap="none">
                <a:solidFill>
                  <a:schemeClr val="dk1"/>
                </a:solidFill>
                <a:latin typeface="Tahoma"/>
                <a:ea typeface="Tahoma"/>
                <a:cs typeface="Tahoma"/>
                <a:sym typeface="Tahoma"/>
              </a:rPr>
              <a:t>Thông tin của một test case</a:t>
            </a:r>
            <a:endParaRPr/>
          </a:p>
          <a:p>
            <a:pPr marL="457200" marR="0" lvl="0" indent="-228600" algn="l" rtl="0">
              <a:lnSpc>
                <a:spcPct val="15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a:p>
            <a:pPr marL="457200" marR="0" lvl="0" indent="-228600" algn="l" rtl="0">
              <a:lnSpc>
                <a:spcPct val="15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a:p>
            <a:pPr marL="13716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7" name="Google Shape;87;p10"/>
          <p:cNvSpPr txBox="1"/>
          <p:nvPr/>
        </p:nvSpPr>
        <p:spPr>
          <a:xfrm>
            <a:off x="1219200" y="304800"/>
            <a:ext cx="7848600" cy="609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DC0081"/>
              </a:buClr>
              <a:buSzPts val="2800"/>
              <a:buFont typeface="Cabin"/>
              <a:buNone/>
            </a:pPr>
            <a:r>
              <a:rPr lang="en-US" sz="2800" b="1" i="0" u="none" strike="noStrike" cap="none">
                <a:solidFill>
                  <a:srgbClr val="DC0081"/>
                </a:solidFill>
                <a:latin typeface="Cabin"/>
                <a:ea typeface="Cabin"/>
                <a:cs typeface="Cabin"/>
                <a:sym typeface="Cabin"/>
              </a:rPr>
              <a:t>Agenda</a:t>
            </a: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body" idx="1"/>
          </p:nvPr>
        </p:nvSpPr>
        <p:spPr>
          <a:xfrm>
            <a:off x="1053300" y="1053000"/>
            <a:ext cx="7772400" cy="56250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100"/>
              <a:buFont typeface="Arial"/>
              <a:buNone/>
            </a:pPr>
            <a:r>
              <a:rPr lang="en-US" sz="2250" b="1">
                <a:solidFill>
                  <a:srgbClr val="3D4459"/>
                </a:solidFill>
                <a:highlight>
                  <a:srgbClr val="EFEFEF"/>
                </a:highlight>
                <a:latin typeface="Montserrat"/>
                <a:ea typeface="Montserrat"/>
                <a:cs typeface="Montserrat"/>
                <a:sym typeface="Montserrat"/>
              </a:rPr>
              <a:t>Conclusion on “How to Write Good Test Cases?”</a:t>
            </a:r>
            <a:endParaRPr sz="2250" b="1">
              <a:solidFill>
                <a:srgbClr val="3D4459"/>
              </a:solidFill>
              <a:highlight>
                <a:srgbClr val="EFEFEF"/>
              </a:highlight>
              <a:latin typeface="Montserrat"/>
              <a:ea typeface="Montserrat"/>
              <a:cs typeface="Montserrat"/>
              <a:sym typeface="Montserrat"/>
            </a:endParaRPr>
          </a:p>
          <a:p>
            <a:pPr marL="0" lvl="0" indent="0" algn="l" rtl="0">
              <a:lnSpc>
                <a:spcPct val="150000"/>
              </a:lnSpc>
              <a:spcBef>
                <a:spcPts val="1500"/>
              </a:spcBef>
              <a:spcAft>
                <a:spcPts val="0"/>
              </a:spcAft>
              <a:buClr>
                <a:schemeClr val="dk1"/>
              </a:buClr>
              <a:buSzPts val="1100"/>
              <a:buFont typeface="Arial"/>
              <a:buNone/>
            </a:pPr>
            <a:r>
              <a:rPr lang="en-US" sz="1600" b="1" i="1">
                <a:solidFill>
                  <a:srgbClr val="3D4459"/>
                </a:solidFill>
                <a:highlight>
                  <a:srgbClr val="EFEFEF"/>
                </a:highlight>
                <a:latin typeface="Montserrat"/>
                <a:ea typeface="Montserrat"/>
                <a:cs typeface="Montserrat"/>
                <a:sym typeface="Montserrat"/>
              </a:rPr>
              <a:t>A test case is to be written to check if features of application are working as expected. Basically a test case contains Test Case ID, Test Steps, Expected result, Result fields. While writing test case keep in mind that all test cases should be simple and easy to understand. First you should cover the Functional test cases then you should include the non-functional test cases. Both test cases are equally important to improve the quality of application under test.</a:t>
            </a:r>
            <a:endParaRPr sz="1600" b="1" i="1">
              <a:solidFill>
                <a:srgbClr val="3D4459"/>
              </a:solidFill>
              <a:highlight>
                <a:srgbClr val="EFEFEF"/>
              </a:highlight>
              <a:latin typeface="Montserrat"/>
              <a:ea typeface="Montserrat"/>
              <a:cs typeface="Montserrat"/>
              <a:sym typeface="Montserrat"/>
            </a:endParaRPr>
          </a:p>
          <a:p>
            <a:pPr marL="0" marR="0" lvl="0" indent="0" algn="l" rtl="0">
              <a:lnSpc>
                <a:spcPct val="150000"/>
              </a:lnSpc>
              <a:spcBef>
                <a:spcPts val="2100"/>
              </a:spcBef>
              <a:spcAft>
                <a:spcPts val="0"/>
              </a:spcAft>
              <a:buNone/>
            </a:pPr>
            <a:r>
              <a:rPr lang="en-US" sz="1500" b="1" i="1">
                <a:latin typeface="Arial"/>
                <a:ea typeface="Arial"/>
                <a:cs typeface="Arial"/>
                <a:sym typeface="Arial"/>
              </a:rPr>
              <a:t>From: </a:t>
            </a:r>
            <a:r>
              <a:rPr lang="en-US" sz="1500" u="sng">
                <a:solidFill>
                  <a:schemeClr val="hlink"/>
                </a:solidFill>
                <a:latin typeface="Arial"/>
                <a:ea typeface="Arial"/>
                <a:cs typeface="Arial"/>
                <a:sym typeface="Arial"/>
                <a:hlinkClick r:id="rId3"/>
              </a:rPr>
              <a:t>https://www.softwaretestingclass.com/how-to-write-good-test-cases/</a:t>
            </a:r>
            <a:endParaRPr sz="2400">
              <a:latin typeface="Tahoma"/>
              <a:ea typeface="Tahoma"/>
              <a:cs typeface="Tahoma"/>
              <a:sym typeface="Tahoma"/>
            </a:endParaRPr>
          </a:p>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1162100" y="274625"/>
            <a:ext cx="7772400" cy="8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Bài tập thực hành</a:t>
            </a:r>
            <a:endParaRPr sz="4300" b="0" i="0" u="none" strike="noStrike" cap="none">
              <a:solidFill>
                <a:srgbClr val="572314"/>
              </a:solidFill>
              <a:latin typeface="Tahoma"/>
              <a:ea typeface="Tahoma"/>
              <a:cs typeface="Tahoma"/>
              <a:sym typeface="Tahoma"/>
            </a:endParaRPr>
          </a:p>
        </p:txBody>
      </p:sp>
      <p:sp>
        <p:nvSpPr>
          <p:cNvPr id="205" name="Google Shape;205;p29"/>
          <p:cNvSpPr txBox="1">
            <a:spLocks noGrp="1"/>
          </p:cNvSpPr>
          <p:nvPr>
            <p:ph type="body" idx="1"/>
          </p:nvPr>
        </p:nvSpPr>
        <p:spPr>
          <a:xfrm>
            <a:off x="1066800" y="1701424"/>
            <a:ext cx="7772400" cy="5021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
        <p:nvSpPr>
          <p:cNvPr id="206" name="Google Shape;206;p29"/>
          <p:cNvSpPr/>
          <p:nvPr/>
        </p:nvSpPr>
        <p:spPr>
          <a:xfrm>
            <a:off x="1496300" y="1168776"/>
            <a:ext cx="7211400" cy="495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b="1">
                <a:solidFill>
                  <a:schemeClr val="dk1"/>
                </a:solidFill>
                <a:latin typeface="Tahoma"/>
                <a:ea typeface="Tahoma"/>
                <a:cs typeface="Tahoma"/>
                <a:sym typeface="Tahoma"/>
              </a:rPr>
              <a:t>User story: </a:t>
            </a:r>
            <a:r>
              <a:rPr lang="en-US" sz="2400">
                <a:solidFill>
                  <a:schemeClr val="dk1"/>
                </a:solidFill>
                <a:latin typeface="Tahoma"/>
                <a:ea typeface="Tahoma"/>
                <a:cs typeface="Tahoma"/>
                <a:sym typeface="Tahoma"/>
              </a:rPr>
              <a:t>Là một admin của trang thương mại điện tử Thế giới di động, tôi muốn login vào trang quản trị để quản lý nội dung của ứng dụng.</a:t>
            </a:r>
            <a:endParaRPr sz="2400">
              <a:solidFill>
                <a:schemeClr val="dk1"/>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chemeClr val="dk1"/>
              </a:solidFill>
              <a:latin typeface="Tahoma"/>
              <a:ea typeface="Tahoma"/>
              <a:cs typeface="Tahoma"/>
              <a:sym typeface="Tahoma"/>
            </a:endParaRPr>
          </a:p>
          <a:p>
            <a:pPr marL="0" marR="0" lvl="2" indent="0" algn="just" rtl="0">
              <a:lnSpc>
                <a:spcPct val="150000"/>
              </a:lnSpc>
              <a:spcBef>
                <a:spcPts val="0"/>
              </a:spcBef>
              <a:spcAft>
                <a:spcPts val="0"/>
              </a:spcAft>
              <a:buNone/>
            </a:pPr>
            <a:endParaRPr sz="2400" b="1">
              <a:solidFill>
                <a:schemeClr val="dk1"/>
              </a:solidFill>
              <a:latin typeface="Tahoma"/>
              <a:ea typeface="Tahoma"/>
              <a:cs typeface="Tahoma"/>
              <a:sym typeface="Tahoma"/>
            </a:endParaRPr>
          </a:p>
          <a:p>
            <a:pPr marL="0" marR="0" lvl="0" indent="0" algn="just" rtl="0">
              <a:lnSpc>
                <a:spcPct val="100000"/>
              </a:lnSpc>
              <a:spcBef>
                <a:spcPts val="0"/>
              </a:spcBef>
              <a:spcAft>
                <a:spcPts val="0"/>
              </a:spcAft>
              <a:buNone/>
            </a:pPr>
            <a:endParaRPr sz="1800" b="0" i="0" u="none" strike="noStrike" cap="none">
              <a:solidFill>
                <a:srgbClr val="000000"/>
              </a:solidFill>
              <a:latin typeface="Tahoma"/>
              <a:ea typeface="Tahoma"/>
              <a:cs typeface="Tahoma"/>
              <a:sym typeface="Tahoma"/>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207" name="Google Shape;207;p29"/>
          <p:cNvPicPr preferRelativeResize="0"/>
          <p:nvPr/>
        </p:nvPicPr>
        <p:blipFill>
          <a:blip r:embed="rId3">
            <a:alphaModFix/>
          </a:blip>
          <a:stretch>
            <a:fillRect/>
          </a:stretch>
        </p:blipFill>
        <p:spPr>
          <a:xfrm>
            <a:off x="1751613" y="2587075"/>
            <a:ext cx="6700774" cy="353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162100" y="274625"/>
            <a:ext cx="7772400" cy="8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Bài tập thực hành</a:t>
            </a:r>
            <a:endParaRPr sz="4300" b="0" i="0" u="none" strike="noStrike" cap="none">
              <a:solidFill>
                <a:srgbClr val="572314"/>
              </a:solidFill>
              <a:latin typeface="Tahoma"/>
              <a:ea typeface="Tahoma"/>
              <a:cs typeface="Tahoma"/>
              <a:sym typeface="Tahoma"/>
            </a:endParaRPr>
          </a:p>
        </p:txBody>
      </p:sp>
      <p:sp>
        <p:nvSpPr>
          <p:cNvPr id="213" name="Google Shape;213;p30"/>
          <p:cNvSpPr txBox="1">
            <a:spLocks noGrp="1"/>
          </p:cNvSpPr>
          <p:nvPr>
            <p:ph type="body" idx="1"/>
          </p:nvPr>
        </p:nvSpPr>
        <p:spPr>
          <a:xfrm>
            <a:off x="1066800" y="1701424"/>
            <a:ext cx="7772400" cy="5021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
        <p:nvSpPr>
          <p:cNvPr id="214" name="Google Shape;214;p30"/>
          <p:cNvSpPr/>
          <p:nvPr/>
        </p:nvSpPr>
        <p:spPr>
          <a:xfrm>
            <a:off x="1496300" y="1168776"/>
            <a:ext cx="7211400" cy="4951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b="1">
                <a:solidFill>
                  <a:schemeClr val="dk1"/>
                </a:solidFill>
                <a:latin typeface="Tahoma"/>
                <a:ea typeface="Tahoma"/>
                <a:cs typeface="Tahoma"/>
                <a:sym typeface="Tahoma"/>
              </a:rPr>
              <a:t>AC: </a:t>
            </a:r>
            <a:endParaRPr sz="2400" b="1">
              <a:solidFill>
                <a:schemeClr val="dk1"/>
              </a:solidFill>
              <a:latin typeface="Tahoma"/>
              <a:ea typeface="Tahoma"/>
              <a:cs typeface="Tahoma"/>
              <a:sym typeface="Tahoma"/>
            </a:endParaRPr>
          </a:p>
          <a:p>
            <a:pPr marL="457200" lvl="0" indent="-381000" algn="l" rtl="0">
              <a:lnSpc>
                <a:spcPct val="115000"/>
              </a:lnSpc>
              <a:spcBef>
                <a:spcPts val="0"/>
              </a:spcBef>
              <a:spcAft>
                <a:spcPts val="0"/>
              </a:spcAft>
              <a:buClr>
                <a:schemeClr val="dk1"/>
              </a:buClr>
              <a:buSzPts val="2400"/>
              <a:buFont typeface="Tahoma"/>
              <a:buAutoNum type="arabicPeriod"/>
            </a:pPr>
            <a:r>
              <a:rPr lang="en-US" sz="2400">
                <a:solidFill>
                  <a:schemeClr val="dk1"/>
                </a:solidFill>
                <a:latin typeface="Tahoma"/>
                <a:ea typeface="Tahoma"/>
                <a:cs typeface="Tahoma"/>
                <a:sym typeface="Tahoma"/>
              </a:rPr>
              <a:t>Nếu nhập đúng Email và Password, Hệ thống cho phép user truy cập vào trang quản trị.</a:t>
            </a:r>
            <a:endParaRPr sz="2400">
              <a:solidFill>
                <a:schemeClr val="dk1"/>
              </a:solidFill>
              <a:latin typeface="Tahoma"/>
              <a:ea typeface="Tahoma"/>
              <a:cs typeface="Tahoma"/>
              <a:sym typeface="Tahoma"/>
            </a:endParaRPr>
          </a:p>
          <a:p>
            <a:pPr marL="0" lvl="0" indent="0" algn="l" rtl="0">
              <a:lnSpc>
                <a:spcPct val="115000"/>
              </a:lnSpc>
              <a:spcBef>
                <a:spcPts val="0"/>
              </a:spcBef>
              <a:spcAft>
                <a:spcPts val="0"/>
              </a:spcAft>
              <a:buClr>
                <a:srgbClr val="000000"/>
              </a:buClr>
              <a:buSzPts val="1100"/>
              <a:buFont typeface="Arial"/>
              <a:buNone/>
            </a:pPr>
            <a:r>
              <a:rPr lang="en-US" sz="2400">
                <a:solidFill>
                  <a:schemeClr val="dk1"/>
                </a:solidFill>
                <a:latin typeface="Tahoma"/>
                <a:ea typeface="Tahoma"/>
                <a:cs typeface="Tahoma"/>
                <a:sym typeface="Tahoma"/>
              </a:rPr>
              <a:t>2. Nếu nhập sai hệ thống thông báo lỗi</a:t>
            </a:r>
            <a:endParaRPr sz="2400">
              <a:solidFill>
                <a:schemeClr val="dk1"/>
              </a:solidFill>
              <a:latin typeface="Tahoma"/>
              <a:ea typeface="Tahoma"/>
              <a:cs typeface="Tahoma"/>
              <a:sym typeface="Tahoma"/>
            </a:endParaRPr>
          </a:p>
          <a:p>
            <a:pPr marL="457200" lvl="0" indent="0" algn="l" rtl="0">
              <a:lnSpc>
                <a:spcPct val="115000"/>
              </a:lnSpc>
              <a:spcBef>
                <a:spcPts val="0"/>
              </a:spcBef>
              <a:spcAft>
                <a:spcPts val="0"/>
              </a:spcAft>
              <a:buNone/>
            </a:pPr>
            <a:r>
              <a:rPr lang="en-US" sz="2400">
                <a:solidFill>
                  <a:schemeClr val="dk1"/>
                </a:solidFill>
                <a:latin typeface="Tahoma"/>
                <a:ea typeface="Tahoma"/>
                <a:cs typeface="Tahoma"/>
                <a:sym typeface="Tahoma"/>
              </a:rPr>
              <a:t>- Nhập email không tồn tại: Email không tồn tại trong hệ thống</a:t>
            </a:r>
            <a:endParaRPr sz="2400">
              <a:solidFill>
                <a:schemeClr val="dk1"/>
              </a:solidFill>
              <a:latin typeface="Tahoma"/>
              <a:ea typeface="Tahoma"/>
              <a:cs typeface="Tahoma"/>
              <a:sym typeface="Tahoma"/>
            </a:endParaRPr>
          </a:p>
          <a:p>
            <a:pPr marL="457200" lvl="0" indent="0" algn="l" rtl="0">
              <a:lnSpc>
                <a:spcPct val="115000"/>
              </a:lnSpc>
              <a:spcBef>
                <a:spcPts val="0"/>
              </a:spcBef>
              <a:spcAft>
                <a:spcPts val="0"/>
              </a:spcAft>
              <a:buNone/>
            </a:pPr>
            <a:r>
              <a:rPr lang="en-US" sz="2400">
                <a:solidFill>
                  <a:schemeClr val="dk1"/>
                </a:solidFill>
                <a:latin typeface="Tahoma"/>
                <a:ea typeface="Tahoma"/>
                <a:cs typeface="Tahoma"/>
                <a:sym typeface="Tahoma"/>
              </a:rPr>
              <a:t>- Nhập Password không đúng: Password không đúng</a:t>
            </a:r>
            <a:endParaRPr sz="2400">
              <a:solidFill>
                <a:schemeClr val="dk1"/>
              </a:solidFill>
              <a:latin typeface="Tahoma"/>
              <a:ea typeface="Tahoma"/>
              <a:cs typeface="Tahoma"/>
              <a:sym typeface="Tahoma"/>
            </a:endParaRPr>
          </a:p>
          <a:p>
            <a:pPr marL="457200" lvl="0" indent="0" algn="l" rtl="0">
              <a:lnSpc>
                <a:spcPct val="115000"/>
              </a:lnSpc>
              <a:spcBef>
                <a:spcPts val="0"/>
              </a:spcBef>
              <a:spcAft>
                <a:spcPts val="0"/>
              </a:spcAft>
              <a:buNone/>
            </a:pPr>
            <a:r>
              <a:rPr lang="en-US" sz="2400">
                <a:solidFill>
                  <a:schemeClr val="dk1"/>
                </a:solidFill>
                <a:latin typeface="Tahoma"/>
                <a:ea typeface="Tahoma"/>
                <a:cs typeface="Tahoma"/>
                <a:sym typeface="Tahoma"/>
              </a:rPr>
              <a:t>- Các trường hợp sai định dạng được mô tả như sau:</a:t>
            </a:r>
            <a:endParaRPr sz="2400">
              <a:solidFill>
                <a:schemeClr val="dk1"/>
              </a:solidFill>
              <a:latin typeface="Tahoma"/>
              <a:ea typeface="Tahoma"/>
              <a:cs typeface="Tahoma"/>
              <a:sym typeface="Tahoma"/>
            </a:endParaRPr>
          </a:p>
          <a:p>
            <a:pPr marL="457200" lvl="0" indent="0" algn="l" rtl="0">
              <a:lnSpc>
                <a:spcPct val="115000"/>
              </a:lnSpc>
              <a:spcBef>
                <a:spcPts val="0"/>
              </a:spcBef>
              <a:spcAft>
                <a:spcPts val="0"/>
              </a:spcAft>
              <a:buNone/>
            </a:pPr>
            <a:endParaRPr sz="2400">
              <a:solidFill>
                <a:schemeClr val="dk1"/>
              </a:solidFill>
              <a:latin typeface="Tahoma"/>
              <a:ea typeface="Tahoma"/>
              <a:cs typeface="Tahoma"/>
              <a:sym typeface="Tahoma"/>
            </a:endParaRPr>
          </a:p>
          <a:p>
            <a:pPr marL="0" marR="0" lvl="2" indent="0" algn="just" rtl="0">
              <a:lnSpc>
                <a:spcPct val="150000"/>
              </a:lnSpc>
              <a:spcBef>
                <a:spcPts val="0"/>
              </a:spcBef>
              <a:spcAft>
                <a:spcPts val="0"/>
              </a:spcAft>
              <a:buNone/>
            </a:pPr>
            <a:endParaRPr sz="2400" b="1">
              <a:solidFill>
                <a:schemeClr val="dk1"/>
              </a:solidFill>
              <a:latin typeface="Tahoma"/>
              <a:ea typeface="Tahoma"/>
              <a:cs typeface="Tahoma"/>
              <a:sym typeface="Tahoma"/>
            </a:endParaRPr>
          </a:p>
          <a:p>
            <a:pPr marL="0" marR="0" lvl="0" indent="0" algn="just" rtl="0">
              <a:lnSpc>
                <a:spcPct val="100000"/>
              </a:lnSpc>
              <a:spcBef>
                <a:spcPts val="0"/>
              </a:spcBef>
              <a:spcAft>
                <a:spcPts val="0"/>
              </a:spcAft>
              <a:buNone/>
            </a:pPr>
            <a:endParaRPr sz="1800" b="0" i="0" u="none" strike="noStrike" cap="none">
              <a:solidFill>
                <a:srgbClr val="000000"/>
              </a:solidFill>
              <a:latin typeface="Tahoma"/>
              <a:ea typeface="Tahoma"/>
              <a:cs typeface="Tahoma"/>
              <a:sym typeface="Tahoma"/>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1162100" y="212479"/>
            <a:ext cx="7772400" cy="755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Bài tập thực hành</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220" name="Google Shape;220;p31"/>
          <p:cNvSpPr txBox="1">
            <a:spLocks noGrp="1"/>
          </p:cNvSpPr>
          <p:nvPr>
            <p:ph type="body" idx="1"/>
          </p:nvPr>
        </p:nvSpPr>
        <p:spPr>
          <a:xfrm>
            <a:off x="1066800" y="1701424"/>
            <a:ext cx="7772400" cy="5021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600"/>
              </a:spcBef>
              <a:spcAft>
                <a:spcPts val="0"/>
              </a:spcAft>
              <a:buClr>
                <a:schemeClr val="accent1"/>
              </a:buClr>
              <a:buSzPts val="2560"/>
              <a:buFont typeface="Noto Sans Symbols"/>
              <a:buNone/>
            </a:pPr>
            <a:r>
              <a:rPr lang="en-US" sz="2400" b="0" i="0" u="none" strike="noStrike" cap="none">
                <a:solidFill>
                  <a:schemeClr val="dk1"/>
                </a:solidFill>
                <a:highlight>
                  <a:srgbClr val="FFFFFF"/>
                </a:highlight>
                <a:latin typeface="Cabin"/>
                <a:ea typeface="Cabin"/>
                <a:cs typeface="Cabin"/>
                <a:sym typeface="Cabin"/>
              </a:rPr>
              <a:t/>
            </a:r>
            <a:br>
              <a:rPr lang="en-US" sz="2400" b="0" i="0" u="none" strike="noStrike" cap="none">
                <a:solidFill>
                  <a:schemeClr val="dk1"/>
                </a:solidFill>
                <a:highlight>
                  <a:srgbClr val="FFFFFF"/>
                </a:highlight>
                <a:latin typeface="Cabin"/>
                <a:ea typeface="Cabin"/>
                <a:cs typeface="Cabin"/>
                <a:sym typeface="Cabin"/>
              </a:rPr>
            </a:br>
            <a:endParaRPr sz="2400" b="0" i="0" u="none" strike="noStrike" cap="none">
              <a:solidFill>
                <a:schemeClr val="dk1"/>
              </a:solidFill>
              <a:highlight>
                <a:srgbClr val="FFFFFF"/>
              </a:highlight>
              <a:latin typeface="Tahoma"/>
              <a:ea typeface="Tahoma"/>
              <a:cs typeface="Tahoma"/>
              <a:sym typeface="Tahoma"/>
            </a:endParaRPr>
          </a:p>
        </p:txBody>
      </p:sp>
      <p:sp>
        <p:nvSpPr>
          <p:cNvPr id="221" name="Google Shape;221;p31"/>
          <p:cNvSpPr/>
          <p:nvPr/>
        </p:nvSpPr>
        <p:spPr>
          <a:xfrm>
            <a:off x="1496291" y="1701424"/>
            <a:ext cx="72114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graphicFrame>
        <p:nvGraphicFramePr>
          <p:cNvPr id="222" name="Google Shape;222;p31"/>
          <p:cNvGraphicFramePr/>
          <p:nvPr/>
        </p:nvGraphicFramePr>
        <p:xfrm>
          <a:off x="1251752" y="1183114"/>
          <a:ext cx="7511250" cy="4515775"/>
        </p:xfrm>
        <a:graphic>
          <a:graphicData uri="http://schemas.openxmlformats.org/drawingml/2006/table">
            <a:tbl>
              <a:tblPr firstRow="1" bandRow="1">
                <a:noFill/>
                <a:tableStyleId>{EA806D87-AACA-45BA-B73B-D7C5E190AF55}</a:tableStyleId>
              </a:tblPr>
              <a:tblGrid>
                <a:gridCol w="554750">
                  <a:extLst>
                    <a:ext uri="{9D8B030D-6E8A-4147-A177-3AD203B41FA5}">
                      <a16:colId xmlns:a16="http://schemas.microsoft.com/office/drawing/2014/main" val="20000"/>
                    </a:ext>
                  </a:extLst>
                </a:gridCol>
                <a:gridCol w="1895475">
                  <a:extLst>
                    <a:ext uri="{9D8B030D-6E8A-4147-A177-3AD203B41FA5}">
                      <a16:colId xmlns:a16="http://schemas.microsoft.com/office/drawing/2014/main" val="20001"/>
                    </a:ext>
                  </a:extLst>
                </a:gridCol>
                <a:gridCol w="2077775">
                  <a:extLst>
                    <a:ext uri="{9D8B030D-6E8A-4147-A177-3AD203B41FA5}">
                      <a16:colId xmlns:a16="http://schemas.microsoft.com/office/drawing/2014/main" val="20002"/>
                    </a:ext>
                  </a:extLst>
                </a:gridCol>
                <a:gridCol w="2983250">
                  <a:extLst>
                    <a:ext uri="{9D8B030D-6E8A-4147-A177-3AD203B41FA5}">
                      <a16:colId xmlns:a16="http://schemas.microsoft.com/office/drawing/2014/main" val="20003"/>
                    </a:ext>
                  </a:extLst>
                </a:gridCol>
              </a:tblGrid>
              <a:tr h="799200">
                <a:tc>
                  <a:txBody>
                    <a:bodyPr/>
                    <a:lstStyle/>
                    <a:p>
                      <a:pPr marL="0" marR="0" lvl="0" indent="0" algn="ctr" rtl="0">
                        <a:lnSpc>
                          <a:spcPct val="100000"/>
                        </a:lnSpc>
                        <a:spcBef>
                          <a:spcPts val="0"/>
                        </a:spcBef>
                        <a:spcAft>
                          <a:spcPts val="0"/>
                        </a:spcAft>
                        <a:buNone/>
                      </a:pPr>
                      <a:r>
                        <a:rPr lang="en-US" sz="1400" b="1" u="none" strike="noStrike" cap="none">
                          <a:latin typeface="Tahoma"/>
                          <a:ea typeface="Tahoma"/>
                          <a:cs typeface="Tahoma"/>
                          <a:sym typeface="Tahoma"/>
                        </a:rPr>
                        <a:t>No.</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latin typeface="Tahoma"/>
                          <a:ea typeface="Tahoma"/>
                          <a:cs typeface="Tahoma"/>
                          <a:sym typeface="Tahoma"/>
                        </a:rPr>
                        <a:t>Field</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latin typeface="Tahoma"/>
                          <a:ea typeface="Tahoma"/>
                          <a:cs typeface="Tahoma"/>
                          <a:sym typeface="Tahoma"/>
                        </a:rPr>
                        <a:t>Format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latin typeface="Tahoma"/>
                          <a:ea typeface="Tahoma"/>
                          <a:cs typeface="Tahoma"/>
                          <a:sym typeface="Tahoma"/>
                        </a:rPr>
                        <a:t>Message lỗi</a:t>
                      </a:r>
                      <a:endParaRPr sz="1400" b="1" u="none" strike="noStrike" cap="none">
                        <a:latin typeface="Tahoma"/>
                        <a:ea typeface="Tahoma"/>
                        <a:cs typeface="Tahoma"/>
                        <a:sym typeface="Tahoma"/>
                      </a:endParaRPr>
                    </a:p>
                  </a:txBody>
                  <a:tcPr marL="91450" marR="91450" marT="45725" marB="45725" anchor="ctr"/>
                </a:tc>
                <a:extLst>
                  <a:ext uri="{0D108BD9-81ED-4DB2-BD59-A6C34878D82A}">
                    <a16:rowId xmlns:a16="http://schemas.microsoft.com/office/drawing/2014/main" val="10000"/>
                  </a:ext>
                </a:extLst>
              </a:tr>
              <a:tr h="978250">
                <a:tc rowSpan="3">
                  <a:txBody>
                    <a:bodyPr/>
                    <a:lstStyle/>
                    <a:p>
                      <a:pPr marL="0" lvl="0" indent="0" algn="l" rtl="0">
                        <a:spcBef>
                          <a:spcPts val="0"/>
                        </a:spcBef>
                        <a:spcAft>
                          <a:spcPts val="0"/>
                        </a:spcAft>
                        <a:buNone/>
                      </a:pPr>
                      <a:r>
                        <a:rPr lang="en-US">
                          <a:latin typeface="Tahoma"/>
                          <a:ea typeface="Tahoma"/>
                          <a:cs typeface="Tahoma"/>
                          <a:sym typeface="Tahoma"/>
                        </a:rPr>
                        <a:t>1</a:t>
                      </a:r>
                      <a:endParaRPr/>
                    </a:p>
                  </a:txBody>
                  <a:tcPr marL="91450" marR="91450" marT="45725" marB="45725"/>
                </a:tc>
                <a:tc rowSpan="3">
                  <a:txBody>
                    <a:bodyPr/>
                    <a:lstStyle/>
                    <a:p>
                      <a:pPr marL="0" lvl="0" indent="0" algn="l" rtl="0">
                        <a:spcBef>
                          <a:spcPts val="0"/>
                        </a:spcBef>
                        <a:spcAft>
                          <a:spcPts val="0"/>
                        </a:spcAft>
                        <a:buNone/>
                      </a:pPr>
                      <a:r>
                        <a:rPr lang="en-US">
                          <a:latin typeface="Tahoma"/>
                          <a:ea typeface="Tahoma"/>
                          <a:cs typeface="Tahoma"/>
                          <a:sym typeface="Tahoma"/>
                        </a:rPr>
                        <a:t>Địa chỉ email</a:t>
                      </a:r>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Tahoma"/>
                          <a:ea typeface="Tahoma"/>
                          <a:cs typeface="Tahoma"/>
                          <a:sym typeface="Tahoma"/>
                        </a:rPr>
                        <a:t>Bắt buộc nhập</a:t>
                      </a:r>
                      <a:endParaRPr sz="1400" u="none" strike="noStrike" cap="none">
                        <a:latin typeface="Tahoma"/>
                        <a:ea typeface="Tahoma"/>
                        <a:cs typeface="Tahoma"/>
                        <a:sym typeface="Tahoma"/>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Tahoma"/>
                          <a:ea typeface="Tahoma"/>
                          <a:cs typeface="Tahoma"/>
                          <a:sym typeface="Tahoma"/>
                        </a:rPr>
                        <a:t>Đây là trường bắt buộc</a:t>
                      </a:r>
                      <a:endParaRPr sz="1400" u="none" strike="noStrike" cap="none">
                        <a:latin typeface="Tahoma"/>
                        <a:ea typeface="Tahoma"/>
                        <a:cs typeface="Tahoma"/>
                        <a:sym typeface="Tahoma"/>
                      </a:endParaRPr>
                    </a:p>
                  </a:txBody>
                  <a:tcPr marL="91450" marR="91450" marT="45725" marB="45725"/>
                </a:tc>
                <a:extLst>
                  <a:ext uri="{0D108BD9-81ED-4DB2-BD59-A6C34878D82A}">
                    <a16:rowId xmlns:a16="http://schemas.microsoft.com/office/drawing/2014/main" val="10001"/>
                  </a:ext>
                </a:extLst>
              </a:tr>
              <a:tr h="98002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400" u="none" strike="noStrike" cap="none">
                          <a:latin typeface="Tahoma"/>
                          <a:ea typeface="Tahoma"/>
                          <a:cs typeface="Tahoma"/>
                          <a:sym typeface="Tahoma"/>
                        </a:rPr>
                        <a:t>-Email phả</a:t>
                      </a:r>
                      <a:r>
                        <a:rPr lang="en-US" sz="1400" i="0" u="none" strike="noStrike" cap="none">
                          <a:latin typeface="Tahoma"/>
                          <a:ea typeface="Tahoma"/>
                          <a:cs typeface="Tahoma"/>
                          <a:sym typeface="Tahoma"/>
                        </a:rPr>
                        <a:t>i có chữ @</a:t>
                      </a:r>
                      <a:endParaRPr sz="1400" u="none" strike="noStrike" cap="none">
                        <a:latin typeface="Tahoma"/>
                        <a:ea typeface="Tahoma"/>
                        <a:cs typeface="Tahoma"/>
                        <a:sym typeface="Tahoma"/>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ahoma"/>
                          <a:ea typeface="Tahoma"/>
                          <a:cs typeface="Tahoma"/>
                          <a:sym typeface="Tahoma"/>
                        </a:rPr>
                        <a:t>Email bạn nhập không phải là email hợp lệ</a:t>
                      </a:r>
                      <a:endParaRPr sz="1400" u="none" strike="noStrike" cap="none">
                        <a:latin typeface="Tahoma"/>
                        <a:ea typeface="Tahoma"/>
                        <a:cs typeface="Tahoma"/>
                        <a:sym typeface="Tahoma"/>
                      </a:endParaRPr>
                    </a:p>
                  </a:txBody>
                  <a:tcPr marL="91450" marR="91450" marT="45725" marB="45725"/>
                </a:tc>
                <a:extLst>
                  <a:ext uri="{0D108BD9-81ED-4DB2-BD59-A6C34878D82A}">
                    <a16:rowId xmlns:a16="http://schemas.microsoft.com/office/drawing/2014/main" val="10002"/>
                  </a:ext>
                </a:extLst>
              </a:tr>
              <a:tr h="980025">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None/>
                      </a:pPr>
                      <a:r>
                        <a:rPr lang="en-US">
                          <a:latin typeface="Tahoma"/>
                          <a:ea typeface="Tahoma"/>
                          <a:cs typeface="Tahoma"/>
                          <a:sym typeface="Tahoma"/>
                        </a:rPr>
                        <a:t>Email phải có định dạng xxx@xxx.xxx</a:t>
                      </a:r>
                      <a:endParaRPr sz="1400" u="none" strike="noStrike" cap="none">
                        <a:latin typeface="Tahoma"/>
                        <a:ea typeface="Tahoma"/>
                        <a:cs typeface="Tahoma"/>
                        <a:sym typeface="Tahoma"/>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a:solidFill>
                            <a:schemeClr val="dk1"/>
                          </a:solidFill>
                          <a:latin typeface="Tahoma"/>
                          <a:ea typeface="Tahoma"/>
                          <a:cs typeface="Tahoma"/>
                          <a:sym typeface="Tahoma"/>
                        </a:rPr>
                        <a:t>Email bạn nhập không phải là email hợp lệ</a:t>
                      </a:r>
                      <a:endParaRPr>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a:latin typeface="Tahoma"/>
                        <a:ea typeface="Tahoma"/>
                        <a:cs typeface="Tahoma"/>
                        <a:sym typeface="Tahoma"/>
                      </a:endParaRPr>
                    </a:p>
                  </a:txBody>
                  <a:tcPr marL="91450" marR="91450" marT="45725" marB="45725"/>
                </a:tc>
                <a:extLst>
                  <a:ext uri="{0D108BD9-81ED-4DB2-BD59-A6C34878D82A}">
                    <a16:rowId xmlns:a16="http://schemas.microsoft.com/office/drawing/2014/main" val="10003"/>
                  </a:ext>
                </a:extLst>
              </a:tr>
              <a:tr h="778275">
                <a:tc>
                  <a:txBody>
                    <a:bodyPr/>
                    <a:lstStyle/>
                    <a:p>
                      <a:pPr marL="0" marR="0" lvl="0" indent="0" algn="l" rtl="0">
                        <a:lnSpc>
                          <a:spcPct val="100000"/>
                        </a:lnSpc>
                        <a:spcBef>
                          <a:spcPts val="0"/>
                        </a:spcBef>
                        <a:spcAft>
                          <a:spcPts val="0"/>
                        </a:spcAft>
                        <a:buNone/>
                      </a:pPr>
                      <a:r>
                        <a:rPr lang="en-US" sz="1400" u="none" strike="noStrike" cap="none">
                          <a:latin typeface="Tahoma"/>
                          <a:ea typeface="Tahoma"/>
                          <a:cs typeface="Tahoma"/>
                          <a:sym typeface="Tahoma"/>
                        </a:rPr>
                        <a:t>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ahoma"/>
                          <a:ea typeface="Tahoma"/>
                          <a:cs typeface="Tahoma"/>
                          <a:sym typeface="Tahoma"/>
                        </a:rPr>
                        <a:t>Mật khẩu</a:t>
                      </a:r>
                      <a:endParaRPr sz="1400" u="none" strike="noStrike" cap="none">
                        <a:latin typeface="Tahoma"/>
                        <a:ea typeface="Tahoma"/>
                        <a:cs typeface="Tahoma"/>
                        <a:sym typeface="Tahoma"/>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Tahoma"/>
                          <a:ea typeface="Tahoma"/>
                          <a:cs typeface="Tahoma"/>
                          <a:sym typeface="Tahoma"/>
                        </a:rPr>
                        <a:t>Bắt buộc nhập</a:t>
                      </a:r>
                      <a:endParaRPr sz="1400" u="none" strike="noStrike" cap="none">
                        <a:latin typeface="Tahoma"/>
                        <a:ea typeface="Tahoma"/>
                        <a:cs typeface="Tahoma"/>
                        <a:sym typeface="Tahoma"/>
                      </a:endParaRPr>
                    </a:p>
                  </a:txBody>
                  <a:tcPr marL="91450" marR="91450" marT="45725" marB="45725"/>
                </a:tc>
                <a:tc>
                  <a:txBody>
                    <a:bodyPr/>
                    <a:lstStyle/>
                    <a:p>
                      <a:pPr marL="0" marR="0" lvl="0" indent="0" algn="l" rtl="0">
                        <a:lnSpc>
                          <a:spcPct val="100000"/>
                        </a:lnSpc>
                        <a:spcBef>
                          <a:spcPts val="0"/>
                        </a:spcBef>
                        <a:spcAft>
                          <a:spcPts val="0"/>
                        </a:spcAft>
                        <a:buNone/>
                      </a:pPr>
                      <a:r>
                        <a:rPr lang="en-US">
                          <a:latin typeface="Tahoma"/>
                          <a:ea typeface="Tahoma"/>
                          <a:cs typeface="Tahoma"/>
                          <a:sym typeface="Tahoma"/>
                        </a:rPr>
                        <a:t>Đây là trường bắt buộc</a:t>
                      </a:r>
                      <a:endParaRPr sz="1400" u="none" strike="noStrike" cap="none">
                        <a:latin typeface="Tahoma"/>
                        <a:ea typeface="Tahoma"/>
                        <a:cs typeface="Tahoma"/>
                        <a:sym typeface="Tahoma"/>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1435100" y="274637"/>
            <a:ext cx="74994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Reference</a:t>
            </a:r>
            <a:endParaRPr/>
          </a:p>
        </p:txBody>
      </p:sp>
      <p:sp>
        <p:nvSpPr>
          <p:cNvPr id="229" name="Google Shape;229;p32"/>
          <p:cNvSpPr txBox="1">
            <a:spLocks noGrp="1"/>
          </p:cNvSpPr>
          <p:nvPr>
            <p:ph type="body" idx="1"/>
          </p:nvPr>
        </p:nvSpPr>
        <p:spPr>
          <a:xfrm>
            <a:off x="1435100" y="1447800"/>
            <a:ext cx="7499400" cy="480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u="sng">
                <a:solidFill>
                  <a:schemeClr val="hlink"/>
                </a:solidFill>
                <a:latin typeface="Arial"/>
                <a:ea typeface="Arial"/>
                <a:cs typeface="Arial"/>
                <a:sym typeface="Arial"/>
                <a:hlinkClick r:id="rId3"/>
              </a:rPr>
              <a:t>https://www.asktester.com/email-course-effective-test-case-design/</a:t>
            </a:r>
            <a:endParaRPr sz="2000"/>
          </a:p>
          <a:p>
            <a:pPr marL="0" lvl="0" indent="0" algn="l" rtl="0">
              <a:spcBef>
                <a:spcPts val="600"/>
              </a:spcBef>
              <a:spcAft>
                <a:spcPts val="0"/>
              </a:spcAft>
              <a:buNone/>
            </a:pPr>
            <a:r>
              <a:rPr lang="en-US" sz="2000" u="sng">
                <a:solidFill>
                  <a:schemeClr val="hlink"/>
                </a:solidFill>
                <a:latin typeface="Arial"/>
                <a:ea typeface="Arial"/>
                <a:cs typeface="Arial"/>
                <a:sym typeface="Arial"/>
                <a:hlinkClick r:id="rId4"/>
              </a:rPr>
              <a:t>https://www.softwaretestingclass.com/how-to-write-good-test-cases</a:t>
            </a:r>
            <a:r>
              <a:rPr lang="en-US" sz="2000" u="sng" smtClean="0">
                <a:solidFill>
                  <a:schemeClr val="hlink"/>
                </a:solidFill>
                <a:latin typeface="Arial"/>
                <a:ea typeface="Arial"/>
                <a:cs typeface="Arial"/>
                <a:sym typeface="Arial"/>
                <a:hlinkClick r:id="rId4"/>
              </a:rPr>
              <a:t>/</a:t>
            </a:r>
            <a:endParaRPr lang="en-US" sz="2000" u="sng" smtClean="0">
              <a:solidFill>
                <a:schemeClr val="hlink"/>
              </a:solidFill>
              <a:latin typeface="Arial"/>
              <a:ea typeface="Arial"/>
              <a:cs typeface="Arial"/>
              <a:sym typeface="Arial"/>
            </a:endParaRPr>
          </a:p>
          <a:p>
            <a:pPr marL="0" lvl="0" indent="0" algn="l" rtl="0">
              <a:spcBef>
                <a:spcPts val="600"/>
              </a:spcBef>
              <a:spcAft>
                <a:spcPts val="0"/>
              </a:spcAft>
              <a:buNone/>
            </a:pPr>
            <a:endParaRPr sz="3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1435100" y="274637"/>
            <a:ext cx="7499400" cy="114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300" b="0" i="0" u="none" strike="noStrike" cap="none">
              <a:solidFill>
                <a:srgbClr val="572314"/>
              </a:solidFill>
              <a:latin typeface="Cabin"/>
              <a:ea typeface="Cabin"/>
              <a:cs typeface="Cabin"/>
              <a:sym typeface="Cabin"/>
            </a:endParaRPr>
          </a:p>
        </p:txBody>
      </p:sp>
      <p:sp>
        <p:nvSpPr>
          <p:cNvPr id="236" name="Google Shape;236;p33"/>
          <p:cNvSpPr txBox="1">
            <a:spLocks noGrp="1"/>
          </p:cNvSpPr>
          <p:nvPr>
            <p:ph type="body" idx="1"/>
          </p:nvPr>
        </p:nvSpPr>
        <p:spPr>
          <a:xfrm>
            <a:off x="1435100" y="1447800"/>
            <a:ext cx="7499400" cy="4800600"/>
          </a:xfrm>
          <a:prstGeom prst="rect">
            <a:avLst/>
          </a:prstGeom>
          <a:noFill/>
          <a:ln>
            <a:noFill/>
          </a:ln>
        </p:spPr>
        <p:txBody>
          <a:bodyPr spcFirstLastPara="1" wrap="square" lIns="91425" tIns="91425" rIns="91425" bIns="91425" anchor="t" anchorCtr="0">
            <a:noAutofit/>
          </a:bodyPr>
          <a:lstStyle/>
          <a:p>
            <a:pPr marL="365125" marR="0" lvl="0" indent="-126365" algn="l" rtl="0">
              <a:lnSpc>
                <a:spcPct val="100000"/>
              </a:lnSpc>
              <a:spcBef>
                <a:spcPts val="600"/>
              </a:spcBef>
              <a:spcAft>
                <a:spcPts val="0"/>
              </a:spcAft>
              <a:buClr>
                <a:schemeClr val="accent1"/>
              </a:buClr>
              <a:buSzPts val="2560"/>
              <a:buFont typeface="Noto Sans Symbols"/>
              <a:buNone/>
            </a:pPr>
            <a:endParaRPr sz="3200" b="0" i="0" u="none" strike="noStrike" cap="none">
              <a:solidFill>
                <a:schemeClr val="dk1"/>
              </a:solidFill>
              <a:latin typeface="Cabin"/>
              <a:ea typeface="Cabin"/>
              <a:cs typeface="Cabin"/>
              <a:sym typeface="Cabin"/>
            </a:endParaRPr>
          </a:p>
        </p:txBody>
      </p:sp>
      <p:pic>
        <p:nvPicPr>
          <p:cNvPr id="237" name="Google Shape;237;p33"/>
          <p:cNvPicPr preferRelativeResize="0"/>
          <p:nvPr/>
        </p:nvPicPr>
        <p:blipFill rotWithShape="1">
          <a:blip r:embed="rId3">
            <a:alphaModFix/>
          </a:blip>
          <a:srcRect/>
          <a:stretch/>
        </p:blipFill>
        <p:spPr>
          <a:xfrm>
            <a:off x="1435100" y="274625"/>
            <a:ext cx="7499400" cy="618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1368100" y="274625"/>
            <a:ext cx="7314000" cy="1441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Test case là gì?</a:t>
            </a:r>
            <a:endParaRPr sz="4300" b="0" i="0" u="none" strike="noStrike" cap="none">
              <a:solidFill>
                <a:srgbClr val="572314"/>
              </a:solidFill>
              <a:latin typeface="Tahoma"/>
              <a:ea typeface="Tahoma"/>
              <a:cs typeface="Tahoma"/>
              <a:sym typeface="Tahoma"/>
            </a:endParaRPr>
          </a:p>
        </p:txBody>
      </p:sp>
      <p:pic>
        <p:nvPicPr>
          <p:cNvPr id="93" name="Google Shape;93;p11"/>
          <p:cNvPicPr preferRelativeResize="0"/>
          <p:nvPr/>
        </p:nvPicPr>
        <p:blipFill rotWithShape="1">
          <a:blip r:embed="rId3">
            <a:alphaModFix/>
          </a:blip>
          <a:srcRect/>
          <a:stretch/>
        </p:blipFill>
        <p:spPr>
          <a:xfrm>
            <a:off x="2362949" y="1716200"/>
            <a:ext cx="4969775" cy="47109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a:spLocks noGrp="1"/>
          </p:cNvSpPr>
          <p:nvPr>
            <p:ph type="title"/>
          </p:nvPr>
        </p:nvSpPr>
        <p:spPr>
          <a:xfrm>
            <a:off x="1162100" y="274625"/>
            <a:ext cx="7772400" cy="142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Test case là gì?</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99" name="Google Shape;99;p12"/>
          <p:cNvSpPr txBox="1">
            <a:spLocks noGrp="1"/>
          </p:cNvSpPr>
          <p:nvPr>
            <p:ph type="body" idx="1"/>
          </p:nvPr>
        </p:nvSpPr>
        <p:spPr>
          <a:xfrm>
            <a:off x="1066800" y="1165725"/>
            <a:ext cx="7772400" cy="498391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Clr>
                <a:schemeClr val="accent1"/>
              </a:buClr>
              <a:buSzPts val="2560"/>
              <a:buFont typeface="Noto Sans Symbols"/>
              <a:buNone/>
            </a:pPr>
            <a:r>
              <a:rPr lang="en-US" sz="3000" b="0" i="0" u="none" strike="noStrike" cap="none">
                <a:solidFill>
                  <a:schemeClr val="dk1"/>
                </a:solidFill>
                <a:highlight>
                  <a:srgbClr val="FFFFFF"/>
                </a:highlight>
                <a:latin typeface="Tahoma"/>
                <a:ea typeface="Tahoma"/>
                <a:cs typeface="Tahoma"/>
                <a:sym typeface="Tahoma"/>
              </a:rPr>
              <a:t>Test Case là 1 tập hợp các điều kiện hay</a:t>
            </a:r>
            <a:r>
              <a:rPr lang="en-US" sz="3000" b="0" i="0" u="none" strike="noStrike" cap="none">
                <a:solidFill>
                  <a:schemeClr val="dk1"/>
                </a:solidFill>
                <a:latin typeface="Tahoma"/>
                <a:ea typeface="Tahoma"/>
                <a:cs typeface="Tahoma"/>
                <a:sym typeface="Tahoma"/>
              </a:rPr>
              <a:t> các giá trị mà theo </a:t>
            </a:r>
            <a:r>
              <a:rPr lang="en-US" sz="3000" b="0" i="0" u="none" strike="noStrike" cap="none">
                <a:solidFill>
                  <a:schemeClr val="dk1"/>
                </a:solidFill>
                <a:highlight>
                  <a:srgbClr val="FFFFFF"/>
                </a:highlight>
                <a:latin typeface="Tahoma"/>
                <a:ea typeface="Tahoma"/>
                <a:cs typeface="Tahoma"/>
                <a:sym typeface="Tahoma"/>
              </a:rPr>
              <a:t>đó Tester có thể dựa vào nó để xác định xem tính năng của  phần  mềm có hoạt động đúng hay không.</a:t>
            </a:r>
            <a:endParaRPr sz="3000" b="0" i="0" u="none" strike="noStrike" cap="none">
              <a:solidFill>
                <a:schemeClr val="dk1"/>
              </a:solidFill>
              <a:highlight>
                <a:srgbClr val="FFFFFF"/>
              </a:highlight>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a:t>
            </a:r>
            <a:r>
              <a:rPr lang="en-US">
                <a:latin typeface="Tahoma"/>
                <a:ea typeface="Tahoma"/>
                <a:cs typeface="Tahoma"/>
                <a:sym typeface="Tahoma"/>
              </a:rPr>
              <a:t>ại sao cần viết Test case</a:t>
            </a:r>
            <a:r>
              <a:rPr lang="en-US" sz="4300" b="0" i="0" u="none" strike="noStrike" cap="none">
                <a:solidFill>
                  <a:srgbClr val="572314"/>
                </a:solidFill>
                <a:latin typeface="Tahoma"/>
                <a:ea typeface="Tahoma"/>
                <a:cs typeface="Tahoma"/>
                <a:sym typeface="Tahoma"/>
              </a:rPr>
              <a:t>?</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05" name="Google Shape;105;p13"/>
          <p:cNvSpPr txBox="1">
            <a:spLocks noGrp="1"/>
          </p:cNvSpPr>
          <p:nvPr>
            <p:ph type="body" idx="1"/>
          </p:nvPr>
        </p:nvSpPr>
        <p:spPr>
          <a:xfrm>
            <a:off x="1066800" y="1165725"/>
            <a:ext cx="7772400" cy="49839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None/>
            </a:pPr>
            <a:r>
              <a:rPr lang="en-US" sz="3000" b="1">
                <a:highlight>
                  <a:srgbClr val="FFFFFF"/>
                </a:highlight>
                <a:latin typeface="Tahoma"/>
                <a:ea typeface="Tahoma"/>
                <a:cs typeface="Tahoma"/>
                <a:sym typeface="Tahoma"/>
              </a:rPr>
              <a:t>Lợi ích:</a:t>
            </a:r>
            <a:endParaRPr sz="3000" b="1">
              <a:highlight>
                <a:srgbClr val="FFFFFF"/>
              </a:highlight>
              <a:latin typeface="Tahoma"/>
              <a:ea typeface="Tahoma"/>
              <a:cs typeface="Tahoma"/>
              <a:sym typeface="Tahoma"/>
            </a:endParaRPr>
          </a:p>
          <a:p>
            <a:pPr marL="457200" marR="0" lvl="0" indent="-419100" algn="just" rtl="0">
              <a:lnSpc>
                <a:spcPct val="150000"/>
              </a:lnSpc>
              <a:spcBef>
                <a:spcPts val="600"/>
              </a:spcBef>
              <a:spcAft>
                <a:spcPts val="0"/>
              </a:spcAft>
              <a:buClr>
                <a:schemeClr val="dk1"/>
              </a:buClr>
              <a:buSzPts val="3000"/>
              <a:buFont typeface="Tahoma"/>
              <a:buChar char="-"/>
            </a:pPr>
            <a:r>
              <a:rPr lang="en-US" sz="3000">
                <a:highlight>
                  <a:srgbClr val="FFFFFF"/>
                </a:highlight>
                <a:latin typeface="Tahoma"/>
                <a:ea typeface="Tahoma"/>
                <a:cs typeface="Tahoma"/>
                <a:sym typeface="Tahoma"/>
              </a:rPr>
              <a:t>Theo dõi được tiến độ test, độ bao phủ của việc test (Track test coverage).</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Duy trì tính nhất quán (Maintain consistency)</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Tái sử dụng (Reusability)</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Thuận tiện để automate </a:t>
            </a: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Arial"/>
              <a:buNone/>
            </a:pPr>
            <a:r>
              <a:rPr lang="en-US" sz="4300" b="0" i="0" u="none" strike="noStrike" cap="none">
                <a:solidFill>
                  <a:srgbClr val="572314"/>
                </a:solidFill>
                <a:latin typeface="Tahoma"/>
                <a:ea typeface="Tahoma"/>
                <a:cs typeface="Tahoma"/>
                <a:sym typeface="Tahoma"/>
              </a:rPr>
              <a:t>T</a:t>
            </a:r>
            <a:r>
              <a:rPr lang="en-US">
                <a:latin typeface="Tahoma"/>
                <a:ea typeface="Tahoma"/>
                <a:cs typeface="Tahoma"/>
                <a:sym typeface="Tahoma"/>
              </a:rPr>
              <a:t>ại sao cần viết Test case</a:t>
            </a:r>
            <a:r>
              <a:rPr lang="en-US" sz="4300" b="0" i="0" u="none" strike="noStrike" cap="none">
                <a:solidFill>
                  <a:srgbClr val="572314"/>
                </a:solidFill>
                <a:latin typeface="Tahoma"/>
                <a:ea typeface="Tahoma"/>
                <a:cs typeface="Tahoma"/>
                <a:sym typeface="Tahoma"/>
              </a:rPr>
              <a:t>?</a:t>
            </a:r>
            <a:endParaRPr sz="4300" b="0" i="0" u="none" strike="noStrike" cap="none">
              <a:solidFill>
                <a:srgbClr val="572314"/>
              </a:solidFill>
              <a:latin typeface="Tahoma"/>
              <a:ea typeface="Tahoma"/>
              <a:cs typeface="Tahoma"/>
              <a:sym typeface="Tahoma"/>
            </a:endParaRPr>
          </a:p>
          <a:p>
            <a:pPr marL="0" marR="0" lvl="0" indent="0" algn="ctr" rtl="0">
              <a:lnSpc>
                <a:spcPct val="100000"/>
              </a:lnSpc>
              <a:spcBef>
                <a:spcPts val="0"/>
              </a:spcBef>
              <a:spcAft>
                <a:spcPts val="0"/>
              </a:spcAft>
              <a:buClr>
                <a:srgbClr val="572314"/>
              </a:buClr>
              <a:buSzPts val="1400"/>
              <a:buFont typeface="Tahoma"/>
              <a:buNone/>
            </a:pPr>
            <a:endParaRPr sz="4300" b="0" i="0" u="none" strike="noStrike" cap="none">
              <a:solidFill>
                <a:srgbClr val="572314"/>
              </a:solidFill>
              <a:latin typeface="Tahoma"/>
              <a:ea typeface="Tahoma"/>
              <a:cs typeface="Tahoma"/>
              <a:sym typeface="Tahoma"/>
            </a:endParaRPr>
          </a:p>
        </p:txBody>
      </p:sp>
      <p:sp>
        <p:nvSpPr>
          <p:cNvPr id="111" name="Google Shape;111;p14"/>
          <p:cNvSpPr txBox="1">
            <a:spLocks noGrp="1"/>
          </p:cNvSpPr>
          <p:nvPr>
            <p:ph type="body" idx="1"/>
          </p:nvPr>
        </p:nvSpPr>
        <p:spPr>
          <a:xfrm>
            <a:off x="1066800" y="1165725"/>
            <a:ext cx="7772400" cy="49839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None/>
            </a:pPr>
            <a:r>
              <a:rPr lang="en-US" sz="3000" b="1">
                <a:highlight>
                  <a:srgbClr val="FFFFFF"/>
                </a:highlight>
                <a:latin typeface="Tahoma"/>
                <a:ea typeface="Tahoma"/>
                <a:cs typeface="Tahoma"/>
                <a:sym typeface="Tahoma"/>
              </a:rPr>
              <a:t>Nhược điểm:</a:t>
            </a:r>
            <a:endParaRPr sz="3000" b="1">
              <a:highlight>
                <a:srgbClr val="FFFFFF"/>
              </a:highlight>
              <a:latin typeface="Tahoma"/>
              <a:ea typeface="Tahoma"/>
              <a:cs typeface="Tahoma"/>
              <a:sym typeface="Tahoma"/>
            </a:endParaRPr>
          </a:p>
          <a:p>
            <a:pPr marL="457200" marR="0" lvl="0" indent="-419100" algn="just" rtl="0">
              <a:lnSpc>
                <a:spcPct val="150000"/>
              </a:lnSpc>
              <a:spcBef>
                <a:spcPts val="600"/>
              </a:spcBef>
              <a:spcAft>
                <a:spcPts val="0"/>
              </a:spcAft>
              <a:buSzPts val="3000"/>
              <a:buFont typeface="Tahoma"/>
              <a:buChar char="-"/>
            </a:pPr>
            <a:r>
              <a:rPr lang="en-US" sz="3000">
                <a:highlight>
                  <a:srgbClr val="FFFFFF"/>
                </a:highlight>
                <a:latin typeface="Tahoma"/>
                <a:ea typeface="Tahoma"/>
                <a:cs typeface="Tahoma"/>
                <a:sym typeface="Tahoma"/>
              </a:rPr>
              <a:t>Tốn thời gian (Time-consuming): Việc thiết kế test case cho cả hệ thống sẽ tốn một lượng lớn thời gian, và làm cho bạn chán nản.</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Tốn nhiều thời gian để bảo trì: Khi có bất kỳ thay đổi nào trong hệ thống, bạn cần sửa lại test case của bạn.</a:t>
            </a: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Tahoma"/>
              <a:buNone/>
            </a:pPr>
            <a:r>
              <a:rPr lang="en-US">
                <a:latin typeface="Tahoma"/>
                <a:ea typeface="Tahoma"/>
                <a:cs typeface="Tahoma"/>
                <a:sym typeface="Tahoma"/>
              </a:rPr>
              <a:t>Quy trình viết Test case</a:t>
            </a:r>
            <a:endParaRPr sz="4300" b="0" i="0" u="none" strike="noStrike" cap="none">
              <a:solidFill>
                <a:srgbClr val="572314"/>
              </a:solidFill>
              <a:latin typeface="Tahoma"/>
              <a:ea typeface="Tahoma"/>
              <a:cs typeface="Tahoma"/>
              <a:sym typeface="Tahoma"/>
            </a:endParaRPr>
          </a:p>
        </p:txBody>
      </p:sp>
      <p:sp>
        <p:nvSpPr>
          <p:cNvPr id="117" name="Google Shape;117;p15"/>
          <p:cNvSpPr txBox="1">
            <a:spLocks noGrp="1"/>
          </p:cNvSpPr>
          <p:nvPr>
            <p:ph type="body" idx="1"/>
          </p:nvPr>
        </p:nvSpPr>
        <p:spPr>
          <a:xfrm>
            <a:off x="1066800" y="1165725"/>
            <a:ext cx="7772400" cy="5522100"/>
          </a:xfrm>
          <a:prstGeom prst="rect">
            <a:avLst/>
          </a:prstGeom>
          <a:noFill/>
          <a:ln>
            <a:noFill/>
          </a:ln>
        </p:spPr>
        <p:txBody>
          <a:bodyPr spcFirstLastPara="1" wrap="square" lIns="91425" tIns="45700" rIns="91425" bIns="45700" anchor="t" anchorCtr="0">
            <a:noAutofit/>
          </a:bodyPr>
          <a:lstStyle/>
          <a:p>
            <a:pPr marL="9144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pic>
        <p:nvPicPr>
          <p:cNvPr id="118" name="Google Shape;118;p15"/>
          <p:cNvPicPr preferRelativeResize="0"/>
          <p:nvPr/>
        </p:nvPicPr>
        <p:blipFill>
          <a:blip r:embed="rId3">
            <a:alphaModFix/>
          </a:blip>
          <a:stretch>
            <a:fillRect/>
          </a:stretch>
        </p:blipFill>
        <p:spPr>
          <a:xfrm>
            <a:off x="3563850" y="1073625"/>
            <a:ext cx="2756276" cy="540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Tahoma"/>
              <a:buNone/>
            </a:pPr>
            <a:r>
              <a:rPr lang="en-US">
                <a:latin typeface="Tahoma"/>
                <a:ea typeface="Tahoma"/>
                <a:cs typeface="Tahoma"/>
                <a:sym typeface="Tahoma"/>
              </a:rPr>
              <a:t>Quy trình viết Test case</a:t>
            </a:r>
            <a:endParaRPr sz="4300" b="0" i="0" u="none" strike="noStrike" cap="none">
              <a:solidFill>
                <a:srgbClr val="572314"/>
              </a:solidFill>
              <a:latin typeface="Tahoma"/>
              <a:ea typeface="Tahoma"/>
              <a:cs typeface="Tahoma"/>
              <a:sym typeface="Tahoma"/>
            </a:endParaRPr>
          </a:p>
        </p:txBody>
      </p:sp>
      <p:sp>
        <p:nvSpPr>
          <p:cNvPr id="124" name="Google Shape;124;p16"/>
          <p:cNvSpPr txBox="1">
            <a:spLocks noGrp="1"/>
          </p:cNvSpPr>
          <p:nvPr>
            <p:ph type="body" idx="1"/>
          </p:nvPr>
        </p:nvSpPr>
        <p:spPr>
          <a:xfrm>
            <a:off x="1066800" y="1165725"/>
            <a:ext cx="7772400" cy="5522100"/>
          </a:xfrm>
          <a:prstGeom prst="rect">
            <a:avLst/>
          </a:prstGeom>
          <a:noFill/>
          <a:ln>
            <a:noFill/>
          </a:ln>
        </p:spPr>
        <p:txBody>
          <a:bodyPr spcFirstLastPara="1" wrap="square" lIns="91425" tIns="45700" rIns="91425" bIns="45700" anchor="t" anchorCtr="0">
            <a:noAutofit/>
          </a:bodyPr>
          <a:lstStyle/>
          <a:p>
            <a:pPr marL="457200" marR="0" lvl="0" indent="-419100" algn="just" rtl="0">
              <a:lnSpc>
                <a:spcPct val="150000"/>
              </a:lnSpc>
              <a:spcBef>
                <a:spcPts val="600"/>
              </a:spcBef>
              <a:spcAft>
                <a:spcPts val="0"/>
              </a:spcAft>
              <a:buSzPts val="3000"/>
              <a:buFont typeface="Tahoma"/>
              <a:buAutoNum type="arabicPeriod"/>
            </a:pPr>
            <a:r>
              <a:rPr lang="en-US" sz="3000">
                <a:highlight>
                  <a:srgbClr val="FFFFFF"/>
                </a:highlight>
                <a:latin typeface="Tahoma"/>
                <a:ea typeface="Tahoma"/>
                <a:cs typeface="Tahoma"/>
                <a:sym typeface="Tahoma"/>
              </a:rPr>
              <a:t>Collect Test artifacts</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Test artifacts là các tài liệu để thiết kế test, chúng là yêu cầu là đầu vào để thiết kế test case.</a:t>
            </a:r>
            <a:endParaRPr sz="3000">
              <a:highlight>
                <a:srgbClr val="FFFFFF"/>
              </a:highlight>
              <a:latin typeface="Tahoma"/>
              <a:ea typeface="Tahoma"/>
              <a:cs typeface="Tahoma"/>
              <a:sym typeface="Tahoma"/>
            </a:endParaRPr>
          </a:p>
          <a:p>
            <a:pPr marL="457200" marR="0" lvl="0" indent="-419100" algn="just" rtl="0">
              <a:lnSpc>
                <a:spcPct val="150000"/>
              </a:lnSpc>
              <a:spcBef>
                <a:spcPts val="0"/>
              </a:spcBef>
              <a:spcAft>
                <a:spcPts val="0"/>
              </a:spcAft>
              <a:buSzPts val="3000"/>
              <a:buFont typeface="Tahoma"/>
              <a:buChar char="-"/>
            </a:pPr>
            <a:r>
              <a:rPr lang="en-US" sz="3000">
                <a:highlight>
                  <a:srgbClr val="FFFFFF"/>
                </a:highlight>
                <a:latin typeface="Tahoma"/>
                <a:ea typeface="Tahoma"/>
                <a:cs typeface="Tahoma"/>
                <a:sym typeface="Tahoma"/>
              </a:rPr>
              <a:t>Một vài tài liệu yêu cầu để viết TC như: Functional requirement specification (FRD), System requirement specification (SRS), UI mock up or UI wireframe...</a:t>
            </a:r>
            <a:endParaRPr sz="30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1162100" y="274625"/>
            <a:ext cx="7772400" cy="9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SzPts val="1400"/>
              <a:buFont typeface="Tahoma"/>
              <a:buNone/>
            </a:pPr>
            <a:r>
              <a:rPr lang="en-US">
                <a:latin typeface="Tahoma"/>
                <a:ea typeface="Tahoma"/>
                <a:cs typeface="Tahoma"/>
                <a:sym typeface="Tahoma"/>
              </a:rPr>
              <a:t>Quy trình viết Test case</a:t>
            </a:r>
            <a:endParaRPr sz="4300" b="0" i="0" u="none" strike="noStrike" cap="none">
              <a:solidFill>
                <a:srgbClr val="572314"/>
              </a:solidFill>
              <a:latin typeface="Tahoma"/>
              <a:ea typeface="Tahoma"/>
              <a:cs typeface="Tahoma"/>
              <a:sym typeface="Tahoma"/>
            </a:endParaRPr>
          </a:p>
        </p:txBody>
      </p:sp>
      <p:sp>
        <p:nvSpPr>
          <p:cNvPr id="130" name="Google Shape;130;p17"/>
          <p:cNvSpPr txBox="1">
            <a:spLocks noGrp="1"/>
          </p:cNvSpPr>
          <p:nvPr>
            <p:ph type="body" idx="1"/>
          </p:nvPr>
        </p:nvSpPr>
        <p:spPr>
          <a:xfrm>
            <a:off x="1066800" y="1165725"/>
            <a:ext cx="7772400" cy="5522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00"/>
              </a:spcBef>
              <a:spcAft>
                <a:spcPts val="0"/>
              </a:spcAft>
              <a:buNone/>
            </a:pPr>
            <a:r>
              <a:rPr lang="en-US" sz="1400">
                <a:highlight>
                  <a:srgbClr val="FFFFFF"/>
                </a:highlight>
                <a:latin typeface="Tahoma"/>
                <a:ea typeface="Tahoma"/>
                <a:cs typeface="Tahoma"/>
                <a:sym typeface="Tahoma"/>
              </a:rPr>
              <a:t>2. Collect requirements</a:t>
            </a:r>
            <a:endParaRPr sz="1400">
              <a:highlight>
                <a:srgbClr val="FFFFFF"/>
              </a:highlight>
              <a:latin typeface="Tahoma"/>
              <a:ea typeface="Tahoma"/>
              <a:cs typeface="Tahoma"/>
              <a:sym typeface="Tahoma"/>
            </a:endParaRPr>
          </a:p>
          <a:p>
            <a:pPr marL="457200" marR="0" lvl="0" indent="-412750" algn="just" rtl="0">
              <a:lnSpc>
                <a:spcPct val="150000"/>
              </a:lnSpc>
              <a:spcBef>
                <a:spcPts val="600"/>
              </a:spcBef>
              <a:spcAft>
                <a:spcPts val="0"/>
              </a:spcAft>
              <a:buSzPts val="2900"/>
              <a:buFont typeface="Tahoma"/>
              <a:buChar char="-"/>
            </a:pPr>
            <a:r>
              <a:rPr lang="en-US" sz="1400">
                <a:highlight>
                  <a:srgbClr val="FFFFFF"/>
                </a:highlight>
                <a:latin typeface="Tahoma"/>
                <a:ea typeface="Tahoma"/>
                <a:cs typeface="Tahoma"/>
                <a:sym typeface="Tahoma"/>
              </a:rPr>
              <a:t>Đọc từng dòng </a:t>
            </a:r>
            <a:r>
              <a:rPr lang="en-US" sz="1400" smtClean="0">
                <a:highlight>
                  <a:srgbClr val="FFFFFF"/>
                </a:highlight>
                <a:latin typeface="Tahoma"/>
                <a:ea typeface="Tahoma"/>
                <a:cs typeface="Tahoma"/>
                <a:sym typeface="Tahoma"/>
              </a:rPr>
              <a:t>requirement</a:t>
            </a:r>
            <a:endParaRPr sz="1400">
              <a:highlight>
                <a:srgbClr val="FFFFFF"/>
              </a:highlight>
              <a:latin typeface="Tahoma"/>
              <a:ea typeface="Tahoma"/>
              <a:cs typeface="Tahoma"/>
              <a:sym typeface="Tahoma"/>
            </a:endParaRPr>
          </a:p>
          <a:p>
            <a:pPr marL="457200" marR="0" lvl="0" indent="-412750" algn="just" rtl="0">
              <a:lnSpc>
                <a:spcPct val="150000"/>
              </a:lnSpc>
              <a:spcBef>
                <a:spcPts val="0"/>
              </a:spcBef>
              <a:spcAft>
                <a:spcPts val="0"/>
              </a:spcAft>
              <a:buSzPts val="2900"/>
              <a:buFont typeface="Tahoma"/>
              <a:buChar char="-"/>
            </a:pPr>
            <a:r>
              <a:rPr lang="en-US" sz="1400">
                <a:highlight>
                  <a:srgbClr val="FFFFFF"/>
                </a:highlight>
                <a:latin typeface="Tahoma"/>
                <a:ea typeface="Tahoma"/>
                <a:cs typeface="Tahoma"/>
                <a:sym typeface="Tahoma"/>
              </a:rPr>
              <a:t>Xác định các cụm từ mô tả yêu cầu</a:t>
            </a:r>
            <a:endParaRPr sz="1400">
              <a:highlight>
                <a:srgbClr val="FFFFFF"/>
              </a:highlight>
              <a:latin typeface="Tahoma"/>
              <a:ea typeface="Tahoma"/>
              <a:cs typeface="Tahoma"/>
              <a:sym typeface="Tahoma"/>
            </a:endParaRPr>
          </a:p>
          <a:p>
            <a:pPr marL="457200" marR="0" lvl="0" indent="-412750" algn="just" rtl="0">
              <a:lnSpc>
                <a:spcPct val="150000"/>
              </a:lnSpc>
              <a:spcBef>
                <a:spcPts val="0"/>
              </a:spcBef>
              <a:spcAft>
                <a:spcPts val="0"/>
              </a:spcAft>
              <a:buSzPts val="2900"/>
              <a:buFont typeface="Tahoma"/>
              <a:buChar char="-"/>
            </a:pPr>
            <a:r>
              <a:rPr lang="en-US" sz="1400">
                <a:highlight>
                  <a:srgbClr val="FFFFFF"/>
                </a:highlight>
                <a:latin typeface="Tahoma"/>
                <a:ea typeface="Tahoma"/>
                <a:cs typeface="Tahoma"/>
                <a:sym typeface="Tahoma"/>
              </a:rPr>
              <a:t>Bỏ qua các cụm từ không phải requirement</a:t>
            </a:r>
            <a:endParaRPr sz="1400">
              <a:highlight>
                <a:srgbClr val="FFFFFF"/>
              </a:highlight>
              <a:latin typeface="Tahoma"/>
              <a:ea typeface="Tahoma"/>
              <a:cs typeface="Tahoma"/>
              <a:sym typeface="Tahoma"/>
            </a:endParaRPr>
          </a:p>
          <a:p>
            <a:pPr marL="457200" marR="0" lvl="0" indent="-412750" algn="just" rtl="0">
              <a:lnSpc>
                <a:spcPct val="150000"/>
              </a:lnSpc>
              <a:spcBef>
                <a:spcPts val="0"/>
              </a:spcBef>
              <a:spcAft>
                <a:spcPts val="0"/>
              </a:spcAft>
              <a:buSzPts val="2900"/>
              <a:buFont typeface="Tahoma"/>
              <a:buChar char="-"/>
            </a:pPr>
            <a:r>
              <a:rPr lang="en-US" sz="1400">
                <a:highlight>
                  <a:srgbClr val="FFFFFF"/>
                </a:highlight>
                <a:latin typeface="Tahoma"/>
                <a:ea typeface="Tahoma"/>
                <a:cs typeface="Tahoma"/>
                <a:sym typeface="Tahoma"/>
              </a:rPr>
              <a:t>Ghi lại các yêu cầu không rõ ràng để hỏi lại</a:t>
            </a:r>
            <a:endParaRPr sz="1400">
              <a:highlight>
                <a:srgbClr val="FFFFFF"/>
              </a:highlight>
              <a:latin typeface="Tahoma"/>
              <a:ea typeface="Tahoma"/>
              <a:cs typeface="Tahoma"/>
              <a:sym typeface="Tahoma"/>
            </a:endParaRPr>
          </a:p>
          <a:p>
            <a:pPr marL="457200" marR="0" lvl="0" indent="-412750" algn="just" rtl="0">
              <a:lnSpc>
                <a:spcPct val="150000"/>
              </a:lnSpc>
              <a:spcBef>
                <a:spcPts val="0"/>
              </a:spcBef>
              <a:spcAft>
                <a:spcPts val="0"/>
              </a:spcAft>
              <a:buSzPts val="2900"/>
              <a:buFont typeface="Tahoma"/>
              <a:buChar char="-"/>
            </a:pPr>
            <a:r>
              <a:rPr lang="en-US" sz="1400">
                <a:highlight>
                  <a:srgbClr val="FFFFFF"/>
                </a:highlight>
                <a:latin typeface="Tahoma"/>
                <a:ea typeface="Tahoma"/>
                <a:cs typeface="Tahoma"/>
                <a:sym typeface="Tahoma"/>
              </a:rPr>
              <a:t>Ghi lại các yêu cầu vào file</a:t>
            </a:r>
            <a:endParaRPr sz="1400">
              <a:highlight>
                <a:srgbClr val="FFFFFF"/>
              </a:highlight>
              <a:latin typeface="Tahoma"/>
              <a:ea typeface="Tahoma"/>
              <a:cs typeface="Tahoma"/>
              <a:sym typeface="Tahoma"/>
            </a:endParaRPr>
          </a:p>
          <a:p>
            <a:pPr marL="457200" marR="0" lvl="0" indent="0" algn="just" rtl="0">
              <a:lnSpc>
                <a:spcPct val="150000"/>
              </a:lnSpc>
              <a:spcBef>
                <a:spcPts val="600"/>
              </a:spcBef>
              <a:spcAft>
                <a:spcPts val="0"/>
              </a:spcAft>
              <a:buNone/>
            </a:pPr>
            <a:endParaRPr sz="3000">
              <a:highlight>
                <a:srgbClr val="FFFFFF"/>
              </a:highlight>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1623</Words>
  <Application>Microsoft Office PowerPoint</Application>
  <PresentationFormat>On-screen Show (4:3)</PresentationFormat>
  <Paragraphs>215</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Noto Sans Symbols</vt:lpstr>
      <vt:lpstr>Montserrat</vt:lpstr>
      <vt:lpstr>Arial</vt:lpstr>
      <vt:lpstr>Tahoma</vt:lpstr>
      <vt:lpstr>Verdana</vt:lpstr>
      <vt:lpstr>Cabin</vt:lpstr>
      <vt:lpstr>Times New Roman</vt:lpstr>
      <vt:lpstr>1_Solstice</vt:lpstr>
      <vt:lpstr>Solstice</vt:lpstr>
      <vt:lpstr>PowerPoint Presentation</vt:lpstr>
      <vt:lpstr>PowerPoint Presentation</vt:lpstr>
      <vt:lpstr>Test case là gì?</vt:lpstr>
      <vt:lpstr>Test case là gì? </vt:lpstr>
      <vt:lpstr>Tại sao cần viết Test case? </vt:lpstr>
      <vt:lpstr>Tại sao cần viết Test case? </vt:lpstr>
      <vt:lpstr>Quy trình viết Test case</vt:lpstr>
      <vt:lpstr>Quy trình viết Test case</vt:lpstr>
      <vt:lpstr>Quy trình viết Test case</vt:lpstr>
      <vt:lpstr>Quy trình viết Test case</vt:lpstr>
      <vt:lpstr>Quy trình viết Test case</vt:lpstr>
      <vt:lpstr>Cấu trúc của một test case? </vt:lpstr>
      <vt:lpstr>Cấu trúc của một test case? </vt:lpstr>
      <vt:lpstr>Cấu trúc của file test case? </vt:lpstr>
      <vt:lpstr>Cấu trúc của file test case? </vt:lpstr>
      <vt:lpstr>Tổ chức các test case </vt:lpstr>
      <vt:lpstr>Tổ chức các test case </vt:lpstr>
      <vt:lpstr>Tổ chức các test case </vt:lpstr>
      <vt:lpstr>Thế nào là một test case  hiệu quả </vt:lpstr>
      <vt:lpstr>PowerPoint Presentation</vt:lpstr>
      <vt:lpstr>Bài tập thực hành</vt:lpstr>
      <vt:lpstr>Bài tập thực hành</vt:lpstr>
      <vt:lpstr>Bài tập thực hành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huong huong</cp:lastModifiedBy>
  <cp:revision>3</cp:revision>
  <dcterms:modified xsi:type="dcterms:W3CDTF">2020-11-04T13:49:34Z</dcterms:modified>
</cp:coreProperties>
</file>