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0B4"/>
    <a:srgbClr val="F1C1CF"/>
    <a:srgbClr val="F5D3DD"/>
    <a:srgbClr val="FAEAE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AE58-FAAA-4EA6-8F37-DB5CC9823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E2CD0-2F41-423A-AD92-DABEBBFF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82B6-967E-41D6-A38B-A7BED797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F7B07-7154-49F6-9454-EE86CEAC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9239-E770-47B5-8C86-FCBF462A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8DC7-7F35-482B-8AD8-0C599F7A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27F7-4996-4298-81AC-E101E26D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6FC2-C230-4997-B918-E2981344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E5D8-58F9-4043-AA85-63FAD345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DF4-40A3-43EC-B88E-602C144F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EFAD5-D0DC-4D36-8211-10FA50371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F69D3-BAB1-4691-B1FE-C809896C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8E7D-3373-4D9A-98A0-EDC2A5F0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74CB-003D-4C49-B9A3-5566361D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8F6B-81D8-4FE0-9C18-A3CF4CCF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31D1-0CEA-4794-8075-FEE9FB6B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156B-6E34-4CDF-82F1-7B19E342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654-BFD1-4E74-87C6-88AE2280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8B2F-3946-4388-A853-5326B5BE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3042-BFE5-4D87-B4E6-14D8FF3F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A4FE-29E5-46A1-8FF7-A1A841A4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3751C-64E3-4492-901F-253E16DF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AD13-6B90-4E37-9429-A3891F60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0811-E3EB-4420-AE4A-97C1FD3A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9610-D7F9-450A-8B6A-346D2238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1835-1DF9-4DC7-84A2-B7BBE575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83D5-4316-4168-BE1A-80994F224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609A0-0204-4594-8448-933A5B6D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0BCA-5751-4BEC-BCFA-66B83D4F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15EF2-5A43-4CBF-A04F-9F6698BB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4E89A-D7CD-4468-8936-654E4641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29AC-37FE-4787-85E2-CC48375B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5437-F762-42DB-AC74-75D0D0EE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BDA64-E0C1-44AA-BD02-39624D3E1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DCCFC-E0BF-433D-8175-4C8229A6F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47D98-74DD-4EF9-B848-7E8EFEAA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A808C-A8F5-413B-AE68-5DD2B89E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3153E-E60D-4032-8244-6C70A6E6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14B11-3C3C-4067-B5B7-B53D8E85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910B-9136-407E-A29B-C20BCD27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9E160-00F9-499B-9D24-787284E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F71A1-E2A1-4B4C-AEFB-7579D858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70F69-FA20-452E-A58E-8B7A6DE1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88B23-B925-47B5-A16C-E46983FC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511E8-5728-40DE-83D5-33C6EB7D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BFD8-0FF6-40EA-B1AC-ACCB65A3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F1FC-2DD6-4772-AD06-BBEDE7AD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5211-141B-4D0F-89F3-FCBC8D97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B4D5-B14F-495D-96D6-C38EBB54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3A54-9023-4B40-A4B2-3D9A8722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F98D3-D09D-4104-8F03-4DD2A0BB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1338D-ED2F-4D58-B516-D4A4D8D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45ED-7F4D-4BC0-B034-94DF0939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FC5D1-7A11-49ED-91C8-21D5F6380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74B52-63C9-4829-A12D-6FACF7754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9F89-6E91-4B63-B578-CFC2CF49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BD77-B235-422D-95C8-6F0766CC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3813-AFCB-4A4A-AADE-8F3C26C2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2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D4FCB-69C5-4033-B529-A4FCFF62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7957-5C3D-4584-AEBC-3B07A663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9BF4-586F-4926-89F7-8A063EE11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AAB0-A43E-4378-9DBE-E959F7C56F3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97B0-FB57-40C8-81A2-6912592F4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7959-B160-45ED-8016-BF7A2A89A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6A02-B5CE-4F64-8632-F8A19B40E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C3277-EAAF-40B0-B93B-6C004FCAF0FF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1C1CF"/>
          </a:solidFill>
          <a:ln>
            <a:solidFill>
              <a:srgbClr val="F1C1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5750">
              <a:tabLst>
                <a:tab pos="11315700" algn="r"/>
              </a:tabLst>
            </a:pPr>
            <a:r>
              <a:rPr lang="en-US">
                <a:latin typeface="Barlow" panose="00000500000000000000" pitchFamily="2" charset="0"/>
              </a:rPr>
              <a:t>WELCOME TO OUR BEAUTY STORE	</a:t>
            </a: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 Đăng ký / Đăng Nhập</a:t>
            </a:r>
            <a:endParaRPr lang="en-US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CE6916-DBD1-46BF-B041-6F257D97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3" t="38640" r="12526" b="44081"/>
          <a:stretch/>
        </p:blipFill>
        <p:spPr>
          <a:xfrm>
            <a:off x="-295887" y="914400"/>
            <a:ext cx="12487887" cy="1595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CA9AD1-7333-449B-B669-15E8FF0B5E21}"/>
              </a:ext>
            </a:extLst>
          </p:cNvPr>
          <p:cNvSpPr txBox="1"/>
          <p:nvPr/>
        </p:nvSpPr>
        <p:spPr>
          <a:xfrm>
            <a:off x="5020353" y="-232614"/>
            <a:ext cx="215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oew extrabold" panose="00000900000000000000" pitchFamily="50" charset="0"/>
                <a:cs typeface="Baloo" panose="03080902040302020200" pitchFamily="66" charset="0"/>
              </a:rPr>
              <a:t>ANH</a:t>
            </a:r>
            <a:r>
              <a:rPr lang="en-US" sz="2800">
                <a:solidFill>
                  <a:schemeClr val="bg1"/>
                </a:solidFill>
                <a:latin typeface="Loew extrabold" panose="00000900000000000000" pitchFamily="50" charset="0"/>
                <a:cs typeface="Baloo" panose="03080902040302020200" pitchFamily="66" charset="0"/>
              </a:rPr>
              <a:t>&amp;</a:t>
            </a:r>
            <a:r>
              <a:rPr lang="en-US" sz="2800">
                <a:latin typeface="Loew extrabold" panose="00000900000000000000" pitchFamily="50" charset="0"/>
                <a:cs typeface="Baloo" panose="03080902040302020200" pitchFamily="66" charset="0"/>
              </a:rPr>
              <a:t>CHI</a:t>
            </a:r>
            <a:r>
              <a:rPr lang="en-US" sz="4400">
                <a:solidFill>
                  <a:schemeClr val="bg1"/>
                </a:solidFill>
                <a:latin typeface="Loew extrabold" panose="00000900000000000000" pitchFamily="50" charset="0"/>
                <a:cs typeface="Baloo" panose="03080902040302020200" pitchFamily="66" charset="0"/>
              </a:rPr>
              <a:t>.</a:t>
            </a:r>
            <a:endParaRPr lang="en-US" sz="2800">
              <a:solidFill>
                <a:schemeClr val="bg1"/>
              </a:solidFill>
              <a:latin typeface="Loew extrabold" panose="00000900000000000000" pitchFamily="50" charset="0"/>
              <a:cs typeface="Baloo" panose="03080902040302020200" pitchFamily="66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98F965-746E-40C3-A866-C000BAFF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79" y="51471"/>
            <a:ext cx="354258" cy="3542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A2445F0-13D5-4E5E-A615-C361B3E35100}"/>
              </a:ext>
            </a:extLst>
          </p:cNvPr>
          <p:cNvSpPr txBox="1"/>
          <p:nvPr/>
        </p:nvSpPr>
        <p:spPr>
          <a:xfrm>
            <a:off x="5026845" y="2635905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Loew extrabold" panose="00000900000000000000" pitchFamily="50" charset="0"/>
                <a:cs typeface="Baloo" panose="03080902040302020200" pitchFamily="66" charset="0"/>
              </a:rPr>
              <a:t>ĐĂNG NHẬP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AED4E3-6DFF-45A9-8C13-73155CB25C36}"/>
              </a:ext>
            </a:extLst>
          </p:cNvPr>
          <p:cNvCxnSpPr>
            <a:cxnSpLocks/>
          </p:cNvCxnSpPr>
          <p:nvPr/>
        </p:nvCxnSpPr>
        <p:spPr>
          <a:xfrm>
            <a:off x="5475362" y="3125563"/>
            <a:ext cx="1204606" cy="0"/>
          </a:xfrm>
          <a:prstGeom prst="line">
            <a:avLst/>
          </a:prstGeom>
          <a:ln w="38100">
            <a:solidFill>
              <a:srgbClr val="F1C1C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AD2D09-4CCC-4011-BCD6-BF5854E75EF2}"/>
              </a:ext>
            </a:extLst>
          </p:cNvPr>
          <p:cNvSpPr txBox="1"/>
          <p:nvPr/>
        </p:nvSpPr>
        <p:spPr>
          <a:xfrm>
            <a:off x="2823540" y="4396662"/>
            <a:ext cx="1376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>
                <a:latin typeface="Loew tight"/>
              </a:rPr>
              <a:t>Mật khẩu:</a:t>
            </a:r>
            <a:r>
              <a:rPr lang="en-US" sz="1500">
                <a:solidFill>
                  <a:srgbClr val="FF0000"/>
                </a:solidFill>
                <a:latin typeface="Loew tight"/>
              </a:rPr>
              <a:t>*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64B61E3-F57B-4E33-ADF9-2BF50E0A5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89001"/>
              </p:ext>
            </p:extLst>
          </p:nvPr>
        </p:nvGraphicFramePr>
        <p:xfrm>
          <a:off x="4211081" y="4400068"/>
          <a:ext cx="407914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Nhập mật khẩu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2B18BD7-C884-429B-929C-5B0BF6E9C323}"/>
              </a:ext>
            </a:extLst>
          </p:cNvPr>
          <p:cNvSpPr txBox="1"/>
          <p:nvPr/>
        </p:nvSpPr>
        <p:spPr>
          <a:xfrm>
            <a:off x="2823540" y="3934566"/>
            <a:ext cx="13767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>
                <a:latin typeface="Loew tight"/>
              </a:rPr>
              <a:t>Tài khoản:</a:t>
            </a:r>
            <a:r>
              <a:rPr lang="en-US" sz="1500">
                <a:solidFill>
                  <a:srgbClr val="FF0000"/>
                </a:solidFill>
                <a:latin typeface="Loew tight"/>
              </a:rPr>
              <a:t>*</a:t>
            </a:r>
          </a:p>
        </p:txBody>
      </p:sp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F3C3033D-487A-4339-ABC0-71B01A3E8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28671"/>
              </p:ext>
            </p:extLst>
          </p:nvPr>
        </p:nvGraphicFramePr>
        <p:xfrm>
          <a:off x="4211081" y="3937972"/>
          <a:ext cx="407914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Nhập tên tài khoản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graphicFrame>
        <p:nvGraphicFramePr>
          <p:cNvPr id="51" name="Table 31">
            <a:extLst>
              <a:ext uri="{FF2B5EF4-FFF2-40B4-BE49-F238E27FC236}">
                <a16:creationId xmlns:a16="http://schemas.microsoft.com/office/drawing/2014/main" id="{19387BCF-9647-4B6A-815D-1A78B5E0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77917"/>
              </p:ext>
            </p:extLst>
          </p:nvPr>
        </p:nvGraphicFramePr>
        <p:xfrm>
          <a:off x="-1" y="2503692"/>
          <a:ext cx="2452063" cy="740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063">
                  <a:extLst>
                    <a:ext uri="{9D8B030D-6E8A-4147-A177-3AD203B41FA5}">
                      <a16:colId xmlns:a16="http://schemas.microsoft.com/office/drawing/2014/main" val="2389587587"/>
                    </a:ext>
                  </a:extLst>
                </a:gridCol>
              </a:tblGrid>
              <a:tr h="369882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chemeClr val="bg1"/>
                          </a:solidFill>
                          <a:latin typeface="Loew tight"/>
                          <a:ea typeface="+mn-ea"/>
                          <a:cs typeface="+mn-cs"/>
                        </a:rPr>
                        <a:t>ĐĂNG NHẬP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1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rgbClr val="E9A0B4"/>
                          </a:solidFill>
                          <a:latin typeface="Loew tight"/>
                          <a:ea typeface="+mn-ea"/>
                          <a:cs typeface="+mn-cs"/>
                        </a:rPr>
                        <a:t>ĐĂNG KÝ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00345"/>
                  </a:ext>
                </a:extLst>
              </a:tr>
            </a:tbl>
          </a:graphicData>
        </a:graphic>
      </p:graphicFrame>
      <p:graphicFrame>
        <p:nvGraphicFramePr>
          <p:cNvPr id="53" name="Table 38">
            <a:extLst>
              <a:ext uri="{FF2B5EF4-FFF2-40B4-BE49-F238E27FC236}">
                <a16:creationId xmlns:a16="http://schemas.microsoft.com/office/drawing/2014/main" id="{1AD44B63-A42B-480E-BF45-BBFB8961A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61437"/>
              </p:ext>
            </p:extLst>
          </p:nvPr>
        </p:nvGraphicFramePr>
        <p:xfrm>
          <a:off x="4211081" y="4899487"/>
          <a:ext cx="40791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bg1"/>
                          </a:solidFill>
                          <a:latin typeface="Loew tight"/>
                        </a:rPr>
                        <a:t>Đăng nhập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A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0F8E6D2-5083-4EA9-AC21-653544C23F1E}"/>
              </a:ext>
            </a:extLst>
          </p:cNvPr>
          <p:cNvSpPr txBox="1"/>
          <p:nvPr/>
        </p:nvSpPr>
        <p:spPr>
          <a:xfrm>
            <a:off x="5249167" y="5274732"/>
            <a:ext cx="30410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>
                <a:latin typeface="Loew tight"/>
              </a:rPr>
              <a:t>Chưa có tài khoản?</a:t>
            </a:r>
            <a:r>
              <a:rPr lang="en-US" sz="1500">
                <a:solidFill>
                  <a:srgbClr val="FF0000"/>
                </a:solidFill>
                <a:latin typeface="Loew tight"/>
              </a:rPr>
              <a:t> Đăng ký ngay!</a:t>
            </a:r>
          </a:p>
        </p:txBody>
      </p:sp>
      <p:graphicFrame>
        <p:nvGraphicFramePr>
          <p:cNvPr id="56" name="Table 38">
            <a:extLst>
              <a:ext uri="{FF2B5EF4-FFF2-40B4-BE49-F238E27FC236}">
                <a16:creationId xmlns:a16="http://schemas.microsoft.com/office/drawing/2014/main" id="{74D87300-98E0-4697-BC62-B4AB1AE79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130"/>
              </p:ext>
            </p:extLst>
          </p:nvPr>
        </p:nvGraphicFramePr>
        <p:xfrm>
          <a:off x="4056429" y="3324113"/>
          <a:ext cx="107540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09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0" i="0" kern="1200">
                          <a:solidFill>
                            <a:schemeClr val="bg1"/>
                          </a:solidFill>
                          <a:latin typeface="Loew tight"/>
                          <a:ea typeface="+mn-ea"/>
                          <a:cs typeface="+mn-cs"/>
                        </a:rPr>
                        <a:t>Quản lý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graphicFrame>
        <p:nvGraphicFramePr>
          <p:cNvPr id="57" name="Table 38">
            <a:extLst>
              <a:ext uri="{FF2B5EF4-FFF2-40B4-BE49-F238E27FC236}">
                <a16:creationId xmlns:a16="http://schemas.microsoft.com/office/drawing/2014/main" id="{AC033275-7015-44FE-ACE5-07232D91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29012"/>
              </p:ext>
            </p:extLst>
          </p:nvPr>
        </p:nvGraphicFramePr>
        <p:xfrm>
          <a:off x="5453709" y="3318937"/>
          <a:ext cx="126358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58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>
                          <a:solidFill>
                            <a:schemeClr val="tx1"/>
                          </a:solidFill>
                          <a:latin typeface="Loew tight"/>
                        </a:rPr>
                        <a:t>Nhân viên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graphicFrame>
        <p:nvGraphicFramePr>
          <p:cNvPr id="58" name="Table 38">
            <a:extLst>
              <a:ext uri="{FF2B5EF4-FFF2-40B4-BE49-F238E27FC236}">
                <a16:creationId xmlns:a16="http://schemas.microsoft.com/office/drawing/2014/main" id="{4CDA5BA5-2A78-41E2-B8A0-BB0DEE8F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84773"/>
              </p:ext>
            </p:extLst>
          </p:nvPr>
        </p:nvGraphicFramePr>
        <p:xfrm>
          <a:off x="7039163" y="3318937"/>
          <a:ext cx="1251061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61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>
                          <a:solidFill>
                            <a:schemeClr val="tx1"/>
                          </a:solidFill>
                          <a:latin typeface="Loew tight"/>
                        </a:rPr>
                        <a:t>Khách hàng</a:t>
                      </a:r>
                      <a:endParaRPr lang="en-US" sz="1500" b="0" i="0" kern="1200">
                        <a:solidFill>
                          <a:schemeClr val="tx1"/>
                        </a:solidFill>
                        <a:latin typeface="Loew tigh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graphicFrame>
        <p:nvGraphicFramePr>
          <p:cNvPr id="20" name="Table 28">
            <a:extLst>
              <a:ext uri="{FF2B5EF4-FFF2-40B4-BE49-F238E27FC236}">
                <a16:creationId xmlns:a16="http://schemas.microsoft.com/office/drawing/2014/main" id="{40295781-29EB-45B3-A0B8-24016E753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04733"/>
              </p:ext>
            </p:extLst>
          </p:nvPr>
        </p:nvGraphicFramePr>
        <p:xfrm>
          <a:off x="9668" y="536827"/>
          <a:ext cx="630936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384">
                  <a:extLst>
                    <a:ext uri="{9D8B030D-6E8A-4147-A177-3AD203B41FA5}">
                      <a16:colId xmlns:a16="http://schemas.microsoft.com/office/drawing/2014/main" val="2520916451"/>
                    </a:ext>
                  </a:extLst>
                </a:gridCol>
                <a:gridCol w="1938238">
                  <a:extLst>
                    <a:ext uri="{9D8B030D-6E8A-4147-A177-3AD203B41FA5}">
                      <a16:colId xmlns:a16="http://schemas.microsoft.com/office/drawing/2014/main" val="3097649441"/>
                    </a:ext>
                  </a:extLst>
                </a:gridCol>
                <a:gridCol w="2499739">
                  <a:extLst>
                    <a:ext uri="{9D8B030D-6E8A-4147-A177-3AD203B41FA5}">
                      <a16:colId xmlns:a16="http://schemas.microsoft.com/office/drawing/2014/main" val="1096608506"/>
                    </a:ext>
                  </a:extLst>
                </a:gridCol>
              </a:tblGrid>
              <a:tr h="31224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Danh mục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Sản phẩm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Liên hệ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31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0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E3A10D4-607B-4FB5-920F-D46472F08CB0}"/>
              </a:ext>
            </a:extLst>
          </p:cNvPr>
          <p:cNvSpPr/>
          <p:nvPr/>
        </p:nvSpPr>
        <p:spPr>
          <a:xfrm>
            <a:off x="-5692" y="457200"/>
            <a:ext cx="213904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C3277-EAAF-40B0-B93B-6C004FCAF0FF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1C1CF"/>
          </a:solidFill>
          <a:ln>
            <a:solidFill>
              <a:srgbClr val="F1C1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5750">
              <a:tabLst>
                <a:tab pos="11315700" algn="r"/>
              </a:tabLst>
            </a:pPr>
            <a:r>
              <a:rPr lang="en-US">
                <a:latin typeface="Barlow" panose="00000500000000000000" pitchFamily="2" charset="0"/>
              </a:rPr>
              <a:t>WELCOME TO OUR BEAUTY STORE	</a:t>
            </a: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>
                <a:solidFill>
                  <a:schemeClr val="bg1"/>
                </a:solidFill>
                <a:latin typeface="Barlow" panose="00000500000000000000" pitchFamily="2" charset="0"/>
              </a:rPr>
              <a:t>Quản lý</a:t>
            </a: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   |   NGUYEN MINH ANH</a:t>
            </a:r>
            <a:endParaRPr lang="en-US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CE6916-DBD1-46BF-B041-6F257D97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3" t="38640" r="12526" b="44081"/>
          <a:stretch/>
        </p:blipFill>
        <p:spPr>
          <a:xfrm>
            <a:off x="-295887" y="914400"/>
            <a:ext cx="12487887" cy="1595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CA9AD1-7333-449B-B669-15E8FF0B5E21}"/>
              </a:ext>
            </a:extLst>
          </p:cNvPr>
          <p:cNvSpPr txBox="1"/>
          <p:nvPr/>
        </p:nvSpPr>
        <p:spPr>
          <a:xfrm>
            <a:off x="5020353" y="-232614"/>
            <a:ext cx="215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oew extrabold" panose="00000900000000000000" pitchFamily="50" charset="0"/>
                <a:cs typeface="Baloo" panose="03080902040302020200" pitchFamily="66" charset="0"/>
              </a:rPr>
              <a:t>ANH</a:t>
            </a:r>
            <a:r>
              <a:rPr lang="en-US" sz="2800">
                <a:solidFill>
                  <a:schemeClr val="bg1"/>
                </a:solidFill>
                <a:latin typeface="Loew extrabold" panose="00000900000000000000" pitchFamily="50" charset="0"/>
                <a:cs typeface="Baloo" panose="03080902040302020200" pitchFamily="66" charset="0"/>
              </a:rPr>
              <a:t>&amp;</a:t>
            </a:r>
            <a:r>
              <a:rPr lang="en-US" sz="2800">
                <a:latin typeface="Loew extrabold" panose="00000900000000000000" pitchFamily="50" charset="0"/>
                <a:cs typeface="Baloo" panose="03080902040302020200" pitchFamily="66" charset="0"/>
              </a:rPr>
              <a:t>CHI</a:t>
            </a:r>
            <a:r>
              <a:rPr lang="en-US" sz="4400">
                <a:solidFill>
                  <a:schemeClr val="bg1"/>
                </a:solidFill>
                <a:latin typeface="Loew extrabold" panose="00000900000000000000" pitchFamily="50" charset="0"/>
                <a:cs typeface="Baloo" panose="03080902040302020200" pitchFamily="66" charset="0"/>
              </a:rPr>
              <a:t>.</a:t>
            </a:r>
            <a:endParaRPr lang="en-US" sz="2800">
              <a:solidFill>
                <a:schemeClr val="bg1"/>
              </a:solidFill>
              <a:latin typeface="Loew extrabold" panose="00000900000000000000" pitchFamily="50" charset="0"/>
              <a:cs typeface="Baloo" panose="03080902040302020200" pitchFamily="66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98F965-746E-40C3-A866-C000BAFF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79" y="51471"/>
            <a:ext cx="354258" cy="354258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CC27F1C4-053F-4411-BA0E-AE2CAD8F6376}"/>
              </a:ext>
            </a:extLst>
          </p:cNvPr>
          <p:cNvGraphicFramePr>
            <a:graphicFrameLocks noGrp="1"/>
          </p:cNvGraphicFramePr>
          <p:nvPr/>
        </p:nvGraphicFramePr>
        <p:xfrm>
          <a:off x="9668" y="536827"/>
          <a:ext cx="71654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04">
                  <a:extLst>
                    <a:ext uri="{9D8B030D-6E8A-4147-A177-3AD203B41FA5}">
                      <a16:colId xmlns:a16="http://schemas.microsoft.com/office/drawing/2014/main" val="2520916451"/>
                    </a:ext>
                  </a:extLst>
                </a:gridCol>
                <a:gridCol w="2201225">
                  <a:extLst>
                    <a:ext uri="{9D8B030D-6E8A-4147-A177-3AD203B41FA5}">
                      <a16:colId xmlns:a16="http://schemas.microsoft.com/office/drawing/2014/main" val="3097649441"/>
                    </a:ext>
                  </a:extLst>
                </a:gridCol>
                <a:gridCol w="2838914">
                  <a:extLst>
                    <a:ext uri="{9D8B030D-6E8A-4147-A177-3AD203B41FA5}">
                      <a16:colId xmlns:a16="http://schemas.microsoft.com/office/drawing/2014/main" val="1096608506"/>
                    </a:ext>
                  </a:extLst>
                </a:gridCol>
              </a:tblGrid>
              <a:tr h="31224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Quản lý nhập hàng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Quản lý đơn hàng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Quản lý thống kê và báo cáo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310660"/>
                  </a:ext>
                </a:extLst>
              </a:tr>
            </a:tbl>
          </a:graphicData>
        </a:graphic>
      </p:graphicFrame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558EFA7C-83FC-44E1-A50C-40BC7D97BBAD}"/>
              </a:ext>
            </a:extLst>
          </p:cNvPr>
          <p:cNvGraphicFramePr>
            <a:graphicFrameLocks noGrp="1"/>
          </p:cNvGraphicFramePr>
          <p:nvPr/>
        </p:nvGraphicFramePr>
        <p:xfrm>
          <a:off x="-1" y="2503692"/>
          <a:ext cx="2452063" cy="295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063">
                  <a:extLst>
                    <a:ext uri="{9D8B030D-6E8A-4147-A177-3AD203B41FA5}">
                      <a16:colId xmlns:a16="http://schemas.microsoft.com/office/drawing/2014/main" val="2389587587"/>
                    </a:ext>
                  </a:extLst>
                </a:gridCol>
              </a:tblGrid>
              <a:tr h="369882">
                <a:tc>
                  <a:txBody>
                    <a:bodyPr/>
                    <a:lstStyle/>
                    <a:p>
                      <a:pPr marL="0" marR="0" lvl="0" indent="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>
                          <a:solidFill>
                            <a:srgbClr val="E9A0B4"/>
                          </a:solidFill>
                          <a:latin typeface="Loew tight"/>
                          <a:ea typeface="+mn-ea"/>
                          <a:cs typeface="+mn-cs"/>
                        </a:rPr>
                        <a:t>QUẢN LÝ DANH MỤC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69315"/>
                  </a:ext>
                </a:extLst>
              </a:tr>
              <a:tr h="369882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chemeClr val="bg1"/>
                          </a:solidFill>
                          <a:latin typeface="Loew tight"/>
                          <a:ea typeface="+mn-ea"/>
                          <a:cs typeface="+mn-cs"/>
                        </a:rPr>
                        <a:t>QUẢN LÝ SẢN PHẨM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169891"/>
                  </a:ext>
                </a:extLst>
              </a:tr>
              <a:tr h="369882">
                <a:tc>
                  <a:txBody>
                    <a:bodyPr/>
                    <a:lstStyle/>
                    <a:p>
                      <a:pPr marL="0" indent="233363" algn="l"/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ew tight"/>
                        </a:rPr>
                        <a:t>Thêm sản phẩm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6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33363" algn="l" defTabSz="914400" rtl="0" eaLnBrk="1" latinLnBrk="0" hangingPunct="1"/>
                      <a:r>
                        <a:rPr lang="en-US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oew tight"/>
                          <a:ea typeface="+mn-ea"/>
                          <a:cs typeface="+mn-cs"/>
                        </a:rPr>
                        <a:t>Xóa sản phẩm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33363" algn="l" defTabSz="914400" rtl="0" eaLnBrk="1" latinLnBrk="0" hangingPunct="1"/>
                      <a:r>
                        <a:rPr lang="en-US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oew tight"/>
                          <a:ea typeface="+mn-ea"/>
                          <a:cs typeface="+mn-cs"/>
                        </a:rPr>
                        <a:t>Chỉnh sửa sản phẩm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6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33363" algn="l" defTabSz="914400" rtl="0" eaLnBrk="1" latinLnBrk="0" hangingPunct="1"/>
                      <a:r>
                        <a:rPr lang="en-US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oew tight"/>
                          <a:ea typeface="+mn-ea"/>
                          <a:cs typeface="+mn-cs"/>
                        </a:rPr>
                        <a:t>Xem toàn bộ sản phẩm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0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rgbClr val="E9A0B4"/>
                          </a:solidFill>
                          <a:latin typeface="Loew tight"/>
                          <a:ea typeface="+mn-ea"/>
                          <a:cs typeface="+mn-cs"/>
                        </a:rPr>
                        <a:t>QUẢN LÝ HÓA ĐƠN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00345"/>
                  </a:ext>
                </a:extLst>
              </a:tr>
              <a:tr h="361709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rgbClr val="E9A0B4"/>
                          </a:solidFill>
                          <a:latin typeface="Loew tight"/>
                          <a:ea typeface="+mn-ea"/>
                          <a:cs typeface="+mn-cs"/>
                        </a:rPr>
                        <a:t>QUẢN LÝ NHÀ CUNG CẤP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6081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A2445F0-13D5-4E5E-A615-C361B3E35100}"/>
              </a:ext>
            </a:extLst>
          </p:cNvPr>
          <p:cNvSpPr txBox="1"/>
          <p:nvPr/>
        </p:nvSpPr>
        <p:spPr>
          <a:xfrm>
            <a:off x="4707183" y="2643660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oew extrabold" panose="00000900000000000000" pitchFamily="50" charset="0"/>
                <a:cs typeface="Baloo" panose="03080902040302020200" pitchFamily="66" charset="0"/>
              </a:rPr>
              <a:t>THÊM SẢN PHẨM</a:t>
            </a:r>
            <a:endParaRPr lang="en-US" sz="2400">
              <a:solidFill>
                <a:schemeClr val="bg1"/>
              </a:solidFill>
              <a:latin typeface="Loew extrabold" panose="00000900000000000000" pitchFamily="50" charset="0"/>
              <a:cs typeface="Baloo" panose="03080902040302020200" pitchFamily="66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AED4E3-6DFF-45A9-8C13-73155CB25C36}"/>
              </a:ext>
            </a:extLst>
          </p:cNvPr>
          <p:cNvCxnSpPr>
            <a:cxnSpLocks/>
          </p:cNvCxnSpPr>
          <p:nvPr/>
        </p:nvCxnSpPr>
        <p:spPr>
          <a:xfrm>
            <a:off x="5475363" y="3136961"/>
            <a:ext cx="1204606" cy="0"/>
          </a:xfrm>
          <a:prstGeom prst="line">
            <a:avLst/>
          </a:prstGeom>
          <a:ln w="38100">
            <a:solidFill>
              <a:srgbClr val="F1C1C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AD2D09-4CCC-4011-BCD6-BF5854E75EF2}"/>
              </a:ext>
            </a:extLst>
          </p:cNvPr>
          <p:cNvSpPr txBox="1"/>
          <p:nvPr/>
        </p:nvSpPr>
        <p:spPr>
          <a:xfrm>
            <a:off x="2668887" y="3858120"/>
            <a:ext cx="1494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Tên sản phẩm:</a:t>
            </a:r>
            <a:r>
              <a:rPr lang="en-US" sz="1500">
                <a:solidFill>
                  <a:srgbClr val="FF0000"/>
                </a:solidFill>
                <a:latin typeface="Loew tight"/>
              </a:rPr>
              <a:t>*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64B61E3-F57B-4E33-ADF9-2BF50E0A5FA4}"/>
              </a:ext>
            </a:extLst>
          </p:cNvPr>
          <p:cNvGraphicFramePr>
            <a:graphicFrameLocks noGrp="1"/>
          </p:cNvGraphicFramePr>
          <p:nvPr/>
        </p:nvGraphicFramePr>
        <p:xfrm>
          <a:off x="4056428" y="3861526"/>
          <a:ext cx="407914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Nhập tên sản phẩm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E3B4071-9501-4521-81F1-6B508AE68AA8}"/>
              </a:ext>
            </a:extLst>
          </p:cNvPr>
          <p:cNvSpPr txBox="1"/>
          <p:nvPr/>
        </p:nvSpPr>
        <p:spPr>
          <a:xfrm>
            <a:off x="3042117" y="4808316"/>
            <a:ext cx="1494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Số lượng:</a:t>
            </a:r>
            <a:r>
              <a:rPr lang="en-US" sz="1500">
                <a:solidFill>
                  <a:srgbClr val="FF0000"/>
                </a:solidFill>
                <a:latin typeface="Loew tight"/>
              </a:rPr>
              <a:t>*</a:t>
            </a:r>
          </a:p>
        </p:txBody>
      </p:sp>
      <p:graphicFrame>
        <p:nvGraphicFramePr>
          <p:cNvPr id="40" name="Table 38">
            <a:extLst>
              <a:ext uri="{FF2B5EF4-FFF2-40B4-BE49-F238E27FC236}">
                <a16:creationId xmlns:a16="http://schemas.microsoft.com/office/drawing/2014/main" id="{A898D757-D97A-4E24-B638-9F936B17021E}"/>
              </a:ext>
            </a:extLst>
          </p:cNvPr>
          <p:cNvGraphicFramePr>
            <a:graphicFrameLocks noGrp="1"/>
          </p:cNvGraphicFramePr>
          <p:nvPr/>
        </p:nvGraphicFramePr>
        <p:xfrm>
          <a:off x="4047097" y="4808316"/>
          <a:ext cx="949911" cy="32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31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2733994"/>
                    </a:ext>
                  </a:extLst>
                </a:gridCol>
              </a:tblGrid>
              <a:tr h="323446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1000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>
                        <a:solidFill>
                          <a:schemeClr val="bg1">
                            <a:lumMod val="75000"/>
                          </a:schemeClr>
                        </a:solidFill>
                        <a:latin typeface="Loew tigh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6CE568D-B01D-4753-8C24-EFFB77E012A9}"/>
              </a:ext>
            </a:extLst>
          </p:cNvPr>
          <p:cNvSpPr/>
          <p:nvPr/>
        </p:nvSpPr>
        <p:spPr>
          <a:xfrm rot="10800000">
            <a:off x="4836985" y="4940773"/>
            <a:ext cx="106684" cy="8667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B18BD7-C884-429B-929C-5B0BF6E9C323}"/>
              </a:ext>
            </a:extLst>
          </p:cNvPr>
          <p:cNvSpPr txBox="1"/>
          <p:nvPr/>
        </p:nvSpPr>
        <p:spPr>
          <a:xfrm>
            <a:off x="2668887" y="3396024"/>
            <a:ext cx="1494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Mã sản phẩm:</a:t>
            </a:r>
            <a:r>
              <a:rPr lang="en-US" sz="1500">
                <a:solidFill>
                  <a:srgbClr val="FF0000"/>
                </a:solidFill>
                <a:latin typeface="Loew tight"/>
              </a:rPr>
              <a:t>*</a:t>
            </a:r>
          </a:p>
        </p:txBody>
      </p:sp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F3C3033D-487A-4339-ABC0-71B01A3E825E}"/>
              </a:ext>
            </a:extLst>
          </p:cNvPr>
          <p:cNvGraphicFramePr>
            <a:graphicFrameLocks noGrp="1"/>
          </p:cNvGraphicFramePr>
          <p:nvPr/>
        </p:nvGraphicFramePr>
        <p:xfrm>
          <a:off x="4056428" y="3399430"/>
          <a:ext cx="407914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Nhập mã sản phẩm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4B696BCB-7AF2-453C-8D4D-C38A220462ED}"/>
              </a:ext>
            </a:extLst>
          </p:cNvPr>
          <p:cNvSpPr txBox="1"/>
          <p:nvPr/>
        </p:nvSpPr>
        <p:spPr>
          <a:xfrm>
            <a:off x="6152314" y="4808316"/>
            <a:ext cx="1494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Giá bán:</a:t>
            </a:r>
            <a:r>
              <a:rPr lang="en-US" sz="1500">
                <a:solidFill>
                  <a:srgbClr val="FF0000"/>
                </a:solidFill>
                <a:latin typeface="Loew tight"/>
              </a:rPr>
              <a:t>*</a:t>
            </a:r>
          </a:p>
        </p:txBody>
      </p:sp>
      <p:graphicFrame>
        <p:nvGraphicFramePr>
          <p:cNvPr id="49" name="Table 38">
            <a:extLst>
              <a:ext uri="{FF2B5EF4-FFF2-40B4-BE49-F238E27FC236}">
                <a16:creationId xmlns:a16="http://schemas.microsoft.com/office/drawing/2014/main" id="{F1A2C245-C8A9-4848-9F97-3B0037EB6007}"/>
              </a:ext>
            </a:extLst>
          </p:cNvPr>
          <p:cNvGraphicFramePr>
            <a:graphicFrameLocks noGrp="1"/>
          </p:cNvGraphicFramePr>
          <p:nvPr/>
        </p:nvGraphicFramePr>
        <p:xfrm>
          <a:off x="4060317" y="5749341"/>
          <a:ext cx="762592" cy="32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12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2733994"/>
                    </a:ext>
                  </a:extLst>
                </a:gridCol>
              </a:tblGrid>
              <a:tr h="323446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>
                        <a:solidFill>
                          <a:schemeClr val="bg1">
                            <a:lumMod val="75000"/>
                          </a:schemeClr>
                        </a:solidFill>
                        <a:latin typeface="Loew tigh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0026B55-4CAF-46D2-876C-9631CF13EC68}"/>
              </a:ext>
            </a:extLst>
          </p:cNvPr>
          <p:cNvSpPr/>
          <p:nvPr/>
        </p:nvSpPr>
        <p:spPr>
          <a:xfrm rot="10800000">
            <a:off x="4660418" y="5881798"/>
            <a:ext cx="106684" cy="8667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DD2B92-FB91-44CE-9335-5F2F34B1AEC1}"/>
              </a:ext>
            </a:extLst>
          </p:cNvPr>
          <p:cNvSpPr txBox="1"/>
          <p:nvPr/>
        </p:nvSpPr>
        <p:spPr>
          <a:xfrm>
            <a:off x="2668887" y="5277954"/>
            <a:ext cx="13875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Ngày sản xuất:</a:t>
            </a:r>
            <a:endParaRPr lang="en-US" sz="1500">
              <a:solidFill>
                <a:srgbClr val="FF0000"/>
              </a:solidFill>
              <a:latin typeface="Loew tight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EA4D7BE-9C36-460F-8953-B7E515BE5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06" y="5263702"/>
            <a:ext cx="335519" cy="335519"/>
          </a:xfrm>
          <a:prstGeom prst="rect">
            <a:avLst/>
          </a:prstGeom>
        </p:spPr>
      </p:pic>
      <p:graphicFrame>
        <p:nvGraphicFramePr>
          <p:cNvPr id="60" name="Table 38">
            <a:extLst>
              <a:ext uri="{FF2B5EF4-FFF2-40B4-BE49-F238E27FC236}">
                <a16:creationId xmlns:a16="http://schemas.microsoft.com/office/drawing/2014/main" id="{17F7A296-CCF8-4F76-8733-77BCA1E533E7}"/>
              </a:ext>
            </a:extLst>
          </p:cNvPr>
          <p:cNvGraphicFramePr>
            <a:graphicFrameLocks noGrp="1"/>
          </p:cNvGraphicFramePr>
          <p:nvPr/>
        </p:nvGraphicFramePr>
        <p:xfrm>
          <a:off x="4056429" y="5281079"/>
          <a:ext cx="1747212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212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endParaRPr lang="en-US" sz="1500" b="0" i="1">
                        <a:solidFill>
                          <a:schemeClr val="bg1">
                            <a:lumMod val="75000"/>
                          </a:schemeClr>
                        </a:solidFill>
                        <a:latin typeface="Loew tigh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13229D6-DA05-4E81-AD3F-DBE078B737B9}"/>
              </a:ext>
            </a:extLst>
          </p:cNvPr>
          <p:cNvSpPr txBox="1"/>
          <p:nvPr/>
        </p:nvSpPr>
        <p:spPr>
          <a:xfrm>
            <a:off x="2752865" y="5746723"/>
            <a:ext cx="13875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Hạn sử dụng:</a:t>
            </a:r>
            <a:endParaRPr lang="en-US" sz="1500">
              <a:solidFill>
                <a:srgbClr val="FF0000"/>
              </a:solidFill>
              <a:latin typeface="Loew tight"/>
            </a:endParaRPr>
          </a:p>
        </p:txBody>
      </p:sp>
      <p:graphicFrame>
        <p:nvGraphicFramePr>
          <p:cNvPr id="63" name="Table 38">
            <a:extLst>
              <a:ext uri="{FF2B5EF4-FFF2-40B4-BE49-F238E27FC236}">
                <a16:creationId xmlns:a16="http://schemas.microsoft.com/office/drawing/2014/main" id="{D236D594-E52E-4823-8C39-77CE106C66F0}"/>
              </a:ext>
            </a:extLst>
          </p:cNvPr>
          <p:cNvGraphicFramePr>
            <a:graphicFrameLocks noGrp="1"/>
          </p:cNvGraphicFramePr>
          <p:nvPr/>
        </p:nvGraphicFramePr>
        <p:xfrm>
          <a:off x="4990197" y="5746723"/>
          <a:ext cx="966657" cy="32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77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2733994"/>
                    </a:ext>
                  </a:extLst>
                </a:gridCol>
              </a:tblGrid>
              <a:tr h="323446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Tháng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>
                        <a:solidFill>
                          <a:schemeClr val="bg1">
                            <a:lumMod val="75000"/>
                          </a:schemeClr>
                        </a:solidFill>
                        <a:latin typeface="Loew tigh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9B18CED-1785-416C-B6FB-48F48612D540}"/>
              </a:ext>
            </a:extLst>
          </p:cNvPr>
          <p:cNvSpPr/>
          <p:nvPr/>
        </p:nvSpPr>
        <p:spPr>
          <a:xfrm rot="10800000">
            <a:off x="5794363" y="5879180"/>
            <a:ext cx="106684" cy="8667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Table 38">
            <a:extLst>
              <a:ext uri="{FF2B5EF4-FFF2-40B4-BE49-F238E27FC236}">
                <a16:creationId xmlns:a16="http://schemas.microsoft.com/office/drawing/2014/main" id="{00D32F35-58FB-4DD3-9F97-3859FC7B340E}"/>
              </a:ext>
            </a:extLst>
          </p:cNvPr>
          <p:cNvGraphicFramePr>
            <a:graphicFrameLocks noGrp="1"/>
          </p:cNvGraphicFramePr>
          <p:nvPr/>
        </p:nvGraphicFramePr>
        <p:xfrm>
          <a:off x="7086596" y="4808316"/>
          <a:ext cx="1048975" cy="32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695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2733994"/>
                    </a:ext>
                  </a:extLst>
                </a:gridCol>
              </a:tblGrid>
              <a:tr h="3243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100000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>
                        <a:solidFill>
                          <a:schemeClr val="bg1">
                            <a:lumMod val="75000"/>
                          </a:schemeClr>
                        </a:solidFill>
                        <a:latin typeface="Loew tigh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94F8CE3E-ABCA-46C8-AAD8-9C6703A85C40}"/>
              </a:ext>
            </a:extLst>
          </p:cNvPr>
          <p:cNvSpPr/>
          <p:nvPr/>
        </p:nvSpPr>
        <p:spPr>
          <a:xfrm rot="10800000">
            <a:off x="7961009" y="4941415"/>
            <a:ext cx="146748" cy="869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B86D17-C839-4B9D-BFCB-CF9DBA418D3C}"/>
              </a:ext>
            </a:extLst>
          </p:cNvPr>
          <p:cNvSpPr txBox="1"/>
          <p:nvPr/>
        </p:nvSpPr>
        <p:spPr>
          <a:xfrm>
            <a:off x="2920482" y="6217603"/>
            <a:ext cx="1231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Tình trạng:</a:t>
            </a:r>
            <a:endParaRPr lang="en-US" sz="1500">
              <a:solidFill>
                <a:srgbClr val="FF0000"/>
              </a:solidFill>
              <a:latin typeface="Loew t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3A415F-3506-4E5C-8501-88B15D433E78}"/>
              </a:ext>
            </a:extLst>
          </p:cNvPr>
          <p:cNvSpPr txBox="1"/>
          <p:nvPr/>
        </p:nvSpPr>
        <p:spPr>
          <a:xfrm>
            <a:off x="8580660" y="5080972"/>
            <a:ext cx="1494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Mô tả:</a:t>
            </a:r>
            <a:endParaRPr lang="en-US" sz="1500">
              <a:solidFill>
                <a:srgbClr val="FF0000"/>
              </a:solidFill>
              <a:latin typeface="Loew tight"/>
            </a:endParaRPr>
          </a:p>
        </p:txBody>
      </p:sp>
      <p:graphicFrame>
        <p:nvGraphicFramePr>
          <p:cNvPr id="71" name="Table 38">
            <a:extLst>
              <a:ext uri="{FF2B5EF4-FFF2-40B4-BE49-F238E27FC236}">
                <a16:creationId xmlns:a16="http://schemas.microsoft.com/office/drawing/2014/main" id="{0117D01F-67F0-494B-B0A5-D4285D3F7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09440"/>
              </p:ext>
            </p:extLst>
          </p:nvPr>
        </p:nvGraphicFramePr>
        <p:xfrm>
          <a:off x="8673966" y="5437912"/>
          <a:ext cx="3215235" cy="110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235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1104739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Nhập mô tả sản phẩm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BAD01C4F-3FCB-4E2E-83DC-077617E1008B}"/>
              </a:ext>
            </a:extLst>
          </p:cNvPr>
          <p:cNvSpPr txBox="1"/>
          <p:nvPr/>
        </p:nvSpPr>
        <p:spPr>
          <a:xfrm>
            <a:off x="2734202" y="4328366"/>
            <a:ext cx="1399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Loew tight"/>
              </a:rPr>
              <a:t>Nhà sản xuất:</a:t>
            </a:r>
            <a:r>
              <a:rPr lang="en-US" sz="1500">
                <a:solidFill>
                  <a:srgbClr val="FF0000"/>
                </a:solidFill>
                <a:latin typeface="Loew tight"/>
              </a:rPr>
              <a:t>*</a:t>
            </a:r>
          </a:p>
        </p:txBody>
      </p:sp>
      <p:graphicFrame>
        <p:nvGraphicFramePr>
          <p:cNvPr id="73" name="Table 38">
            <a:extLst>
              <a:ext uri="{FF2B5EF4-FFF2-40B4-BE49-F238E27FC236}">
                <a16:creationId xmlns:a16="http://schemas.microsoft.com/office/drawing/2014/main" id="{C32C76BE-B4F1-45DB-A716-5F9E68E46769}"/>
              </a:ext>
            </a:extLst>
          </p:cNvPr>
          <p:cNvGraphicFramePr>
            <a:graphicFrameLocks noGrp="1"/>
          </p:cNvGraphicFramePr>
          <p:nvPr/>
        </p:nvGraphicFramePr>
        <p:xfrm>
          <a:off x="4045595" y="4331772"/>
          <a:ext cx="407914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14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Nhập tên nhà sản xuất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8A733A7-AA28-4965-8D7A-7F5ECF3EB3BE}"/>
              </a:ext>
            </a:extLst>
          </p:cNvPr>
          <p:cNvSpPr/>
          <p:nvPr/>
        </p:nvSpPr>
        <p:spPr>
          <a:xfrm rot="10800000">
            <a:off x="2236854" y="2643660"/>
            <a:ext cx="106684" cy="86678"/>
          </a:xfrm>
          <a:prstGeom prst="triangle">
            <a:avLst/>
          </a:prstGeom>
          <a:solidFill>
            <a:srgbClr val="F1C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6F212DA-D131-4251-89A8-F10ABCA50A3B}"/>
              </a:ext>
            </a:extLst>
          </p:cNvPr>
          <p:cNvSpPr/>
          <p:nvPr/>
        </p:nvSpPr>
        <p:spPr>
          <a:xfrm rot="10800000">
            <a:off x="2236854" y="3016989"/>
            <a:ext cx="106684" cy="866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ED82C7C-74B0-4033-9CB0-4BA7368E2100}"/>
              </a:ext>
            </a:extLst>
          </p:cNvPr>
          <p:cNvSpPr/>
          <p:nvPr/>
        </p:nvSpPr>
        <p:spPr>
          <a:xfrm rot="10800000">
            <a:off x="2236853" y="4882714"/>
            <a:ext cx="106684" cy="86678"/>
          </a:xfrm>
          <a:prstGeom prst="triangle">
            <a:avLst/>
          </a:prstGeom>
          <a:solidFill>
            <a:srgbClr val="F1C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58B5925-12A6-4C67-B74A-E4338AF7BA6D}"/>
              </a:ext>
            </a:extLst>
          </p:cNvPr>
          <p:cNvSpPr/>
          <p:nvPr/>
        </p:nvSpPr>
        <p:spPr>
          <a:xfrm rot="10800000">
            <a:off x="2236853" y="5242555"/>
            <a:ext cx="106684" cy="86678"/>
          </a:xfrm>
          <a:prstGeom prst="triangle">
            <a:avLst/>
          </a:prstGeom>
          <a:solidFill>
            <a:srgbClr val="F1C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38">
            <a:extLst>
              <a:ext uri="{FF2B5EF4-FFF2-40B4-BE49-F238E27FC236}">
                <a16:creationId xmlns:a16="http://schemas.microsoft.com/office/drawing/2014/main" id="{197027D8-4E8D-4B87-ADF0-92A957734455}"/>
              </a:ext>
            </a:extLst>
          </p:cNvPr>
          <p:cNvGraphicFramePr>
            <a:graphicFrameLocks noGrp="1"/>
          </p:cNvGraphicFramePr>
          <p:nvPr/>
        </p:nvGraphicFramePr>
        <p:xfrm>
          <a:off x="4049291" y="6226392"/>
          <a:ext cx="1278199" cy="32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19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2733994"/>
                    </a:ext>
                  </a:extLst>
                </a:gridCol>
              </a:tblGrid>
              <a:tr h="32432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Còn hàng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>
                        <a:solidFill>
                          <a:schemeClr val="bg1">
                            <a:lumMod val="75000"/>
                          </a:schemeClr>
                        </a:solidFill>
                        <a:latin typeface="Loew tigh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D66369B-C44F-4EA8-862F-993C9790A245}"/>
              </a:ext>
            </a:extLst>
          </p:cNvPr>
          <p:cNvSpPr/>
          <p:nvPr/>
        </p:nvSpPr>
        <p:spPr>
          <a:xfrm rot="10800000">
            <a:off x="5153019" y="6359491"/>
            <a:ext cx="146748" cy="869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38">
            <a:extLst>
              <a:ext uri="{FF2B5EF4-FFF2-40B4-BE49-F238E27FC236}">
                <a16:creationId xmlns:a16="http://schemas.microsoft.com/office/drawing/2014/main" id="{AD543E6F-E853-45CC-899B-14C5C9C98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64633"/>
              </p:ext>
            </p:extLst>
          </p:nvPr>
        </p:nvGraphicFramePr>
        <p:xfrm>
          <a:off x="9414226" y="3396024"/>
          <a:ext cx="1711380" cy="1706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80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1706391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Tải hình ảnh lên</a:t>
                      </a:r>
                    </a:p>
                  </a:txBody>
                  <a:tcPr marL="97793" marR="97793" marT="48897" marB="48897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9E64926-5BD7-4595-8A20-CD5FDB285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8764" y="3958466"/>
            <a:ext cx="445638" cy="4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C3277-EAAF-40B0-B93B-6C004FCAF0FF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1C1CF"/>
          </a:solidFill>
          <a:ln>
            <a:solidFill>
              <a:srgbClr val="F1C1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5750">
              <a:tabLst>
                <a:tab pos="11315700" algn="r"/>
              </a:tabLst>
            </a:pPr>
            <a:r>
              <a:rPr lang="en-US">
                <a:latin typeface="Barlow" panose="00000500000000000000" pitchFamily="2" charset="0"/>
              </a:rPr>
              <a:t>WELCOME TO OUR BEAUTY STORE	</a:t>
            </a: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sz="1600">
                <a:solidFill>
                  <a:schemeClr val="bg1"/>
                </a:solidFill>
                <a:latin typeface="Barlow" panose="00000500000000000000" pitchFamily="2" charset="0"/>
              </a:rPr>
              <a:t>Nhân viên</a:t>
            </a: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   |   PHAM THI Y CHI</a:t>
            </a:r>
            <a:endParaRPr lang="en-US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A10D4-607B-4FB5-920F-D46472F08CB0}"/>
              </a:ext>
            </a:extLst>
          </p:cNvPr>
          <p:cNvSpPr/>
          <p:nvPr/>
        </p:nvSpPr>
        <p:spPr>
          <a:xfrm>
            <a:off x="4301413" y="456042"/>
            <a:ext cx="278518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CE6916-DBD1-46BF-B041-6F257D973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3" t="38640" r="12526" b="44081"/>
          <a:stretch/>
        </p:blipFill>
        <p:spPr>
          <a:xfrm>
            <a:off x="-295887" y="914400"/>
            <a:ext cx="12487887" cy="1595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CA9AD1-7333-449B-B669-15E8FF0B5E21}"/>
              </a:ext>
            </a:extLst>
          </p:cNvPr>
          <p:cNvSpPr txBox="1"/>
          <p:nvPr/>
        </p:nvSpPr>
        <p:spPr>
          <a:xfrm>
            <a:off x="5020353" y="-232614"/>
            <a:ext cx="215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Loew extrabold" panose="00000900000000000000" pitchFamily="50" charset="0"/>
                <a:cs typeface="Baloo" panose="03080902040302020200" pitchFamily="66" charset="0"/>
              </a:rPr>
              <a:t>ANH</a:t>
            </a:r>
            <a:r>
              <a:rPr lang="en-US" sz="2800">
                <a:solidFill>
                  <a:schemeClr val="bg1"/>
                </a:solidFill>
                <a:latin typeface="Loew extrabold" panose="00000900000000000000" pitchFamily="50" charset="0"/>
                <a:cs typeface="Baloo" panose="03080902040302020200" pitchFamily="66" charset="0"/>
              </a:rPr>
              <a:t>&amp;</a:t>
            </a:r>
            <a:r>
              <a:rPr lang="en-US" sz="2800">
                <a:latin typeface="Loew extrabold" panose="00000900000000000000" pitchFamily="50" charset="0"/>
                <a:cs typeface="Baloo" panose="03080902040302020200" pitchFamily="66" charset="0"/>
              </a:rPr>
              <a:t>CHI</a:t>
            </a:r>
            <a:r>
              <a:rPr lang="en-US" sz="4400">
                <a:solidFill>
                  <a:schemeClr val="bg1"/>
                </a:solidFill>
                <a:latin typeface="Loew extrabold" panose="00000900000000000000" pitchFamily="50" charset="0"/>
                <a:cs typeface="Baloo" panose="03080902040302020200" pitchFamily="66" charset="0"/>
              </a:rPr>
              <a:t>.</a:t>
            </a:r>
            <a:endParaRPr lang="en-US" sz="2800">
              <a:solidFill>
                <a:schemeClr val="bg1"/>
              </a:solidFill>
              <a:latin typeface="Loew extrabold" panose="00000900000000000000" pitchFamily="50" charset="0"/>
              <a:cs typeface="Baloo" panose="03080902040302020200" pitchFamily="66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98F965-746E-40C3-A866-C000BAFF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779" y="51471"/>
            <a:ext cx="354258" cy="3542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A2445F0-13D5-4E5E-A615-C361B3E35100}"/>
              </a:ext>
            </a:extLst>
          </p:cNvPr>
          <p:cNvSpPr txBox="1"/>
          <p:nvPr/>
        </p:nvSpPr>
        <p:spPr>
          <a:xfrm>
            <a:off x="4217329" y="2635905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Loew extrabold" panose="00000900000000000000" pitchFamily="50" charset="0"/>
                <a:cs typeface="Baloo" panose="03080902040302020200" pitchFamily="66" charset="0"/>
              </a:rPr>
              <a:t>SỐ LƯỢNG SẢN PHẨM</a:t>
            </a:r>
            <a:endParaRPr lang="en-US" sz="2400">
              <a:solidFill>
                <a:schemeClr val="bg1"/>
              </a:solidFill>
              <a:latin typeface="Loew extrabold" panose="00000900000000000000" pitchFamily="50" charset="0"/>
              <a:cs typeface="Baloo" panose="03080902040302020200" pitchFamily="66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AED4E3-6DFF-45A9-8C13-73155CB25C36}"/>
              </a:ext>
            </a:extLst>
          </p:cNvPr>
          <p:cNvCxnSpPr>
            <a:cxnSpLocks/>
          </p:cNvCxnSpPr>
          <p:nvPr/>
        </p:nvCxnSpPr>
        <p:spPr>
          <a:xfrm>
            <a:off x="5475363" y="3136961"/>
            <a:ext cx="1204606" cy="0"/>
          </a:xfrm>
          <a:prstGeom prst="line">
            <a:avLst/>
          </a:prstGeom>
          <a:ln w="38100">
            <a:solidFill>
              <a:srgbClr val="F1C1C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F3C3033D-487A-4339-ABC0-71B01A3E8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65402"/>
              </p:ext>
            </p:extLst>
          </p:nvPr>
        </p:nvGraphicFramePr>
        <p:xfrm>
          <a:off x="4698720" y="3349681"/>
          <a:ext cx="107540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09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0" i="0" kern="1200">
                          <a:solidFill>
                            <a:schemeClr val="bg1"/>
                          </a:solidFill>
                          <a:latin typeface="Loew tight"/>
                          <a:ea typeface="+mn-ea"/>
                          <a:cs typeface="+mn-cs"/>
                        </a:rPr>
                        <a:t>Hết hàng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graphicFrame>
        <p:nvGraphicFramePr>
          <p:cNvPr id="51" name="Table 28">
            <a:extLst>
              <a:ext uri="{FF2B5EF4-FFF2-40B4-BE49-F238E27FC236}">
                <a16:creationId xmlns:a16="http://schemas.microsoft.com/office/drawing/2014/main" id="{205E20C9-15CB-4371-B697-7CCD5F8F4F2B}"/>
              </a:ext>
            </a:extLst>
          </p:cNvPr>
          <p:cNvGraphicFramePr>
            <a:graphicFrameLocks noGrp="1"/>
          </p:cNvGraphicFramePr>
          <p:nvPr/>
        </p:nvGraphicFramePr>
        <p:xfrm>
          <a:off x="9668" y="536827"/>
          <a:ext cx="716544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04">
                  <a:extLst>
                    <a:ext uri="{9D8B030D-6E8A-4147-A177-3AD203B41FA5}">
                      <a16:colId xmlns:a16="http://schemas.microsoft.com/office/drawing/2014/main" val="2520916451"/>
                    </a:ext>
                  </a:extLst>
                </a:gridCol>
                <a:gridCol w="2201225">
                  <a:extLst>
                    <a:ext uri="{9D8B030D-6E8A-4147-A177-3AD203B41FA5}">
                      <a16:colId xmlns:a16="http://schemas.microsoft.com/office/drawing/2014/main" val="3097649441"/>
                    </a:ext>
                  </a:extLst>
                </a:gridCol>
                <a:gridCol w="2838914">
                  <a:extLst>
                    <a:ext uri="{9D8B030D-6E8A-4147-A177-3AD203B41FA5}">
                      <a16:colId xmlns:a16="http://schemas.microsoft.com/office/drawing/2014/main" val="1096608506"/>
                    </a:ext>
                  </a:extLst>
                </a:gridCol>
              </a:tblGrid>
              <a:tr h="31224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Quản lý nhập hàng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Quản lý đơn hàng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  <a:latin typeface="Loew tight"/>
                          <a:cs typeface="Baloo" panose="03080902040302020200" pitchFamily="66" charset="0"/>
                        </a:rPr>
                        <a:t>Quản lý thống kê và báo cáo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310660"/>
                  </a:ext>
                </a:extLst>
              </a:tr>
            </a:tbl>
          </a:graphicData>
        </a:graphic>
      </p:graphicFrame>
      <p:graphicFrame>
        <p:nvGraphicFramePr>
          <p:cNvPr id="53" name="Table 31">
            <a:extLst>
              <a:ext uri="{FF2B5EF4-FFF2-40B4-BE49-F238E27FC236}">
                <a16:creationId xmlns:a16="http://schemas.microsoft.com/office/drawing/2014/main" id="{0BF0BEED-A137-4027-82FF-2544A47CE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76108"/>
              </p:ext>
            </p:extLst>
          </p:nvPr>
        </p:nvGraphicFramePr>
        <p:xfrm>
          <a:off x="-1" y="2503692"/>
          <a:ext cx="2452063" cy="1834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063">
                  <a:extLst>
                    <a:ext uri="{9D8B030D-6E8A-4147-A177-3AD203B41FA5}">
                      <a16:colId xmlns:a16="http://schemas.microsoft.com/office/drawing/2014/main" val="2389587587"/>
                    </a:ext>
                  </a:extLst>
                </a:gridCol>
              </a:tblGrid>
              <a:tr h="369882">
                <a:tc>
                  <a:txBody>
                    <a:bodyPr/>
                    <a:lstStyle/>
                    <a:p>
                      <a:pPr marL="0" marR="0" lvl="0" indent="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>
                          <a:solidFill>
                            <a:srgbClr val="E9A0B4"/>
                          </a:solidFill>
                          <a:latin typeface="Loew tight"/>
                          <a:ea typeface="+mn-ea"/>
                          <a:cs typeface="+mn-cs"/>
                        </a:rPr>
                        <a:t>DOANH 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69315"/>
                  </a:ext>
                </a:extLst>
              </a:tr>
              <a:tr h="369882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chemeClr val="bg1"/>
                          </a:solidFill>
                          <a:latin typeface="Loew tight"/>
                          <a:ea typeface="+mn-ea"/>
                          <a:cs typeface="+mn-cs"/>
                        </a:rPr>
                        <a:t>SỐ LƯỢNG SẢN PHẨM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1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rgbClr val="E9A0B4"/>
                          </a:solidFill>
                          <a:latin typeface="Loew tight"/>
                          <a:ea typeface="+mn-ea"/>
                          <a:cs typeface="+mn-cs"/>
                        </a:rPr>
                        <a:t>ĐƠN ĐẶT HÀNG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00345"/>
                  </a:ext>
                </a:extLst>
              </a:tr>
              <a:tr h="361709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rgbClr val="E9A0B4"/>
                          </a:solidFill>
                          <a:latin typeface="Loew tight"/>
                          <a:ea typeface="+mn-ea"/>
                          <a:cs typeface="+mn-cs"/>
                        </a:rPr>
                        <a:t>NHÀ CUNG CẤP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60817"/>
                  </a:ext>
                </a:extLst>
              </a:tr>
              <a:tr h="361709">
                <a:tc>
                  <a:txBody>
                    <a:bodyPr/>
                    <a:lstStyle/>
                    <a:p>
                      <a:pPr marL="0" indent="114300" algn="l" defTabSz="914400" rtl="0" eaLnBrk="1" latinLnBrk="0" hangingPunct="1"/>
                      <a:r>
                        <a:rPr lang="en-US" sz="1500" b="1" kern="1200">
                          <a:solidFill>
                            <a:srgbClr val="E9A0B4"/>
                          </a:solidFill>
                          <a:latin typeface="Loew tight"/>
                          <a:ea typeface="+mn-ea"/>
                          <a:cs typeface="+mn-cs"/>
                        </a:rPr>
                        <a:t>SỐ LƯỢT TRUY CẬP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50524"/>
                  </a:ext>
                </a:extLst>
              </a:tr>
            </a:tbl>
          </a:graphicData>
        </a:graphic>
      </p:graphicFrame>
      <p:graphicFrame>
        <p:nvGraphicFramePr>
          <p:cNvPr id="67" name="Table 38">
            <a:extLst>
              <a:ext uri="{FF2B5EF4-FFF2-40B4-BE49-F238E27FC236}">
                <a16:creationId xmlns:a16="http://schemas.microsoft.com/office/drawing/2014/main" id="{681EDFD9-11E2-4A8F-A16A-20594ECF4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49453"/>
              </p:ext>
            </p:extLst>
          </p:nvPr>
        </p:nvGraphicFramePr>
        <p:xfrm>
          <a:off x="6096000" y="3344505"/>
          <a:ext cx="136468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689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>
                          <a:solidFill>
                            <a:schemeClr val="tx1"/>
                          </a:solidFill>
                          <a:latin typeface="Loew tight"/>
                        </a:rPr>
                        <a:t>Sắp </a:t>
                      </a:r>
                      <a:r>
                        <a:rPr lang="en-US" sz="1500" b="0" i="0" kern="1200">
                          <a:solidFill>
                            <a:schemeClr val="tx1"/>
                          </a:solidFill>
                          <a:latin typeface="Loew tight"/>
                          <a:ea typeface="+mn-ea"/>
                          <a:cs typeface="+mn-cs"/>
                        </a:rPr>
                        <a:t>hết</a:t>
                      </a:r>
                      <a:r>
                        <a:rPr lang="en-US" sz="1500" b="0" i="0">
                          <a:solidFill>
                            <a:schemeClr val="tx1"/>
                          </a:solidFill>
                          <a:latin typeface="Loew tight"/>
                        </a:rPr>
                        <a:t> hàng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graphicFrame>
        <p:nvGraphicFramePr>
          <p:cNvPr id="69" name="Table 38">
            <a:extLst>
              <a:ext uri="{FF2B5EF4-FFF2-40B4-BE49-F238E27FC236}">
                <a16:creationId xmlns:a16="http://schemas.microsoft.com/office/drawing/2014/main" id="{3BE3A451-7B6A-4017-A0DE-D7FAD359F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68756"/>
              </p:ext>
            </p:extLst>
          </p:nvPr>
        </p:nvGraphicFramePr>
        <p:xfrm>
          <a:off x="7758510" y="3344505"/>
          <a:ext cx="1251061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61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>
                          <a:solidFill>
                            <a:schemeClr val="tx1"/>
                          </a:solidFill>
                          <a:latin typeface="Loew tight"/>
                        </a:rPr>
                        <a:t>Bình </a:t>
                      </a:r>
                      <a:r>
                        <a:rPr lang="en-US" sz="1500" b="0" i="0" kern="1200">
                          <a:solidFill>
                            <a:schemeClr val="tx1"/>
                          </a:solidFill>
                          <a:latin typeface="Loew tight"/>
                          <a:ea typeface="+mn-ea"/>
                          <a:cs typeface="+mn-cs"/>
                        </a:rPr>
                        <a:t>thường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graphicFrame>
        <p:nvGraphicFramePr>
          <p:cNvPr id="74" name="Table 38">
            <a:extLst>
              <a:ext uri="{FF2B5EF4-FFF2-40B4-BE49-F238E27FC236}">
                <a16:creationId xmlns:a16="http://schemas.microsoft.com/office/drawing/2014/main" id="{B843048F-79CB-4EFC-9440-3C1B7220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51708"/>
              </p:ext>
            </p:extLst>
          </p:nvPr>
        </p:nvGraphicFramePr>
        <p:xfrm>
          <a:off x="3448526" y="3344505"/>
          <a:ext cx="92832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2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>
                          <a:solidFill>
                            <a:schemeClr val="tx1"/>
                          </a:solidFill>
                          <a:latin typeface="Loew tight"/>
                        </a:rPr>
                        <a:t>Tất cả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FC74D9-8CB5-4670-AA4A-ECC0B5419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648" y="3974843"/>
            <a:ext cx="1719072" cy="17220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75" name="Table 38">
            <a:extLst>
              <a:ext uri="{FF2B5EF4-FFF2-40B4-BE49-F238E27FC236}">
                <a16:creationId xmlns:a16="http://schemas.microsoft.com/office/drawing/2014/main" id="{F17B745E-2F1E-4C27-80DA-4228B5D85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09009"/>
              </p:ext>
            </p:extLst>
          </p:nvPr>
        </p:nvGraphicFramePr>
        <p:xfrm>
          <a:off x="9498563" y="3344505"/>
          <a:ext cx="2380473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473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</a:tblGrid>
              <a:tr h="270793">
                <a:tc>
                  <a:txBody>
                    <a:bodyPr/>
                    <a:lstStyle/>
                    <a:p>
                      <a:r>
                        <a:rPr lang="en-US" sz="1500" b="0" i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oew tight"/>
                        </a:rPr>
                        <a:t>Tìm kiếm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DA4E2A4-868A-4152-96E4-5CA0279EB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72752" y="3391471"/>
            <a:ext cx="226108" cy="22610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3760C9B-E315-4DA2-A7BB-EF24EE7E04FD}"/>
              </a:ext>
            </a:extLst>
          </p:cNvPr>
          <p:cNvSpPr txBox="1"/>
          <p:nvPr/>
        </p:nvSpPr>
        <p:spPr>
          <a:xfrm>
            <a:off x="2979647" y="5696941"/>
            <a:ext cx="17190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Loew tight"/>
              </a:rPr>
              <a:t>Son dưỡng Nars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BCEE35-CF2A-4DF1-AC35-6A80DBCD9004}"/>
              </a:ext>
            </a:extLst>
          </p:cNvPr>
          <p:cNvSpPr txBox="1"/>
          <p:nvPr/>
        </p:nvSpPr>
        <p:spPr>
          <a:xfrm>
            <a:off x="2979645" y="5891421"/>
            <a:ext cx="171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nstantia" panose="02030602050306030303" pitchFamily="18" charset="0"/>
              </a:rPr>
              <a:t>0</a:t>
            </a:r>
            <a:r>
              <a:rPr lang="en-US" sz="1600">
                <a:latin typeface="Constantia" panose="02030602050306030303" pitchFamily="18" charset="0"/>
              </a:rPr>
              <a:t>/150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61DC42A-3708-4FD6-A894-A746E0B85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6464" y="3976356"/>
            <a:ext cx="1719072" cy="1719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AB4D04B-CC04-4598-9617-832F1ADFE99B}"/>
              </a:ext>
            </a:extLst>
          </p:cNvPr>
          <p:cNvSpPr txBox="1"/>
          <p:nvPr/>
        </p:nvSpPr>
        <p:spPr>
          <a:xfrm>
            <a:off x="5236463" y="5696941"/>
            <a:ext cx="17190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Loew tight"/>
              </a:rPr>
              <a:t>Mascara NYX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A71C49-3698-47A4-94B6-421AC1A63197}"/>
              </a:ext>
            </a:extLst>
          </p:cNvPr>
          <p:cNvSpPr txBox="1"/>
          <p:nvPr/>
        </p:nvSpPr>
        <p:spPr>
          <a:xfrm>
            <a:off x="5236461" y="5891421"/>
            <a:ext cx="171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nstantia" panose="02030602050306030303" pitchFamily="18" charset="0"/>
              </a:rPr>
              <a:t>0</a:t>
            </a:r>
            <a:r>
              <a:rPr lang="en-US" sz="1600">
                <a:latin typeface="Constantia" panose="02030602050306030303" pitchFamily="18" charset="0"/>
              </a:rPr>
              <a:t>/970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A833C53-7C57-47F4-A747-1CDC97439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9305" y="3964491"/>
            <a:ext cx="1707018" cy="17220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374E8FE-B7D9-408D-879C-78B2A19B3665}"/>
              </a:ext>
            </a:extLst>
          </p:cNvPr>
          <p:cNvSpPr txBox="1"/>
          <p:nvPr/>
        </p:nvSpPr>
        <p:spPr>
          <a:xfrm>
            <a:off x="7493277" y="5686589"/>
            <a:ext cx="17190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Loew tight"/>
              </a:rPr>
              <a:t>Sơn móng tay OPI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37D710-5B32-4951-94E7-7FB204A8687F}"/>
              </a:ext>
            </a:extLst>
          </p:cNvPr>
          <p:cNvSpPr txBox="1"/>
          <p:nvPr/>
        </p:nvSpPr>
        <p:spPr>
          <a:xfrm>
            <a:off x="7493275" y="5881069"/>
            <a:ext cx="171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nstantia" panose="02030602050306030303" pitchFamily="18" charset="0"/>
              </a:rPr>
              <a:t>0</a:t>
            </a:r>
            <a:r>
              <a:rPr lang="en-US" sz="1600">
                <a:latin typeface="Constantia" panose="02030602050306030303" pitchFamily="18" charset="0"/>
              </a:rPr>
              <a:t>/520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6DD7007-E37B-438F-AE03-470B0F9E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4623" y="3964491"/>
            <a:ext cx="1710013" cy="17220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8948E46-3D40-45DB-96B9-B19DDEA87539}"/>
              </a:ext>
            </a:extLst>
          </p:cNvPr>
          <p:cNvSpPr txBox="1"/>
          <p:nvPr/>
        </p:nvSpPr>
        <p:spPr>
          <a:xfrm>
            <a:off x="9750093" y="5686589"/>
            <a:ext cx="17190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Loew tight"/>
              </a:rPr>
              <a:t>Chì vẽ môi MARC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6A02FB-5A35-45C0-B2CF-18DC495D5268}"/>
              </a:ext>
            </a:extLst>
          </p:cNvPr>
          <p:cNvSpPr txBox="1"/>
          <p:nvPr/>
        </p:nvSpPr>
        <p:spPr>
          <a:xfrm>
            <a:off x="9750091" y="5881069"/>
            <a:ext cx="171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nstantia" panose="02030602050306030303" pitchFamily="18" charset="0"/>
              </a:rPr>
              <a:t>0</a:t>
            </a:r>
            <a:r>
              <a:rPr lang="en-US" sz="1600">
                <a:latin typeface="Constantia" panose="02030602050306030303" pitchFamily="18" charset="0"/>
              </a:rPr>
              <a:t>/190</a:t>
            </a:r>
          </a:p>
        </p:txBody>
      </p:sp>
      <p:graphicFrame>
        <p:nvGraphicFramePr>
          <p:cNvPr id="87" name="Table 38">
            <a:extLst>
              <a:ext uri="{FF2B5EF4-FFF2-40B4-BE49-F238E27FC236}">
                <a16:creationId xmlns:a16="http://schemas.microsoft.com/office/drawing/2014/main" id="{EDBB474F-24A9-49F5-BA8C-8185D5DF6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94279"/>
              </p:ext>
            </p:extLst>
          </p:nvPr>
        </p:nvGraphicFramePr>
        <p:xfrm>
          <a:off x="5529026" y="6351942"/>
          <a:ext cx="1097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496894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443831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3968726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>
                          <a:solidFill>
                            <a:schemeClr val="bg1"/>
                          </a:solidFill>
                          <a:latin typeface="Loew tight"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>
                          <a:solidFill>
                            <a:srgbClr val="E9A0B4"/>
                          </a:solidFill>
                          <a:latin typeface="Loew t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>
                          <a:solidFill>
                            <a:schemeClr val="bg1"/>
                          </a:solidFill>
                          <a:latin typeface="Loew tight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0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269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Barlow</vt:lpstr>
      <vt:lpstr>Calibri</vt:lpstr>
      <vt:lpstr>Calibri Light</vt:lpstr>
      <vt:lpstr>Constantia</vt:lpstr>
      <vt:lpstr>Loew extrabold</vt:lpstr>
      <vt:lpstr>Loew tight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 ANH</dc:creator>
  <cp:lastModifiedBy>NGUYEN MINH ANH</cp:lastModifiedBy>
  <cp:revision>24</cp:revision>
  <dcterms:created xsi:type="dcterms:W3CDTF">2021-12-15T03:34:00Z</dcterms:created>
  <dcterms:modified xsi:type="dcterms:W3CDTF">2021-12-16T09:52:27Z</dcterms:modified>
</cp:coreProperties>
</file>