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95" r:id="rId1"/>
  </p:sldMasterIdLst>
  <p:sldIdLst>
    <p:sldId id="256" r:id="rId2"/>
    <p:sldId id="275" r:id="rId3"/>
    <p:sldId id="363" r:id="rId4"/>
    <p:sldId id="349" r:id="rId5"/>
    <p:sldId id="364" r:id="rId6"/>
    <p:sldId id="341" r:id="rId7"/>
    <p:sldId id="344" r:id="rId8"/>
    <p:sldId id="348" r:id="rId9"/>
    <p:sldId id="343" r:id="rId10"/>
    <p:sldId id="342" r:id="rId11"/>
    <p:sldId id="347" r:id="rId12"/>
    <p:sldId id="352" r:id="rId13"/>
    <p:sldId id="353" r:id="rId14"/>
    <p:sldId id="350" r:id="rId15"/>
    <p:sldId id="354" r:id="rId16"/>
    <p:sldId id="355" r:id="rId17"/>
    <p:sldId id="362" r:id="rId18"/>
    <p:sldId id="356" r:id="rId19"/>
    <p:sldId id="357" r:id="rId20"/>
    <p:sldId id="358" r:id="rId21"/>
    <p:sldId id="359" r:id="rId22"/>
    <p:sldId id="360" r:id="rId23"/>
    <p:sldId id="361" r:id="rId24"/>
    <p:sldId id="29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ọ Phạm" initials="TP" lastIdx="1" clrIdx="0">
    <p:extLst>
      <p:ext uri="{19B8F6BF-5375-455C-9EA6-DF929625EA0E}">
        <p15:presenceInfo xmlns:p15="http://schemas.microsoft.com/office/powerpoint/2012/main" userId="44507e8d43cbe6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9F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05" d="100"/>
          <a:sy n="105" d="100"/>
        </p:scale>
        <p:origin x="120"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6T10:21:33.712" idx="1">
    <p:pos x="6574" y="638"/>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9DD1BC-8108-4E0E-86CA-C9C4038B0028}"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41648091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DD1BC-8108-4E0E-86CA-C9C4038B0028}"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329388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DD1BC-8108-4E0E-86CA-C9C4038B0028}"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120CC-73F0-4058-8B95-E507BD93FC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3955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DD1BC-8108-4E0E-86CA-C9C4038B0028}"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20808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DD1BC-8108-4E0E-86CA-C9C4038B0028}"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120CC-73F0-4058-8B95-E507BD93FC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9433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DD1BC-8108-4E0E-86CA-C9C4038B0028}"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2429745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DD1BC-8108-4E0E-86CA-C9C4038B0028}"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31470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DD1BC-8108-4E0E-86CA-C9C4038B0028}"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25046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9DD1BC-8108-4E0E-86CA-C9C4038B0028}"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62251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DD1BC-8108-4E0E-86CA-C9C4038B0028}"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2584631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9DD1BC-8108-4E0E-86CA-C9C4038B0028}"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402879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9DD1BC-8108-4E0E-86CA-C9C4038B0028}" type="datetimeFigureOut">
              <a:rPr lang="en-US" smtClean="0"/>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88125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DD1BC-8108-4E0E-86CA-C9C4038B0028}" type="datetimeFigureOut">
              <a:rPr lang="en-US" smtClean="0"/>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12376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DD1BC-8108-4E0E-86CA-C9C4038B0028}" type="datetimeFigureOut">
              <a:rPr lang="en-US" smtClean="0"/>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19097035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9DD1BC-8108-4E0E-86CA-C9C4038B0028}"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66815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9DD1BC-8108-4E0E-86CA-C9C4038B0028}"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3120CC-73F0-4058-8B95-E507BD93FC3C}" type="slidenum">
              <a:rPr lang="en-US" smtClean="0"/>
              <a:t>‹#›</a:t>
            </a:fld>
            <a:endParaRPr lang="en-US"/>
          </a:p>
        </p:txBody>
      </p:sp>
    </p:spTree>
    <p:extLst>
      <p:ext uri="{BB962C8B-B14F-4D97-AF65-F5344CB8AC3E}">
        <p14:creationId xmlns:p14="http://schemas.microsoft.com/office/powerpoint/2010/main" val="313055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9DD1BC-8108-4E0E-86CA-C9C4038B0028}" type="datetimeFigureOut">
              <a:rPr lang="en-US" smtClean="0"/>
              <a:t>12/16/2019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3120CC-73F0-4058-8B95-E507BD93FC3C}" type="slidenum">
              <a:rPr lang="en-US" smtClean="0"/>
              <a:t>‹#›</a:t>
            </a:fld>
            <a:endParaRPr lang="en-US"/>
          </a:p>
        </p:txBody>
      </p:sp>
    </p:spTree>
    <p:extLst>
      <p:ext uri="{BB962C8B-B14F-4D97-AF65-F5344CB8AC3E}">
        <p14:creationId xmlns:p14="http://schemas.microsoft.com/office/powerpoint/2010/main" val="3731981918"/>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727016" y="206324"/>
            <a:ext cx="7351188" cy="1452395"/>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TRƯỜNG ĐẠI HỌC KHOA HỌC TỰ NHIÊN</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KHOA VẬT LÝ – VẬT LÝ KỸ THUẬT</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BỘ MÔN VẬT LÝ ĐIỆN TỬ</a:t>
            </a:r>
            <a:endParaRPr lang="en-US" sz="2400" b="1" i="1" dirty="0">
              <a:solidFill>
                <a:schemeClr val="tx1"/>
              </a:solidFill>
            </a:endParaRPr>
          </a:p>
        </p:txBody>
      </p:sp>
      <p:sp>
        <p:nvSpPr>
          <p:cNvPr id="5" name="Content Placeholder 2"/>
          <p:cNvSpPr txBox="1">
            <a:spLocks/>
          </p:cNvSpPr>
          <p:nvPr/>
        </p:nvSpPr>
        <p:spPr>
          <a:xfrm>
            <a:off x="1099932" y="2836305"/>
            <a:ext cx="9646762" cy="1872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i="1" dirty="0" err="1">
                <a:latin typeface="Times New Roman" panose="02020603050405020304" pitchFamily="18" charset="0"/>
                <a:cs typeface="Times New Roman" panose="02020603050405020304" pitchFamily="18" charset="0"/>
              </a:rPr>
              <a:t>Đề</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tài</a:t>
            </a:r>
            <a:r>
              <a:rPr lang="en-US" sz="2800" b="1" i="1" dirty="0">
                <a:latin typeface="Times New Roman" panose="02020603050405020304" pitchFamily="18" charset="0"/>
                <a:cs typeface="Times New Roman" panose="02020603050405020304" pitchFamily="18" charset="0"/>
              </a:rPr>
              <a:t>:</a:t>
            </a:r>
          </a:p>
          <a:p>
            <a:r>
              <a:rPr lang="en-US" altLang="zh-CN" sz="3600" b="1" dirty="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Arial" panose="020B0604020202020204" pitchFamily="34" charset="0"/>
                <a:cs typeface="Times New Roman" panose="02020603050405020304" pitchFamily="18" charset="0"/>
              </a:rPr>
              <a:t>ĐIỀU KHIỂN XE ROBOT DI CHUYỂN TỰ ĐỘNG TRÁNH VẬT CẢN</a:t>
            </a:r>
          </a:p>
          <a:p>
            <a:endParaRPr lang="en-US" sz="4800" b="1" i="1" dirty="0">
              <a:solidFill>
                <a:srgbClr val="FF0000"/>
              </a:solidFill>
              <a:latin typeface="Times New Roman" panose="02020603050405020304" pitchFamily="18" charset="0"/>
              <a:cs typeface="Times New Roman" panose="02020603050405020304" pitchFamily="18" charset="0"/>
            </a:endParaRPr>
          </a:p>
          <a:p>
            <a:endParaRPr lang="en-US" sz="3600" b="1" dirty="0">
              <a:solidFill>
                <a:srgbClr val="2108DA"/>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961701" y="5122489"/>
            <a:ext cx="4903061" cy="1569660"/>
          </a:xfrm>
          <a:prstGeom prst="rect">
            <a:avLst/>
          </a:prstGeom>
          <a:noFill/>
        </p:spPr>
        <p:txBody>
          <a:bodyPr wrap="square" rtlCol="0">
            <a:spAutoFit/>
          </a:bodyPr>
          <a:lstStyle/>
          <a:p>
            <a:r>
              <a:rPr lang="en-US" sz="2400" b="1" i="1" dirty="0" err="1">
                <a:latin typeface="Times New Roman" panose="02020603050405020304" pitchFamily="18" charset="0"/>
                <a:cs typeface="Times New Roman" panose="02020603050405020304" pitchFamily="18" charset="0"/>
              </a:rPr>
              <a:t>Nhóm</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thực</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hiện</a:t>
            </a:r>
            <a:r>
              <a:rPr lang="en-US" sz="2400" b="1" i="1" dirty="0">
                <a:latin typeface="Times New Roman" panose="02020603050405020304" pitchFamily="18" charset="0"/>
                <a:cs typeface="Times New Roman" panose="02020603050405020304" pitchFamily="18" charset="0"/>
              </a:rPr>
              <a:t>:</a:t>
            </a:r>
          </a:p>
          <a:p>
            <a:pPr marL="457200" indent="-457200">
              <a:buAutoNum type="arabicPeriod"/>
            </a:pPr>
            <a:r>
              <a:rPr lang="en-US" sz="2400" dirty="0">
                <a:latin typeface="Times New Roman" panose="02020603050405020304" pitchFamily="18" charset="0"/>
                <a:cs typeface="Times New Roman" panose="02020603050405020304" pitchFamily="18" charset="0"/>
              </a:rPr>
              <a:t>Phạm </a:t>
            </a:r>
            <a:r>
              <a:rPr lang="en-US" sz="2400" dirty="0" err="1">
                <a:latin typeface="Times New Roman" panose="02020603050405020304" pitchFamily="18" charset="0"/>
                <a:cs typeface="Times New Roman" panose="02020603050405020304" pitchFamily="18" charset="0"/>
              </a:rPr>
              <a:t>Hữu</a:t>
            </a:r>
            <a:r>
              <a:rPr lang="en-US" sz="2400" dirty="0">
                <a:latin typeface="Times New Roman" panose="02020603050405020304" pitchFamily="18" charset="0"/>
                <a:cs typeface="Times New Roman" panose="02020603050405020304" pitchFamily="18" charset="0"/>
              </a:rPr>
              <a:t> Thọ (NT)      - 1713131</a:t>
            </a:r>
          </a:p>
          <a:p>
            <a:pPr marL="457200" indent="-457200">
              <a:buAutoNum type="arabicPeriod"/>
            </a:pPr>
            <a:r>
              <a:rPr lang="en-US" sz="2400" dirty="0">
                <a:latin typeface="Times New Roman" panose="02020603050405020304" pitchFamily="18" charset="0"/>
                <a:cs typeface="Times New Roman" panose="02020603050405020304" pitchFamily="18" charset="0"/>
              </a:rPr>
              <a:t>Lê </a:t>
            </a: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Luân</a:t>
            </a:r>
            <a:r>
              <a:rPr lang="en-US" sz="2400" dirty="0">
                <a:latin typeface="Times New Roman" panose="02020603050405020304" pitchFamily="18" charset="0"/>
                <a:cs typeface="Times New Roman" panose="02020603050405020304" pitchFamily="18" charset="0"/>
              </a:rPr>
              <a:t> - 1713074</a:t>
            </a:r>
          </a:p>
          <a:p>
            <a:pPr marL="457200" indent="-457200">
              <a:buAutoNum type="arabicPeriod"/>
            </a:pPr>
            <a:r>
              <a:rPr lang="en-US" sz="2400" dirty="0" err="1">
                <a:latin typeface="Times New Roman" panose="02020603050405020304" pitchFamily="18" charset="0"/>
                <a:cs typeface="Times New Roman" panose="02020603050405020304" pitchFamily="18" charset="0"/>
              </a:rPr>
              <a:t>Đinh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Ngân</a:t>
            </a:r>
            <a:r>
              <a:rPr lang="en-US" sz="2400" dirty="0">
                <a:latin typeface="Times New Roman" panose="02020603050405020304" pitchFamily="18" charset="0"/>
                <a:cs typeface="Times New Roman" panose="02020603050405020304" pitchFamily="18" charset="0"/>
              </a:rPr>
              <a:t>          - 1713088</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263" y="223340"/>
            <a:ext cx="1861753" cy="1418365"/>
          </a:xfrm>
          <a:prstGeom prst="rect">
            <a:avLst/>
          </a:prstGeom>
        </p:spPr>
      </p:pic>
      <p:sp>
        <p:nvSpPr>
          <p:cNvPr id="9" name="TextBox 8"/>
          <p:cNvSpPr txBox="1"/>
          <p:nvPr/>
        </p:nvSpPr>
        <p:spPr>
          <a:xfrm>
            <a:off x="1099932" y="2215983"/>
            <a:ext cx="9090990" cy="492443"/>
          </a:xfrm>
          <a:prstGeom prst="rect">
            <a:avLst/>
          </a:prstGeom>
          <a:noFill/>
        </p:spPr>
        <p:txBody>
          <a:bodyPr wrap="square" rtlCol="0">
            <a:spAutoFit/>
          </a:bodyPr>
          <a:lstStyle/>
          <a:p>
            <a:pPr algn="ctr"/>
            <a:r>
              <a:rPr lang="en-US" sz="2600" b="1" dirty="0">
                <a:solidFill>
                  <a:srgbClr val="002060"/>
                </a:solidFill>
                <a:latin typeface="Times New Roman" panose="02020603050405020304" pitchFamily="18" charset="0"/>
                <a:cs typeface="Times New Roman" panose="02020603050405020304" pitchFamily="18" charset="0"/>
              </a:rPr>
              <a:t>BÁO CÁO MÔN HỌC THIẾT KẾ HỆ THỐNG NHÚNG</a:t>
            </a:r>
          </a:p>
        </p:txBody>
      </p:sp>
      <p:sp>
        <p:nvSpPr>
          <p:cNvPr id="7" name="TextBox 6">
            <a:extLst>
              <a:ext uri="{FF2B5EF4-FFF2-40B4-BE49-F238E27FC236}">
                <a16:creationId xmlns:a16="http://schemas.microsoft.com/office/drawing/2014/main" xmlns="" id="{5D48E6D1-8D80-4A8E-9AE5-370D666F5757}"/>
              </a:ext>
            </a:extLst>
          </p:cNvPr>
          <p:cNvSpPr txBox="1"/>
          <p:nvPr/>
        </p:nvSpPr>
        <p:spPr>
          <a:xfrm>
            <a:off x="3961701" y="4709261"/>
            <a:ext cx="5587737" cy="461665"/>
          </a:xfrm>
          <a:prstGeom prst="rect">
            <a:avLst/>
          </a:prstGeom>
          <a:noFill/>
        </p:spPr>
        <p:txBody>
          <a:bodyPr wrap="square" rtlCol="0">
            <a:spAutoFit/>
          </a:bodyPr>
          <a:lstStyle/>
          <a:p>
            <a:r>
              <a:rPr lang="vi-VN" sz="2400" b="1" dirty="0">
                <a:latin typeface="Times New Roman" panose="02020603050405020304" pitchFamily="18" charset="0"/>
                <a:cs typeface="Times New Roman" panose="02020603050405020304" pitchFamily="18" charset="0"/>
              </a:rPr>
              <a:t>GV </a:t>
            </a:r>
            <a:r>
              <a:rPr lang="vi-VN" sz="2400" b="1" dirty="0" err="1">
                <a:latin typeface="Times New Roman" panose="02020603050405020304" pitchFamily="18" charset="0"/>
                <a:cs typeface="Times New Roman" panose="02020603050405020304" pitchFamily="18" charset="0"/>
              </a:rPr>
              <a:t>hướng</a:t>
            </a:r>
            <a:r>
              <a:rPr lang="vi-VN" sz="2400" b="1" dirty="0">
                <a:latin typeface="Times New Roman" panose="02020603050405020304" pitchFamily="18" charset="0"/>
                <a:cs typeface="Times New Roman" panose="02020603050405020304" pitchFamily="18" charset="0"/>
              </a:rPr>
              <a:t> </a:t>
            </a:r>
            <a:r>
              <a:rPr lang="vi-VN" sz="2400" b="1" dirty="0" err="1">
                <a:latin typeface="Times New Roman" panose="02020603050405020304" pitchFamily="18" charset="0"/>
                <a:cs typeface="Times New Roman" panose="02020603050405020304" pitchFamily="18" charset="0"/>
              </a:rPr>
              <a:t>dẫn</a:t>
            </a:r>
            <a:r>
              <a:rPr lang="vi-VN" sz="2400" b="1" dirty="0">
                <a:latin typeface="Times New Roman" panose="02020603050405020304" pitchFamily="18" charset="0"/>
                <a:cs typeface="Times New Roman" panose="02020603050405020304" pitchFamily="18" charset="0"/>
              </a:rPr>
              <a:t>: TS. </a:t>
            </a:r>
            <a:r>
              <a:rPr lang="vi-VN" sz="2400" b="1" dirty="0" err="1">
                <a:latin typeface="Times New Roman" panose="02020603050405020304" pitchFamily="18" charset="0"/>
                <a:cs typeface="Times New Roman" panose="02020603050405020304" pitchFamily="18" charset="0"/>
              </a:rPr>
              <a:t>Nguyễn</a:t>
            </a:r>
            <a:r>
              <a:rPr lang="vi-VN" sz="2400" b="1" dirty="0">
                <a:latin typeface="Times New Roman" panose="02020603050405020304" pitchFamily="18" charset="0"/>
                <a:cs typeface="Times New Roman" panose="02020603050405020304" pitchFamily="18" charset="0"/>
              </a:rPr>
              <a:t> </a:t>
            </a:r>
            <a:r>
              <a:rPr lang="vi-VN" sz="2400" b="1" dirty="0" err="1">
                <a:latin typeface="Times New Roman" panose="02020603050405020304" pitchFamily="18" charset="0"/>
                <a:cs typeface="Times New Roman" panose="02020603050405020304" pitchFamily="18" charset="0"/>
              </a:rPr>
              <a:t>Chí</a:t>
            </a:r>
            <a:r>
              <a:rPr lang="vi-VN" sz="2400" b="1" dirty="0">
                <a:latin typeface="Times New Roman" panose="02020603050405020304" pitchFamily="18" charset="0"/>
                <a:cs typeface="Times New Roman" panose="02020603050405020304" pitchFamily="18" charset="0"/>
              </a:rPr>
              <a:t> Nhân</a:t>
            </a:r>
          </a:p>
        </p:txBody>
      </p:sp>
      <p:sp>
        <p:nvSpPr>
          <p:cNvPr id="8" name="矩形 4"/>
          <p:cNvSpPr/>
          <p:nvPr/>
        </p:nvSpPr>
        <p:spPr>
          <a:xfrm>
            <a:off x="0" y="0"/>
            <a:ext cx="12192000" cy="806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5"/>
          <p:cNvSpPr/>
          <p:nvPr/>
        </p:nvSpPr>
        <p:spPr>
          <a:xfrm>
            <a:off x="0" y="6786751"/>
            <a:ext cx="12192000" cy="806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537418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itting, table&#10;&#10;Description automatically generated">
            <a:extLst>
              <a:ext uri="{FF2B5EF4-FFF2-40B4-BE49-F238E27FC236}">
                <a16:creationId xmlns:a16="http://schemas.microsoft.com/office/drawing/2014/main" xmlns="" id="{743C593D-4897-4CA5-91D5-E6D71F5CE0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0099" y="1167364"/>
            <a:ext cx="4110417" cy="4110417"/>
          </a:xfrm>
          <a:prstGeom prst="rect">
            <a:avLst/>
          </a:prstGeom>
        </p:spPr>
      </p:pic>
      <p:sp>
        <p:nvSpPr>
          <p:cNvPr id="6" name="矩形 57">
            <a:extLst>
              <a:ext uri="{FF2B5EF4-FFF2-40B4-BE49-F238E27FC236}">
                <a16:creationId xmlns:a16="http://schemas.microsoft.com/office/drawing/2014/main" xmlns="" id="{3921B161-FBA6-4F83-A03B-06A3A529C2A1}"/>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 TỔNG QUAN ĐỀ TÀI</a:t>
            </a:r>
          </a:p>
        </p:txBody>
      </p:sp>
      <p:sp>
        <p:nvSpPr>
          <p:cNvPr id="3" name="TextBox 2"/>
          <p:cNvSpPr txBox="1"/>
          <p:nvPr/>
        </p:nvSpPr>
        <p:spPr>
          <a:xfrm>
            <a:off x="6460099" y="5277781"/>
            <a:ext cx="4110417"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Servo MG90S</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3. </a:t>
            </a:r>
            <a:r>
              <a:rPr lang="en-US" sz="2400" b="1" dirty="0" err="1">
                <a:solidFill>
                  <a:srgbClr val="0070C0"/>
                </a:solidFill>
                <a:latin typeface="Times New Roman" panose="02020603050405020304" pitchFamily="18" charset="0"/>
                <a:cs typeface="Times New Roman" panose="02020603050405020304" pitchFamily="18" charset="0"/>
              </a:rPr>
              <a:t>Phần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cứng</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cho</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hệ</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thống</a:t>
            </a:r>
            <a:endParaRPr lang="vi-VN" sz="2400" b="1" dirty="0">
              <a:solidFill>
                <a:srgbClr val="0070C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9E132DA7-EA1B-4B2D-B073-A9385328C5EA}"/>
              </a:ext>
            </a:extLst>
          </p:cNvPr>
          <p:cNvSpPr txBox="1"/>
          <p:nvPr/>
        </p:nvSpPr>
        <p:spPr>
          <a:xfrm>
            <a:off x="1059673" y="1167364"/>
            <a:ext cx="5195469"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Model: MG90S servo</a:t>
            </a:r>
          </a:p>
          <a:p>
            <a:pPr marL="342900" indent="-342900">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Điện áp hoạt động: 4.8 ~ 6VDC</a:t>
            </a:r>
          </a:p>
          <a:p>
            <a:pPr marL="342900" indent="-342900">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Stall Torque: 1.8kg/cm(4.8V ),2.2kg/cm(6V)</a:t>
            </a:r>
          </a:p>
          <a:p>
            <a:pPr marL="342900" indent="-342900">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Operating Speed: 0.1sec/60degree(4.8v),</a:t>
            </a:r>
            <a:r>
              <a:rPr lang="en-US" sz="2000" dirty="0">
                <a:solidFill>
                  <a:srgbClr val="000000"/>
                </a:solidFill>
                <a:latin typeface="Times New Roman" panose="02020603050405020304" pitchFamily="18" charset="0"/>
                <a:cs typeface="Times New Roman" panose="02020603050405020304" pitchFamily="18" charset="0"/>
              </a:rPr>
              <a:t> </a:t>
            </a:r>
            <a:r>
              <a:rPr lang="vi-VN" sz="2000" dirty="0">
                <a:solidFill>
                  <a:srgbClr val="000000"/>
                </a:solidFill>
                <a:latin typeface="Times New Roman" panose="02020603050405020304" pitchFamily="18" charset="0"/>
                <a:cs typeface="Times New Roman" panose="02020603050405020304" pitchFamily="18" charset="0"/>
              </a:rPr>
              <a:t>0.08sec/60degree(6v)</a:t>
            </a:r>
            <a:r>
              <a:rPr lang="en-US" sz="2000" dirty="0">
                <a:solidFill>
                  <a:srgbClr val="000000"/>
                </a:solidFill>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Bánh răng: Kim loại.</a:t>
            </a:r>
          </a:p>
          <a:p>
            <a:pPr marL="342900" indent="-342900">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Độ dài dây nối: 175mm</a:t>
            </a:r>
          </a:p>
          <a:p>
            <a:pPr marL="342900" indent="-342900">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Trọng lượng: about 13.4g</a:t>
            </a:r>
          </a:p>
          <a:p>
            <a:pPr marL="342900" indent="-342900">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Kích thước: 22.8 x 12.2 x 28.5mm</a:t>
            </a:r>
          </a:p>
        </p:txBody>
      </p:sp>
    </p:spTree>
    <p:extLst>
      <p:ext uri="{BB962C8B-B14F-4D97-AF65-F5344CB8AC3E}">
        <p14:creationId xmlns:p14="http://schemas.microsoft.com/office/powerpoint/2010/main" val="1404812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a16="http://schemas.microsoft.com/office/drawing/2014/main" xmlns="" id="{F6145404-A283-40EA-95D3-B1F2F1243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099" y="1167364"/>
            <a:ext cx="4107428" cy="3478076"/>
          </a:xfrm>
          <a:prstGeom prst="rect">
            <a:avLst/>
          </a:prstGeom>
        </p:spPr>
      </p:pic>
      <p:sp>
        <p:nvSpPr>
          <p:cNvPr id="7" name="矩形 57">
            <a:extLst>
              <a:ext uri="{FF2B5EF4-FFF2-40B4-BE49-F238E27FC236}">
                <a16:creationId xmlns:a16="http://schemas.microsoft.com/office/drawing/2014/main" xmlns="" id="{F28E6DCD-37E2-4C68-9513-7F182993D0C3}"/>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 TỔNG QUAN ĐỀ TÀI</a:t>
            </a:r>
          </a:p>
        </p:txBody>
      </p:sp>
      <p:sp>
        <p:nvSpPr>
          <p:cNvPr id="3" name="TextBox 2"/>
          <p:cNvSpPr txBox="1"/>
          <p:nvPr/>
        </p:nvSpPr>
        <p:spPr>
          <a:xfrm>
            <a:off x="6460099" y="4645440"/>
            <a:ext cx="4107428"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LCD 16x2</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3. </a:t>
            </a:r>
            <a:r>
              <a:rPr lang="en-US" sz="2400" b="1" dirty="0" err="1">
                <a:solidFill>
                  <a:srgbClr val="0070C0"/>
                </a:solidFill>
                <a:latin typeface="Times New Roman" panose="02020603050405020304" pitchFamily="18" charset="0"/>
                <a:cs typeface="Times New Roman" panose="02020603050405020304" pitchFamily="18" charset="0"/>
              </a:rPr>
              <a:t>Phần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cứng</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cho</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hệ</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thống</a:t>
            </a:r>
            <a:endParaRPr lang="vi-VN" sz="2400" b="1" dirty="0">
              <a:solidFill>
                <a:srgbClr val="0070C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9E132DA7-EA1B-4B2D-B073-A9385328C5EA}"/>
              </a:ext>
            </a:extLst>
          </p:cNvPr>
          <p:cNvSpPr txBox="1"/>
          <p:nvPr/>
        </p:nvSpPr>
        <p:spPr>
          <a:xfrm>
            <a:off x="1059673" y="1167364"/>
            <a:ext cx="5195469"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Điện áp hoạt động</a:t>
            </a:r>
            <a:r>
              <a:rPr lang="en-US" sz="2000" dirty="0">
                <a:solidFill>
                  <a:srgbClr val="000000"/>
                </a:solidFill>
                <a:latin typeface="Times New Roman" panose="02020603050405020304" pitchFamily="18" charset="0"/>
                <a:cs typeface="Times New Roman" panose="02020603050405020304" pitchFamily="18" charset="0"/>
              </a:rPr>
              <a:t>: </a:t>
            </a:r>
            <a:r>
              <a:rPr lang="vi-VN" sz="2000" dirty="0">
                <a:solidFill>
                  <a:srgbClr val="000000"/>
                </a:solidFill>
                <a:latin typeface="Times New Roman" panose="02020603050405020304" pitchFamily="18" charset="0"/>
                <a:cs typeface="Times New Roman" panose="02020603050405020304" pitchFamily="18" charset="0"/>
              </a:rPr>
              <a:t>5 V.</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Chữ đen, nền xanh lá</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Khoảng cách giữa hai chân kết nối là 0.1 inch</a:t>
            </a: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Có đèn led nền, có thể dùng biến trở hoặc PWM điều chình độ sáng để sử dụng ít điện năng hơn.</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Có thể được điều khiển với 6 dây tín hiệu</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Có bộ ký tự được xây dựng hổ trợ tiếng Anh và tiếng Nhật</a:t>
            </a:r>
            <a:r>
              <a:rPr lang="en-US" sz="2000" dirty="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833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7">
            <a:extLst>
              <a:ext uri="{FF2B5EF4-FFF2-40B4-BE49-F238E27FC236}">
                <a16:creationId xmlns:a16="http://schemas.microsoft.com/office/drawing/2014/main" xmlns="" id="{E7FD9AEF-998D-45C5-9ABD-62544608C0B2}"/>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 TỔNG QUAN ĐỀ TÀI</a:t>
            </a:r>
          </a:p>
        </p:txBody>
      </p:sp>
      <p:sp>
        <p:nvSpPr>
          <p:cNvPr id="4" name="Rectangle 3">
            <a:extLst>
              <a:ext uri="{FF2B5EF4-FFF2-40B4-BE49-F238E27FC236}">
                <a16:creationId xmlns:a16="http://schemas.microsoft.com/office/drawing/2014/main" xmlns="" id="{04576AC6-67C4-4739-BB56-D86370CD20FA}"/>
              </a:ext>
            </a:extLst>
          </p:cNvPr>
          <p:cNvSpPr/>
          <p:nvPr/>
        </p:nvSpPr>
        <p:spPr>
          <a:xfrm>
            <a:off x="845572" y="4175372"/>
            <a:ext cx="6288653" cy="460895"/>
          </a:xfrm>
          <a:prstGeom prst="rect">
            <a:avLst/>
          </a:prstGeom>
        </p:spPr>
        <p:txBody>
          <a:bodyPr wrap="square">
            <a:spAutoFit/>
          </a:bodyPr>
          <a:lstStyle/>
          <a:p>
            <a:pPr algn="ctr">
              <a:lnSpc>
                <a:spcPct val="107000"/>
              </a:lnSpc>
              <a:spcAft>
                <a:spcPts val="800"/>
              </a:spcAft>
            </a:pPr>
            <a:endParaRPr lang="vi-V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A circuit board&#10;&#10;Description automatically generated">
            <a:extLst>
              <a:ext uri="{FF2B5EF4-FFF2-40B4-BE49-F238E27FC236}">
                <a16:creationId xmlns:a16="http://schemas.microsoft.com/office/drawing/2014/main" xmlns="" id="{07594BB6-B798-48A8-BCA2-F9AE7E0BD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419" y="1167364"/>
            <a:ext cx="4173130" cy="3826277"/>
          </a:xfrm>
          <a:prstGeom prst="rect">
            <a:avLst/>
          </a:prstGeom>
        </p:spPr>
      </p:pic>
      <p:sp>
        <p:nvSpPr>
          <p:cNvPr id="5" name="TextBox 4"/>
          <p:cNvSpPr txBox="1"/>
          <p:nvPr/>
        </p:nvSpPr>
        <p:spPr>
          <a:xfrm>
            <a:off x="7134225" y="4993641"/>
            <a:ext cx="3992324" cy="369332"/>
          </a:xfrm>
          <a:prstGeom prst="rect">
            <a:avLst/>
          </a:prstGeom>
          <a:noFill/>
        </p:spPr>
        <p:txBody>
          <a:bodyPr wrap="square" rtlCol="0">
            <a:spAutoFit/>
          </a:bodyPr>
          <a:lstStyle/>
          <a:p>
            <a:pPr algn="ctr"/>
            <a:r>
              <a:rPr lang="en-US" dirty="0" err="1" smtClean="0">
                <a:latin typeface="Times New Roman" panose="02020603050405020304" pitchFamily="18" charset="0"/>
                <a:cs typeface="Times New Roman" panose="02020603050405020304" pitchFamily="18" charset="0"/>
              </a:rPr>
              <a:t>Cảm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nhiệt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a:t>
            </a:r>
            <a:r>
              <a:rPr lang="en-US" dirty="0" smtClean="0">
                <a:latin typeface="Times New Roman" panose="02020603050405020304" pitchFamily="18" charset="0"/>
                <a:cs typeface="Times New Roman" panose="02020603050405020304" pitchFamily="18" charset="0"/>
              </a:rPr>
              <a:t> DHT - 22</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3. </a:t>
            </a:r>
            <a:r>
              <a:rPr lang="en-US" sz="2400" b="1" dirty="0" err="1">
                <a:solidFill>
                  <a:srgbClr val="0070C0"/>
                </a:solidFill>
                <a:latin typeface="Times New Roman" panose="02020603050405020304" pitchFamily="18" charset="0"/>
                <a:cs typeface="Times New Roman" panose="02020603050405020304" pitchFamily="18" charset="0"/>
              </a:rPr>
              <a:t>Phần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cứng</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cho</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hệ</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thống</a:t>
            </a:r>
            <a:endParaRPr lang="vi-VN" sz="2400" b="1" dirty="0">
              <a:solidFill>
                <a:srgbClr val="0070C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9E132DA7-EA1B-4B2D-B073-A9385328C5EA}"/>
              </a:ext>
            </a:extLst>
          </p:cNvPr>
          <p:cNvSpPr txBox="1"/>
          <p:nvPr/>
        </p:nvSpPr>
        <p:spPr>
          <a:xfrm>
            <a:off x="1059673" y="1167364"/>
            <a:ext cx="5688789" cy="4807535"/>
          </a:xfrm>
          <a:prstGeom prst="rect">
            <a:avLst/>
          </a:prstGeom>
          <a:noFill/>
        </p:spPr>
        <p:txBody>
          <a:bodyPr wrap="square" rtlCol="0">
            <a:spAutoFit/>
          </a:bodyPr>
          <a:lstStyle/>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Nguồn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điện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3.3V – </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5V.</a:t>
            </a:r>
          </a:p>
          <a:p>
            <a:pPr marL="342900" indent="-342900" algn="just">
              <a:lnSpc>
                <a:spcPct val="150000"/>
              </a:lnSpc>
              <a:spcAft>
                <a:spcPts val="800"/>
              </a:spcAft>
              <a:buFont typeface="Arial" panose="020B0604020202020204" pitchFamily="34" charset="0"/>
              <a:buChar char="•"/>
            </a:pPr>
            <a:r>
              <a:rPr lang="en-US" sz="20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Dòng</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max: 2.5mA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lúc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yêu</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cầu</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data).</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Đọc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tốt</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độ</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ẩm</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0-100%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với</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độ</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chính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xác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2-5%.</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Nhiệt</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độ</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-40 ~ 80°C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độ</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chính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xác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±0.5°C.</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Tốc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độ</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lấy</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mẫu</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không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lớn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hơn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0.5 Hz (2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giây</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lần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Kích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thước</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27 x 59 x 13.5mm.</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pins,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khoảng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cách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chân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2.54mm.</a:t>
            </a:r>
            <a:endParaRPr lang="vi-V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2241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7">
            <a:extLst>
              <a:ext uri="{FF2B5EF4-FFF2-40B4-BE49-F238E27FC236}">
                <a16:creationId xmlns:a16="http://schemas.microsoft.com/office/drawing/2014/main" xmlns="" id="{A40446D7-E60C-4406-9A8F-29E8D11D3E1B}"/>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 TỔNG QUAN ĐỀ TÀI</a:t>
            </a:r>
          </a:p>
        </p:txBody>
      </p:sp>
      <p:sp>
        <p:nvSpPr>
          <p:cNvPr id="4" name="Rectangle 3">
            <a:extLst>
              <a:ext uri="{FF2B5EF4-FFF2-40B4-BE49-F238E27FC236}">
                <a16:creationId xmlns:a16="http://schemas.microsoft.com/office/drawing/2014/main" xmlns="" id="{A8A4354E-C34C-4BB9-92D9-218B46792545}"/>
              </a:ext>
            </a:extLst>
          </p:cNvPr>
          <p:cNvSpPr/>
          <p:nvPr/>
        </p:nvSpPr>
        <p:spPr>
          <a:xfrm>
            <a:off x="845572" y="704891"/>
            <a:ext cx="6096000" cy="530594"/>
          </a:xfrm>
          <a:prstGeom prst="rect">
            <a:avLst/>
          </a:prstGeom>
        </p:spPr>
        <p:txBody>
          <a:bodyPr>
            <a:spAutoFit/>
          </a:bodyPr>
          <a:lstStyle/>
          <a:p>
            <a:pPr algn="ctr">
              <a:lnSpc>
                <a:spcPct val="107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endParaRPr lang="vi-VN"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close up of a device&#10;&#10;Description automatically generated">
            <a:extLst>
              <a:ext uri="{FF2B5EF4-FFF2-40B4-BE49-F238E27FC236}">
                <a16:creationId xmlns:a16="http://schemas.microsoft.com/office/drawing/2014/main" xmlns="" id="{5F18AF6C-C29E-4AF4-9C3B-71DFEF3B8D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9451" y="1225689"/>
            <a:ext cx="2856275" cy="2704888"/>
          </a:xfrm>
          <a:prstGeom prst="rect">
            <a:avLst/>
          </a:prstGeom>
        </p:spPr>
      </p:pic>
      <p:pic>
        <p:nvPicPr>
          <p:cNvPr id="13" name="Picture 12" descr="A circuit board&#10;&#10;Description automatically generated">
            <a:extLst>
              <a:ext uri="{FF2B5EF4-FFF2-40B4-BE49-F238E27FC236}">
                <a16:creationId xmlns:a16="http://schemas.microsoft.com/office/drawing/2014/main" xmlns="" id="{82063B95-FDAE-47D5-AC72-1EC0F1CC1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1684" y="4330687"/>
            <a:ext cx="2251807" cy="2103870"/>
          </a:xfrm>
          <a:prstGeom prst="rect">
            <a:avLst/>
          </a:prstGeom>
        </p:spPr>
      </p:pic>
      <p:sp>
        <p:nvSpPr>
          <p:cNvPr id="5" name="TextBox 4"/>
          <p:cNvSpPr txBox="1"/>
          <p:nvPr/>
        </p:nvSpPr>
        <p:spPr>
          <a:xfrm>
            <a:off x="8689451" y="3930577"/>
            <a:ext cx="2856275" cy="369332"/>
          </a:xfrm>
          <a:prstGeom prst="rect">
            <a:avLst/>
          </a:prstGeom>
          <a:noFill/>
        </p:spPr>
        <p:txBody>
          <a:bodyPr wrap="square" rtlCol="0">
            <a:spAutoFit/>
          </a:bodyPr>
          <a:lstStyle/>
          <a:p>
            <a:pPr algn="ctr"/>
            <a:r>
              <a:rPr lang="en-US" dirty="0" err="1" smtClean="0">
                <a:latin typeface="Times New Roman" panose="02020603050405020304" pitchFamily="18" charset="0"/>
                <a:cs typeface="Times New Roman" panose="02020603050405020304" pitchFamily="18" charset="0"/>
              </a:rPr>
              <a:t>Quạt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nhiệt</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991685" y="6434557"/>
            <a:ext cx="2251806"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Relay</a:t>
            </a:r>
            <a:endParaRPr lang="en-US"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3. </a:t>
            </a:r>
            <a:r>
              <a:rPr lang="en-US" sz="2400" b="1" dirty="0" err="1">
                <a:solidFill>
                  <a:srgbClr val="0070C0"/>
                </a:solidFill>
                <a:latin typeface="Times New Roman" panose="02020603050405020304" pitchFamily="18" charset="0"/>
                <a:cs typeface="Times New Roman" panose="02020603050405020304" pitchFamily="18" charset="0"/>
              </a:rPr>
              <a:t>Phần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cứng</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cho</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hệ</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thống</a:t>
            </a:r>
            <a:endParaRPr lang="vi-VN" sz="2400" b="1" dirty="0">
              <a:solidFill>
                <a:srgbClr val="0070C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9E132DA7-EA1B-4B2D-B073-A9385328C5EA}"/>
              </a:ext>
            </a:extLst>
          </p:cNvPr>
          <p:cNvSpPr txBox="1"/>
          <p:nvPr/>
        </p:nvSpPr>
        <p:spPr>
          <a:xfrm>
            <a:off x="1059673" y="1167364"/>
            <a:ext cx="7327543" cy="5170646"/>
          </a:xfrm>
          <a:prstGeom prst="rect">
            <a:avLst/>
          </a:prstGeom>
          <a:noFill/>
        </p:spPr>
        <p:txBody>
          <a:bodyPr wrap="square" rtlCol="0">
            <a:spAutoFit/>
          </a:bodyPr>
          <a:lstStyle/>
          <a:p>
            <a:pPr algn="just">
              <a:lnSpc>
                <a:spcPct val="150000"/>
              </a:lnSpc>
            </a:pPr>
            <a:r>
              <a:rPr lang="en-US" sz="2000" dirty="0" err="1">
                <a:latin typeface="Times New Roman" panose="02020603050405020304" pitchFamily="18" charset="0"/>
                <a:cs typeface="Times New Roman" panose="02020603050405020304" pitchFamily="18" charset="0"/>
              </a:rPr>
              <a:t>Quạt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nhiệt</a:t>
            </a:r>
            <a:r>
              <a:rPr lang="en-US" sz="20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Kích</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thước</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120 x 120 mm.</a:t>
            </a:r>
          </a:p>
          <a:p>
            <a:pPr marL="342900" indent="-342900" algn="just">
              <a:lnSpc>
                <a:spcPct val="150000"/>
              </a:lnSpc>
              <a:buFont typeface="Arial" panose="020B0604020202020204" pitchFamily="34" charset="0"/>
              <a:buChar char="•"/>
            </a:pP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Điện</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áp</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12V 1.5A.</a:t>
            </a:r>
          </a:p>
          <a:p>
            <a:pPr algn="just">
              <a:lnSpc>
                <a:spcPct val="150000"/>
              </a:lnSpc>
            </a:pPr>
            <a:r>
              <a:rPr lang="en-US" sz="2000" dirty="0">
                <a:latin typeface="Times New Roman" panose="02020603050405020304" pitchFamily="18" charset="0"/>
                <a:cs typeface="Times New Roman" panose="02020603050405020304" pitchFamily="18" charset="0"/>
              </a:rPr>
              <a:t>Relay:</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Điện áp sử dụng: có ba loại 5/12/24VDC</a:t>
            </a:r>
            <a:r>
              <a:rPr lang="en-US" sz="2000" dirty="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Dòng tiêu thụ: khoảng 200mA /1Relay</a:t>
            </a:r>
            <a:r>
              <a:rPr lang="en-US" sz="2000" dirty="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Tín hiệu kích: Tùy chọn mức cao High </a:t>
            </a:r>
            <a:r>
              <a:rPr lang="en-US" sz="2000" dirty="0">
                <a:solidFill>
                  <a:srgbClr val="000000"/>
                </a:solidFill>
                <a:latin typeface="Times New Roman" panose="02020603050405020304" pitchFamily="18" charset="0"/>
                <a:cs typeface="Times New Roman" panose="02020603050405020304" pitchFamily="18" charset="0"/>
              </a:rPr>
              <a:t>.</a:t>
            </a:r>
            <a:r>
              <a:rPr lang="vi-VN" sz="2000" dirty="0">
                <a:solidFill>
                  <a:srgbClr val="000000"/>
                </a:solidFill>
                <a:latin typeface="Times New Roman" panose="02020603050405020304" pitchFamily="18" charset="0"/>
                <a:cs typeface="Times New Roman" panose="02020603050405020304" pitchFamily="18" charset="0"/>
              </a:rPr>
              <a:t>(5/12/24VDC theo loại Relay) hoặc thấp Low (0VDC) qua Jumper.</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Tiếp điểm đóng ngắt Relay trên mạch: Max 250VAC-10A hoặc 30VDC-10A</a:t>
            </a:r>
            <a:r>
              <a:rPr lang="en-US" sz="2000" dirty="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Kích thước: 1.97 in x 1.02 in x 0.75 in (5.0 cm x 2.6 cm x 1.9 cm)</a:t>
            </a:r>
            <a:r>
              <a:rPr lang="en-US" sz="2000" dirty="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8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xmlns="" id="{E8FB39A9-209A-4646-A9C9-866BCBA606C4}"/>
              </a:ext>
            </a:extLst>
          </p:cNvPr>
          <p:cNvGraphicFramePr>
            <a:graphicFrameLocks noGrp="1"/>
          </p:cNvGraphicFramePr>
          <p:nvPr>
            <p:extLst>
              <p:ext uri="{D42A27DB-BD31-4B8C-83A1-F6EECF244321}">
                <p14:modId xmlns:p14="http://schemas.microsoft.com/office/powerpoint/2010/main" val="806472267"/>
              </p:ext>
            </p:extLst>
          </p:nvPr>
        </p:nvGraphicFramePr>
        <p:xfrm>
          <a:off x="491886" y="1335184"/>
          <a:ext cx="9165579" cy="4896809"/>
        </p:xfrm>
        <a:graphic>
          <a:graphicData uri="http://schemas.openxmlformats.org/drawingml/2006/table">
            <a:tbl>
              <a:tblPr firstRow="1" bandRow="1">
                <a:tableStyleId>{2D5ABB26-0587-4C30-8999-92F81FD0307C}</a:tableStyleId>
              </a:tblPr>
              <a:tblGrid>
                <a:gridCol w="3896831">
                  <a:extLst>
                    <a:ext uri="{9D8B030D-6E8A-4147-A177-3AD203B41FA5}">
                      <a16:colId xmlns:a16="http://schemas.microsoft.com/office/drawing/2014/main" xmlns="" val="2116092512"/>
                    </a:ext>
                  </a:extLst>
                </a:gridCol>
                <a:gridCol w="1357324">
                  <a:extLst>
                    <a:ext uri="{9D8B030D-6E8A-4147-A177-3AD203B41FA5}">
                      <a16:colId xmlns:a16="http://schemas.microsoft.com/office/drawing/2014/main" xmlns="" val="4133885527"/>
                    </a:ext>
                  </a:extLst>
                </a:gridCol>
                <a:gridCol w="1897333">
                  <a:extLst>
                    <a:ext uri="{9D8B030D-6E8A-4147-A177-3AD203B41FA5}">
                      <a16:colId xmlns:a16="http://schemas.microsoft.com/office/drawing/2014/main" xmlns="" val="3682328993"/>
                    </a:ext>
                  </a:extLst>
                </a:gridCol>
                <a:gridCol w="2014091">
                  <a:extLst>
                    <a:ext uri="{9D8B030D-6E8A-4147-A177-3AD203B41FA5}">
                      <a16:colId xmlns:a16="http://schemas.microsoft.com/office/drawing/2014/main" xmlns="" val="215599443"/>
                    </a:ext>
                  </a:extLst>
                </a:gridCol>
              </a:tblGrid>
              <a:tr h="401020">
                <a:tc rowSpan="2">
                  <a:txBody>
                    <a:bodyPr/>
                    <a:lstStyle/>
                    <a:p>
                      <a:pPr algn="ct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vi-VN" sz="2000" dirty="0">
                          <a:latin typeface="Times New Roman" panose="02020603050405020304" pitchFamily="18" charset="0"/>
                          <a:cs typeface="Times New Roman" panose="02020603050405020304" pitchFamily="18" charset="0"/>
                        </a:rPr>
                        <a:t>Công </a:t>
                      </a:r>
                      <a:r>
                        <a:rPr lang="vi-VN" sz="2000" dirty="0" err="1">
                          <a:latin typeface="Times New Roman" panose="02020603050405020304" pitchFamily="18" charset="0"/>
                          <a:cs typeface="Times New Roman" panose="02020603050405020304" pitchFamily="18" charset="0"/>
                        </a:rPr>
                        <a:t>suất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80391244"/>
                  </a:ext>
                </a:extLst>
              </a:tr>
              <a:tr h="401020">
                <a:tc vMerge="1">
                  <a:txBody>
                    <a:bodyPr/>
                    <a:lstStyle/>
                    <a:p>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MIN</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MAX</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78422626"/>
                  </a:ext>
                </a:extLst>
              </a:tr>
              <a:tr h="4010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ARDUINO UNO R3</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+6V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+10V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100mW</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16804430"/>
                  </a:ext>
                </a:extLst>
              </a:tr>
              <a:tr h="4010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NODE MCU ESP8266</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+5V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+10V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66mW</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31812256"/>
                  </a:ext>
                </a:extLst>
              </a:tr>
              <a:tr h="4010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MODULE L298 V2</a:t>
                      </a:r>
                      <a:endParaRPr lang="vi-VN" sz="20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+5V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+56V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25W</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52893113"/>
                  </a:ext>
                </a:extLst>
              </a:tr>
              <a:tr h="4010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vi-VN" sz="2000" b="0" dirty="0">
                          <a:latin typeface="Times New Roman" panose="02020603050405020304" pitchFamily="18" charset="0"/>
                          <a:cs typeface="Times New Roman" panose="02020603050405020304" pitchFamily="18" charset="0"/>
                        </a:rPr>
                        <a:t>HY-SRF05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+5V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125mW</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52867369"/>
                  </a:ext>
                </a:extLst>
              </a:tr>
              <a:tr h="4010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LCD 16x2</a:t>
                      </a:r>
                      <a:endParaRPr lang="vi-VN" sz="20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+5V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100mW</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69252126"/>
                  </a:ext>
                </a:extLst>
              </a:tr>
              <a:tr h="4010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MOTOR </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1800" b="0" i="0" kern="1200" dirty="0">
                          <a:solidFill>
                            <a:schemeClr val="tx1"/>
                          </a:solidFill>
                          <a:effectLst/>
                          <a:latin typeface="+mn-lt"/>
                          <a:ea typeface="+mn-ea"/>
                          <a:cs typeface="+mn-cs"/>
                        </a:rPr>
                        <a:t>+3V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24W</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2435070"/>
                  </a:ext>
                </a:extLst>
              </a:tr>
              <a:tr h="4010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SERVO MG90S</a:t>
                      </a:r>
                      <a:endParaRPr lang="vi-VN" sz="20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+4,8V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+6V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100mW</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39712610"/>
                  </a:ext>
                </a:extLst>
              </a:tr>
              <a:tr h="4010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RELAY 5V</a:t>
                      </a:r>
                      <a:endParaRPr lang="vi-VN" sz="20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+5V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+24V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1W</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4570625"/>
                  </a:ext>
                </a:extLst>
              </a:tr>
              <a:tr h="4010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QUẠT</a:t>
                      </a:r>
                      <a:endParaRPr lang="vi-VN" sz="20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2000" dirty="0">
                          <a:latin typeface="Times New Roman" panose="02020603050405020304" pitchFamily="18" charset="0"/>
                          <a:cs typeface="Times New Roman" panose="02020603050405020304" pitchFamily="18" charset="0"/>
                        </a:rPr>
                        <a:t>+12V</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18W</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8997734"/>
                  </a:ext>
                </a:extLst>
              </a:tr>
              <a:tr h="485589">
                <a:tc gridSpan="3">
                  <a:txBody>
                    <a:bodyPr/>
                    <a:lstStyle/>
                    <a:p>
                      <a:pPr algn="ct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tối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đa</a:t>
                      </a:r>
                      <a:r>
                        <a:rPr lang="en-US"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 68W</a:t>
                      </a:r>
                      <a:endParaRPr lang="vi-V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85303939"/>
                  </a:ext>
                </a:extLst>
              </a:tr>
            </a:tbl>
          </a:graphicData>
        </a:graphic>
      </p:graphicFrame>
      <p:sp>
        <p:nvSpPr>
          <p:cNvPr id="5" name="矩形 57">
            <a:extLst>
              <a:ext uri="{FF2B5EF4-FFF2-40B4-BE49-F238E27FC236}">
                <a16:creationId xmlns:a16="http://schemas.microsoft.com/office/drawing/2014/main" xmlns="" id="{4299A7E3-E20C-424F-B5B3-CDE8C57B84C1}"/>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 TỔNG QUAN ĐỀ TÀI</a:t>
            </a:r>
          </a:p>
        </p:txBody>
      </p:sp>
      <p:sp>
        <p:nvSpPr>
          <p:cNvPr id="7" name="TextBox 6">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3. </a:t>
            </a:r>
            <a:r>
              <a:rPr lang="en-US" sz="2400" b="1" dirty="0" err="1">
                <a:solidFill>
                  <a:srgbClr val="0070C0"/>
                </a:solidFill>
                <a:latin typeface="Times New Roman" panose="02020603050405020304" pitchFamily="18" charset="0"/>
                <a:cs typeface="Times New Roman" panose="02020603050405020304" pitchFamily="18" charset="0"/>
              </a:rPr>
              <a:t>Phần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cứng</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cho</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hệ</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thống</a:t>
            </a:r>
            <a:endParaRPr lang="vi-VN"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63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7">
            <a:extLst>
              <a:ext uri="{FF2B5EF4-FFF2-40B4-BE49-F238E27FC236}">
                <a16:creationId xmlns:a16="http://schemas.microsoft.com/office/drawing/2014/main" xmlns="" id="{4FB07106-BF7C-4133-9C64-6CD43F843375}"/>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II. THIẾT KẾ HỆ THỐNG</a:t>
            </a:r>
          </a:p>
        </p:txBody>
      </p:sp>
      <p:pic>
        <p:nvPicPr>
          <p:cNvPr id="5" name="Picture 4" descr="A close up of text on a white background&#10;&#10;Description automatically generated">
            <a:extLst>
              <a:ext uri="{FF2B5EF4-FFF2-40B4-BE49-F238E27FC236}">
                <a16:creationId xmlns:a16="http://schemas.microsoft.com/office/drawing/2014/main" xmlns="" id="{7C702A1F-549A-4FB4-AA05-A411FF837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951" y="1161524"/>
            <a:ext cx="7873552" cy="4745662"/>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244848" y="1161524"/>
            <a:ext cx="3560496" cy="4745662"/>
          </a:xfrm>
          <a:prstGeom prst="rect">
            <a:avLst/>
          </a:prstGeom>
        </p:spPr>
      </p:pic>
      <p:sp>
        <p:nvSpPr>
          <p:cNvPr id="8" name="TextBox 7"/>
          <p:cNvSpPr txBox="1"/>
          <p:nvPr/>
        </p:nvSpPr>
        <p:spPr>
          <a:xfrm>
            <a:off x="962951" y="5929580"/>
            <a:ext cx="7873552" cy="400110"/>
          </a:xfrm>
          <a:prstGeom prst="rect">
            <a:avLst/>
          </a:prstGeom>
          <a:noFill/>
        </p:spPr>
        <p:txBody>
          <a:bodyPr wrap="square" rtlCol="0">
            <a:spAutoFit/>
          </a:bodyPr>
          <a:lstStyle/>
          <a:p>
            <a:pPr algn="ctr"/>
            <a:r>
              <a:rPr lang="en-US" sz="2000" b="1" dirty="0" err="1" smtClean="0">
                <a:latin typeface="Times New Roman" panose="02020603050405020304" pitchFamily="18" charset="0"/>
                <a:cs typeface="Times New Roman" panose="02020603050405020304" pitchFamily="18" charset="0"/>
              </a:rPr>
              <a:t>Sơ</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đồ</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mạch</a:t>
            </a:r>
            <a:endParaRPr lang="en-US" sz="20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62951" y="5951974"/>
            <a:ext cx="7873552" cy="400110"/>
          </a:xfrm>
          <a:prstGeom prst="rect">
            <a:avLst/>
          </a:prstGeom>
          <a:noFill/>
        </p:spPr>
        <p:txBody>
          <a:bodyPr wrap="square" rtlCol="0">
            <a:spAutoFit/>
          </a:bodyPr>
          <a:lstStyle/>
          <a:p>
            <a:pPr algn="ctr"/>
            <a:r>
              <a:rPr lang="en-US" sz="2000" b="1" dirty="0" err="1" smtClean="0">
                <a:latin typeface="Times New Roman" panose="02020603050405020304" pitchFamily="18" charset="0"/>
                <a:cs typeface="Times New Roman" panose="02020603050405020304" pitchFamily="18" charset="0"/>
              </a:rPr>
              <a:t>Mạch</a:t>
            </a:r>
            <a:r>
              <a:rPr lang="en-US" sz="2000" b="1" dirty="0" smtClean="0">
                <a:latin typeface="Times New Roman" panose="02020603050405020304" pitchFamily="18" charset="0"/>
                <a:cs typeface="Times New Roman" panose="02020603050405020304" pitchFamily="18" charset="0"/>
              </a:rPr>
              <a:t> layout</a:t>
            </a:r>
            <a:endParaRPr lang="en-US" sz="2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1. </a:t>
            </a:r>
            <a:r>
              <a:rPr lang="en-US" sz="2400" b="1" dirty="0" err="1">
                <a:solidFill>
                  <a:srgbClr val="0070C0"/>
                </a:solidFill>
                <a:latin typeface="Times New Roman" panose="02020603050405020304" pitchFamily="18" charset="0"/>
                <a:cs typeface="Times New Roman" panose="02020603050405020304" pitchFamily="18" charset="0"/>
              </a:rPr>
              <a:t>Thiết</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kế</a:t>
            </a:r>
            <a:r>
              <a:rPr lang="en-US" sz="2400" b="1" dirty="0">
                <a:solidFill>
                  <a:srgbClr val="0070C0"/>
                </a:solidFill>
                <a:latin typeface="Times New Roman" panose="02020603050405020304" pitchFamily="18" charset="0"/>
                <a:cs typeface="Times New Roman" panose="02020603050405020304" pitchFamily="18" charset="0"/>
              </a:rPr>
              <a:t> s</a:t>
            </a:r>
            <a:r>
              <a:rPr lang="vi-VN" sz="2400" b="1" dirty="0">
                <a:solidFill>
                  <a:srgbClr val="0070C0"/>
                </a:solidFill>
                <a:latin typeface="Times New Roman" panose="02020603050405020304" pitchFamily="18" charset="0"/>
                <a:cs typeface="Times New Roman" panose="02020603050405020304" pitchFamily="18" charset="0"/>
              </a:rPr>
              <a:t>ơ</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đồ</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mạch</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và</a:t>
            </a:r>
            <a:r>
              <a:rPr lang="en-US" sz="2400" b="1" dirty="0">
                <a:solidFill>
                  <a:srgbClr val="0070C0"/>
                </a:solidFill>
                <a:latin typeface="Times New Roman" panose="02020603050405020304" pitchFamily="18" charset="0"/>
                <a:cs typeface="Times New Roman" panose="02020603050405020304" pitchFamily="18" charset="0"/>
              </a:rPr>
              <a:t> layout </a:t>
            </a:r>
            <a:r>
              <a:rPr lang="en-US" sz="2400" b="1" dirty="0" err="1">
                <a:solidFill>
                  <a:srgbClr val="0070C0"/>
                </a:solidFill>
                <a:latin typeface="Times New Roman" panose="02020603050405020304" pitchFamily="18" charset="0"/>
                <a:cs typeface="Times New Roman" panose="02020603050405020304" pitchFamily="18" charset="0"/>
              </a:rPr>
              <a:t>mạch</a:t>
            </a:r>
            <a:endParaRPr lang="vi-VN"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88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8">
                                            <p:txEl>
                                              <p:pRg st="0" end="0"/>
                                            </p:txEl>
                                          </p:spTgt>
                                        </p:tgtEl>
                                      </p:cBhvr>
                                    </p:animEffect>
                                    <p:set>
                                      <p:cBhvr>
                                        <p:cTn id="24" dur="1" fill="hold">
                                          <p:stCondLst>
                                            <p:cond delay="499"/>
                                          </p:stCondLst>
                                        </p:cTn>
                                        <p:tgtEl>
                                          <p:spTgt spid="8">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7">
            <a:extLst>
              <a:ext uri="{FF2B5EF4-FFF2-40B4-BE49-F238E27FC236}">
                <a16:creationId xmlns:a16="http://schemas.microsoft.com/office/drawing/2014/main" xmlns="" id="{C54F1930-6024-44E4-89F3-9680DB3FBB25}"/>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II. THIẾT KẾ HỆ THỐNG</a:t>
            </a:r>
          </a:p>
        </p:txBody>
      </p:sp>
      <p:pic>
        <p:nvPicPr>
          <p:cNvPr id="5" name="Picture 4">
            <a:extLst>
              <a:ext uri="{FF2B5EF4-FFF2-40B4-BE49-F238E27FC236}">
                <a16:creationId xmlns:a16="http://schemas.microsoft.com/office/drawing/2014/main" xmlns="" id="{3CC5D29C-B0C1-46FF-AAA3-4A7D08495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75348" y="1168593"/>
            <a:ext cx="4336915" cy="4334455"/>
          </a:xfrm>
          <a:prstGeom prst="rect">
            <a:avLst/>
          </a:prstGeom>
        </p:spPr>
      </p:pic>
      <p:pic>
        <p:nvPicPr>
          <p:cNvPr id="6" name="Picture 5"/>
          <p:cNvPicPr>
            <a:picLocks noChangeAspect="1"/>
          </p:cNvPicPr>
          <p:nvPr/>
        </p:nvPicPr>
        <p:blipFill>
          <a:blip r:embed="rId3"/>
          <a:stretch>
            <a:fillRect/>
          </a:stretch>
        </p:blipFill>
        <p:spPr>
          <a:xfrm>
            <a:off x="5180027" y="1167364"/>
            <a:ext cx="4594872" cy="4336915"/>
          </a:xfrm>
          <a:prstGeom prst="rect">
            <a:avLst/>
          </a:prstGeom>
        </p:spPr>
      </p:pic>
      <p:sp>
        <p:nvSpPr>
          <p:cNvPr id="7" name="TextBox 6"/>
          <p:cNvSpPr txBox="1"/>
          <p:nvPr/>
        </p:nvSpPr>
        <p:spPr>
          <a:xfrm>
            <a:off x="476578" y="5506093"/>
            <a:ext cx="4334455" cy="400110"/>
          </a:xfrm>
          <a:prstGeom prst="rect">
            <a:avLst/>
          </a:prstGeom>
          <a:noFill/>
        </p:spPr>
        <p:txBody>
          <a:bodyPr wrap="square" rtlCol="0">
            <a:spAutoFit/>
          </a:bodyPr>
          <a:lstStyle/>
          <a:p>
            <a:pPr algn="ctr"/>
            <a:r>
              <a:rPr lang="en-US" sz="2000" b="1" dirty="0" err="1" smtClean="0">
                <a:latin typeface="Times New Roman" panose="02020603050405020304" pitchFamily="18" charset="0"/>
                <a:cs typeface="Times New Roman" panose="02020603050405020304" pitchFamily="18" charset="0"/>
              </a:rPr>
              <a:t>Mặt</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sau</a:t>
            </a:r>
            <a:endParaRPr lang="en-US" sz="20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180027" y="5504279"/>
            <a:ext cx="4594872" cy="400110"/>
          </a:xfrm>
          <a:prstGeom prst="rect">
            <a:avLst/>
          </a:prstGeom>
          <a:noFill/>
        </p:spPr>
        <p:txBody>
          <a:bodyPr wrap="square" rtlCol="0">
            <a:spAutoFit/>
          </a:bodyPr>
          <a:lstStyle/>
          <a:p>
            <a:pPr algn="ctr"/>
            <a:r>
              <a:rPr lang="en-US" sz="2000" b="1" dirty="0" err="1" smtClean="0">
                <a:latin typeface="Times New Roman" panose="02020603050405020304" pitchFamily="18" charset="0"/>
                <a:cs typeface="Times New Roman" panose="02020603050405020304" pitchFamily="18" charset="0"/>
              </a:rPr>
              <a:t>Mặt</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trước</a:t>
            </a:r>
            <a:endParaRPr lang="en-US" sz="2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2. </a:t>
            </a:r>
            <a:r>
              <a:rPr lang="en-US" sz="2400" b="1" dirty="0" err="1">
                <a:solidFill>
                  <a:srgbClr val="0070C0"/>
                </a:solidFill>
                <a:latin typeface="Times New Roman" panose="02020603050405020304" pitchFamily="18" charset="0"/>
                <a:cs typeface="Times New Roman" panose="02020603050405020304" pitchFamily="18" charset="0"/>
              </a:rPr>
              <a:t>Mạch</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thực</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tế</a:t>
            </a:r>
            <a:endParaRPr lang="vi-VN"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37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7">
            <a:extLst>
              <a:ext uri="{FF2B5EF4-FFF2-40B4-BE49-F238E27FC236}">
                <a16:creationId xmlns:a16="http://schemas.microsoft.com/office/drawing/2014/main" xmlns="" id="{C54F1930-6024-44E4-89F3-9680DB3FBB25}"/>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II. THIẾT KẾ HỆ THỐNG</a:t>
            </a:r>
          </a:p>
        </p:txBody>
      </p:sp>
      <p:sp>
        <p:nvSpPr>
          <p:cNvPr id="10" name="Oval 9"/>
          <p:cNvSpPr/>
          <p:nvPr/>
        </p:nvSpPr>
        <p:spPr>
          <a:xfrm>
            <a:off x="1875544" y="2113430"/>
            <a:ext cx="1264920" cy="8839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Begin</a:t>
            </a:r>
          </a:p>
        </p:txBody>
      </p:sp>
      <p:sp>
        <p:nvSpPr>
          <p:cNvPr id="11" name="Parallelogram 10"/>
          <p:cNvSpPr/>
          <p:nvPr/>
        </p:nvSpPr>
        <p:spPr>
          <a:xfrm>
            <a:off x="4003994" y="2112213"/>
            <a:ext cx="1416685" cy="887730"/>
          </a:xfrm>
          <a:prstGeom prst="parallelogram">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Reset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endParaRPr lang="en-US" dirty="0">
              <a:latin typeface="Times New Roman" panose="02020603050405020304" pitchFamily="18" charset="0"/>
              <a:cs typeface="Times New Roman" panose="02020603050405020304" pitchFamily="18" charset="0"/>
            </a:endParaRPr>
          </a:p>
        </p:txBody>
      </p:sp>
      <p:sp>
        <p:nvSpPr>
          <p:cNvPr id="12" name="Diamond 11"/>
          <p:cNvSpPr/>
          <p:nvPr/>
        </p:nvSpPr>
        <p:spPr>
          <a:xfrm>
            <a:off x="5830461" y="1801914"/>
            <a:ext cx="2380341" cy="150052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Node MCU ESP826 connect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t>
            </a:r>
          </a:p>
        </p:txBody>
      </p:sp>
      <p:cxnSp>
        <p:nvCxnSpPr>
          <p:cNvPr id="13" name="Straight Arrow Connector 12"/>
          <p:cNvCxnSpPr>
            <a:stCxn id="10" idx="6"/>
            <a:endCxn id="11" idx="5"/>
          </p:cNvCxnSpPr>
          <p:nvPr/>
        </p:nvCxnSpPr>
        <p:spPr>
          <a:xfrm>
            <a:off x="3140464" y="2555390"/>
            <a:ext cx="863530" cy="6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cxnSpLocks/>
            <a:stCxn id="11" idx="2"/>
            <a:endCxn id="12" idx="1"/>
          </p:cNvCxnSpPr>
          <p:nvPr/>
        </p:nvCxnSpPr>
        <p:spPr>
          <a:xfrm flipV="1">
            <a:off x="5420679" y="2552175"/>
            <a:ext cx="409782" cy="3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Diamond 14"/>
          <p:cNvSpPr/>
          <p:nvPr/>
        </p:nvSpPr>
        <p:spPr>
          <a:xfrm>
            <a:off x="8442879" y="2115494"/>
            <a:ext cx="2157095" cy="88201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Auto</a:t>
            </a:r>
          </a:p>
        </p:txBody>
      </p:sp>
      <p:sp>
        <p:nvSpPr>
          <p:cNvPr id="16" name="Rectangle 15"/>
          <p:cNvSpPr/>
          <p:nvPr/>
        </p:nvSpPr>
        <p:spPr>
          <a:xfrm>
            <a:off x="8822609" y="628361"/>
            <a:ext cx="1397635" cy="10991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tay</a:t>
            </a:r>
            <a:endParaRPr lang="en-US" dirty="0">
              <a:latin typeface="Times New Roman" panose="02020603050405020304" pitchFamily="18" charset="0"/>
              <a:cs typeface="Times New Roman" panose="02020603050405020304" pitchFamily="18" charset="0"/>
            </a:endParaRPr>
          </a:p>
        </p:txBody>
      </p:sp>
      <p:cxnSp>
        <p:nvCxnSpPr>
          <p:cNvPr id="17" name="Straight Arrow Connector 16"/>
          <p:cNvCxnSpPr>
            <a:cxnSpLocks/>
            <a:stCxn id="15" idx="0"/>
            <a:endCxn id="16" idx="2"/>
          </p:cNvCxnSpPr>
          <p:nvPr/>
        </p:nvCxnSpPr>
        <p:spPr>
          <a:xfrm flipV="1">
            <a:off x="9521427" y="1727509"/>
            <a:ext cx="0" cy="38798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Diamond 17"/>
          <p:cNvSpPr/>
          <p:nvPr/>
        </p:nvSpPr>
        <p:spPr>
          <a:xfrm>
            <a:off x="5830461" y="4376094"/>
            <a:ext cx="2491133" cy="88201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&gt;30</a:t>
            </a:r>
          </a:p>
        </p:txBody>
      </p:sp>
      <p:sp>
        <p:nvSpPr>
          <p:cNvPr id="20" name="Parallelogram 19"/>
          <p:cNvSpPr/>
          <p:nvPr/>
        </p:nvSpPr>
        <p:spPr>
          <a:xfrm>
            <a:off x="6356904" y="5524809"/>
            <a:ext cx="1416685" cy="88773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thẳng</a:t>
            </a:r>
            <a:endParaRPr lang="en-US" dirty="0">
              <a:latin typeface="Times New Roman" panose="02020603050405020304" pitchFamily="18" charset="0"/>
              <a:cs typeface="Times New Roman" panose="02020603050405020304" pitchFamily="18" charset="0"/>
            </a:endParaRPr>
          </a:p>
        </p:txBody>
      </p:sp>
      <p:cxnSp>
        <p:nvCxnSpPr>
          <p:cNvPr id="21" name="Straight Arrow Connector 20"/>
          <p:cNvCxnSpPr>
            <a:cxnSpLocks/>
            <a:stCxn id="18" idx="2"/>
            <a:endCxn id="20" idx="0"/>
          </p:cNvCxnSpPr>
          <p:nvPr/>
        </p:nvCxnSpPr>
        <p:spPr>
          <a:xfrm flipH="1">
            <a:off x="7065247" y="5258109"/>
            <a:ext cx="10781" cy="2667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4008039" y="3478204"/>
            <a:ext cx="1397635" cy="897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Servo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p:txBody>
      </p:sp>
      <p:sp>
        <p:nvSpPr>
          <p:cNvPr id="23" name="Diamond 22"/>
          <p:cNvSpPr/>
          <p:nvPr/>
        </p:nvSpPr>
        <p:spPr>
          <a:xfrm>
            <a:off x="854716" y="4219816"/>
            <a:ext cx="3200206" cy="118984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Khoảng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endParaRPr lang="en-US" dirty="0">
              <a:latin typeface="Times New Roman" panose="02020603050405020304" pitchFamily="18" charset="0"/>
              <a:cs typeface="Times New Roman" panose="02020603050405020304" pitchFamily="18" charset="0"/>
            </a:endParaRPr>
          </a:p>
        </p:txBody>
      </p:sp>
      <p:sp>
        <p:nvSpPr>
          <p:cNvPr id="24" name="Parallelogram 23"/>
          <p:cNvSpPr/>
          <p:nvPr/>
        </p:nvSpPr>
        <p:spPr>
          <a:xfrm>
            <a:off x="1744581" y="3066809"/>
            <a:ext cx="1416685" cy="88773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Rẽ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endParaRPr lang="en-US" dirty="0">
              <a:latin typeface="Times New Roman" panose="02020603050405020304" pitchFamily="18" charset="0"/>
              <a:cs typeface="Times New Roman" panose="02020603050405020304" pitchFamily="18" charset="0"/>
            </a:endParaRPr>
          </a:p>
        </p:txBody>
      </p:sp>
      <p:sp>
        <p:nvSpPr>
          <p:cNvPr id="25" name="Parallelogram 24"/>
          <p:cNvSpPr/>
          <p:nvPr/>
        </p:nvSpPr>
        <p:spPr>
          <a:xfrm>
            <a:off x="1748501" y="5591166"/>
            <a:ext cx="1416685" cy="88773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Rẽ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endParaRPr lang="en-US" dirty="0">
              <a:latin typeface="Times New Roman" panose="02020603050405020304" pitchFamily="18" charset="0"/>
              <a:cs typeface="Times New Roman" panose="02020603050405020304" pitchFamily="18" charset="0"/>
            </a:endParaRPr>
          </a:p>
        </p:txBody>
      </p:sp>
      <p:cxnSp>
        <p:nvCxnSpPr>
          <p:cNvPr id="26" name="Straight Arrow Connector 25"/>
          <p:cNvCxnSpPr>
            <a:cxnSpLocks/>
            <a:stCxn id="23" idx="0"/>
            <a:endCxn id="24" idx="4"/>
          </p:cNvCxnSpPr>
          <p:nvPr/>
        </p:nvCxnSpPr>
        <p:spPr>
          <a:xfrm flipH="1" flipV="1">
            <a:off x="2452924" y="3954539"/>
            <a:ext cx="1895" cy="2652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cxnSpLocks/>
            <a:stCxn id="23" idx="2"/>
            <a:endCxn id="25" idx="0"/>
          </p:cNvCxnSpPr>
          <p:nvPr/>
        </p:nvCxnSpPr>
        <p:spPr>
          <a:xfrm>
            <a:off x="2454819" y="5409659"/>
            <a:ext cx="2025" cy="18150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Text Box 50"/>
          <p:cNvSpPr txBox="1"/>
          <p:nvPr/>
        </p:nvSpPr>
        <p:spPr>
          <a:xfrm>
            <a:off x="5286411" y="1167458"/>
            <a:ext cx="1160145" cy="3693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latin typeface="Times New Roman" panose="02020603050405020304" pitchFamily="18" charset="0"/>
                <a:cs typeface="Times New Roman" panose="02020603050405020304" pitchFamily="18" charset="0"/>
              </a:rPr>
              <a:t>Thất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bại</a:t>
            </a:r>
            <a:endParaRPr lang="en-US" dirty="0">
              <a:latin typeface="Times New Roman" panose="02020603050405020304" pitchFamily="18" charset="0"/>
              <a:cs typeface="Times New Roman" panose="02020603050405020304" pitchFamily="18" charset="0"/>
            </a:endParaRPr>
          </a:p>
        </p:txBody>
      </p:sp>
      <p:sp>
        <p:nvSpPr>
          <p:cNvPr id="29" name="Text Box 51"/>
          <p:cNvSpPr txBox="1"/>
          <p:nvPr/>
        </p:nvSpPr>
        <p:spPr>
          <a:xfrm>
            <a:off x="6992152" y="3505668"/>
            <a:ext cx="1397635"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endParaRPr lang="en-US" dirty="0">
              <a:latin typeface="Times New Roman" panose="02020603050405020304" pitchFamily="18" charset="0"/>
              <a:cs typeface="Times New Roman" panose="02020603050405020304" pitchFamily="18" charset="0"/>
            </a:endParaRPr>
          </a:p>
        </p:txBody>
      </p:sp>
      <p:sp>
        <p:nvSpPr>
          <p:cNvPr id="30" name="Text Box 52"/>
          <p:cNvSpPr txBox="1"/>
          <p:nvPr/>
        </p:nvSpPr>
        <p:spPr>
          <a:xfrm>
            <a:off x="8560050" y="1757215"/>
            <a:ext cx="961375"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Không</a:t>
            </a:r>
            <a:endParaRPr lang="en-US" dirty="0">
              <a:latin typeface="Times New Roman" panose="02020603050405020304" pitchFamily="18" charset="0"/>
              <a:cs typeface="Times New Roman" panose="02020603050405020304" pitchFamily="18" charset="0"/>
            </a:endParaRPr>
          </a:p>
        </p:txBody>
      </p:sp>
      <p:sp>
        <p:nvSpPr>
          <p:cNvPr id="35" name="Text Box 54"/>
          <p:cNvSpPr txBox="1"/>
          <p:nvPr/>
        </p:nvSpPr>
        <p:spPr>
          <a:xfrm>
            <a:off x="5657769" y="3611554"/>
            <a:ext cx="116014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Sai</a:t>
            </a:r>
          </a:p>
        </p:txBody>
      </p:sp>
      <p:sp>
        <p:nvSpPr>
          <p:cNvPr id="36" name="Text Box 55"/>
          <p:cNvSpPr txBox="1"/>
          <p:nvPr/>
        </p:nvSpPr>
        <p:spPr>
          <a:xfrm>
            <a:off x="7177083" y="5155477"/>
            <a:ext cx="707472"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Đúng</a:t>
            </a:r>
            <a:endParaRPr lang="en-US" dirty="0">
              <a:latin typeface="Times New Roman" panose="02020603050405020304" pitchFamily="18" charset="0"/>
              <a:cs typeface="Times New Roman" panose="02020603050405020304" pitchFamily="18" charset="0"/>
            </a:endParaRPr>
          </a:p>
        </p:txBody>
      </p:sp>
      <p:sp>
        <p:nvSpPr>
          <p:cNvPr id="37" name="Text Box 56"/>
          <p:cNvSpPr txBox="1"/>
          <p:nvPr/>
        </p:nvSpPr>
        <p:spPr>
          <a:xfrm>
            <a:off x="2474045" y="3943416"/>
            <a:ext cx="6985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Sai</a:t>
            </a:r>
          </a:p>
        </p:txBody>
      </p:sp>
      <p:sp>
        <p:nvSpPr>
          <p:cNvPr id="38" name="Text Box 57"/>
          <p:cNvSpPr txBox="1"/>
          <p:nvPr/>
        </p:nvSpPr>
        <p:spPr>
          <a:xfrm>
            <a:off x="2508004" y="5210603"/>
            <a:ext cx="1120387"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Đúng</a:t>
            </a:r>
            <a:endParaRPr lang="en-US" dirty="0">
              <a:latin typeface="Times New Roman" panose="02020603050405020304" pitchFamily="18" charset="0"/>
              <a:cs typeface="Times New Roman" panose="02020603050405020304" pitchFamily="18" charset="0"/>
            </a:endParaRPr>
          </a:p>
        </p:txBody>
      </p:sp>
      <p:cxnSp>
        <p:nvCxnSpPr>
          <p:cNvPr id="39" name="Elbow Connector 38"/>
          <p:cNvCxnSpPr>
            <a:stCxn id="22" idx="2"/>
            <a:endCxn id="23" idx="3"/>
          </p:cNvCxnSpPr>
          <p:nvPr/>
        </p:nvCxnSpPr>
        <p:spPr>
          <a:xfrm rot="5400000">
            <a:off x="4161568" y="4269449"/>
            <a:ext cx="438644" cy="65193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0" name="Elbow Connector 39"/>
          <p:cNvCxnSpPr>
            <a:stCxn id="18" idx="0"/>
            <a:endCxn id="22" idx="3"/>
          </p:cNvCxnSpPr>
          <p:nvPr/>
        </p:nvCxnSpPr>
        <p:spPr>
          <a:xfrm rot="16200000" flipV="1">
            <a:off x="6016379" y="3316445"/>
            <a:ext cx="448945" cy="167035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1" name="Elbow Connector 40"/>
          <p:cNvCxnSpPr>
            <a:stCxn id="12" idx="2"/>
            <a:endCxn id="15" idx="1"/>
          </p:cNvCxnSpPr>
          <p:nvPr/>
        </p:nvCxnSpPr>
        <p:spPr>
          <a:xfrm rot="5400000" flipH="1" flipV="1">
            <a:off x="7358788" y="2218345"/>
            <a:ext cx="745933" cy="1422247"/>
          </a:xfrm>
          <a:prstGeom prst="bentConnector4">
            <a:avLst>
              <a:gd name="adj1" fmla="val -30646"/>
              <a:gd name="adj2" fmla="val 91841"/>
            </a:avLst>
          </a:prstGeom>
          <a:ln>
            <a:tailEnd type="triangle"/>
          </a:ln>
        </p:spPr>
        <p:style>
          <a:lnRef idx="2">
            <a:schemeClr val="dk1"/>
          </a:lnRef>
          <a:fillRef idx="0">
            <a:schemeClr val="dk1"/>
          </a:fillRef>
          <a:effectRef idx="1">
            <a:schemeClr val="dk1"/>
          </a:effectRef>
          <a:fontRef idx="minor">
            <a:schemeClr val="tx1"/>
          </a:fontRef>
        </p:style>
      </p:cxnSp>
      <p:cxnSp>
        <p:nvCxnSpPr>
          <p:cNvPr id="42" name="Elbow Connector 41"/>
          <p:cNvCxnSpPr>
            <a:stCxn id="12" idx="0"/>
            <a:endCxn id="11" idx="0"/>
          </p:cNvCxnSpPr>
          <p:nvPr/>
        </p:nvCxnSpPr>
        <p:spPr>
          <a:xfrm rot="16200000" flipH="1" flipV="1">
            <a:off x="5711335" y="802915"/>
            <a:ext cx="310299" cy="2308295"/>
          </a:xfrm>
          <a:prstGeom prst="bentConnector3">
            <a:avLst>
              <a:gd name="adj1" fmla="val -73671"/>
            </a:avLst>
          </a:prstGeom>
          <a:ln>
            <a:tailEnd type="triangle"/>
          </a:ln>
        </p:spPr>
        <p:style>
          <a:lnRef idx="2">
            <a:schemeClr val="dk1"/>
          </a:lnRef>
          <a:fillRef idx="0">
            <a:schemeClr val="dk1"/>
          </a:fillRef>
          <a:effectRef idx="1">
            <a:schemeClr val="dk1"/>
          </a:effectRef>
          <a:fontRef idx="minor">
            <a:schemeClr val="tx1"/>
          </a:fontRef>
        </p:style>
      </p:cxnSp>
      <p:cxnSp>
        <p:nvCxnSpPr>
          <p:cNvPr id="43" name="Elbow Connector 42"/>
          <p:cNvCxnSpPr>
            <a:stCxn id="24" idx="5"/>
            <a:endCxn id="32" idx="2"/>
          </p:cNvCxnSpPr>
          <p:nvPr/>
        </p:nvCxnSpPr>
        <p:spPr>
          <a:xfrm rot="10800000" flipH="1" flipV="1">
            <a:off x="1855547" y="3510673"/>
            <a:ext cx="7665880" cy="1755055"/>
          </a:xfrm>
          <a:prstGeom prst="bentConnector4">
            <a:avLst>
              <a:gd name="adj1" fmla="val -18997"/>
              <a:gd name="adj2" fmla="val 176653"/>
            </a:avLst>
          </a:prstGeom>
          <a:ln>
            <a:tailEnd type="triangle"/>
          </a:ln>
        </p:spPr>
        <p:style>
          <a:lnRef idx="2">
            <a:schemeClr val="dk1"/>
          </a:lnRef>
          <a:fillRef idx="0">
            <a:schemeClr val="dk1"/>
          </a:fillRef>
          <a:effectRef idx="1">
            <a:schemeClr val="dk1"/>
          </a:effectRef>
          <a:fontRef idx="minor">
            <a:schemeClr val="tx1"/>
          </a:fontRef>
        </p:style>
      </p:cxnSp>
      <p:cxnSp>
        <p:nvCxnSpPr>
          <p:cNvPr id="44" name="Elbow Connector 43"/>
          <p:cNvCxnSpPr>
            <a:stCxn id="25" idx="4"/>
            <a:endCxn id="32" idx="2"/>
          </p:cNvCxnSpPr>
          <p:nvPr/>
        </p:nvCxnSpPr>
        <p:spPr>
          <a:xfrm rot="5400000" flipH="1" flipV="1">
            <a:off x="5382551" y="2340021"/>
            <a:ext cx="1213167" cy="7064583"/>
          </a:xfrm>
          <a:prstGeom prst="bentConnector3">
            <a:avLst>
              <a:gd name="adj1" fmla="val -10992"/>
            </a:avLst>
          </a:prstGeom>
          <a:ln>
            <a:tailEnd type="triangle"/>
          </a:ln>
        </p:spPr>
        <p:style>
          <a:lnRef idx="2">
            <a:schemeClr val="dk1"/>
          </a:lnRef>
          <a:fillRef idx="0">
            <a:schemeClr val="dk1"/>
          </a:fillRef>
          <a:effectRef idx="1">
            <a:schemeClr val="dk1"/>
          </a:effectRef>
          <a:fontRef idx="minor">
            <a:schemeClr val="tx1"/>
          </a:fontRef>
        </p:style>
      </p:cxnSp>
      <p:cxnSp>
        <p:nvCxnSpPr>
          <p:cNvPr id="45" name="Elbow Connector 44"/>
          <p:cNvCxnSpPr>
            <a:stCxn id="20" idx="4"/>
            <a:endCxn id="32" idx="2"/>
          </p:cNvCxnSpPr>
          <p:nvPr/>
        </p:nvCxnSpPr>
        <p:spPr>
          <a:xfrm rot="5400000" flipH="1" flipV="1">
            <a:off x="7719932" y="4611044"/>
            <a:ext cx="1146810" cy="2456180"/>
          </a:xfrm>
          <a:prstGeom prst="bentConnector3">
            <a:avLst>
              <a:gd name="adj1" fmla="val -17409"/>
            </a:avLst>
          </a:prstGeom>
          <a:ln>
            <a:tailEnd type="triangle"/>
          </a:ln>
        </p:spPr>
        <p:style>
          <a:lnRef idx="2">
            <a:schemeClr val="dk1"/>
          </a:lnRef>
          <a:fillRef idx="0">
            <a:schemeClr val="dk1"/>
          </a:fillRef>
          <a:effectRef idx="1">
            <a:schemeClr val="dk1"/>
          </a:effectRef>
          <a:fontRef idx="minor">
            <a:schemeClr val="tx1"/>
          </a:fontRef>
        </p:style>
      </p:cxnSp>
      <p:sp>
        <p:nvSpPr>
          <p:cNvPr id="47" name="Parallelogram 46"/>
          <p:cNvSpPr/>
          <p:nvPr/>
        </p:nvSpPr>
        <p:spPr>
          <a:xfrm>
            <a:off x="8739104" y="4366324"/>
            <a:ext cx="1564643" cy="887730"/>
          </a:xfrm>
          <a:prstGeom prst="parallelogram">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Đo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cách</a:t>
            </a:r>
            <a:endParaRPr lang="en-US" dirty="0">
              <a:latin typeface="Times New Roman" panose="02020603050405020304" pitchFamily="18" charset="0"/>
              <a:cs typeface="Times New Roman" panose="02020603050405020304" pitchFamily="18" charset="0"/>
            </a:endParaRPr>
          </a:p>
        </p:txBody>
      </p:sp>
      <p:cxnSp>
        <p:nvCxnSpPr>
          <p:cNvPr id="49" name="Straight Arrow Connector 48"/>
          <p:cNvCxnSpPr>
            <a:stCxn id="15" idx="2"/>
            <a:endCxn id="47" idx="0"/>
          </p:cNvCxnSpPr>
          <p:nvPr/>
        </p:nvCxnSpPr>
        <p:spPr>
          <a:xfrm flipH="1">
            <a:off x="9521426" y="2997509"/>
            <a:ext cx="1" cy="13688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47" idx="5"/>
            <a:endCxn id="18" idx="3"/>
          </p:cNvCxnSpPr>
          <p:nvPr/>
        </p:nvCxnSpPr>
        <p:spPr>
          <a:xfrm flipH="1">
            <a:off x="8321594" y="4810189"/>
            <a:ext cx="417510" cy="69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5" name="Text Box 52"/>
          <p:cNvSpPr txBox="1"/>
          <p:nvPr/>
        </p:nvSpPr>
        <p:spPr>
          <a:xfrm>
            <a:off x="9464035" y="3499139"/>
            <a:ext cx="618973" cy="369332"/>
          </a:xfrm>
          <a:prstGeom prst="rect">
            <a:avLst/>
          </a:prstGeom>
          <a:noFill/>
        </p:spPr>
        <p:txBody>
          <a:bodyPr wrap="square" rtlCol="0">
            <a:spAutoFit/>
          </a:bodyPr>
          <a:lstStyle/>
          <a:p>
            <a:pPr algn="ctr"/>
            <a:r>
              <a:rPr lang="en-US" dirty="0" err="1" smtClean="0">
                <a:latin typeface="Times New Roman" panose="02020603050405020304" pitchFamily="18" charset="0"/>
                <a:cs typeface="Times New Roman" panose="02020603050405020304" pitchFamily="18" charset="0"/>
              </a:rPr>
              <a:t>Có</a:t>
            </a:r>
            <a:endParaRPr lang="en-US"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3. L</a:t>
            </a:r>
            <a:r>
              <a:rPr lang="vi-VN" sz="2400" b="1" dirty="0">
                <a:solidFill>
                  <a:srgbClr val="0070C0"/>
                </a:solidFill>
                <a:latin typeface="Times New Roman" panose="02020603050405020304" pitchFamily="18" charset="0"/>
                <a:cs typeface="Times New Roman" panose="02020603050405020304" pitchFamily="18" charset="0"/>
              </a:rPr>
              <a:t>ư</a:t>
            </a:r>
            <a:r>
              <a:rPr lang="en-US" sz="2400" b="1" dirty="0">
                <a:solidFill>
                  <a:srgbClr val="0070C0"/>
                </a:solidFill>
                <a:latin typeface="Times New Roman" panose="02020603050405020304" pitchFamily="18" charset="0"/>
                <a:cs typeface="Times New Roman" panose="02020603050405020304" pitchFamily="18" charset="0"/>
              </a:rPr>
              <a:t>u </a:t>
            </a:r>
            <a:r>
              <a:rPr lang="en-US" sz="2400" b="1" dirty="0" err="1">
                <a:solidFill>
                  <a:srgbClr val="0070C0"/>
                </a:solidFill>
                <a:latin typeface="Times New Roman" panose="02020603050405020304" pitchFamily="18" charset="0"/>
                <a:cs typeface="Times New Roman" panose="02020603050405020304" pitchFamily="18" charset="0"/>
              </a:rPr>
              <a:t>đồ</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thuật</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toán</a:t>
            </a:r>
            <a:endParaRPr lang="vi-VN" sz="2400" b="1" dirty="0">
              <a:solidFill>
                <a:srgbClr val="0070C0"/>
              </a:solidFill>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xmlns="" id="{A2C5773C-2496-424C-B0E1-FA2911F54818}"/>
              </a:ext>
            </a:extLst>
          </p:cNvPr>
          <p:cNvSpPr txBox="1"/>
          <p:nvPr/>
        </p:nvSpPr>
        <p:spPr>
          <a:xfrm>
            <a:off x="976444" y="1169475"/>
            <a:ext cx="4154870"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a. </a:t>
            </a:r>
            <a:r>
              <a:rPr lang="en-US" sz="2200" b="1" dirty="0" err="1" smtClean="0">
                <a:latin typeface="Times New Roman" panose="02020603050405020304" pitchFamily="18" charset="0"/>
                <a:cs typeface="Times New Roman" panose="02020603050405020304" pitchFamily="18" charset="0"/>
              </a:rPr>
              <a:t>Thuật</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toán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điều</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khiển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xe</a:t>
            </a:r>
            <a:endParaRPr lang="vi-V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06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500"/>
                                        <p:tgtEl>
                                          <p:spTgt spid="5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500"/>
                                        <p:tgtEl>
                                          <p:spTgt spid="5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500"/>
                                        <p:tgtEl>
                                          <p:spTgt spid="4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fade">
                                      <p:cBhvr>
                                        <p:cTn id="96" dur="500"/>
                                        <p:tgtEl>
                                          <p:spTgt spid="2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500"/>
                                        <p:tgtEl>
                                          <p:spTgt spid="35"/>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fade">
                                      <p:cBhvr>
                                        <p:cTn id="104" dur="500"/>
                                        <p:tgtEl>
                                          <p:spTgt spid="3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fade">
                                      <p:cBhvr>
                                        <p:cTn id="112" dur="500"/>
                                        <p:tgtEl>
                                          <p:spTgt spid="2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fade">
                                      <p:cBhvr>
                                        <p:cTn id="115" dur="500"/>
                                        <p:tgtEl>
                                          <p:spTgt spid="3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4"/>
                                        </p:tgtEl>
                                        <p:attrNameLst>
                                          <p:attrName>style.visibility</p:attrName>
                                        </p:attrNameLst>
                                      </p:cBhvr>
                                      <p:to>
                                        <p:strVal val="visible"/>
                                      </p:to>
                                    </p:set>
                                    <p:animEffect transition="in" filter="fade">
                                      <p:cBhvr>
                                        <p:cTn id="118" dur="500"/>
                                        <p:tgtEl>
                                          <p:spTgt spid="24"/>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fade">
                                      <p:cBhvr>
                                        <p:cTn id="123" dur="500"/>
                                        <p:tgtEl>
                                          <p:spTgt spid="43"/>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7"/>
                                        </p:tgtEl>
                                        <p:attrNameLst>
                                          <p:attrName>style.visibility</p:attrName>
                                        </p:attrNameLst>
                                      </p:cBhvr>
                                      <p:to>
                                        <p:strVal val="visible"/>
                                      </p:to>
                                    </p:set>
                                    <p:animEffect transition="in" filter="fade">
                                      <p:cBhvr>
                                        <p:cTn id="128" dur="500"/>
                                        <p:tgtEl>
                                          <p:spTgt spid="27"/>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fade">
                                      <p:cBhvr>
                                        <p:cTn id="131" dur="500"/>
                                        <p:tgtEl>
                                          <p:spTgt spid="38"/>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5"/>
                                        </p:tgtEl>
                                        <p:attrNameLst>
                                          <p:attrName>style.visibility</p:attrName>
                                        </p:attrNameLst>
                                      </p:cBhvr>
                                      <p:to>
                                        <p:strVal val="visible"/>
                                      </p:to>
                                    </p:set>
                                    <p:animEffect transition="in" filter="fade">
                                      <p:cBhvr>
                                        <p:cTn id="134" dur="500"/>
                                        <p:tgtEl>
                                          <p:spTgt spid="25"/>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fade">
                                      <p:cBhvr>
                                        <p:cTn id="13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8" grpId="0" animBg="1"/>
      <p:bldP spid="20" grpId="0" animBg="1"/>
      <p:bldP spid="22" grpId="0" animBg="1"/>
      <p:bldP spid="23" grpId="0" animBg="1"/>
      <p:bldP spid="24" grpId="0" animBg="1"/>
      <p:bldP spid="25" grpId="0" animBg="1"/>
      <p:bldP spid="28" grpId="0" animBg="1"/>
      <p:bldP spid="29" grpId="0"/>
      <p:bldP spid="30" grpId="0"/>
      <p:bldP spid="35" grpId="0"/>
      <p:bldP spid="36" grpId="0"/>
      <p:bldP spid="37" grpId="0"/>
      <p:bldP spid="38" grpId="0"/>
      <p:bldP spid="47" grpId="0" animBg="1"/>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7">
            <a:extLst>
              <a:ext uri="{FF2B5EF4-FFF2-40B4-BE49-F238E27FC236}">
                <a16:creationId xmlns:a16="http://schemas.microsoft.com/office/drawing/2014/main" xmlns="" id="{E6476CD7-4C8E-4427-88FA-A5F23B8670B2}"/>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II. THIẾT KẾ HỆ THỐNG</a:t>
            </a:r>
          </a:p>
        </p:txBody>
      </p:sp>
      <p:sp>
        <p:nvSpPr>
          <p:cNvPr id="4" name="Oval 3">
            <a:extLst>
              <a:ext uri="{FF2B5EF4-FFF2-40B4-BE49-F238E27FC236}">
                <a16:creationId xmlns:a16="http://schemas.microsoft.com/office/drawing/2014/main" xmlns="" id="{94C00E8D-D956-4B57-88CB-D501663E9B27}"/>
              </a:ext>
            </a:extLst>
          </p:cNvPr>
          <p:cNvSpPr/>
          <p:nvPr/>
        </p:nvSpPr>
        <p:spPr>
          <a:xfrm>
            <a:off x="2526203" y="1849738"/>
            <a:ext cx="1264920" cy="7030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Begin</a:t>
            </a:r>
          </a:p>
        </p:txBody>
      </p:sp>
      <p:sp>
        <p:nvSpPr>
          <p:cNvPr id="5" name="Parallelogram 4">
            <a:extLst>
              <a:ext uri="{FF2B5EF4-FFF2-40B4-BE49-F238E27FC236}">
                <a16:creationId xmlns:a16="http://schemas.microsoft.com/office/drawing/2014/main" xmlns="" id="{87D6C43A-E933-4037-86BA-556182A96488}"/>
              </a:ext>
            </a:extLst>
          </p:cNvPr>
          <p:cNvSpPr/>
          <p:nvPr/>
        </p:nvSpPr>
        <p:spPr>
          <a:xfrm>
            <a:off x="4423584" y="1902414"/>
            <a:ext cx="1416685" cy="584775"/>
          </a:xfrm>
          <a:prstGeom prst="parallelogram">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Reset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endParaRPr lang="en-US" sz="2000" dirty="0">
              <a:latin typeface="Times New Roman" panose="02020603050405020304" pitchFamily="18" charset="0"/>
              <a:cs typeface="Times New Roman" panose="02020603050405020304" pitchFamily="18" charset="0"/>
            </a:endParaRPr>
          </a:p>
        </p:txBody>
      </p:sp>
      <p:sp>
        <p:nvSpPr>
          <p:cNvPr id="6" name="Diamond 5">
            <a:extLst>
              <a:ext uri="{FF2B5EF4-FFF2-40B4-BE49-F238E27FC236}">
                <a16:creationId xmlns:a16="http://schemas.microsoft.com/office/drawing/2014/main" xmlns="" id="{4C17B3E2-E7A8-4D66-9FC9-6480285CD253}"/>
              </a:ext>
            </a:extLst>
          </p:cNvPr>
          <p:cNvSpPr/>
          <p:nvPr/>
        </p:nvSpPr>
        <p:spPr>
          <a:xfrm>
            <a:off x="3642330" y="2749282"/>
            <a:ext cx="2979190" cy="159774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Node MCU ESP826 connect </a:t>
            </a:r>
            <a:r>
              <a:rPr lang="en-US" sz="2000" dirty="0" err="1">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xmlns="" id="{FFA7B0AC-F889-4EB6-B0A0-6D43750A6347}"/>
              </a:ext>
            </a:extLst>
          </p:cNvPr>
          <p:cNvSpPr/>
          <p:nvPr/>
        </p:nvSpPr>
        <p:spPr>
          <a:xfrm>
            <a:off x="4442634" y="4625567"/>
            <a:ext cx="1397635" cy="5957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Đo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endParaRPr lang="en-US" sz="2000" dirty="0">
              <a:latin typeface="Times New Roman" panose="02020603050405020304" pitchFamily="18" charset="0"/>
              <a:cs typeface="Times New Roman" panose="02020603050405020304" pitchFamily="18" charset="0"/>
            </a:endParaRPr>
          </a:p>
        </p:txBody>
      </p:sp>
      <p:sp>
        <p:nvSpPr>
          <p:cNvPr id="8" name="Diamond 7">
            <a:extLst>
              <a:ext uri="{FF2B5EF4-FFF2-40B4-BE49-F238E27FC236}">
                <a16:creationId xmlns:a16="http://schemas.microsoft.com/office/drawing/2014/main" xmlns="" id="{CDFEEDB0-E51C-4912-A33D-4652EBBA5486}"/>
              </a:ext>
            </a:extLst>
          </p:cNvPr>
          <p:cNvSpPr/>
          <p:nvPr/>
        </p:nvSpPr>
        <p:spPr>
          <a:xfrm>
            <a:off x="4062903" y="5462201"/>
            <a:ext cx="2157095" cy="88201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T&gt;32</a:t>
            </a:r>
          </a:p>
        </p:txBody>
      </p:sp>
      <p:sp>
        <p:nvSpPr>
          <p:cNvPr id="9" name="Parallelogram 8">
            <a:extLst>
              <a:ext uri="{FF2B5EF4-FFF2-40B4-BE49-F238E27FC236}">
                <a16:creationId xmlns:a16="http://schemas.microsoft.com/office/drawing/2014/main" xmlns="" id="{C057ECBA-2AB0-47CD-97A9-CC71647D518E}"/>
              </a:ext>
            </a:extLst>
          </p:cNvPr>
          <p:cNvSpPr/>
          <p:nvPr/>
        </p:nvSpPr>
        <p:spPr>
          <a:xfrm>
            <a:off x="6813665" y="5569486"/>
            <a:ext cx="1416685" cy="672723"/>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relay</a:t>
            </a:r>
          </a:p>
        </p:txBody>
      </p:sp>
      <p:cxnSp>
        <p:nvCxnSpPr>
          <p:cNvPr id="17" name="Straight Arrow Connector 16">
            <a:extLst>
              <a:ext uri="{FF2B5EF4-FFF2-40B4-BE49-F238E27FC236}">
                <a16:creationId xmlns:a16="http://schemas.microsoft.com/office/drawing/2014/main" xmlns="" id="{BE78CA35-BFA0-49F0-B910-47A48509D037}"/>
              </a:ext>
            </a:extLst>
          </p:cNvPr>
          <p:cNvCxnSpPr>
            <a:stCxn id="8" idx="3"/>
            <a:endCxn id="9" idx="5"/>
          </p:cNvCxnSpPr>
          <p:nvPr/>
        </p:nvCxnSpPr>
        <p:spPr>
          <a:xfrm>
            <a:off x="6219998" y="5903209"/>
            <a:ext cx="677757" cy="2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xmlns="" id="{7CA0AD1F-71C5-4E1D-AB54-EB1D8E04C60E}"/>
              </a:ext>
            </a:extLst>
          </p:cNvPr>
          <p:cNvCxnSpPr>
            <a:cxnSpLocks/>
            <a:stCxn id="7" idx="2"/>
            <a:endCxn id="8" idx="0"/>
          </p:cNvCxnSpPr>
          <p:nvPr/>
        </p:nvCxnSpPr>
        <p:spPr>
          <a:xfrm flipH="1">
            <a:off x="5141451" y="5221312"/>
            <a:ext cx="1" cy="240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xmlns="" id="{702CA94C-0D48-444B-9D80-BF7AA9F0E9A9}"/>
              </a:ext>
            </a:extLst>
          </p:cNvPr>
          <p:cNvCxnSpPr>
            <a:stCxn id="6" idx="2"/>
            <a:endCxn id="7" idx="0"/>
          </p:cNvCxnSpPr>
          <p:nvPr/>
        </p:nvCxnSpPr>
        <p:spPr>
          <a:xfrm>
            <a:off x="5131925" y="4347024"/>
            <a:ext cx="9527" cy="2785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xmlns="" id="{BEE5242C-BC55-4D2C-8C65-ACEFEBBA7576}"/>
              </a:ext>
            </a:extLst>
          </p:cNvPr>
          <p:cNvCxnSpPr>
            <a:stCxn id="5" idx="3"/>
            <a:endCxn id="6" idx="0"/>
          </p:cNvCxnSpPr>
          <p:nvPr/>
        </p:nvCxnSpPr>
        <p:spPr>
          <a:xfrm flipH="1">
            <a:off x="5131925" y="2487189"/>
            <a:ext cx="2" cy="262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xmlns="" id="{2D7479F1-F098-406E-B3CB-254D4BBB74EC}"/>
              </a:ext>
            </a:extLst>
          </p:cNvPr>
          <p:cNvCxnSpPr>
            <a:stCxn id="4" idx="6"/>
            <a:endCxn id="5" idx="5"/>
          </p:cNvCxnSpPr>
          <p:nvPr/>
        </p:nvCxnSpPr>
        <p:spPr>
          <a:xfrm flipV="1">
            <a:off x="3791123" y="2194802"/>
            <a:ext cx="632461" cy="64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xmlns="" id="{54C96755-0AA0-4FCE-A2CE-EB1BB40D1C4A}"/>
              </a:ext>
            </a:extLst>
          </p:cNvPr>
          <p:cNvSpPr txBox="1"/>
          <p:nvPr/>
        </p:nvSpPr>
        <p:spPr>
          <a:xfrm>
            <a:off x="6306387" y="3137403"/>
            <a:ext cx="1731818" cy="369332"/>
          </a:xfrm>
          <a:prstGeom prst="rect">
            <a:avLst/>
          </a:prstGeom>
          <a:noFill/>
        </p:spPr>
        <p:txBody>
          <a:bodyPr wrap="square" rtlCol="0">
            <a:spAutoFit/>
          </a:bodyPr>
          <a:lstStyle/>
          <a:p>
            <a:r>
              <a:rPr lang="en-US" dirty="0"/>
              <a:t>Ch</a:t>
            </a:r>
            <a:r>
              <a:rPr lang="vi-VN" dirty="0"/>
              <a:t>ư</a:t>
            </a:r>
            <a:r>
              <a:rPr lang="en-US" dirty="0"/>
              <a:t>a </a:t>
            </a:r>
            <a:r>
              <a:rPr lang="en-US" dirty="0" err="1"/>
              <a:t>kết</a:t>
            </a:r>
            <a:r>
              <a:rPr lang="en-US" dirty="0"/>
              <a:t> </a:t>
            </a:r>
            <a:r>
              <a:rPr lang="en-US" dirty="0" err="1"/>
              <a:t>nối</a:t>
            </a:r>
            <a:endParaRPr lang="vi-VN" dirty="0"/>
          </a:p>
        </p:txBody>
      </p:sp>
      <p:sp>
        <p:nvSpPr>
          <p:cNvPr id="51" name="TextBox 50">
            <a:extLst>
              <a:ext uri="{FF2B5EF4-FFF2-40B4-BE49-F238E27FC236}">
                <a16:creationId xmlns:a16="http://schemas.microsoft.com/office/drawing/2014/main" xmlns="" id="{7924415D-CFEE-4A35-975A-0E70FC305798}"/>
              </a:ext>
            </a:extLst>
          </p:cNvPr>
          <p:cNvSpPr txBox="1"/>
          <p:nvPr/>
        </p:nvSpPr>
        <p:spPr>
          <a:xfrm>
            <a:off x="5375331" y="4197372"/>
            <a:ext cx="1330847" cy="369332"/>
          </a:xfrm>
          <a:prstGeom prst="rect">
            <a:avLst/>
          </a:prstGeom>
          <a:noFill/>
        </p:spPr>
        <p:txBody>
          <a:bodyPr wrap="square" rtlCol="0">
            <a:spAutoFit/>
          </a:bodyPr>
          <a:lstStyle/>
          <a:p>
            <a:r>
              <a:rPr lang="en-US" dirty="0" err="1"/>
              <a:t>Đã</a:t>
            </a:r>
            <a:r>
              <a:rPr lang="en-US" dirty="0"/>
              <a:t> </a:t>
            </a:r>
            <a:r>
              <a:rPr lang="en-US" dirty="0" err="1"/>
              <a:t>kết</a:t>
            </a:r>
            <a:r>
              <a:rPr lang="en-US" dirty="0"/>
              <a:t> </a:t>
            </a:r>
            <a:r>
              <a:rPr lang="en-US" dirty="0" err="1"/>
              <a:t>nối</a:t>
            </a:r>
            <a:endParaRPr lang="vi-VN" dirty="0"/>
          </a:p>
        </p:txBody>
      </p:sp>
      <p:sp>
        <p:nvSpPr>
          <p:cNvPr id="52" name="TextBox 51">
            <a:extLst>
              <a:ext uri="{FF2B5EF4-FFF2-40B4-BE49-F238E27FC236}">
                <a16:creationId xmlns:a16="http://schemas.microsoft.com/office/drawing/2014/main" xmlns="" id="{8AFAC6CA-3844-42E9-804B-E5D8A8177D72}"/>
              </a:ext>
            </a:extLst>
          </p:cNvPr>
          <p:cNvSpPr txBox="1"/>
          <p:nvPr/>
        </p:nvSpPr>
        <p:spPr>
          <a:xfrm>
            <a:off x="6210473" y="5478697"/>
            <a:ext cx="758422" cy="369332"/>
          </a:xfrm>
          <a:prstGeom prst="rect">
            <a:avLst/>
          </a:prstGeom>
          <a:noFill/>
        </p:spPr>
        <p:txBody>
          <a:bodyPr wrap="square" rtlCol="0">
            <a:spAutoFit/>
          </a:bodyPr>
          <a:lstStyle/>
          <a:p>
            <a:r>
              <a:rPr lang="en-US" dirty="0" err="1"/>
              <a:t>Đúng</a:t>
            </a:r>
            <a:endParaRPr lang="vi-VN" dirty="0"/>
          </a:p>
        </p:txBody>
      </p:sp>
      <p:sp>
        <p:nvSpPr>
          <p:cNvPr id="53" name="TextBox 52">
            <a:extLst>
              <a:ext uri="{FF2B5EF4-FFF2-40B4-BE49-F238E27FC236}">
                <a16:creationId xmlns:a16="http://schemas.microsoft.com/office/drawing/2014/main" xmlns="" id="{E86E5416-AD89-47A1-BB01-2FB277927AB5}"/>
              </a:ext>
            </a:extLst>
          </p:cNvPr>
          <p:cNvSpPr txBox="1"/>
          <p:nvPr/>
        </p:nvSpPr>
        <p:spPr>
          <a:xfrm>
            <a:off x="3294956" y="5548779"/>
            <a:ext cx="678840" cy="369332"/>
          </a:xfrm>
          <a:prstGeom prst="rect">
            <a:avLst/>
          </a:prstGeom>
          <a:noFill/>
        </p:spPr>
        <p:txBody>
          <a:bodyPr wrap="square" rtlCol="0">
            <a:spAutoFit/>
          </a:bodyPr>
          <a:lstStyle/>
          <a:p>
            <a:r>
              <a:rPr lang="en-US" dirty="0"/>
              <a:t>Sai</a:t>
            </a:r>
            <a:endParaRPr lang="vi-VN" dirty="0"/>
          </a:p>
        </p:txBody>
      </p:sp>
      <p:cxnSp>
        <p:nvCxnSpPr>
          <p:cNvPr id="12" name="Elbow Connector 11"/>
          <p:cNvCxnSpPr>
            <a:stCxn id="6" idx="3"/>
            <a:endCxn id="5" idx="2"/>
          </p:cNvCxnSpPr>
          <p:nvPr/>
        </p:nvCxnSpPr>
        <p:spPr>
          <a:xfrm flipH="1" flipV="1">
            <a:off x="5840269" y="2194802"/>
            <a:ext cx="781251" cy="1353351"/>
          </a:xfrm>
          <a:prstGeom prst="bentConnector3">
            <a:avLst>
              <a:gd name="adj1" fmla="val -151181"/>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8" idx="1"/>
            <a:endCxn id="7" idx="1"/>
          </p:cNvCxnSpPr>
          <p:nvPr/>
        </p:nvCxnSpPr>
        <p:spPr>
          <a:xfrm rot="10800000" flipH="1">
            <a:off x="4062902" y="4923441"/>
            <a:ext cx="379731" cy="979769"/>
          </a:xfrm>
          <a:prstGeom prst="bentConnector3">
            <a:avLst>
              <a:gd name="adj1" fmla="val -60201"/>
            </a:avLst>
          </a:prstGeom>
          <a:ln>
            <a:tailEnd type="triangle"/>
          </a:ln>
        </p:spPr>
        <p:style>
          <a:lnRef idx="2">
            <a:schemeClr val="dk1"/>
          </a:lnRef>
          <a:fillRef idx="0">
            <a:schemeClr val="dk1"/>
          </a:fillRef>
          <a:effectRef idx="1">
            <a:schemeClr val="dk1"/>
          </a:effectRef>
          <a:fontRef idx="minor">
            <a:schemeClr val="tx1"/>
          </a:fontRef>
        </p:style>
      </p:cxnSp>
      <p:cxnSp>
        <p:nvCxnSpPr>
          <p:cNvPr id="26" name="Elbow Connector 25"/>
          <p:cNvCxnSpPr>
            <a:stCxn id="9" idx="0"/>
            <a:endCxn id="7" idx="3"/>
          </p:cNvCxnSpPr>
          <p:nvPr/>
        </p:nvCxnSpPr>
        <p:spPr>
          <a:xfrm rot="16200000" flipV="1">
            <a:off x="6358116" y="4405593"/>
            <a:ext cx="646046" cy="168173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3. L</a:t>
            </a:r>
            <a:r>
              <a:rPr lang="vi-VN" sz="2400" b="1" dirty="0">
                <a:solidFill>
                  <a:srgbClr val="0070C0"/>
                </a:solidFill>
                <a:latin typeface="Times New Roman" panose="02020603050405020304" pitchFamily="18" charset="0"/>
                <a:cs typeface="Times New Roman" panose="02020603050405020304" pitchFamily="18" charset="0"/>
              </a:rPr>
              <a:t>ư</a:t>
            </a:r>
            <a:r>
              <a:rPr lang="en-US" sz="2400" b="1" dirty="0">
                <a:solidFill>
                  <a:srgbClr val="0070C0"/>
                </a:solidFill>
                <a:latin typeface="Times New Roman" panose="02020603050405020304" pitchFamily="18" charset="0"/>
                <a:cs typeface="Times New Roman" panose="02020603050405020304" pitchFamily="18" charset="0"/>
              </a:rPr>
              <a:t>u </a:t>
            </a:r>
            <a:r>
              <a:rPr lang="en-US" sz="2400" b="1" dirty="0" err="1">
                <a:solidFill>
                  <a:srgbClr val="0070C0"/>
                </a:solidFill>
                <a:latin typeface="Times New Roman" panose="02020603050405020304" pitchFamily="18" charset="0"/>
                <a:cs typeface="Times New Roman" panose="02020603050405020304" pitchFamily="18" charset="0"/>
              </a:rPr>
              <a:t>đồ</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thuật</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toán</a:t>
            </a:r>
            <a:endParaRPr lang="vi-VN" sz="2400" b="1" dirty="0">
              <a:solidFill>
                <a:srgbClr val="0070C0"/>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xmlns="" id="{A2C5773C-2496-424C-B0E1-FA2911F54818}"/>
              </a:ext>
            </a:extLst>
          </p:cNvPr>
          <p:cNvSpPr txBox="1"/>
          <p:nvPr/>
        </p:nvSpPr>
        <p:spPr>
          <a:xfrm>
            <a:off x="976444" y="1169475"/>
            <a:ext cx="4154870"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b</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Thuật</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toán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điều</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khiển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quạt</a:t>
            </a:r>
            <a:endParaRPr lang="vi-V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66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childTnLst>
                                </p:cTn>
                              </p:par>
                              <p:par>
                                <p:cTn id="66" presetID="10"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50" grpId="0"/>
      <p:bldP spid="51" grpId="0"/>
      <p:bldP spid="52" grpId="0"/>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7">
            <a:extLst>
              <a:ext uri="{FF2B5EF4-FFF2-40B4-BE49-F238E27FC236}">
                <a16:creationId xmlns:a16="http://schemas.microsoft.com/office/drawing/2014/main" xmlns="" id="{7AB40BD4-961E-44D9-BC56-6E706E533779}"/>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II. THIẾT KẾ HỆ THỐNG</a:t>
            </a:r>
          </a:p>
        </p:txBody>
      </p:sp>
      <p:sp>
        <p:nvSpPr>
          <p:cNvPr id="4" name="TextBox 3">
            <a:extLst>
              <a:ext uri="{FF2B5EF4-FFF2-40B4-BE49-F238E27FC236}">
                <a16:creationId xmlns:a16="http://schemas.microsoft.com/office/drawing/2014/main" xmlns="" id="{A2C5773C-2496-424C-B0E1-FA2911F54818}"/>
              </a:ext>
            </a:extLst>
          </p:cNvPr>
          <p:cNvSpPr txBox="1"/>
          <p:nvPr/>
        </p:nvSpPr>
        <p:spPr>
          <a:xfrm>
            <a:off x="976444" y="1169475"/>
            <a:ext cx="4154870"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a. </a:t>
            </a:r>
            <a:r>
              <a:rPr lang="en-US" sz="2200" b="1" dirty="0" err="1">
                <a:latin typeface="Times New Roman" panose="02020603050405020304" pitchFamily="18" charset="0"/>
                <a:cs typeface="Times New Roman" panose="02020603050405020304" pitchFamily="18" charset="0"/>
              </a:rPr>
              <a:t>Giới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thiệu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phần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mềm</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blynk</a:t>
            </a:r>
            <a:endParaRPr lang="vi-VN" sz="2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5A6F147D-2E81-4681-BCE4-7169B6FB870A}"/>
              </a:ext>
            </a:extLst>
          </p:cNvPr>
          <p:cNvSpPr/>
          <p:nvPr/>
        </p:nvSpPr>
        <p:spPr>
          <a:xfrm>
            <a:off x="476579" y="1598251"/>
            <a:ext cx="6856909" cy="4760278"/>
          </a:xfrm>
          <a:prstGeom prst="rect">
            <a:avLst/>
          </a:prstGeom>
        </p:spPr>
        <p:txBody>
          <a:bodyPr wrap="square">
            <a:spAutoFit/>
          </a:bodyPr>
          <a:lstStyle/>
          <a:p>
            <a:pPr indent="278765" algn="just">
              <a:lnSpc>
                <a:spcPct val="150000"/>
              </a:lnSpc>
              <a:spcAft>
                <a:spcPts val="800"/>
              </a:spcAft>
            </a:pPr>
            <a:r>
              <a:rPr lang="en-US" sz="200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Blynk</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kế</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cho</a:t>
            </a:r>
            <a:r>
              <a:rPr lang="en-US" sz="2000" dirty="0">
                <a:latin typeface="Times New Roman" panose="02020603050405020304" pitchFamily="18" charset="0"/>
                <a:ea typeface="Calibri" panose="020F0502020204030204" pitchFamily="34" charset="0"/>
                <a:cs typeface="Times New Roman" panose="02020603050405020304" pitchFamily="18" charset="0"/>
              </a:rPr>
              <a:t> IOT(Internet Of Thing</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p>
          <a:p>
            <a:pPr indent="278765" algn="just">
              <a:lnSpc>
                <a:spcPct val="150000"/>
              </a:lnSpc>
              <a:spcAft>
                <a:spcPts val="800"/>
              </a:spcAft>
            </a:pP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Nó</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điều</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khiển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cứng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xa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p>
          <a:p>
            <a:pPr indent="278765" algn="just">
              <a:lnSpc>
                <a:spcPct val="150000"/>
              </a:lnSpc>
              <a:spcAft>
                <a:spcPts val="800"/>
              </a:spcAft>
            </a:pP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Có</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3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thành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phần</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chính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nền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tảng</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vi-VN"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Arial" panose="020B0604020202020204" pitchFamily="34" charset="0"/>
              <a:buChar char="•"/>
              <a:tabLst>
                <a:tab pos="266700" algn="l"/>
              </a:tabLs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Cho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phép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nhà</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triển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tạo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giao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diện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sự</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án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họ</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bằng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chức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năng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khác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nhau</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800"/>
              </a:spcAft>
              <a:buFont typeface="Arial" panose="020B0604020202020204" pitchFamily="34" charset="0"/>
              <a:buChar char="•"/>
              <a:tabLst>
                <a:tab pos="266700" algn="l"/>
              </a:tabLst>
            </a:pP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Blynk</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Server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chịu</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trách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nhiệm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tất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cả</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giao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tiếp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giữa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điện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thoại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thông</a:t>
            </a:r>
            <a:r>
              <a:rPr lang="en-US" sz="2000" dirty="0">
                <a:latin typeface="Times New Roman" panose="02020603050405020304" pitchFamily="18" charset="0"/>
                <a:ea typeface="Calibri" panose="020F0502020204030204" pitchFamily="34" charset="0"/>
                <a:cs typeface="Times New Roman" panose="02020603050405020304" pitchFamily="18" charset="0"/>
              </a:rPr>
              <a:t> minh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cứng</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800"/>
              </a:spcAft>
              <a:buFont typeface="Arial" panose="020B0604020202020204" pitchFamily="34" charset="0"/>
              <a:buChar char="•"/>
              <a:tabLst>
                <a:tab pos="266700" algn="l"/>
              </a:tabLst>
            </a:pP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Thư</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viện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Blynk</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tất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cả</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nền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tảng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cứng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phổ</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biến</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vi-V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Picture4">
            <a:extLst>
              <a:ext uri="{FF2B5EF4-FFF2-40B4-BE49-F238E27FC236}">
                <a16:creationId xmlns:a16="http://schemas.microsoft.com/office/drawing/2014/main" xmlns="" id="{DC72C229-FB45-4762-8A1F-E93CCBEC9862}"/>
              </a:ext>
            </a:extLst>
          </p:cNvPr>
          <p:cNvPicPr/>
          <p:nvPr/>
        </p:nvPicPr>
        <p:blipFill>
          <a:blip r:embed="rId2"/>
          <a:stretch>
            <a:fillRect/>
          </a:stretch>
        </p:blipFill>
        <p:spPr>
          <a:xfrm>
            <a:off x="7333488" y="1993392"/>
            <a:ext cx="4782312" cy="3758184"/>
          </a:xfrm>
          <a:prstGeom prst="rect">
            <a:avLst/>
          </a:prstGeom>
        </p:spPr>
      </p:pic>
      <p:sp>
        <p:nvSpPr>
          <p:cNvPr id="7" name="TextBox 6">
            <a:extLst>
              <a:ext uri="{FF2B5EF4-FFF2-40B4-BE49-F238E27FC236}">
                <a16:creationId xmlns:a16="http://schemas.microsoft.com/office/drawing/2014/main" xmlns="" id="{6FD37333-BB5A-4C83-B576-D781621A61C0}"/>
              </a:ext>
            </a:extLst>
          </p:cNvPr>
          <p:cNvSpPr txBox="1"/>
          <p:nvPr/>
        </p:nvSpPr>
        <p:spPr>
          <a:xfrm>
            <a:off x="854716" y="705699"/>
            <a:ext cx="9527366" cy="461665"/>
          </a:xfrm>
          <a:prstGeom prst="rect">
            <a:avLst/>
          </a:prstGeom>
          <a:noFill/>
        </p:spPr>
        <p:txBody>
          <a:bodyPr wrap="square" rtlCol="0">
            <a:spAutoFit/>
          </a:bodyPr>
          <a:lstStyle/>
          <a:p>
            <a:pPr algn="just"/>
            <a:r>
              <a:rPr lang="en-US" sz="2400" b="1" dirty="0">
                <a:solidFill>
                  <a:srgbClr val="0070C0"/>
                </a:solidFill>
                <a:latin typeface="Times New Roman" panose="02020603050405020304" pitchFamily="18" charset="0"/>
                <a:cs typeface="Times New Roman" panose="02020603050405020304" pitchFamily="18" charset="0"/>
              </a:rPr>
              <a:t>4</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Giám</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sát</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và</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điều</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khiển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mô</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hình</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hệ</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thống</a:t>
            </a:r>
            <a:r>
              <a:rPr lang="en-US" sz="2400" b="1" dirty="0">
                <a:solidFill>
                  <a:srgbClr val="0070C0"/>
                </a:solidFill>
                <a:latin typeface="Times New Roman" panose="02020603050405020304" pitchFamily="18" charset="0"/>
                <a:cs typeface="Times New Roman" panose="02020603050405020304" pitchFamily="18" charset="0"/>
              </a:rPr>
              <a:t> qua </a:t>
            </a:r>
            <a:r>
              <a:rPr lang="en-US" sz="2400" b="1" dirty="0" err="1">
                <a:solidFill>
                  <a:srgbClr val="0070C0"/>
                </a:solidFill>
                <a:latin typeface="Times New Roman" panose="02020603050405020304" pitchFamily="18" charset="0"/>
                <a:cs typeface="Times New Roman" panose="02020603050405020304" pitchFamily="18" charset="0"/>
              </a:rPr>
              <a:t>điện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thoại</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thông</a:t>
            </a:r>
            <a:r>
              <a:rPr lang="en-US" sz="2400" b="1" dirty="0">
                <a:solidFill>
                  <a:srgbClr val="0070C0"/>
                </a:solidFill>
                <a:latin typeface="Times New Roman" panose="02020603050405020304" pitchFamily="18" charset="0"/>
                <a:cs typeface="Times New Roman" panose="02020603050405020304" pitchFamily="18" charset="0"/>
              </a:rPr>
              <a:t> minh</a:t>
            </a:r>
          </a:p>
        </p:txBody>
      </p:sp>
    </p:spTree>
    <p:extLst>
      <p:ext uri="{BB962C8B-B14F-4D97-AF65-F5344CB8AC3E}">
        <p14:creationId xmlns:p14="http://schemas.microsoft.com/office/powerpoint/2010/main" val="40809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0849" y="1038724"/>
            <a:ext cx="8150716" cy="3293209"/>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a:solidFill>
                  <a:srgbClr val="FF0000"/>
                </a:solidFill>
                <a:latin typeface="Times New Roman" panose="02020603050405020304" pitchFamily="18" charset="0"/>
                <a:cs typeface="Times New Roman" panose="02020603050405020304" pitchFamily="18" charset="0"/>
              </a:rPr>
              <a:t>NỘI DUNG:</a:t>
            </a:r>
          </a:p>
          <a:p>
            <a:endParaRPr lang="en-US" sz="3200" b="1" dirty="0">
              <a:solidFill>
                <a:srgbClr val="0070C0"/>
              </a:solidFill>
              <a:latin typeface="Times New Roman" panose="02020603050405020304" pitchFamily="18" charset="0"/>
              <a:cs typeface="Times New Roman" panose="02020603050405020304" pitchFamily="18" charset="0"/>
            </a:endParaRPr>
          </a:p>
          <a:p>
            <a:pPr marL="1028700" lvl="1" indent="-571500">
              <a:buFont typeface="+mj-lt"/>
              <a:buAutoNum type="romanUcPeriod"/>
            </a:pPr>
            <a:r>
              <a:rPr lang="en-US" sz="3600" b="1" i="1" dirty="0" err="1">
                <a:solidFill>
                  <a:srgbClr val="0070C0"/>
                </a:solidFill>
                <a:latin typeface="Times New Roman" panose="02020603050405020304" pitchFamily="18" charset="0"/>
                <a:cs typeface="Times New Roman" panose="02020603050405020304" pitchFamily="18" charset="0"/>
              </a:rPr>
              <a:t>Tổng</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quan</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đề</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tài</a:t>
            </a:r>
            <a:endParaRPr lang="en-US" sz="3600" b="1" i="1" dirty="0">
              <a:solidFill>
                <a:srgbClr val="0070C0"/>
              </a:solidFill>
              <a:latin typeface="Times New Roman" panose="02020603050405020304" pitchFamily="18" charset="0"/>
              <a:cs typeface="Times New Roman" panose="02020603050405020304" pitchFamily="18" charset="0"/>
            </a:endParaRPr>
          </a:p>
          <a:p>
            <a:pPr marL="1028700" lvl="1" indent="-571500">
              <a:buFont typeface="+mj-lt"/>
              <a:buAutoNum type="romanUcPeriod"/>
            </a:pPr>
            <a:r>
              <a:rPr lang="en-US" sz="3600" b="1" i="1" dirty="0" err="1">
                <a:solidFill>
                  <a:srgbClr val="0070C0"/>
                </a:solidFill>
                <a:latin typeface="Times New Roman" panose="02020603050405020304" pitchFamily="18" charset="0"/>
                <a:cs typeface="Times New Roman" panose="02020603050405020304" pitchFamily="18" charset="0"/>
              </a:rPr>
              <a:t>Thiết</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kế</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hệ</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thống</a:t>
            </a:r>
            <a:endParaRPr lang="en-US" sz="3600" b="1" i="1" dirty="0">
              <a:solidFill>
                <a:srgbClr val="0070C0"/>
              </a:solidFill>
              <a:latin typeface="Times New Roman" panose="02020603050405020304" pitchFamily="18" charset="0"/>
              <a:cs typeface="Times New Roman" panose="02020603050405020304" pitchFamily="18" charset="0"/>
            </a:endParaRPr>
          </a:p>
          <a:p>
            <a:pPr marL="1028700" lvl="1" indent="-571500">
              <a:buFont typeface="+mj-lt"/>
              <a:buAutoNum type="romanUcPeriod"/>
            </a:pPr>
            <a:r>
              <a:rPr lang="en-US" sz="3600" b="1" i="1" dirty="0" err="1">
                <a:solidFill>
                  <a:srgbClr val="0070C0"/>
                </a:solidFill>
                <a:latin typeface="Times New Roman" panose="02020603050405020304" pitchFamily="18" charset="0"/>
                <a:cs typeface="Times New Roman" panose="02020603050405020304" pitchFamily="18" charset="0"/>
              </a:rPr>
              <a:t>Kiểm</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tra</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hoạt</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động</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của</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hệ</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thống</a:t>
            </a:r>
            <a:endParaRPr lang="en-US" sz="3600" b="1" i="1" dirty="0">
              <a:solidFill>
                <a:srgbClr val="0070C0"/>
              </a:solidFill>
              <a:latin typeface="Times New Roman" panose="02020603050405020304" pitchFamily="18" charset="0"/>
              <a:cs typeface="Times New Roman" panose="02020603050405020304" pitchFamily="18" charset="0"/>
            </a:endParaRPr>
          </a:p>
          <a:p>
            <a:pPr marL="1028700" lvl="1" indent="-571500">
              <a:buFont typeface="+mj-lt"/>
              <a:buAutoNum type="romanUcPeriod"/>
            </a:pPr>
            <a:r>
              <a:rPr lang="en-US" sz="3600" b="1" i="1" dirty="0" err="1">
                <a:solidFill>
                  <a:srgbClr val="0070C0"/>
                </a:solidFill>
                <a:latin typeface="Times New Roman" panose="02020603050405020304" pitchFamily="18" charset="0"/>
                <a:cs typeface="Times New Roman" panose="02020603050405020304" pitchFamily="18" charset="0"/>
              </a:rPr>
              <a:t>Kết</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luận</a:t>
            </a:r>
            <a:r>
              <a:rPr lang="en-US" sz="3600" b="1" i="1" dirty="0">
                <a:solidFill>
                  <a:srgbClr val="0070C0"/>
                </a:solidFill>
                <a:latin typeface="Times New Roman" panose="02020603050405020304" pitchFamily="18" charset="0"/>
                <a:cs typeface="Times New Roman" panose="02020603050405020304" pitchFamily="18" charset="0"/>
              </a:rPr>
              <a:t> </a:t>
            </a:r>
            <a:r>
              <a:rPr lang="en-US" sz="3600" b="1" i="1" dirty="0" err="1">
                <a:solidFill>
                  <a:srgbClr val="0070C0"/>
                </a:solidFill>
                <a:latin typeface="Times New Roman" panose="02020603050405020304" pitchFamily="18" charset="0"/>
                <a:cs typeface="Times New Roman" panose="02020603050405020304" pitchFamily="18" charset="0"/>
              </a:rPr>
              <a:t>và</a:t>
            </a:r>
            <a:r>
              <a:rPr lang="en-US" sz="3600" b="1" i="1" dirty="0">
                <a:solidFill>
                  <a:srgbClr val="0070C0"/>
                </a:solidFill>
                <a:latin typeface="Times New Roman" panose="02020603050405020304" pitchFamily="18" charset="0"/>
                <a:cs typeface="Times New Roman" panose="02020603050405020304" pitchFamily="18" charset="0"/>
              </a:rPr>
              <a:t> h</a:t>
            </a:r>
            <a:r>
              <a:rPr lang="vi-VN" sz="3600" b="1" i="1" dirty="0" err="1">
                <a:solidFill>
                  <a:srgbClr val="0070C0"/>
                </a:solidFill>
                <a:latin typeface="Times New Roman" panose="02020603050405020304" pitchFamily="18" charset="0"/>
                <a:cs typeface="Times New Roman" panose="02020603050405020304" pitchFamily="18" charset="0"/>
              </a:rPr>
              <a:t>ướng</a:t>
            </a:r>
            <a:r>
              <a:rPr lang="vi-VN" sz="3600" b="1" i="1" dirty="0">
                <a:solidFill>
                  <a:srgbClr val="0070C0"/>
                </a:solidFill>
                <a:latin typeface="Times New Roman" panose="02020603050405020304" pitchFamily="18" charset="0"/>
                <a:cs typeface="Times New Roman" panose="02020603050405020304" pitchFamily="18" charset="0"/>
              </a:rPr>
              <a:t> </a:t>
            </a:r>
            <a:r>
              <a:rPr lang="vi-VN" sz="3600" b="1" i="1" dirty="0" err="1">
                <a:solidFill>
                  <a:srgbClr val="0070C0"/>
                </a:solidFill>
                <a:latin typeface="Times New Roman" panose="02020603050405020304" pitchFamily="18" charset="0"/>
                <a:cs typeface="Times New Roman" panose="02020603050405020304" pitchFamily="18" charset="0"/>
              </a:rPr>
              <a:t>phát</a:t>
            </a:r>
            <a:r>
              <a:rPr lang="vi-VN" sz="3600" b="1" i="1" dirty="0">
                <a:solidFill>
                  <a:srgbClr val="0070C0"/>
                </a:solidFill>
                <a:latin typeface="Times New Roman" panose="02020603050405020304" pitchFamily="18" charset="0"/>
                <a:cs typeface="Times New Roman" panose="02020603050405020304" pitchFamily="18" charset="0"/>
              </a:rPr>
              <a:t> </a:t>
            </a:r>
            <a:r>
              <a:rPr lang="vi-VN" sz="3600" b="1" i="1" dirty="0" err="1">
                <a:solidFill>
                  <a:srgbClr val="0070C0"/>
                </a:solidFill>
                <a:latin typeface="Times New Roman" panose="02020603050405020304" pitchFamily="18" charset="0"/>
                <a:cs typeface="Times New Roman" panose="02020603050405020304" pitchFamily="18" charset="0"/>
              </a:rPr>
              <a:t>triển</a:t>
            </a:r>
            <a:endParaRPr lang="en-US" sz="3600" b="1"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468842"/>
      </p:ext>
    </p:extLst>
  </p:cSld>
  <p:clrMapOvr>
    <a:masterClrMapping/>
  </p:clrMapOvr>
  <p:transition spd="slow">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7">
            <a:extLst>
              <a:ext uri="{FF2B5EF4-FFF2-40B4-BE49-F238E27FC236}">
                <a16:creationId xmlns:a16="http://schemas.microsoft.com/office/drawing/2014/main" xmlns="" id="{97F57B2E-0170-46B3-98DF-2CC6A35080C6}"/>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II. THIẾT KẾ HỆ THỐNG</a:t>
            </a: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4013650" y="1600362"/>
            <a:ext cx="3414838" cy="4768947"/>
          </a:xfrm>
          <a:prstGeom prst="rect">
            <a:avLst/>
          </a:prstGeom>
        </p:spPr>
      </p:pic>
      <p:sp>
        <p:nvSpPr>
          <p:cNvPr id="7" name="TextBox 6"/>
          <p:cNvSpPr txBox="1"/>
          <p:nvPr/>
        </p:nvSpPr>
        <p:spPr>
          <a:xfrm>
            <a:off x="3726229" y="6369309"/>
            <a:ext cx="4019550" cy="369332"/>
          </a:xfrm>
          <a:prstGeom prst="rect">
            <a:avLst/>
          </a:prstGeom>
          <a:noFill/>
        </p:spPr>
        <p:txBody>
          <a:bodyPr wrap="square" rtlCol="0">
            <a:spAutoFit/>
          </a:bodyPr>
          <a:lstStyle/>
          <a:p>
            <a:pPr algn="ct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app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thoại</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6FD37333-BB5A-4C83-B576-D781621A61C0}"/>
              </a:ext>
            </a:extLst>
          </p:cNvPr>
          <p:cNvSpPr txBox="1"/>
          <p:nvPr/>
        </p:nvSpPr>
        <p:spPr>
          <a:xfrm>
            <a:off x="854716" y="705699"/>
            <a:ext cx="9527366" cy="461665"/>
          </a:xfrm>
          <a:prstGeom prst="rect">
            <a:avLst/>
          </a:prstGeom>
          <a:noFill/>
        </p:spPr>
        <p:txBody>
          <a:bodyPr wrap="square" rtlCol="0">
            <a:spAutoFit/>
          </a:bodyPr>
          <a:lstStyle/>
          <a:p>
            <a:pPr algn="just"/>
            <a:r>
              <a:rPr lang="en-US" sz="2400" b="1" dirty="0">
                <a:solidFill>
                  <a:srgbClr val="0070C0"/>
                </a:solidFill>
                <a:latin typeface="Times New Roman" panose="02020603050405020304" pitchFamily="18" charset="0"/>
                <a:cs typeface="Times New Roman" panose="02020603050405020304" pitchFamily="18" charset="0"/>
              </a:rPr>
              <a:t>4</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Giám</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sát</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và</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điều</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khiển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mô</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hình</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hệ</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thống</a:t>
            </a:r>
            <a:r>
              <a:rPr lang="en-US" sz="2400" b="1" dirty="0">
                <a:solidFill>
                  <a:srgbClr val="0070C0"/>
                </a:solidFill>
                <a:latin typeface="Times New Roman" panose="02020603050405020304" pitchFamily="18" charset="0"/>
                <a:cs typeface="Times New Roman" panose="02020603050405020304" pitchFamily="18" charset="0"/>
              </a:rPr>
              <a:t> qua </a:t>
            </a:r>
            <a:r>
              <a:rPr lang="en-US" sz="2400" b="1" dirty="0" err="1">
                <a:solidFill>
                  <a:srgbClr val="0070C0"/>
                </a:solidFill>
                <a:latin typeface="Times New Roman" panose="02020603050405020304" pitchFamily="18" charset="0"/>
                <a:cs typeface="Times New Roman" panose="02020603050405020304" pitchFamily="18" charset="0"/>
              </a:rPr>
              <a:t>điện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thoại</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thông</a:t>
            </a:r>
            <a:r>
              <a:rPr lang="en-US" sz="2400" b="1" dirty="0">
                <a:solidFill>
                  <a:srgbClr val="0070C0"/>
                </a:solidFill>
                <a:latin typeface="Times New Roman" panose="02020603050405020304" pitchFamily="18" charset="0"/>
                <a:cs typeface="Times New Roman" panose="02020603050405020304" pitchFamily="18" charset="0"/>
              </a:rPr>
              <a:t> minh</a:t>
            </a:r>
          </a:p>
        </p:txBody>
      </p:sp>
      <p:sp>
        <p:nvSpPr>
          <p:cNvPr id="9" name="TextBox 8">
            <a:extLst>
              <a:ext uri="{FF2B5EF4-FFF2-40B4-BE49-F238E27FC236}">
                <a16:creationId xmlns:a16="http://schemas.microsoft.com/office/drawing/2014/main" xmlns="" id="{A2C5773C-2496-424C-B0E1-FA2911F54818}"/>
              </a:ext>
            </a:extLst>
          </p:cNvPr>
          <p:cNvSpPr txBox="1"/>
          <p:nvPr/>
        </p:nvSpPr>
        <p:spPr>
          <a:xfrm>
            <a:off x="976444" y="1169475"/>
            <a:ext cx="5400080"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b. </a:t>
            </a:r>
            <a:r>
              <a:rPr lang="en-US" sz="2200" b="1" dirty="0" err="1">
                <a:latin typeface="Times New Roman" panose="02020603050405020304" pitchFamily="18" charset="0"/>
                <a:cs typeface="Times New Roman" panose="02020603050405020304" pitchFamily="18" charset="0"/>
              </a:rPr>
              <a:t>Thiết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kế</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giao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diện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trên</a:t>
            </a:r>
            <a:r>
              <a:rPr lang="en-US" sz="2200" b="1" dirty="0">
                <a:latin typeface="Times New Roman" panose="02020603050405020304" pitchFamily="18" charset="0"/>
                <a:cs typeface="Times New Roman" panose="02020603050405020304" pitchFamily="18" charset="0"/>
              </a:rPr>
              <a:t> app </a:t>
            </a:r>
            <a:r>
              <a:rPr lang="en-US" sz="2200" b="1" dirty="0" err="1">
                <a:latin typeface="Times New Roman" panose="02020603050405020304" pitchFamily="18" charset="0"/>
                <a:cs typeface="Times New Roman" panose="02020603050405020304" pitchFamily="18" charset="0"/>
              </a:rPr>
              <a:t>điện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thoại</a:t>
            </a:r>
            <a:endParaRPr lang="vi-V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774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7">
            <a:extLst>
              <a:ext uri="{FF2B5EF4-FFF2-40B4-BE49-F238E27FC236}">
                <a16:creationId xmlns:a16="http://schemas.microsoft.com/office/drawing/2014/main" xmlns="" id="{333D3DC0-5808-4539-822A-6F4023C54C6B}"/>
              </a:ext>
            </a:extLst>
          </p:cNvPr>
          <p:cNvSpPr>
            <a:spLocks noChangeArrowheads="1"/>
          </p:cNvSpPr>
          <p:nvPr/>
        </p:nvSpPr>
        <p:spPr bwMode="auto">
          <a:xfrm>
            <a:off x="476579" y="120116"/>
            <a:ext cx="88927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III. KIỂM TRA HOẠT ĐỘNG CỦA HỆ THỐNG</a:t>
            </a:r>
          </a:p>
        </p:txBody>
      </p:sp>
      <p:sp>
        <p:nvSpPr>
          <p:cNvPr id="4" name="TextBox 3">
            <a:extLst>
              <a:ext uri="{FF2B5EF4-FFF2-40B4-BE49-F238E27FC236}">
                <a16:creationId xmlns:a16="http://schemas.microsoft.com/office/drawing/2014/main" xmlns="" id="{FD1386A7-DC76-4F43-A2CD-A71E9D43C56C}"/>
              </a:ext>
            </a:extLst>
          </p:cNvPr>
          <p:cNvSpPr txBox="1"/>
          <p:nvPr/>
        </p:nvSpPr>
        <p:spPr>
          <a:xfrm>
            <a:off x="1550504" y="1762539"/>
            <a:ext cx="7434470" cy="707886"/>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a:t>
            </a:r>
          </a:p>
          <a:p>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6FD37333-BB5A-4C83-B576-D781621A61C0}"/>
              </a:ext>
            </a:extLst>
          </p:cNvPr>
          <p:cNvSpPr txBox="1"/>
          <p:nvPr/>
        </p:nvSpPr>
        <p:spPr>
          <a:xfrm>
            <a:off x="854716" y="705699"/>
            <a:ext cx="3361234"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1. </a:t>
            </a:r>
            <a:r>
              <a:rPr lang="en-US" sz="2400" b="1" dirty="0" err="1">
                <a:solidFill>
                  <a:srgbClr val="0070C0"/>
                </a:solidFill>
                <a:latin typeface="Times New Roman" panose="02020603050405020304" pitchFamily="18" charset="0"/>
                <a:cs typeface="Times New Roman" panose="02020603050405020304" pitchFamily="18" charset="0"/>
              </a:rPr>
              <a:t>Kiểm</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tra</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482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7">
            <a:extLst>
              <a:ext uri="{FF2B5EF4-FFF2-40B4-BE49-F238E27FC236}">
                <a16:creationId xmlns:a16="http://schemas.microsoft.com/office/drawing/2014/main" xmlns="" id="{014A1691-50CB-406D-B0CD-811726CA23EC}"/>
              </a:ext>
            </a:extLst>
          </p:cNvPr>
          <p:cNvSpPr>
            <a:spLocks noChangeArrowheads="1"/>
          </p:cNvSpPr>
          <p:nvPr/>
        </p:nvSpPr>
        <p:spPr bwMode="auto">
          <a:xfrm>
            <a:off x="476579" y="120116"/>
            <a:ext cx="88927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III. KIỂM TRA HOẠT ĐỘNG CỦA HỆ THỐNG</a:t>
            </a:r>
          </a:p>
        </p:txBody>
      </p:sp>
      <p:sp>
        <p:nvSpPr>
          <p:cNvPr id="9" name="TextBox 8">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2. </a:t>
            </a:r>
            <a:r>
              <a:rPr lang="en-US" sz="2400" b="1" dirty="0" err="1">
                <a:solidFill>
                  <a:srgbClr val="0070C0"/>
                </a:solidFill>
                <a:latin typeface="Times New Roman" panose="02020603050405020304" pitchFamily="18" charset="0"/>
                <a:cs typeface="Times New Roman" panose="02020603050405020304" pitchFamily="18" charset="0"/>
              </a:rPr>
              <a:t>Đánh</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giá</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hoạt</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động</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của</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hệ</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thống</a:t>
            </a: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9E132DA7-EA1B-4B2D-B073-A9385328C5EA}"/>
              </a:ext>
            </a:extLst>
          </p:cNvPr>
          <p:cNvSpPr txBox="1"/>
          <p:nvPr/>
        </p:nvSpPr>
        <p:spPr>
          <a:xfrm>
            <a:off x="1059674" y="1167364"/>
            <a:ext cx="8733682" cy="2862322"/>
          </a:xfrm>
          <a:prstGeom prst="rect">
            <a:avLst/>
          </a:prstGeom>
          <a:noFill/>
        </p:spPr>
        <p:txBody>
          <a:bodyPr wrap="square" rtlCol="0">
            <a:spAutoFit/>
          </a:bodyPr>
          <a:lstStyle/>
          <a:p>
            <a:pPr algn="just">
              <a:lnSpc>
                <a:spcPct val="150000"/>
              </a:lnSpc>
            </a:pP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err="1">
                <a:latin typeface="Times New Roman" panose="02020603050405020304" pitchFamily="18" charset="0"/>
                <a:cs typeface="Times New Roman" panose="02020603050405020304" pitchFamily="18" charset="0"/>
              </a:rPr>
              <a:t>Nh</a:t>
            </a:r>
            <a:r>
              <a:rPr lang="vi-VN" sz="2000" dirty="0">
                <a:latin typeface="Times New Roman" panose="02020603050405020304" pitchFamily="18" charset="0"/>
                <a:cs typeface="Times New Roman" panose="02020603050405020304" pitchFamily="18" charset="0"/>
              </a:rPr>
              <a:t>ược điểm của hệ thống:</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Trong quá tr</a:t>
            </a:r>
            <a:r>
              <a:rPr lang="en-US" sz="2000" dirty="0">
                <a:latin typeface="Times New Roman" panose="02020603050405020304" pitchFamily="18" charset="0"/>
                <a:cs typeface="Times New Roman" panose="02020603050405020304" pitchFamily="18" charset="0"/>
              </a:rPr>
              <a:t>ì</a:t>
            </a:r>
            <a:r>
              <a:rPr lang="vi-VN" sz="2000" dirty="0">
                <a:latin typeface="Times New Roman" panose="02020603050405020304" pitchFamily="18" charset="0"/>
                <a:cs typeface="Times New Roman" panose="02020603050405020304" pitchFamily="18" charset="0"/>
              </a:rPr>
              <a:t>nh chuyển đổi giữa 2 chế độ và quá tr</a:t>
            </a:r>
            <a:r>
              <a:rPr lang="en-US" sz="2000" dirty="0">
                <a:latin typeface="Times New Roman" panose="02020603050405020304" pitchFamily="18" charset="0"/>
                <a:cs typeface="Times New Roman" panose="02020603050405020304" pitchFamily="18" charset="0"/>
              </a:rPr>
              <a:t>ì</a:t>
            </a:r>
            <a:r>
              <a:rPr lang="vi-VN" sz="2000" dirty="0">
                <a:latin typeface="Times New Roman" panose="02020603050405020304" pitchFamily="18" charset="0"/>
                <a:cs typeface="Times New Roman" panose="02020603050405020304" pitchFamily="18" charset="0"/>
              </a:rPr>
              <a:t>nh thực hiện các chức năng trên app </a:t>
            </a:r>
            <a:r>
              <a:rPr lang="en-US" sz="2000" dirty="0">
                <a:latin typeface="Times New Roman" panose="02020603050405020304" pitchFamily="18" charset="0"/>
                <a:cs typeface="Times New Roman" panose="02020603050405020304" pitchFamily="18" charset="0"/>
              </a:rPr>
              <a:t>B</a:t>
            </a:r>
            <a:r>
              <a:rPr lang="vi-VN" sz="2000" dirty="0">
                <a:latin typeface="Times New Roman" panose="02020603050405020304" pitchFamily="18" charset="0"/>
                <a:cs typeface="Times New Roman" panose="02020603050405020304" pitchFamily="18" charset="0"/>
              </a:rPr>
              <a:t>lynk: Hệ thống sẽ bị delay trong khoảng thời gian nhỏ.</a:t>
            </a:r>
            <a:r>
              <a:rPr lang="en-US" sz="2000" dirty="0">
                <a:latin typeface="Times New Roman" panose="02020603050405020304" pitchFamily="18" charset="0"/>
                <a:cs typeface="Times New Roman" panose="02020603050405020304" pitchFamily="18" charset="0"/>
              </a:rPr>
              <a:t> Do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h</a:t>
            </a:r>
            <a:r>
              <a:rPr lang="vi-VN" sz="2000" dirty="0">
                <a:latin typeface="Times New Roman" panose="02020603050405020304" pitchFamily="18" charset="0"/>
                <a:cs typeface="Times New Roman" panose="02020603050405020304" pitchFamily="18" charset="0"/>
              </a:rPr>
              <a:t>ưởng do tốc độ mạng của wifi.</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Thời gian hoàn thành một chu trình của hệ thống.</a:t>
            </a:r>
          </a:p>
        </p:txBody>
      </p:sp>
    </p:spTree>
    <p:extLst>
      <p:ext uri="{BB962C8B-B14F-4D97-AF65-F5344CB8AC3E}">
        <p14:creationId xmlns:p14="http://schemas.microsoft.com/office/powerpoint/2010/main" val="1737983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7">
            <a:extLst>
              <a:ext uri="{FF2B5EF4-FFF2-40B4-BE49-F238E27FC236}">
                <a16:creationId xmlns:a16="http://schemas.microsoft.com/office/drawing/2014/main" xmlns="" id="{165C0302-C922-42EA-81CA-37C2F7FFBA57}"/>
              </a:ext>
            </a:extLst>
          </p:cNvPr>
          <p:cNvSpPr>
            <a:spLocks noChangeArrowheads="1"/>
          </p:cNvSpPr>
          <p:nvPr/>
        </p:nvSpPr>
        <p:spPr bwMode="auto">
          <a:xfrm>
            <a:off x="476579" y="120116"/>
            <a:ext cx="88927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smtClean="0">
                <a:solidFill>
                  <a:srgbClr val="FF0000"/>
                </a:solidFill>
                <a:latin typeface="Times New Roman" panose="02020603050405020304" pitchFamily="18" charset="0"/>
                <a:ea typeface="Arial" panose="020B0604020202020204" pitchFamily="34" charset="0"/>
                <a:cs typeface="Times New Roman" panose="02020603050405020304" pitchFamily="18" charset="0"/>
              </a:rPr>
              <a:t>IV. </a:t>
            </a:r>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KẾT LUẬN VÀ H</a:t>
            </a:r>
            <a:r>
              <a:rPr lang="vi-VN"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ƯỚNG PHÁT TRIỂN</a:t>
            </a:r>
            <a:endPar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xmlns="" id="{9E132DA7-EA1B-4B2D-B073-A9385328C5EA}"/>
              </a:ext>
            </a:extLst>
          </p:cNvPr>
          <p:cNvSpPr txBox="1"/>
          <p:nvPr/>
        </p:nvSpPr>
        <p:spPr>
          <a:xfrm>
            <a:off x="1059674" y="1167364"/>
            <a:ext cx="8733682"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Hoàn thành được mô hình xe tranh vật cản bằng 2 chế độ auto và điều khiển bằng tay qua app blynk.</a:t>
            </a:r>
          </a:p>
          <a:p>
            <a:pPr marL="342900" indent="-342900" algn="just">
              <a:lnSpc>
                <a:spcPct val="150000"/>
              </a:lnSpc>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Hiểu về giao tiếp truyền thông UART, I2C và giao tiếp giữa node mcu esp8266 với app blynk và các cảm biển.</a:t>
            </a:r>
          </a:p>
          <a:p>
            <a:pPr marL="342900" indent="-342900" algn="just">
              <a:lnSpc>
                <a:spcPct val="150000"/>
              </a:lnSpc>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Biết cách thiết kế mạch và layout mạch trên các phần mềm Proteus và Altium</a:t>
            </a:r>
            <a:r>
              <a:rPr lang="en-US" sz="2000" dirty="0" smtClean="0">
                <a:latin typeface="Times New Roman" panose="02020603050405020304" pitchFamily="18" charset="0"/>
                <a:cs typeface="Times New Roman" panose="02020603050405020304" pitchFamily="18" charset="0"/>
              </a:rPr>
              <a:t>.</a:t>
            </a:r>
            <a:endParaRPr lang="vi-VN"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Hiểu về quy trinh làm mạch in thủ công.</a:t>
            </a: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87F370D4-08E8-4AB9-89C2-4B85BBC0CE5A}"/>
              </a:ext>
            </a:extLst>
          </p:cNvPr>
          <p:cNvSpPr txBox="1"/>
          <p:nvPr/>
        </p:nvSpPr>
        <p:spPr>
          <a:xfrm>
            <a:off x="1059674" y="4506465"/>
            <a:ext cx="9144499"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2000" dirty="0" err="1">
                <a:latin typeface="Times New Roman" panose="02020603050405020304" pitchFamily="18" charset="0"/>
                <a:cs typeface="Times New Roman" panose="02020603050405020304" pitchFamily="18" charset="0"/>
              </a:rPr>
              <a:t>Mở</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rộng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và</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phát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triển</a:t>
            </a:r>
            <a:r>
              <a:rPr lang="vi-VN" sz="2000" dirty="0">
                <a:latin typeface="Times New Roman" panose="02020603050405020304" pitchFamily="18" charset="0"/>
                <a:cs typeface="Times New Roman" panose="02020603050405020304" pitchFamily="18" charset="0"/>
              </a:rPr>
              <a:t> xe thêm </a:t>
            </a:r>
            <a:r>
              <a:rPr lang="vi-VN" sz="2000" dirty="0" err="1">
                <a:latin typeface="Times New Roman" panose="02020603050405020304" pitchFamily="18" charset="0"/>
                <a:cs typeface="Times New Roman" panose="02020603050405020304" pitchFamily="18" charset="0"/>
              </a:rPr>
              <a:t>nhiều</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chức</a:t>
            </a:r>
            <a:r>
              <a:rPr lang="vi-VN" sz="2000" dirty="0">
                <a:latin typeface="Times New Roman" panose="02020603050405020304" pitchFamily="18" charset="0"/>
                <a:cs typeface="Times New Roman" panose="02020603050405020304" pitchFamily="18" charset="0"/>
              </a:rPr>
              <a:t> năng như: </a:t>
            </a:r>
            <a:r>
              <a:rPr lang="vi-VN" sz="2000" dirty="0" err="1">
                <a:latin typeface="Times New Roman" panose="02020603050405020304" pitchFamily="18" charset="0"/>
                <a:cs typeface="Times New Roman" panose="02020603050405020304" pitchFamily="18" charset="0"/>
              </a:rPr>
              <a:t>Tự</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động</a:t>
            </a:r>
            <a:r>
              <a:rPr lang="vi-VN" sz="2000" dirty="0">
                <a:latin typeface="Times New Roman" panose="02020603050405020304" pitchFamily="18" charset="0"/>
                <a:cs typeface="Times New Roman" panose="02020603050405020304" pitchFamily="18" charset="0"/>
              </a:rPr>
              <a:t> tranh </a:t>
            </a:r>
            <a:r>
              <a:rPr lang="vi-VN" sz="2000" dirty="0" err="1">
                <a:latin typeface="Times New Roman" panose="02020603050405020304" pitchFamily="18" charset="0"/>
                <a:cs typeface="Times New Roman" panose="02020603050405020304" pitchFamily="18" charset="0"/>
              </a:rPr>
              <a:t>vật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cản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nhận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biết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được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màu</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sắc</a:t>
            </a:r>
            <a:r>
              <a:rPr lang="vi-VN" sz="2000" dirty="0">
                <a:latin typeface="Times New Roman" panose="02020603050405020304" pitchFamily="18" charset="0"/>
                <a:cs typeface="Times New Roman" panose="02020603050405020304" pitchFamily="18" charset="0"/>
              </a:rPr>
              <a:t>, di </a:t>
            </a:r>
            <a:r>
              <a:rPr lang="vi-VN" sz="2000" dirty="0" err="1">
                <a:latin typeface="Times New Roman" panose="02020603050405020304" pitchFamily="18" charset="0"/>
                <a:cs typeface="Times New Roman" panose="02020603050405020304" pitchFamily="18" charset="0"/>
              </a:rPr>
              <a:t>chuyển</a:t>
            </a:r>
            <a:r>
              <a:rPr lang="vi-VN" sz="2000" dirty="0">
                <a:latin typeface="Times New Roman" panose="02020603050405020304" pitchFamily="18" charset="0"/>
                <a:cs typeface="Times New Roman" panose="02020603050405020304" pitchFamily="18" charset="0"/>
              </a:rPr>
              <a:t> theo </a:t>
            </a:r>
            <a:r>
              <a:rPr lang="vi-VN" sz="2000" dirty="0" err="1">
                <a:latin typeface="Times New Roman" panose="02020603050405020304" pitchFamily="18" charset="0"/>
                <a:cs typeface="Times New Roman" panose="02020603050405020304" pitchFamily="18" charset="0"/>
              </a:rPr>
              <a:t>chuyển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động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của</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vật</a:t>
            </a:r>
            <a:r>
              <a:rPr lang="vi-VN" sz="2000"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Truyền dữ liệu từ </a:t>
            </a:r>
            <a:r>
              <a:rPr lang="en-US" sz="2000" dirty="0" err="1">
                <a:latin typeface="Times New Roman" panose="02020603050405020304" pitchFamily="18" charset="0"/>
                <a:cs typeface="Times New Roman" panose="02020603050405020304" pitchFamily="18" charset="0"/>
              </a:rPr>
              <a:t>A</a:t>
            </a:r>
            <a:r>
              <a:rPr lang="vi-VN" sz="2000" dirty="0" smtClean="0">
                <a:latin typeface="Times New Roman" panose="02020603050405020304" pitchFamily="18" charset="0"/>
                <a:cs typeface="Times New Roman" panose="02020603050405020304" pitchFamily="18" charset="0"/>
              </a:rPr>
              <a:t>rduino </a:t>
            </a:r>
            <a:r>
              <a:rPr lang="vi-VN" sz="2000" dirty="0">
                <a:latin typeface="Times New Roman" panose="02020603050405020304" pitchFamily="18" charset="0"/>
                <a:cs typeface="Times New Roman" panose="02020603050405020304" pitchFamily="18" charset="0"/>
              </a:rPr>
              <a:t>lên app </a:t>
            </a:r>
            <a:r>
              <a:rPr lang="en-US" sz="2000" dirty="0" err="1">
                <a:latin typeface="Times New Roman" panose="02020603050405020304" pitchFamily="18" charset="0"/>
                <a:cs typeface="Times New Roman" panose="02020603050405020304" pitchFamily="18" charset="0"/>
              </a:rPr>
              <a:t>B</a:t>
            </a:r>
            <a:r>
              <a:rPr lang="vi-VN" sz="2000" dirty="0" smtClean="0">
                <a:latin typeface="Times New Roman" panose="02020603050405020304" pitchFamily="18" charset="0"/>
                <a:cs typeface="Times New Roman" panose="02020603050405020304" pitchFamily="18" charset="0"/>
              </a:rPr>
              <a:t>lynk </a:t>
            </a:r>
            <a:r>
              <a:rPr lang="vi-VN" sz="2000" dirty="0">
                <a:latin typeface="Times New Roman" panose="02020603050405020304" pitchFamily="18" charset="0"/>
                <a:cs typeface="Times New Roman" panose="02020603050405020304" pitchFamily="18" charset="0"/>
              </a:rPr>
              <a:t>thông qua </a:t>
            </a:r>
            <a:r>
              <a:rPr lang="en-US" sz="2000" dirty="0" err="1">
                <a:latin typeface="Times New Roman" panose="02020603050405020304" pitchFamily="18" charset="0"/>
                <a:cs typeface="Times New Roman" panose="02020603050405020304" pitchFamily="18" charset="0"/>
              </a:rPr>
              <a:t>N</a:t>
            </a:r>
            <a:r>
              <a:rPr lang="vi-VN" sz="2000" dirty="0" smtClean="0">
                <a:latin typeface="Times New Roman" panose="02020603050405020304" pitchFamily="18" charset="0"/>
                <a:cs typeface="Times New Roman" panose="02020603050405020304" pitchFamily="18" charset="0"/>
              </a:rPr>
              <a:t>ode </a:t>
            </a:r>
            <a:r>
              <a:rPr lang="vi-VN" sz="2000" dirty="0">
                <a:latin typeface="Times New Roman" panose="02020603050405020304" pitchFamily="18" charset="0"/>
                <a:cs typeface="Times New Roman" panose="02020603050405020304" pitchFamily="18" charset="0"/>
              </a:rPr>
              <a:t>mcu esp8266 bằng giao tiếp truyền thông UART.</a:t>
            </a:r>
          </a:p>
        </p:txBody>
      </p:sp>
      <p:sp>
        <p:nvSpPr>
          <p:cNvPr id="7" name="TextBox 6">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1. </a:t>
            </a:r>
            <a:r>
              <a:rPr lang="en-US" sz="2400" b="1" dirty="0" err="1">
                <a:solidFill>
                  <a:srgbClr val="0070C0"/>
                </a:solidFill>
                <a:latin typeface="Times New Roman" panose="02020603050405020304" pitchFamily="18" charset="0"/>
                <a:cs typeface="Times New Roman" panose="02020603050405020304" pitchFamily="18" charset="0"/>
              </a:rPr>
              <a:t>Kết</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quả</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đạt</a:t>
            </a:r>
            <a:r>
              <a:rPr lang="en-US" sz="2400" b="1" dirty="0">
                <a:solidFill>
                  <a:srgbClr val="0070C0"/>
                </a:solidFill>
                <a:latin typeface="Times New Roman" panose="02020603050405020304" pitchFamily="18" charset="0"/>
                <a:cs typeface="Times New Roman" panose="02020603050405020304" pitchFamily="18" charset="0"/>
              </a:rPr>
              <a:t> đ</a:t>
            </a:r>
            <a:r>
              <a:rPr lang="vi-VN" sz="2400" b="1" dirty="0">
                <a:solidFill>
                  <a:srgbClr val="0070C0"/>
                </a:solidFill>
                <a:latin typeface="Times New Roman" panose="02020603050405020304" pitchFamily="18" charset="0"/>
                <a:cs typeface="Times New Roman" panose="02020603050405020304" pitchFamily="18" charset="0"/>
              </a:rPr>
              <a:t>ược</a:t>
            </a: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6FD37333-BB5A-4C83-B576-D781621A61C0}"/>
              </a:ext>
            </a:extLst>
          </p:cNvPr>
          <p:cNvSpPr txBox="1"/>
          <p:nvPr/>
        </p:nvSpPr>
        <p:spPr>
          <a:xfrm>
            <a:off x="854716" y="4038403"/>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2. </a:t>
            </a:r>
            <a:r>
              <a:rPr lang="en-US" sz="2400" b="1" dirty="0" err="1">
                <a:solidFill>
                  <a:srgbClr val="0070C0"/>
                </a:solidFill>
                <a:latin typeface="Times New Roman" panose="02020603050405020304" pitchFamily="18" charset="0"/>
                <a:cs typeface="Times New Roman" panose="02020603050405020304" pitchFamily="18" charset="0"/>
              </a:rPr>
              <a:t>Đề</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xuất</a:t>
            </a:r>
            <a:r>
              <a:rPr lang="en-US" sz="2400" b="1" dirty="0">
                <a:solidFill>
                  <a:srgbClr val="0070C0"/>
                </a:solidFill>
                <a:latin typeface="Times New Roman" panose="02020603050405020304" pitchFamily="18" charset="0"/>
                <a:cs typeface="Times New Roman" panose="02020603050405020304" pitchFamily="18" charset="0"/>
              </a:rPr>
              <a:t> h</a:t>
            </a:r>
            <a:r>
              <a:rPr lang="vi-VN" sz="2400" b="1" dirty="0">
                <a:solidFill>
                  <a:srgbClr val="0070C0"/>
                </a:solidFill>
                <a:latin typeface="Times New Roman" panose="02020603050405020304" pitchFamily="18" charset="0"/>
                <a:cs typeface="Times New Roman" panose="02020603050405020304" pitchFamily="18" charset="0"/>
              </a:rPr>
              <a:t>ướng phát triển</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735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7"/>
          <p:cNvSpPr>
            <a:spLocks noChangeArrowheads="1"/>
          </p:cNvSpPr>
          <p:nvPr/>
        </p:nvSpPr>
        <p:spPr bwMode="auto">
          <a:xfrm>
            <a:off x="1499948" y="1633151"/>
            <a:ext cx="804406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800" b="1" dirty="0">
                <a:solidFill>
                  <a:schemeClr val="accent6">
                    <a:lumMod val="75000"/>
                  </a:schemeClr>
                </a:solidFill>
                <a:latin typeface="Times New Roman" panose="02020603050405020304" pitchFamily="18" charset="0"/>
                <a:ea typeface="Arial" panose="020B0604020202020204" pitchFamily="34" charset="0"/>
                <a:cs typeface="Times New Roman" panose="02020603050405020304" pitchFamily="18" charset="0"/>
              </a:rPr>
              <a:t>CẢM ƠN THẦY VÀ CÁC BẠN ĐÃ THEO DÕI</a:t>
            </a:r>
          </a:p>
        </p:txBody>
      </p:sp>
      <p:grpSp>
        <p:nvGrpSpPr>
          <p:cNvPr id="4" name="组合 3"/>
          <p:cNvGrpSpPr/>
          <p:nvPr/>
        </p:nvGrpSpPr>
        <p:grpSpPr>
          <a:xfrm>
            <a:off x="3960466" y="3408620"/>
            <a:ext cx="636182" cy="636494"/>
            <a:chOff x="5777909" y="1900518"/>
            <a:chExt cx="636182" cy="636494"/>
          </a:xfrm>
        </p:grpSpPr>
        <p:pic>
          <p:nvPicPr>
            <p:cNvPr id="5" name="图片 4"/>
            <p:cNvPicPr>
              <a:picLocks noChangeAspect="1"/>
            </p:cNvPicPr>
            <p:nvPr/>
          </p:nvPicPr>
          <p:blipFill>
            <a:blip r:embed="rId2"/>
            <a:stretch>
              <a:fillRect/>
            </a:stretch>
          </p:blipFill>
          <p:spPr>
            <a:xfrm>
              <a:off x="5777909" y="1900518"/>
              <a:ext cx="636182" cy="636494"/>
            </a:xfrm>
            <a:prstGeom prst="rect">
              <a:avLst/>
            </a:prstGeom>
          </p:spPr>
        </p:pic>
        <p:grpSp>
          <p:nvGrpSpPr>
            <p:cNvPr id="6" name="Group 4"/>
            <p:cNvGrpSpPr>
              <a:grpSpLocks noChangeAspect="1"/>
            </p:cNvGrpSpPr>
            <p:nvPr/>
          </p:nvGrpSpPr>
          <p:grpSpPr bwMode="auto">
            <a:xfrm>
              <a:off x="5786438" y="1917794"/>
              <a:ext cx="619125" cy="619125"/>
              <a:chOff x="3645" y="1321"/>
              <a:chExt cx="390" cy="390"/>
            </a:xfrm>
            <a:solidFill>
              <a:srgbClr val="FFC000"/>
            </a:solidFill>
          </p:grpSpPr>
          <p:sp>
            <p:nvSpPr>
              <p:cNvPr id="7" name="Freeform 5"/>
              <p:cNvSpPr/>
              <p:nvPr/>
            </p:nvSpPr>
            <p:spPr bwMode="auto">
              <a:xfrm>
                <a:off x="3825" y="1321"/>
                <a:ext cx="29" cy="97"/>
              </a:xfrm>
              <a:custGeom>
                <a:avLst/>
                <a:gdLst>
                  <a:gd name="T0" fmla="*/ 55 w 110"/>
                  <a:gd name="T1" fmla="*/ 0 h 369"/>
                  <a:gd name="T2" fmla="*/ 0 w 110"/>
                  <a:gd name="T3" fmla="*/ 55 h 369"/>
                  <a:gd name="T4" fmla="*/ 0 w 110"/>
                  <a:gd name="T5" fmla="*/ 314 h 369"/>
                  <a:gd name="T6" fmla="*/ 55 w 110"/>
                  <a:gd name="T7" fmla="*/ 369 h 369"/>
                  <a:gd name="T8" fmla="*/ 110 w 110"/>
                  <a:gd name="T9" fmla="*/ 314 h 369"/>
                  <a:gd name="T10" fmla="*/ 110 w 110"/>
                  <a:gd name="T11" fmla="*/ 55 h 369"/>
                  <a:gd name="T12" fmla="*/ 55 w 110"/>
                  <a:gd name="T13" fmla="*/ 0 h 369"/>
                </a:gdLst>
                <a:ahLst/>
                <a:cxnLst>
                  <a:cxn ang="0">
                    <a:pos x="T0" y="T1"/>
                  </a:cxn>
                  <a:cxn ang="0">
                    <a:pos x="T2" y="T3"/>
                  </a:cxn>
                  <a:cxn ang="0">
                    <a:pos x="T4" y="T5"/>
                  </a:cxn>
                  <a:cxn ang="0">
                    <a:pos x="T6" y="T7"/>
                  </a:cxn>
                  <a:cxn ang="0">
                    <a:pos x="T8" y="T9"/>
                  </a:cxn>
                  <a:cxn ang="0">
                    <a:pos x="T10" y="T11"/>
                  </a:cxn>
                  <a:cxn ang="0">
                    <a:pos x="T12" y="T13"/>
                  </a:cxn>
                </a:cxnLst>
                <a:rect l="0" t="0" r="r" b="b"/>
                <a:pathLst>
                  <a:path w="110" h="369">
                    <a:moveTo>
                      <a:pt x="55" y="0"/>
                    </a:moveTo>
                    <a:cubicBezTo>
                      <a:pt x="25" y="0"/>
                      <a:pt x="0" y="24"/>
                      <a:pt x="0" y="55"/>
                    </a:cubicBezTo>
                    <a:cubicBezTo>
                      <a:pt x="0" y="314"/>
                      <a:pt x="0" y="314"/>
                      <a:pt x="0" y="314"/>
                    </a:cubicBezTo>
                    <a:cubicBezTo>
                      <a:pt x="0" y="344"/>
                      <a:pt x="25" y="369"/>
                      <a:pt x="55" y="369"/>
                    </a:cubicBezTo>
                    <a:cubicBezTo>
                      <a:pt x="86" y="369"/>
                      <a:pt x="110" y="344"/>
                      <a:pt x="110" y="314"/>
                    </a:cubicBezTo>
                    <a:cubicBezTo>
                      <a:pt x="110" y="55"/>
                      <a:pt x="110" y="55"/>
                      <a:pt x="110" y="55"/>
                    </a:cubicBezTo>
                    <a:cubicBezTo>
                      <a:pt x="110" y="24"/>
                      <a:pt x="86" y="0"/>
                      <a:pt x="55" y="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3645" y="1502"/>
                <a:ext cx="96" cy="28"/>
              </a:xfrm>
              <a:custGeom>
                <a:avLst/>
                <a:gdLst>
                  <a:gd name="T0" fmla="*/ 0 w 369"/>
                  <a:gd name="T1" fmla="*/ 55 h 110"/>
                  <a:gd name="T2" fmla="*/ 55 w 369"/>
                  <a:gd name="T3" fmla="*/ 110 h 110"/>
                  <a:gd name="T4" fmla="*/ 314 w 369"/>
                  <a:gd name="T5" fmla="*/ 110 h 110"/>
                  <a:gd name="T6" fmla="*/ 369 w 369"/>
                  <a:gd name="T7" fmla="*/ 55 h 110"/>
                  <a:gd name="T8" fmla="*/ 314 w 369"/>
                  <a:gd name="T9" fmla="*/ 0 h 110"/>
                  <a:gd name="T10" fmla="*/ 55 w 369"/>
                  <a:gd name="T11" fmla="*/ 0 h 110"/>
                  <a:gd name="T12" fmla="*/ 0 w 369"/>
                  <a:gd name="T13" fmla="*/ 55 h 110"/>
                </a:gdLst>
                <a:ahLst/>
                <a:cxnLst>
                  <a:cxn ang="0">
                    <a:pos x="T0" y="T1"/>
                  </a:cxn>
                  <a:cxn ang="0">
                    <a:pos x="T2" y="T3"/>
                  </a:cxn>
                  <a:cxn ang="0">
                    <a:pos x="T4" y="T5"/>
                  </a:cxn>
                  <a:cxn ang="0">
                    <a:pos x="T6" y="T7"/>
                  </a:cxn>
                  <a:cxn ang="0">
                    <a:pos x="T8" y="T9"/>
                  </a:cxn>
                  <a:cxn ang="0">
                    <a:pos x="T10" y="T11"/>
                  </a:cxn>
                  <a:cxn ang="0">
                    <a:pos x="T12" y="T13"/>
                  </a:cxn>
                </a:cxnLst>
                <a:rect l="0" t="0" r="r" b="b"/>
                <a:pathLst>
                  <a:path w="369" h="110">
                    <a:moveTo>
                      <a:pt x="0" y="55"/>
                    </a:moveTo>
                    <a:cubicBezTo>
                      <a:pt x="0" y="85"/>
                      <a:pt x="25" y="110"/>
                      <a:pt x="55" y="110"/>
                    </a:cubicBezTo>
                    <a:cubicBezTo>
                      <a:pt x="314" y="110"/>
                      <a:pt x="314" y="110"/>
                      <a:pt x="314" y="110"/>
                    </a:cubicBezTo>
                    <a:cubicBezTo>
                      <a:pt x="345" y="110"/>
                      <a:pt x="369" y="85"/>
                      <a:pt x="369" y="55"/>
                    </a:cubicBezTo>
                    <a:cubicBezTo>
                      <a:pt x="369" y="24"/>
                      <a:pt x="345" y="0"/>
                      <a:pt x="314" y="0"/>
                    </a:cubicBezTo>
                    <a:cubicBezTo>
                      <a:pt x="55" y="0"/>
                      <a:pt x="55" y="0"/>
                      <a:pt x="55" y="0"/>
                    </a:cubicBezTo>
                    <a:cubicBezTo>
                      <a:pt x="25" y="0"/>
                      <a:pt x="0" y="24"/>
                      <a:pt x="0" y="55"/>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3825" y="1614"/>
                <a:ext cx="29" cy="97"/>
              </a:xfrm>
              <a:custGeom>
                <a:avLst/>
                <a:gdLst>
                  <a:gd name="T0" fmla="*/ 55 w 110"/>
                  <a:gd name="T1" fmla="*/ 369 h 369"/>
                  <a:gd name="T2" fmla="*/ 110 w 110"/>
                  <a:gd name="T3" fmla="*/ 314 h 369"/>
                  <a:gd name="T4" fmla="*/ 110 w 110"/>
                  <a:gd name="T5" fmla="*/ 55 h 369"/>
                  <a:gd name="T6" fmla="*/ 55 w 110"/>
                  <a:gd name="T7" fmla="*/ 0 h 369"/>
                  <a:gd name="T8" fmla="*/ 0 w 110"/>
                  <a:gd name="T9" fmla="*/ 55 h 369"/>
                  <a:gd name="T10" fmla="*/ 0 w 110"/>
                  <a:gd name="T11" fmla="*/ 314 h 369"/>
                  <a:gd name="T12" fmla="*/ 55 w 110"/>
                  <a:gd name="T13" fmla="*/ 369 h 369"/>
                </a:gdLst>
                <a:ahLst/>
                <a:cxnLst>
                  <a:cxn ang="0">
                    <a:pos x="T0" y="T1"/>
                  </a:cxn>
                  <a:cxn ang="0">
                    <a:pos x="T2" y="T3"/>
                  </a:cxn>
                  <a:cxn ang="0">
                    <a:pos x="T4" y="T5"/>
                  </a:cxn>
                  <a:cxn ang="0">
                    <a:pos x="T6" y="T7"/>
                  </a:cxn>
                  <a:cxn ang="0">
                    <a:pos x="T8" y="T9"/>
                  </a:cxn>
                  <a:cxn ang="0">
                    <a:pos x="T10" y="T11"/>
                  </a:cxn>
                  <a:cxn ang="0">
                    <a:pos x="T12" y="T13"/>
                  </a:cxn>
                </a:cxnLst>
                <a:rect l="0" t="0" r="r" b="b"/>
                <a:pathLst>
                  <a:path w="110" h="369">
                    <a:moveTo>
                      <a:pt x="55" y="369"/>
                    </a:moveTo>
                    <a:cubicBezTo>
                      <a:pt x="86" y="369"/>
                      <a:pt x="110" y="344"/>
                      <a:pt x="110" y="314"/>
                    </a:cubicBezTo>
                    <a:cubicBezTo>
                      <a:pt x="110" y="55"/>
                      <a:pt x="110" y="55"/>
                      <a:pt x="110" y="55"/>
                    </a:cubicBezTo>
                    <a:cubicBezTo>
                      <a:pt x="110" y="24"/>
                      <a:pt x="86" y="0"/>
                      <a:pt x="55" y="0"/>
                    </a:cubicBezTo>
                    <a:cubicBezTo>
                      <a:pt x="25" y="0"/>
                      <a:pt x="0" y="24"/>
                      <a:pt x="0" y="55"/>
                    </a:cubicBezTo>
                    <a:cubicBezTo>
                      <a:pt x="0" y="314"/>
                      <a:pt x="0" y="314"/>
                      <a:pt x="0" y="314"/>
                    </a:cubicBezTo>
                    <a:cubicBezTo>
                      <a:pt x="0" y="344"/>
                      <a:pt x="25" y="369"/>
                      <a:pt x="55" y="369"/>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3938" y="1502"/>
                <a:ext cx="97" cy="28"/>
              </a:xfrm>
              <a:custGeom>
                <a:avLst/>
                <a:gdLst>
                  <a:gd name="T0" fmla="*/ 369 w 369"/>
                  <a:gd name="T1" fmla="*/ 55 h 110"/>
                  <a:gd name="T2" fmla="*/ 314 w 369"/>
                  <a:gd name="T3" fmla="*/ 0 h 110"/>
                  <a:gd name="T4" fmla="*/ 55 w 369"/>
                  <a:gd name="T5" fmla="*/ 0 h 110"/>
                  <a:gd name="T6" fmla="*/ 0 w 369"/>
                  <a:gd name="T7" fmla="*/ 55 h 110"/>
                  <a:gd name="T8" fmla="*/ 55 w 369"/>
                  <a:gd name="T9" fmla="*/ 110 h 110"/>
                  <a:gd name="T10" fmla="*/ 314 w 369"/>
                  <a:gd name="T11" fmla="*/ 110 h 110"/>
                  <a:gd name="T12" fmla="*/ 369 w 369"/>
                  <a:gd name="T13" fmla="*/ 55 h 110"/>
                </a:gdLst>
                <a:ahLst/>
                <a:cxnLst>
                  <a:cxn ang="0">
                    <a:pos x="T0" y="T1"/>
                  </a:cxn>
                  <a:cxn ang="0">
                    <a:pos x="T2" y="T3"/>
                  </a:cxn>
                  <a:cxn ang="0">
                    <a:pos x="T4" y="T5"/>
                  </a:cxn>
                  <a:cxn ang="0">
                    <a:pos x="T6" y="T7"/>
                  </a:cxn>
                  <a:cxn ang="0">
                    <a:pos x="T8" y="T9"/>
                  </a:cxn>
                  <a:cxn ang="0">
                    <a:pos x="T10" y="T11"/>
                  </a:cxn>
                  <a:cxn ang="0">
                    <a:pos x="T12" y="T13"/>
                  </a:cxn>
                </a:cxnLst>
                <a:rect l="0" t="0" r="r" b="b"/>
                <a:pathLst>
                  <a:path w="369" h="110">
                    <a:moveTo>
                      <a:pt x="369" y="55"/>
                    </a:moveTo>
                    <a:cubicBezTo>
                      <a:pt x="369" y="24"/>
                      <a:pt x="345" y="0"/>
                      <a:pt x="314" y="0"/>
                    </a:cubicBezTo>
                    <a:cubicBezTo>
                      <a:pt x="55" y="0"/>
                      <a:pt x="55" y="0"/>
                      <a:pt x="55" y="0"/>
                    </a:cubicBezTo>
                    <a:cubicBezTo>
                      <a:pt x="25" y="0"/>
                      <a:pt x="0" y="24"/>
                      <a:pt x="0" y="55"/>
                    </a:cubicBezTo>
                    <a:cubicBezTo>
                      <a:pt x="0" y="85"/>
                      <a:pt x="25" y="110"/>
                      <a:pt x="55" y="110"/>
                    </a:cubicBezTo>
                    <a:cubicBezTo>
                      <a:pt x="314" y="110"/>
                      <a:pt x="314" y="110"/>
                      <a:pt x="314" y="110"/>
                    </a:cubicBezTo>
                    <a:cubicBezTo>
                      <a:pt x="345" y="110"/>
                      <a:pt x="369" y="85"/>
                      <a:pt x="369" y="55"/>
                    </a:cubicBezTo>
                    <a:close/>
                  </a:path>
                </a:pathLst>
              </a:custGeom>
              <a:solidFill>
                <a:schemeClr val="accent1">
                  <a:lumMod val="50000"/>
                </a:schemeClr>
              </a:solidFill>
              <a:ln w="9525">
                <a:solidFill>
                  <a:schemeClr val="tx1"/>
                </a:solidFill>
                <a:round/>
              </a:ln>
            </p:spPr>
            <p:txBody>
              <a:bodyPr vert="horz" wrap="square" lIns="91440" tIns="45720" rIns="91440" bIns="45720" numCol="1" anchor="t" anchorCtr="0" compatLnSpc="1"/>
              <a:lstStyle/>
              <a:p>
                <a:endParaRPr lang="zh-CN" altLang="en-US"/>
              </a:p>
            </p:txBody>
          </p:sp>
        </p:grpSp>
      </p:grpSp>
      <p:sp>
        <p:nvSpPr>
          <p:cNvPr id="11" name="矩形 4"/>
          <p:cNvSpPr/>
          <p:nvPr/>
        </p:nvSpPr>
        <p:spPr>
          <a:xfrm>
            <a:off x="0" y="0"/>
            <a:ext cx="12192000" cy="806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5"/>
          <p:cNvSpPr/>
          <p:nvPr/>
        </p:nvSpPr>
        <p:spPr>
          <a:xfrm>
            <a:off x="0" y="6786751"/>
            <a:ext cx="12192000" cy="806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3">
            <a:extLst>
              <a:ext uri="{FF2B5EF4-FFF2-40B4-BE49-F238E27FC236}">
                <a16:creationId xmlns:a16="http://schemas.microsoft.com/office/drawing/2014/main" xmlns="" id="{31639C5A-C530-4305-A288-10A6EE7190C4}"/>
              </a:ext>
            </a:extLst>
          </p:cNvPr>
          <p:cNvGrpSpPr/>
          <p:nvPr/>
        </p:nvGrpSpPr>
        <p:grpSpPr>
          <a:xfrm>
            <a:off x="5203891" y="3404052"/>
            <a:ext cx="636182" cy="636494"/>
            <a:chOff x="5777909" y="1900518"/>
            <a:chExt cx="636182" cy="636494"/>
          </a:xfrm>
        </p:grpSpPr>
        <p:pic>
          <p:nvPicPr>
            <p:cNvPr id="14" name="图片 4">
              <a:extLst>
                <a:ext uri="{FF2B5EF4-FFF2-40B4-BE49-F238E27FC236}">
                  <a16:creationId xmlns:a16="http://schemas.microsoft.com/office/drawing/2014/main" xmlns="" id="{4B060BBB-86E2-4B2C-8398-F2D7C12D3748}"/>
                </a:ext>
              </a:extLst>
            </p:cNvPr>
            <p:cNvPicPr>
              <a:picLocks noChangeAspect="1"/>
            </p:cNvPicPr>
            <p:nvPr/>
          </p:nvPicPr>
          <p:blipFill>
            <a:blip r:embed="rId2"/>
            <a:stretch>
              <a:fillRect/>
            </a:stretch>
          </p:blipFill>
          <p:spPr>
            <a:xfrm>
              <a:off x="5777909" y="1900518"/>
              <a:ext cx="636182" cy="636494"/>
            </a:xfrm>
            <a:prstGeom prst="rect">
              <a:avLst/>
            </a:prstGeom>
          </p:spPr>
        </p:pic>
        <p:grpSp>
          <p:nvGrpSpPr>
            <p:cNvPr id="15" name="Group 4">
              <a:extLst>
                <a:ext uri="{FF2B5EF4-FFF2-40B4-BE49-F238E27FC236}">
                  <a16:creationId xmlns:a16="http://schemas.microsoft.com/office/drawing/2014/main" xmlns="" id="{827765A2-8B3A-4810-A1A6-562524895B2F}"/>
                </a:ext>
              </a:extLst>
            </p:cNvPr>
            <p:cNvGrpSpPr>
              <a:grpSpLocks noChangeAspect="1"/>
            </p:cNvGrpSpPr>
            <p:nvPr/>
          </p:nvGrpSpPr>
          <p:grpSpPr bwMode="auto">
            <a:xfrm>
              <a:off x="5786438" y="1917794"/>
              <a:ext cx="619125" cy="619125"/>
              <a:chOff x="3645" y="1321"/>
              <a:chExt cx="390" cy="390"/>
            </a:xfrm>
            <a:solidFill>
              <a:srgbClr val="FFC000"/>
            </a:solidFill>
          </p:grpSpPr>
          <p:sp>
            <p:nvSpPr>
              <p:cNvPr id="16" name="Freeform 5">
                <a:extLst>
                  <a:ext uri="{FF2B5EF4-FFF2-40B4-BE49-F238E27FC236}">
                    <a16:creationId xmlns:a16="http://schemas.microsoft.com/office/drawing/2014/main" xmlns="" id="{14676C87-18D0-454B-AE82-64EF529B0CB8}"/>
                  </a:ext>
                </a:extLst>
              </p:cNvPr>
              <p:cNvSpPr/>
              <p:nvPr/>
            </p:nvSpPr>
            <p:spPr bwMode="auto">
              <a:xfrm>
                <a:off x="3825" y="1321"/>
                <a:ext cx="29" cy="97"/>
              </a:xfrm>
              <a:custGeom>
                <a:avLst/>
                <a:gdLst>
                  <a:gd name="T0" fmla="*/ 55 w 110"/>
                  <a:gd name="T1" fmla="*/ 0 h 369"/>
                  <a:gd name="T2" fmla="*/ 0 w 110"/>
                  <a:gd name="T3" fmla="*/ 55 h 369"/>
                  <a:gd name="T4" fmla="*/ 0 w 110"/>
                  <a:gd name="T5" fmla="*/ 314 h 369"/>
                  <a:gd name="T6" fmla="*/ 55 w 110"/>
                  <a:gd name="T7" fmla="*/ 369 h 369"/>
                  <a:gd name="T8" fmla="*/ 110 w 110"/>
                  <a:gd name="T9" fmla="*/ 314 h 369"/>
                  <a:gd name="T10" fmla="*/ 110 w 110"/>
                  <a:gd name="T11" fmla="*/ 55 h 369"/>
                  <a:gd name="T12" fmla="*/ 55 w 110"/>
                  <a:gd name="T13" fmla="*/ 0 h 369"/>
                </a:gdLst>
                <a:ahLst/>
                <a:cxnLst>
                  <a:cxn ang="0">
                    <a:pos x="T0" y="T1"/>
                  </a:cxn>
                  <a:cxn ang="0">
                    <a:pos x="T2" y="T3"/>
                  </a:cxn>
                  <a:cxn ang="0">
                    <a:pos x="T4" y="T5"/>
                  </a:cxn>
                  <a:cxn ang="0">
                    <a:pos x="T6" y="T7"/>
                  </a:cxn>
                  <a:cxn ang="0">
                    <a:pos x="T8" y="T9"/>
                  </a:cxn>
                  <a:cxn ang="0">
                    <a:pos x="T10" y="T11"/>
                  </a:cxn>
                  <a:cxn ang="0">
                    <a:pos x="T12" y="T13"/>
                  </a:cxn>
                </a:cxnLst>
                <a:rect l="0" t="0" r="r" b="b"/>
                <a:pathLst>
                  <a:path w="110" h="369">
                    <a:moveTo>
                      <a:pt x="55" y="0"/>
                    </a:moveTo>
                    <a:cubicBezTo>
                      <a:pt x="25" y="0"/>
                      <a:pt x="0" y="24"/>
                      <a:pt x="0" y="55"/>
                    </a:cubicBezTo>
                    <a:cubicBezTo>
                      <a:pt x="0" y="314"/>
                      <a:pt x="0" y="314"/>
                      <a:pt x="0" y="314"/>
                    </a:cubicBezTo>
                    <a:cubicBezTo>
                      <a:pt x="0" y="344"/>
                      <a:pt x="25" y="369"/>
                      <a:pt x="55" y="369"/>
                    </a:cubicBezTo>
                    <a:cubicBezTo>
                      <a:pt x="86" y="369"/>
                      <a:pt x="110" y="344"/>
                      <a:pt x="110" y="314"/>
                    </a:cubicBezTo>
                    <a:cubicBezTo>
                      <a:pt x="110" y="55"/>
                      <a:pt x="110" y="55"/>
                      <a:pt x="110" y="55"/>
                    </a:cubicBezTo>
                    <a:cubicBezTo>
                      <a:pt x="110" y="24"/>
                      <a:pt x="86" y="0"/>
                      <a:pt x="55" y="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
                <a:extLst>
                  <a:ext uri="{FF2B5EF4-FFF2-40B4-BE49-F238E27FC236}">
                    <a16:creationId xmlns:a16="http://schemas.microsoft.com/office/drawing/2014/main" xmlns="" id="{CA4EBA1F-7B2C-44D5-B34D-6B7A96E95F7D}"/>
                  </a:ext>
                </a:extLst>
              </p:cNvPr>
              <p:cNvSpPr/>
              <p:nvPr/>
            </p:nvSpPr>
            <p:spPr bwMode="auto">
              <a:xfrm>
                <a:off x="3645" y="1502"/>
                <a:ext cx="96" cy="28"/>
              </a:xfrm>
              <a:custGeom>
                <a:avLst/>
                <a:gdLst>
                  <a:gd name="T0" fmla="*/ 0 w 369"/>
                  <a:gd name="T1" fmla="*/ 55 h 110"/>
                  <a:gd name="T2" fmla="*/ 55 w 369"/>
                  <a:gd name="T3" fmla="*/ 110 h 110"/>
                  <a:gd name="T4" fmla="*/ 314 w 369"/>
                  <a:gd name="T5" fmla="*/ 110 h 110"/>
                  <a:gd name="T6" fmla="*/ 369 w 369"/>
                  <a:gd name="T7" fmla="*/ 55 h 110"/>
                  <a:gd name="T8" fmla="*/ 314 w 369"/>
                  <a:gd name="T9" fmla="*/ 0 h 110"/>
                  <a:gd name="T10" fmla="*/ 55 w 369"/>
                  <a:gd name="T11" fmla="*/ 0 h 110"/>
                  <a:gd name="T12" fmla="*/ 0 w 369"/>
                  <a:gd name="T13" fmla="*/ 55 h 110"/>
                </a:gdLst>
                <a:ahLst/>
                <a:cxnLst>
                  <a:cxn ang="0">
                    <a:pos x="T0" y="T1"/>
                  </a:cxn>
                  <a:cxn ang="0">
                    <a:pos x="T2" y="T3"/>
                  </a:cxn>
                  <a:cxn ang="0">
                    <a:pos x="T4" y="T5"/>
                  </a:cxn>
                  <a:cxn ang="0">
                    <a:pos x="T6" y="T7"/>
                  </a:cxn>
                  <a:cxn ang="0">
                    <a:pos x="T8" y="T9"/>
                  </a:cxn>
                  <a:cxn ang="0">
                    <a:pos x="T10" y="T11"/>
                  </a:cxn>
                  <a:cxn ang="0">
                    <a:pos x="T12" y="T13"/>
                  </a:cxn>
                </a:cxnLst>
                <a:rect l="0" t="0" r="r" b="b"/>
                <a:pathLst>
                  <a:path w="369" h="110">
                    <a:moveTo>
                      <a:pt x="0" y="55"/>
                    </a:moveTo>
                    <a:cubicBezTo>
                      <a:pt x="0" y="85"/>
                      <a:pt x="25" y="110"/>
                      <a:pt x="55" y="110"/>
                    </a:cubicBezTo>
                    <a:cubicBezTo>
                      <a:pt x="314" y="110"/>
                      <a:pt x="314" y="110"/>
                      <a:pt x="314" y="110"/>
                    </a:cubicBezTo>
                    <a:cubicBezTo>
                      <a:pt x="345" y="110"/>
                      <a:pt x="369" y="85"/>
                      <a:pt x="369" y="55"/>
                    </a:cubicBezTo>
                    <a:cubicBezTo>
                      <a:pt x="369" y="24"/>
                      <a:pt x="345" y="0"/>
                      <a:pt x="314" y="0"/>
                    </a:cubicBezTo>
                    <a:cubicBezTo>
                      <a:pt x="55" y="0"/>
                      <a:pt x="55" y="0"/>
                      <a:pt x="55" y="0"/>
                    </a:cubicBezTo>
                    <a:cubicBezTo>
                      <a:pt x="25" y="0"/>
                      <a:pt x="0" y="24"/>
                      <a:pt x="0" y="55"/>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7">
                <a:extLst>
                  <a:ext uri="{FF2B5EF4-FFF2-40B4-BE49-F238E27FC236}">
                    <a16:creationId xmlns:a16="http://schemas.microsoft.com/office/drawing/2014/main" xmlns="" id="{72822270-480F-4DCC-9999-0807A772F58E}"/>
                  </a:ext>
                </a:extLst>
              </p:cNvPr>
              <p:cNvSpPr/>
              <p:nvPr/>
            </p:nvSpPr>
            <p:spPr bwMode="auto">
              <a:xfrm>
                <a:off x="3825" y="1614"/>
                <a:ext cx="29" cy="97"/>
              </a:xfrm>
              <a:custGeom>
                <a:avLst/>
                <a:gdLst>
                  <a:gd name="T0" fmla="*/ 55 w 110"/>
                  <a:gd name="T1" fmla="*/ 369 h 369"/>
                  <a:gd name="T2" fmla="*/ 110 w 110"/>
                  <a:gd name="T3" fmla="*/ 314 h 369"/>
                  <a:gd name="T4" fmla="*/ 110 w 110"/>
                  <a:gd name="T5" fmla="*/ 55 h 369"/>
                  <a:gd name="T6" fmla="*/ 55 w 110"/>
                  <a:gd name="T7" fmla="*/ 0 h 369"/>
                  <a:gd name="T8" fmla="*/ 0 w 110"/>
                  <a:gd name="T9" fmla="*/ 55 h 369"/>
                  <a:gd name="T10" fmla="*/ 0 w 110"/>
                  <a:gd name="T11" fmla="*/ 314 h 369"/>
                  <a:gd name="T12" fmla="*/ 55 w 110"/>
                  <a:gd name="T13" fmla="*/ 369 h 369"/>
                </a:gdLst>
                <a:ahLst/>
                <a:cxnLst>
                  <a:cxn ang="0">
                    <a:pos x="T0" y="T1"/>
                  </a:cxn>
                  <a:cxn ang="0">
                    <a:pos x="T2" y="T3"/>
                  </a:cxn>
                  <a:cxn ang="0">
                    <a:pos x="T4" y="T5"/>
                  </a:cxn>
                  <a:cxn ang="0">
                    <a:pos x="T6" y="T7"/>
                  </a:cxn>
                  <a:cxn ang="0">
                    <a:pos x="T8" y="T9"/>
                  </a:cxn>
                  <a:cxn ang="0">
                    <a:pos x="T10" y="T11"/>
                  </a:cxn>
                  <a:cxn ang="0">
                    <a:pos x="T12" y="T13"/>
                  </a:cxn>
                </a:cxnLst>
                <a:rect l="0" t="0" r="r" b="b"/>
                <a:pathLst>
                  <a:path w="110" h="369">
                    <a:moveTo>
                      <a:pt x="55" y="369"/>
                    </a:moveTo>
                    <a:cubicBezTo>
                      <a:pt x="86" y="369"/>
                      <a:pt x="110" y="344"/>
                      <a:pt x="110" y="314"/>
                    </a:cubicBezTo>
                    <a:cubicBezTo>
                      <a:pt x="110" y="55"/>
                      <a:pt x="110" y="55"/>
                      <a:pt x="110" y="55"/>
                    </a:cubicBezTo>
                    <a:cubicBezTo>
                      <a:pt x="110" y="24"/>
                      <a:pt x="86" y="0"/>
                      <a:pt x="55" y="0"/>
                    </a:cubicBezTo>
                    <a:cubicBezTo>
                      <a:pt x="25" y="0"/>
                      <a:pt x="0" y="24"/>
                      <a:pt x="0" y="55"/>
                    </a:cubicBezTo>
                    <a:cubicBezTo>
                      <a:pt x="0" y="314"/>
                      <a:pt x="0" y="314"/>
                      <a:pt x="0" y="314"/>
                    </a:cubicBezTo>
                    <a:cubicBezTo>
                      <a:pt x="0" y="344"/>
                      <a:pt x="25" y="369"/>
                      <a:pt x="55" y="369"/>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8">
                <a:extLst>
                  <a:ext uri="{FF2B5EF4-FFF2-40B4-BE49-F238E27FC236}">
                    <a16:creationId xmlns:a16="http://schemas.microsoft.com/office/drawing/2014/main" xmlns="" id="{6DF68A0B-4276-44A8-9730-997991F9BE22}"/>
                  </a:ext>
                </a:extLst>
              </p:cNvPr>
              <p:cNvSpPr/>
              <p:nvPr/>
            </p:nvSpPr>
            <p:spPr bwMode="auto">
              <a:xfrm>
                <a:off x="3938" y="1502"/>
                <a:ext cx="97" cy="28"/>
              </a:xfrm>
              <a:custGeom>
                <a:avLst/>
                <a:gdLst>
                  <a:gd name="T0" fmla="*/ 369 w 369"/>
                  <a:gd name="T1" fmla="*/ 55 h 110"/>
                  <a:gd name="T2" fmla="*/ 314 w 369"/>
                  <a:gd name="T3" fmla="*/ 0 h 110"/>
                  <a:gd name="T4" fmla="*/ 55 w 369"/>
                  <a:gd name="T5" fmla="*/ 0 h 110"/>
                  <a:gd name="T6" fmla="*/ 0 w 369"/>
                  <a:gd name="T7" fmla="*/ 55 h 110"/>
                  <a:gd name="T8" fmla="*/ 55 w 369"/>
                  <a:gd name="T9" fmla="*/ 110 h 110"/>
                  <a:gd name="T10" fmla="*/ 314 w 369"/>
                  <a:gd name="T11" fmla="*/ 110 h 110"/>
                  <a:gd name="T12" fmla="*/ 369 w 369"/>
                  <a:gd name="T13" fmla="*/ 55 h 110"/>
                </a:gdLst>
                <a:ahLst/>
                <a:cxnLst>
                  <a:cxn ang="0">
                    <a:pos x="T0" y="T1"/>
                  </a:cxn>
                  <a:cxn ang="0">
                    <a:pos x="T2" y="T3"/>
                  </a:cxn>
                  <a:cxn ang="0">
                    <a:pos x="T4" y="T5"/>
                  </a:cxn>
                  <a:cxn ang="0">
                    <a:pos x="T6" y="T7"/>
                  </a:cxn>
                  <a:cxn ang="0">
                    <a:pos x="T8" y="T9"/>
                  </a:cxn>
                  <a:cxn ang="0">
                    <a:pos x="T10" y="T11"/>
                  </a:cxn>
                  <a:cxn ang="0">
                    <a:pos x="T12" y="T13"/>
                  </a:cxn>
                </a:cxnLst>
                <a:rect l="0" t="0" r="r" b="b"/>
                <a:pathLst>
                  <a:path w="369" h="110">
                    <a:moveTo>
                      <a:pt x="369" y="55"/>
                    </a:moveTo>
                    <a:cubicBezTo>
                      <a:pt x="369" y="24"/>
                      <a:pt x="345" y="0"/>
                      <a:pt x="314" y="0"/>
                    </a:cubicBezTo>
                    <a:cubicBezTo>
                      <a:pt x="55" y="0"/>
                      <a:pt x="55" y="0"/>
                      <a:pt x="55" y="0"/>
                    </a:cubicBezTo>
                    <a:cubicBezTo>
                      <a:pt x="25" y="0"/>
                      <a:pt x="0" y="24"/>
                      <a:pt x="0" y="55"/>
                    </a:cubicBezTo>
                    <a:cubicBezTo>
                      <a:pt x="0" y="85"/>
                      <a:pt x="25" y="110"/>
                      <a:pt x="55" y="110"/>
                    </a:cubicBezTo>
                    <a:cubicBezTo>
                      <a:pt x="314" y="110"/>
                      <a:pt x="314" y="110"/>
                      <a:pt x="314" y="110"/>
                    </a:cubicBezTo>
                    <a:cubicBezTo>
                      <a:pt x="345" y="110"/>
                      <a:pt x="369" y="85"/>
                      <a:pt x="369" y="55"/>
                    </a:cubicBezTo>
                    <a:close/>
                  </a:path>
                </a:pathLst>
              </a:custGeom>
              <a:solidFill>
                <a:schemeClr val="accent1">
                  <a:lumMod val="50000"/>
                </a:schemeClr>
              </a:solidFill>
              <a:ln w="9525">
                <a:solidFill>
                  <a:schemeClr val="tx1"/>
                </a:solidFill>
                <a:round/>
              </a:ln>
            </p:spPr>
            <p:txBody>
              <a:bodyPr vert="horz" wrap="square" lIns="91440" tIns="45720" rIns="91440" bIns="45720" numCol="1" anchor="t" anchorCtr="0" compatLnSpc="1"/>
              <a:lstStyle/>
              <a:p>
                <a:endParaRPr lang="zh-CN" altLang="en-US"/>
              </a:p>
            </p:txBody>
          </p:sp>
        </p:grpSp>
      </p:grpSp>
      <p:grpSp>
        <p:nvGrpSpPr>
          <p:cNvPr id="20" name="组合 3">
            <a:extLst>
              <a:ext uri="{FF2B5EF4-FFF2-40B4-BE49-F238E27FC236}">
                <a16:creationId xmlns:a16="http://schemas.microsoft.com/office/drawing/2014/main" xmlns="" id="{EA2B491D-FCD3-406E-8A6F-17544D6830FD}"/>
              </a:ext>
            </a:extLst>
          </p:cNvPr>
          <p:cNvGrpSpPr/>
          <p:nvPr/>
        </p:nvGrpSpPr>
        <p:grpSpPr>
          <a:xfrm>
            <a:off x="6418378" y="3400028"/>
            <a:ext cx="636182" cy="636494"/>
            <a:chOff x="5777909" y="1900518"/>
            <a:chExt cx="636182" cy="636494"/>
          </a:xfrm>
        </p:grpSpPr>
        <p:pic>
          <p:nvPicPr>
            <p:cNvPr id="21" name="图片 4">
              <a:extLst>
                <a:ext uri="{FF2B5EF4-FFF2-40B4-BE49-F238E27FC236}">
                  <a16:creationId xmlns:a16="http://schemas.microsoft.com/office/drawing/2014/main" xmlns="" id="{BD909EFC-A91F-4E5C-AE6B-8658F3C4647E}"/>
                </a:ext>
              </a:extLst>
            </p:cNvPr>
            <p:cNvPicPr>
              <a:picLocks noChangeAspect="1"/>
            </p:cNvPicPr>
            <p:nvPr/>
          </p:nvPicPr>
          <p:blipFill>
            <a:blip r:embed="rId2"/>
            <a:stretch>
              <a:fillRect/>
            </a:stretch>
          </p:blipFill>
          <p:spPr>
            <a:xfrm>
              <a:off x="5777909" y="1900518"/>
              <a:ext cx="636182" cy="636494"/>
            </a:xfrm>
            <a:prstGeom prst="rect">
              <a:avLst/>
            </a:prstGeom>
          </p:spPr>
        </p:pic>
        <p:grpSp>
          <p:nvGrpSpPr>
            <p:cNvPr id="22" name="Group 4">
              <a:extLst>
                <a:ext uri="{FF2B5EF4-FFF2-40B4-BE49-F238E27FC236}">
                  <a16:creationId xmlns:a16="http://schemas.microsoft.com/office/drawing/2014/main" xmlns="" id="{F68EADDE-7BBA-4D95-B5DE-FD62F4E89CDD}"/>
                </a:ext>
              </a:extLst>
            </p:cNvPr>
            <p:cNvGrpSpPr>
              <a:grpSpLocks noChangeAspect="1"/>
            </p:cNvGrpSpPr>
            <p:nvPr/>
          </p:nvGrpSpPr>
          <p:grpSpPr bwMode="auto">
            <a:xfrm>
              <a:off x="5786438" y="1917794"/>
              <a:ext cx="619125" cy="619125"/>
              <a:chOff x="3645" y="1321"/>
              <a:chExt cx="390" cy="390"/>
            </a:xfrm>
            <a:solidFill>
              <a:srgbClr val="FFC000"/>
            </a:solidFill>
          </p:grpSpPr>
          <p:sp>
            <p:nvSpPr>
              <p:cNvPr id="23" name="Freeform 5">
                <a:extLst>
                  <a:ext uri="{FF2B5EF4-FFF2-40B4-BE49-F238E27FC236}">
                    <a16:creationId xmlns:a16="http://schemas.microsoft.com/office/drawing/2014/main" xmlns="" id="{C3906710-A225-4D38-96D6-14600ADE173E}"/>
                  </a:ext>
                </a:extLst>
              </p:cNvPr>
              <p:cNvSpPr/>
              <p:nvPr/>
            </p:nvSpPr>
            <p:spPr bwMode="auto">
              <a:xfrm>
                <a:off x="3825" y="1321"/>
                <a:ext cx="29" cy="97"/>
              </a:xfrm>
              <a:custGeom>
                <a:avLst/>
                <a:gdLst>
                  <a:gd name="T0" fmla="*/ 55 w 110"/>
                  <a:gd name="T1" fmla="*/ 0 h 369"/>
                  <a:gd name="T2" fmla="*/ 0 w 110"/>
                  <a:gd name="T3" fmla="*/ 55 h 369"/>
                  <a:gd name="T4" fmla="*/ 0 w 110"/>
                  <a:gd name="T5" fmla="*/ 314 h 369"/>
                  <a:gd name="T6" fmla="*/ 55 w 110"/>
                  <a:gd name="T7" fmla="*/ 369 h 369"/>
                  <a:gd name="T8" fmla="*/ 110 w 110"/>
                  <a:gd name="T9" fmla="*/ 314 h 369"/>
                  <a:gd name="T10" fmla="*/ 110 w 110"/>
                  <a:gd name="T11" fmla="*/ 55 h 369"/>
                  <a:gd name="T12" fmla="*/ 55 w 110"/>
                  <a:gd name="T13" fmla="*/ 0 h 369"/>
                </a:gdLst>
                <a:ahLst/>
                <a:cxnLst>
                  <a:cxn ang="0">
                    <a:pos x="T0" y="T1"/>
                  </a:cxn>
                  <a:cxn ang="0">
                    <a:pos x="T2" y="T3"/>
                  </a:cxn>
                  <a:cxn ang="0">
                    <a:pos x="T4" y="T5"/>
                  </a:cxn>
                  <a:cxn ang="0">
                    <a:pos x="T6" y="T7"/>
                  </a:cxn>
                  <a:cxn ang="0">
                    <a:pos x="T8" y="T9"/>
                  </a:cxn>
                  <a:cxn ang="0">
                    <a:pos x="T10" y="T11"/>
                  </a:cxn>
                  <a:cxn ang="0">
                    <a:pos x="T12" y="T13"/>
                  </a:cxn>
                </a:cxnLst>
                <a:rect l="0" t="0" r="r" b="b"/>
                <a:pathLst>
                  <a:path w="110" h="369">
                    <a:moveTo>
                      <a:pt x="55" y="0"/>
                    </a:moveTo>
                    <a:cubicBezTo>
                      <a:pt x="25" y="0"/>
                      <a:pt x="0" y="24"/>
                      <a:pt x="0" y="55"/>
                    </a:cubicBezTo>
                    <a:cubicBezTo>
                      <a:pt x="0" y="314"/>
                      <a:pt x="0" y="314"/>
                      <a:pt x="0" y="314"/>
                    </a:cubicBezTo>
                    <a:cubicBezTo>
                      <a:pt x="0" y="344"/>
                      <a:pt x="25" y="369"/>
                      <a:pt x="55" y="369"/>
                    </a:cubicBezTo>
                    <a:cubicBezTo>
                      <a:pt x="86" y="369"/>
                      <a:pt x="110" y="344"/>
                      <a:pt x="110" y="314"/>
                    </a:cubicBezTo>
                    <a:cubicBezTo>
                      <a:pt x="110" y="55"/>
                      <a:pt x="110" y="55"/>
                      <a:pt x="110" y="55"/>
                    </a:cubicBezTo>
                    <a:cubicBezTo>
                      <a:pt x="110" y="24"/>
                      <a:pt x="86" y="0"/>
                      <a:pt x="55" y="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6">
                <a:extLst>
                  <a:ext uri="{FF2B5EF4-FFF2-40B4-BE49-F238E27FC236}">
                    <a16:creationId xmlns:a16="http://schemas.microsoft.com/office/drawing/2014/main" xmlns="" id="{EF8CED21-E17D-4886-83E8-A98645E466A0}"/>
                  </a:ext>
                </a:extLst>
              </p:cNvPr>
              <p:cNvSpPr/>
              <p:nvPr/>
            </p:nvSpPr>
            <p:spPr bwMode="auto">
              <a:xfrm>
                <a:off x="3645" y="1502"/>
                <a:ext cx="96" cy="28"/>
              </a:xfrm>
              <a:custGeom>
                <a:avLst/>
                <a:gdLst>
                  <a:gd name="T0" fmla="*/ 0 w 369"/>
                  <a:gd name="T1" fmla="*/ 55 h 110"/>
                  <a:gd name="T2" fmla="*/ 55 w 369"/>
                  <a:gd name="T3" fmla="*/ 110 h 110"/>
                  <a:gd name="T4" fmla="*/ 314 w 369"/>
                  <a:gd name="T5" fmla="*/ 110 h 110"/>
                  <a:gd name="T6" fmla="*/ 369 w 369"/>
                  <a:gd name="T7" fmla="*/ 55 h 110"/>
                  <a:gd name="T8" fmla="*/ 314 w 369"/>
                  <a:gd name="T9" fmla="*/ 0 h 110"/>
                  <a:gd name="T10" fmla="*/ 55 w 369"/>
                  <a:gd name="T11" fmla="*/ 0 h 110"/>
                  <a:gd name="T12" fmla="*/ 0 w 369"/>
                  <a:gd name="T13" fmla="*/ 55 h 110"/>
                </a:gdLst>
                <a:ahLst/>
                <a:cxnLst>
                  <a:cxn ang="0">
                    <a:pos x="T0" y="T1"/>
                  </a:cxn>
                  <a:cxn ang="0">
                    <a:pos x="T2" y="T3"/>
                  </a:cxn>
                  <a:cxn ang="0">
                    <a:pos x="T4" y="T5"/>
                  </a:cxn>
                  <a:cxn ang="0">
                    <a:pos x="T6" y="T7"/>
                  </a:cxn>
                  <a:cxn ang="0">
                    <a:pos x="T8" y="T9"/>
                  </a:cxn>
                  <a:cxn ang="0">
                    <a:pos x="T10" y="T11"/>
                  </a:cxn>
                  <a:cxn ang="0">
                    <a:pos x="T12" y="T13"/>
                  </a:cxn>
                </a:cxnLst>
                <a:rect l="0" t="0" r="r" b="b"/>
                <a:pathLst>
                  <a:path w="369" h="110">
                    <a:moveTo>
                      <a:pt x="0" y="55"/>
                    </a:moveTo>
                    <a:cubicBezTo>
                      <a:pt x="0" y="85"/>
                      <a:pt x="25" y="110"/>
                      <a:pt x="55" y="110"/>
                    </a:cubicBezTo>
                    <a:cubicBezTo>
                      <a:pt x="314" y="110"/>
                      <a:pt x="314" y="110"/>
                      <a:pt x="314" y="110"/>
                    </a:cubicBezTo>
                    <a:cubicBezTo>
                      <a:pt x="345" y="110"/>
                      <a:pt x="369" y="85"/>
                      <a:pt x="369" y="55"/>
                    </a:cubicBezTo>
                    <a:cubicBezTo>
                      <a:pt x="369" y="24"/>
                      <a:pt x="345" y="0"/>
                      <a:pt x="314" y="0"/>
                    </a:cubicBezTo>
                    <a:cubicBezTo>
                      <a:pt x="55" y="0"/>
                      <a:pt x="55" y="0"/>
                      <a:pt x="55" y="0"/>
                    </a:cubicBezTo>
                    <a:cubicBezTo>
                      <a:pt x="25" y="0"/>
                      <a:pt x="0" y="24"/>
                      <a:pt x="0" y="55"/>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7">
                <a:extLst>
                  <a:ext uri="{FF2B5EF4-FFF2-40B4-BE49-F238E27FC236}">
                    <a16:creationId xmlns:a16="http://schemas.microsoft.com/office/drawing/2014/main" xmlns="" id="{8D239063-BED1-4DE4-976B-520CC0902DDE}"/>
                  </a:ext>
                </a:extLst>
              </p:cNvPr>
              <p:cNvSpPr/>
              <p:nvPr/>
            </p:nvSpPr>
            <p:spPr bwMode="auto">
              <a:xfrm>
                <a:off x="3825" y="1614"/>
                <a:ext cx="29" cy="97"/>
              </a:xfrm>
              <a:custGeom>
                <a:avLst/>
                <a:gdLst>
                  <a:gd name="T0" fmla="*/ 55 w 110"/>
                  <a:gd name="T1" fmla="*/ 369 h 369"/>
                  <a:gd name="T2" fmla="*/ 110 w 110"/>
                  <a:gd name="T3" fmla="*/ 314 h 369"/>
                  <a:gd name="T4" fmla="*/ 110 w 110"/>
                  <a:gd name="T5" fmla="*/ 55 h 369"/>
                  <a:gd name="T6" fmla="*/ 55 w 110"/>
                  <a:gd name="T7" fmla="*/ 0 h 369"/>
                  <a:gd name="T8" fmla="*/ 0 w 110"/>
                  <a:gd name="T9" fmla="*/ 55 h 369"/>
                  <a:gd name="T10" fmla="*/ 0 w 110"/>
                  <a:gd name="T11" fmla="*/ 314 h 369"/>
                  <a:gd name="T12" fmla="*/ 55 w 110"/>
                  <a:gd name="T13" fmla="*/ 369 h 369"/>
                </a:gdLst>
                <a:ahLst/>
                <a:cxnLst>
                  <a:cxn ang="0">
                    <a:pos x="T0" y="T1"/>
                  </a:cxn>
                  <a:cxn ang="0">
                    <a:pos x="T2" y="T3"/>
                  </a:cxn>
                  <a:cxn ang="0">
                    <a:pos x="T4" y="T5"/>
                  </a:cxn>
                  <a:cxn ang="0">
                    <a:pos x="T6" y="T7"/>
                  </a:cxn>
                  <a:cxn ang="0">
                    <a:pos x="T8" y="T9"/>
                  </a:cxn>
                  <a:cxn ang="0">
                    <a:pos x="T10" y="T11"/>
                  </a:cxn>
                  <a:cxn ang="0">
                    <a:pos x="T12" y="T13"/>
                  </a:cxn>
                </a:cxnLst>
                <a:rect l="0" t="0" r="r" b="b"/>
                <a:pathLst>
                  <a:path w="110" h="369">
                    <a:moveTo>
                      <a:pt x="55" y="369"/>
                    </a:moveTo>
                    <a:cubicBezTo>
                      <a:pt x="86" y="369"/>
                      <a:pt x="110" y="344"/>
                      <a:pt x="110" y="314"/>
                    </a:cubicBezTo>
                    <a:cubicBezTo>
                      <a:pt x="110" y="55"/>
                      <a:pt x="110" y="55"/>
                      <a:pt x="110" y="55"/>
                    </a:cubicBezTo>
                    <a:cubicBezTo>
                      <a:pt x="110" y="24"/>
                      <a:pt x="86" y="0"/>
                      <a:pt x="55" y="0"/>
                    </a:cubicBezTo>
                    <a:cubicBezTo>
                      <a:pt x="25" y="0"/>
                      <a:pt x="0" y="24"/>
                      <a:pt x="0" y="55"/>
                    </a:cubicBezTo>
                    <a:cubicBezTo>
                      <a:pt x="0" y="314"/>
                      <a:pt x="0" y="314"/>
                      <a:pt x="0" y="314"/>
                    </a:cubicBezTo>
                    <a:cubicBezTo>
                      <a:pt x="0" y="344"/>
                      <a:pt x="25" y="369"/>
                      <a:pt x="55" y="369"/>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8">
                <a:extLst>
                  <a:ext uri="{FF2B5EF4-FFF2-40B4-BE49-F238E27FC236}">
                    <a16:creationId xmlns:a16="http://schemas.microsoft.com/office/drawing/2014/main" xmlns="" id="{77D3D3D0-FB7F-4900-BAB0-2E47B1D6C574}"/>
                  </a:ext>
                </a:extLst>
              </p:cNvPr>
              <p:cNvSpPr/>
              <p:nvPr/>
            </p:nvSpPr>
            <p:spPr bwMode="auto">
              <a:xfrm>
                <a:off x="3938" y="1502"/>
                <a:ext cx="97" cy="28"/>
              </a:xfrm>
              <a:custGeom>
                <a:avLst/>
                <a:gdLst>
                  <a:gd name="T0" fmla="*/ 369 w 369"/>
                  <a:gd name="T1" fmla="*/ 55 h 110"/>
                  <a:gd name="T2" fmla="*/ 314 w 369"/>
                  <a:gd name="T3" fmla="*/ 0 h 110"/>
                  <a:gd name="T4" fmla="*/ 55 w 369"/>
                  <a:gd name="T5" fmla="*/ 0 h 110"/>
                  <a:gd name="T6" fmla="*/ 0 w 369"/>
                  <a:gd name="T7" fmla="*/ 55 h 110"/>
                  <a:gd name="T8" fmla="*/ 55 w 369"/>
                  <a:gd name="T9" fmla="*/ 110 h 110"/>
                  <a:gd name="T10" fmla="*/ 314 w 369"/>
                  <a:gd name="T11" fmla="*/ 110 h 110"/>
                  <a:gd name="T12" fmla="*/ 369 w 369"/>
                  <a:gd name="T13" fmla="*/ 55 h 110"/>
                </a:gdLst>
                <a:ahLst/>
                <a:cxnLst>
                  <a:cxn ang="0">
                    <a:pos x="T0" y="T1"/>
                  </a:cxn>
                  <a:cxn ang="0">
                    <a:pos x="T2" y="T3"/>
                  </a:cxn>
                  <a:cxn ang="0">
                    <a:pos x="T4" y="T5"/>
                  </a:cxn>
                  <a:cxn ang="0">
                    <a:pos x="T6" y="T7"/>
                  </a:cxn>
                  <a:cxn ang="0">
                    <a:pos x="T8" y="T9"/>
                  </a:cxn>
                  <a:cxn ang="0">
                    <a:pos x="T10" y="T11"/>
                  </a:cxn>
                  <a:cxn ang="0">
                    <a:pos x="T12" y="T13"/>
                  </a:cxn>
                </a:cxnLst>
                <a:rect l="0" t="0" r="r" b="b"/>
                <a:pathLst>
                  <a:path w="369" h="110">
                    <a:moveTo>
                      <a:pt x="369" y="55"/>
                    </a:moveTo>
                    <a:cubicBezTo>
                      <a:pt x="369" y="24"/>
                      <a:pt x="345" y="0"/>
                      <a:pt x="314" y="0"/>
                    </a:cubicBezTo>
                    <a:cubicBezTo>
                      <a:pt x="55" y="0"/>
                      <a:pt x="55" y="0"/>
                      <a:pt x="55" y="0"/>
                    </a:cubicBezTo>
                    <a:cubicBezTo>
                      <a:pt x="25" y="0"/>
                      <a:pt x="0" y="24"/>
                      <a:pt x="0" y="55"/>
                    </a:cubicBezTo>
                    <a:cubicBezTo>
                      <a:pt x="0" y="85"/>
                      <a:pt x="25" y="110"/>
                      <a:pt x="55" y="110"/>
                    </a:cubicBezTo>
                    <a:cubicBezTo>
                      <a:pt x="314" y="110"/>
                      <a:pt x="314" y="110"/>
                      <a:pt x="314" y="110"/>
                    </a:cubicBezTo>
                    <a:cubicBezTo>
                      <a:pt x="345" y="110"/>
                      <a:pt x="369" y="85"/>
                      <a:pt x="369" y="55"/>
                    </a:cubicBezTo>
                    <a:close/>
                  </a:path>
                </a:pathLst>
              </a:custGeom>
              <a:solidFill>
                <a:schemeClr val="accent1">
                  <a:lumMod val="50000"/>
                </a:schemeClr>
              </a:solidFill>
              <a:ln w="9525">
                <a:solidFill>
                  <a:schemeClr val="tx1"/>
                </a:solidFill>
                <a:round/>
              </a:ln>
            </p:spPr>
            <p:txBody>
              <a:bodyPr vert="horz" wrap="square" lIns="91440" tIns="45720" rIns="91440" bIns="45720" numCol="1" anchor="t" anchorCtr="0" compatLnSpc="1"/>
              <a:lstStyle/>
              <a:p>
                <a:endParaRPr lang="zh-CN" altLang="en-US"/>
              </a:p>
            </p:txBody>
          </p:sp>
        </p:grpSp>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down)">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57">
            <a:extLst>
              <a:ext uri="{FF2B5EF4-FFF2-40B4-BE49-F238E27FC236}">
                <a16:creationId xmlns:a16="http://schemas.microsoft.com/office/drawing/2014/main" xmlns="" id="{165C0302-C922-42EA-81CA-37C2F7FFBA57}"/>
              </a:ext>
            </a:extLst>
          </p:cNvPr>
          <p:cNvSpPr>
            <a:spLocks noChangeArrowheads="1"/>
          </p:cNvSpPr>
          <p:nvPr/>
        </p:nvSpPr>
        <p:spPr bwMode="auto">
          <a:xfrm>
            <a:off x="476579" y="120116"/>
            <a:ext cx="88927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 TỔNG QUAN ĐỀ TÀI</a:t>
            </a:r>
          </a:p>
        </p:txBody>
      </p:sp>
      <p:sp>
        <p:nvSpPr>
          <p:cNvPr id="26" name="TextBox 25">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1. </a:t>
            </a:r>
            <a:r>
              <a:rPr lang="en-US" sz="2400" b="1" dirty="0" err="1">
                <a:solidFill>
                  <a:srgbClr val="0070C0"/>
                </a:solidFill>
                <a:latin typeface="Times New Roman" panose="02020603050405020304" pitchFamily="18" charset="0"/>
                <a:cs typeface="Times New Roman" panose="02020603050405020304" pitchFamily="18" charset="0"/>
              </a:rPr>
              <a:t>Mục</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tiêu</a:t>
            </a:r>
            <a:r>
              <a:rPr lang="en-US" sz="2400" b="1" dirty="0">
                <a:solidFill>
                  <a:srgbClr val="0070C0"/>
                </a:solidFill>
                <a:latin typeface="Times New Roman" panose="02020603050405020304" pitchFamily="18" charset="0"/>
                <a:cs typeface="Times New Roman" panose="02020603050405020304" pitchFamily="18" charset="0"/>
              </a:rPr>
              <a:t> ý t</a:t>
            </a:r>
            <a:r>
              <a:rPr lang="vi-VN" sz="2400" b="1" dirty="0">
                <a:solidFill>
                  <a:srgbClr val="0070C0"/>
                </a:solidFill>
                <a:latin typeface="Times New Roman" panose="02020603050405020304" pitchFamily="18" charset="0"/>
                <a:cs typeface="Times New Roman" panose="02020603050405020304" pitchFamily="18" charset="0"/>
              </a:rPr>
              <a:t>ưởng đề tài</a:t>
            </a:r>
          </a:p>
        </p:txBody>
      </p:sp>
      <p:sp>
        <p:nvSpPr>
          <p:cNvPr id="27" name="TextBox 26">
            <a:extLst>
              <a:ext uri="{FF2B5EF4-FFF2-40B4-BE49-F238E27FC236}">
                <a16:creationId xmlns:a16="http://schemas.microsoft.com/office/drawing/2014/main" xmlns="" id="{9E132DA7-EA1B-4B2D-B073-A9385328C5EA}"/>
              </a:ext>
            </a:extLst>
          </p:cNvPr>
          <p:cNvSpPr txBox="1"/>
          <p:nvPr/>
        </p:nvSpPr>
        <p:spPr>
          <a:xfrm>
            <a:off x="1059673" y="1167364"/>
            <a:ext cx="5527243" cy="3323987"/>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zh-CN" altLang="en-US" sz="2000" noProof="1">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Với chức năng điều khiển bằng tay, chúng ta điều khiển bằng sóng wifi 2.4Ghz thông qua app blynk và Node MCU ESP8266.</a:t>
            </a:r>
          </a:p>
          <a:p>
            <a:pPr marL="171450" indent="-171450" algn="just">
              <a:lnSpc>
                <a:spcPct val="150000"/>
              </a:lnSpc>
              <a:buFont typeface="Arial" panose="020B0604020202020204" pitchFamily="34" charset="0"/>
              <a:buChar char="•"/>
            </a:pPr>
            <a:r>
              <a:rPr lang="en-US" altLang="zh-CN" sz="2000" noProof="1">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Khi chuyển sang chế độ tự động, xe sẽ chuyển từ trạng thái điều khiển bằng tay sang trạng thái tự động dò đường tránh vật cản bằng cảm biến siêu âm SRF-05</a:t>
            </a:r>
          </a:p>
        </p:txBody>
      </p:sp>
      <p:pic>
        <p:nvPicPr>
          <p:cNvPr id="30" name="Picture 29" descr="A close up of a device&#10;&#10;Description automatically generated">
            <a:extLst>
              <a:ext uri="{FF2B5EF4-FFF2-40B4-BE49-F238E27FC236}">
                <a16:creationId xmlns:a16="http://schemas.microsoft.com/office/drawing/2014/main" xmlns="" id="{68B122F9-0E48-4B5A-8CCE-48A2F2AF40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951022" y="1101884"/>
            <a:ext cx="3958852" cy="4224522"/>
          </a:xfrm>
          <a:prstGeom prst="rect">
            <a:avLst/>
          </a:prstGeom>
        </p:spPr>
      </p:pic>
      <p:sp>
        <p:nvSpPr>
          <p:cNvPr id="31" name="文本框 18"/>
          <p:cNvSpPr txBox="1"/>
          <p:nvPr/>
        </p:nvSpPr>
        <p:spPr>
          <a:xfrm>
            <a:off x="6818187" y="5193571"/>
            <a:ext cx="4224522" cy="458074"/>
          </a:xfrm>
          <a:prstGeom prst="rect">
            <a:avLst/>
          </a:prstGeom>
          <a:noFill/>
          <a:ln w="9525">
            <a:noFill/>
          </a:ln>
        </p:spPr>
        <p:txBody>
          <a:bodyPr wrap="square">
            <a:spAutoFit/>
          </a:bodyPr>
          <a:lstStyle/>
          <a:p>
            <a:pPr algn="ctr">
              <a:lnSpc>
                <a:spcPct val="150000"/>
              </a:lnSpc>
            </a:pPr>
            <a:r>
              <a:rPr lang="en-US" altLang="zh-CN" noProof="1">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Mô hình robot dò đường bằng sóng siêu âm</a:t>
            </a:r>
          </a:p>
        </p:txBody>
      </p:sp>
    </p:spTree>
    <p:extLst>
      <p:ext uri="{BB962C8B-B14F-4D97-AF65-F5344CB8AC3E}">
        <p14:creationId xmlns:p14="http://schemas.microsoft.com/office/powerpoint/2010/main" val="3900851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AD42AC0B-46C2-4DF1-90A2-C12A3D7A345A}"/>
              </a:ext>
            </a:extLst>
          </p:cNvPr>
          <p:cNvSpPr/>
          <p:nvPr/>
        </p:nvSpPr>
        <p:spPr>
          <a:xfrm>
            <a:off x="4004015" y="4213077"/>
            <a:ext cx="1637147" cy="6003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ARDUINO</a:t>
            </a:r>
            <a:endParaRPr lang="vi-VN" sz="20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29920ACD-0244-4331-99B0-2878C9E79A1E}"/>
              </a:ext>
            </a:extLst>
          </p:cNvPr>
          <p:cNvSpPr/>
          <p:nvPr/>
        </p:nvSpPr>
        <p:spPr>
          <a:xfrm>
            <a:off x="3990826" y="2668227"/>
            <a:ext cx="1650336" cy="6003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NODE MCU ESP8266</a:t>
            </a:r>
            <a:endParaRPr lang="vi-VN" sz="2000"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xmlns="" id="{8931ECBA-37D7-426B-AB8C-34429E662F4E}"/>
              </a:ext>
            </a:extLst>
          </p:cNvPr>
          <p:cNvSpPr/>
          <p:nvPr/>
        </p:nvSpPr>
        <p:spPr>
          <a:xfrm rot="5400000">
            <a:off x="4367762" y="3615564"/>
            <a:ext cx="927141" cy="23326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dirty="0"/>
          </a:p>
        </p:txBody>
      </p:sp>
      <p:sp>
        <p:nvSpPr>
          <p:cNvPr id="7" name="Rectangle 6">
            <a:extLst>
              <a:ext uri="{FF2B5EF4-FFF2-40B4-BE49-F238E27FC236}">
                <a16:creationId xmlns:a16="http://schemas.microsoft.com/office/drawing/2014/main" xmlns="" id="{58C2975A-A2B5-47FF-B369-97F25D1B267A}"/>
              </a:ext>
            </a:extLst>
          </p:cNvPr>
          <p:cNvSpPr/>
          <p:nvPr/>
        </p:nvSpPr>
        <p:spPr>
          <a:xfrm>
            <a:off x="3982370" y="5789175"/>
            <a:ext cx="1648810" cy="6003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MODULE L298 V2</a:t>
            </a:r>
            <a:endParaRPr lang="vi-VN" sz="2000" b="1" dirty="0">
              <a:latin typeface="Times New Roman" panose="02020603050405020304" pitchFamily="18" charset="0"/>
              <a:cs typeface="Times New Roman" panose="02020603050405020304" pitchFamily="18" charset="0"/>
            </a:endParaRPr>
          </a:p>
        </p:txBody>
      </p:sp>
      <p:sp>
        <p:nvSpPr>
          <p:cNvPr id="9" name="Arrow: Right 8">
            <a:extLst>
              <a:ext uri="{FF2B5EF4-FFF2-40B4-BE49-F238E27FC236}">
                <a16:creationId xmlns:a16="http://schemas.microsoft.com/office/drawing/2014/main" xmlns="" id="{8B160FED-C251-441F-AEDF-DE6F84DEBB06}"/>
              </a:ext>
            </a:extLst>
          </p:cNvPr>
          <p:cNvSpPr/>
          <p:nvPr/>
        </p:nvSpPr>
        <p:spPr>
          <a:xfrm rot="5400000">
            <a:off x="4336311" y="5191862"/>
            <a:ext cx="990041" cy="23326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dirty="0"/>
          </a:p>
        </p:txBody>
      </p:sp>
      <p:sp>
        <p:nvSpPr>
          <p:cNvPr id="10" name="Rectangle 9">
            <a:extLst>
              <a:ext uri="{FF2B5EF4-FFF2-40B4-BE49-F238E27FC236}">
                <a16:creationId xmlns:a16="http://schemas.microsoft.com/office/drawing/2014/main" xmlns="" id="{AA930634-611A-4434-93FE-782E557F4AB7}"/>
              </a:ext>
            </a:extLst>
          </p:cNvPr>
          <p:cNvSpPr/>
          <p:nvPr/>
        </p:nvSpPr>
        <p:spPr>
          <a:xfrm>
            <a:off x="476579" y="5773551"/>
            <a:ext cx="1538719" cy="616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MOTOR A</a:t>
            </a:r>
            <a:endParaRPr lang="vi-VN" sz="20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B02375C5-AF3C-40E4-877B-86C8F53BFE55}"/>
              </a:ext>
            </a:extLst>
          </p:cNvPr>
          <p:cNvSpPr/>
          <p:nvPr/>
        </p:nvSpPr>
        <p:spPr>
          <a:xfrm>
            <a:off x="7697930" y="5825907"/>
            <a:ext cx="1538719" cy="616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MOTOR B</a:t>
            </a:r>
            <a:endParaRPr lang="vi-VN" sz="2000" b="1" dirty="0">
              <a:latin typeface="Times New Roman" panose="02020603050405020304" pitchFamily="18" charset="0"/>
              <a:cs typeface="Times New Roman" panose="02020603050405020304" pitchFamily="18" charset="0"/>
            </a:endParaRPr>
          </a:p>
        </p:txBody>
      </p:sp>
      <p:sp>
        <p:nvSpPr>
          <p:cNvPr id="12" name="Arrow: Right 11">
            <a:extLst>
              <a:ext uri="{FF2B5EF4-FFF2-40B4-BE49-F238E27FC236}">
                <a16:creationId xmlns:a16="http://schemas.microsoft.com/office/drawing/2014/main" xmlns="" id="{06E90976-BB78-42AB-8B5A-2A88656BB003}"/>
              </a:ext>
            </a:extLst>
          </p:cNvPr>
          <p:cNvSpPr/>
          <p:nvPr/>
        </p:nvSpPr>
        <p:spPr>
          <a:xfrm>
            <a:off x="5640258" y="6023551"/>
            <a:ext cx="2048594" cy="2207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3" name="Arrow: Right 12">
            <a:extLst>
              <a:ext uri="{FF2B5EF4-FFF2-40B4-BE49-F238E27FC236}">
                <a16:creationId xmlns:a16="http://schemas.microsoft.com/office/drawing/2014/main" xmlns="" id="{EAA14B99-7FC8-4C8B-AF84-51DAE2A01ADE}"/>
              </a:ext>
            </a:extLst>
          </p:cNvPr>
          <p:cNvSpPr/>
          <p:nvPr/>
        </p:nvSpPr>
        <p:spPr>
          <a:xfrm rot="10800000">
            <a:off x="2024376" y="5932141"/>
            <a:ext cx="1948916" cy="26544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4" name="Rectangle 13">
            <a:extLst>
              <a:ext uri="{FF2B5EF4-FFF2-40B4-BE49-F238E27FC236}">
                <a16:creationId xmlns:a16="http://schemas.microsoft.com/office/drawing/2014/main" xmlns="" id="{51CCAAAD-9546-466A-8586-C88B92B5BCEB}"/>
              </a:ext>
            </a:extLst>
          </p:cNvPr>
          <p:cNvSpPr/>
          <p:nvPr/>
        </p:nvSpPr>
        <p:spPr>
          <a:xfrm>
            <a:off x="476579" y="4213077"/>
            <a:ext cx="1538719" cy="616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2000" b="1" dirty="0">
                <a:latin typeface="Times New Roman" panose="02020603050405020304" pitchFamily="18" charset="0"/>
                <a:cs typeface="Times New Roman" panose="02020603050405020304" pitchFamily="18" charset="0"/>
              </a:rPr>
              <a:t>HY-SRF05</a:t>
            </a:r>
          </a:p>
        </p:txBody>
      </p:sp>
      <p:sp>
        <p:nvSpPr>
          <p:cNvPr id="15" name="Rectangle 14">
            <a:extLst>
              <a:ext uri="{FF2B5EF4-FFF2-40B4-BE49-F238E27FC236}">
                <a16:creationId xmlns:a16="http://schemas.microsoft.com/office/drawing/2014/main" xmlns="" id="{96840005-411F-4746-9982-00D14DFFE266}"/>
              </a:ext>
            </a:extLst>
          </p:cNvPr>
          <p:cNvSpPr/>
          <p:nvPr/>
        </p:nvSpPr>
        <p:spPr>
          <a:xfrm>
            <a:off x="7688854" y="4228700"/>
            <a:ext cx="1538719" cy="600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LCD 16x2</a:t>
            </a:r>
            <a:endParaRPr lang="vi-VN" sz="2000" b="1" dirty="0">
              <a:latin typeface="Times New Roman" panose="02020603050405020304" pitchFamily="18" charset="0"/>
              <a:cs typeface="Times New Roman" panose="02020603050405020304" pitchFamily="18" charset="0"/>
            </a:endParaRPr>
          </a:p>
        </p:txBody>
      </p:sp>
      <p:sp>
        <p:nvSpPr>
          <p:cNvPr id="16" name="Arrow: Right 15">
            <a:extLst>
              <a:ext uri="{FF2B5EF4-FFF2-40B4-BE49-F238E27FC236}">
                <a16:creationId xmlns:a16="http://schemas.microsoft.com/office/drawing/2014/main" xmlns="" id="{A5DB98BB-B839-41D3-9187-A64A080B2B4E}"/>
              </a:ext>
            </a:extLst>
          </p:cNvPr>
          <p:cNvSpPr/>
          <p:nvPr/>
        </p:nvSpPr>
        <p:spPr>
          <a:xfrm>
            <a:off x="5631179" y="4455265"/>
            <a:ext cx="2057673" cy="2207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dirty="0"/>
          </a:p>
        </p:txBody>
      </p:sp>
      <p:sp>
        <p:nvSpPr>
          <p:cNvPr id="17" name="Arrow: Right 16">
            <a:extLst>
              <a:ext uri="{FF2B5EF4-FFF2-40B4-BE49-F238E27FC236}">
                <a16:creationId xmlns:a16="http://schemas.microsoft.com/office/drawing/2014/main" xmlns="" id="{47CB5673-4555-47CC-8609-6649D6D3CA78}"/>
              </a:ext>
            </a:extLst>
          </p:cNvPr>
          <p:cNvSpPr/>
          <p:nvPr/>
        </p:nvSpPr>
        <p:spPr>
          <a:xfrm rot="10800000">
            <a:off x="2028361" y="4410560"/>
            <a:ext cx="1967075" cy="26544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8" name="Rectangle 17">
            <a:extLst>
              <a:ext uri="{FF2B5EF4-FFF2-40B4-BE49-F238E27FC236}">
                <a16:creationId xmlns:a16="http://schemas.microsoft.com/office/drawing/2014/main" xmlns="" id="{AADEB2CD-E6D5-43A9-A29F-EBF593FFFB75}"/>
              </a:ext>
            </a:extLst>
          </p:cNvPr>
          <p:cNvSpPr/>
          <p:nvPr/>
        </p:nvSpPr>
        <p:spPr>
          <a:xfrm>
            <a:off x="7688853" y="2675793"/>
            <a:ext cx="1538719" cy="6160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SERVO MG90S</a:t>
            </a:r>
            <a:endParaRPr lang="vi-VN" sz="2000" b="1" dirty="0">
              <a:latin typeface="Times New Roman" panose="02020603050405020304" pitchFamily="18" charset="0"/>
              <a:cs typeface="Times New Roman" panose="02020603050405020304" pitchFamily="18" charset="0"/>
            </a:endParaRPr>
          </a:p>
        </p:txBody>
      </p:sp>
      <p:sp>
        <p:nvSpPr>
          <p:cNvPr id="19" name="Arrow: Down 18">
            <a:extLst>
              <a:ext uri="{FF2B5EF4-FFF2-40B4-BE49-F238E27FC236}">
                <a16:creationId xmlns:a16="http://schemas.microsoft.com/office/drawing/2014/main" xmlns="" id="{CE0A698C-3FA8-4C72-8574-8E54E662A029}"/>
              </a:ext>
            </a:extLst>
          </p:cNvPr>
          <p:cNvSpPr/>
          <p:nvPr/>
        </p:nvSpPr>
        <p:spPr>
          <a:xfrm rot="14345713" flipH="1">
            <a:off x="6566509" y="2402266"/>
            <a:ext cx="232732" cy="240964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8" name="Rectangle 7">
            <a:extLst>
              <a:ext uri="{FF2B5EF4-FFF2-40B4-BE49-F238E27FC236}">
                <a16:creationId xmlns:a16="http://schemas.microsoft.com/office/drawing/2014/main" xmlns="" id="{22257FB6-1187-48A8-801C-2E71A939FD32}"/>
              </a:ext>
            </a:extLst>
          </p:cNvPr>
          <p:cNvSpPr/>
          <p:nvPr/>
        </p:nvSpPr>
        <p:spPr>
          <a:xfrm>
            <a:off x="476580" y="2660660"/>
            <a:ext cx="1538718" cy="584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RELAY</a:t>
            </a:r>
            <a:endParaRPr lang="vi-VN" b="1" dirty="0"/>
          </a:p>
        </p:txBody>
      </p:sp>
      <p:sp>
        <p:nvSpPr>
          <p:cNvPr id="20" name="Arrow: Right 19">
            <a:extLst>
              <a:ext uri="{FF2B5EF4-FFF2-40B4-BE49-F238E27FC236}">
                <a16:creationId xmlns:a16="http://schemas.microsoft.com/office/drawing/2014/main" xmlns="" id="{F30DA6D7-C8DA-47D6-8A5F-4FE7958FC1DE}"/>
              </a:ext>
            </a:extLst>
          </p:cNvPr>
          <p:cNvSpPr/>
          <p:nvPr/>
        </p:nvSpPr>
        <p:spPr>
          <a:xfrm rot="10800000">
            <a:off x="2015296" y="2888431"/>
            <a:ext cx="1975529" cy="26543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1" name="Rectangle 20">
            <a:extLst>
              <a:ext uri="{FF2B5EF4-FFF2-40B4-BE49-F238E27FC236}">
                <a16:creationId xmlns:a16="http://schemas.microsoft.com/office/drawing/2014/main" xmlns="" id="{15563B46-9EE8-490B-85CE-F234B06D4BCD}"/>
              </a:ext>
            </a:extLst>
          </p:cNvPr>
          <p:cNvSpPr/>
          <p:nvPr/>
        </p:nvSpPr>
        <p:spPr>
          <a:xfrm>
            <a:off x="4004015" y="1347034"/>
            <a:ext cx="1642363" cy="584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DHT-22</a:t>
            </a:r>
            <a:endParaRPr lang="vi-VN" b="1" dirty="0"/>
          </a:p>
        </p:txBody>
      </p:sp>
      <p:sp>
        <p:nvSpPr>
          <p:cNvPr id="22" name="Arrow: Right 21">
            <a:extLst>
              <a:ext uri="{FF2B5EF4-FFF2-40B4-BE49-F238E27FC236}">
                <a16:creationId xmlns:a16="http://schemas.microsoft.com/office/drawing/2014/main" xmlns="" id="{7E42DFCC-336F-4882-947D-842CD1056BA0}"/>
              </a:ext>
            </a:extLst>
          </p:cNvPr>
          <p:cNvSpPr/>
          <p:nvPr/>
        </p:nvSpPr>
        <p:spPr>
          <a:xfrm rot="5400000">
            <a:off x="4454791" y="2182618"/>
            <a:ext cx="753084" cy="23326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dirty="0"/>
          </a:p>
        </p:txBody>
      </p:sp>
      <p:sp>
        <p:nvSpPr>
          <p:cNvPr id="23" name="Rectangle 22">
            <a:extLst>
              <a:ext uri="{FF2B5EF4-FFF2-40B4-BE49-F238E27FC236}">
                <a16:creationId xmlns:a16="http://schemas.microsoft.com/office/drawing/2014/main" xmlns="" id="{F6DC713C-C835-4259-B337-65A1E59FC789}"/>
              </a:ext>
            </a:extLst>
          </p:cNvPr>
          <p:cNvSpPr/>
          <p:nvPr/>
        </p:nvSpPr>
        <p:spPr>
          <a:xfrm>
            <a:off x="476579" y="1347034"/>
            <a:ext cx="1538718"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QUẠT</a:t>
            </a:r>
            <a:endParaRPr lang="vi-VN" b="1" dirty="0"/>
          </a:p>
        </p:txBody>
      </p:sp>
      <p:sp>
        <p:nvSpPr>
          <p:cNvPr id="24" name="Arrow: Right 23">
            <a:extLst>
              <a:ext uri="{FF2B5EF4-FFF2-40B4-BE49-F238E27FC236}">
                <a16:creationId xmlns:a16="http://schemas.microsoft.com/office/drawing/2014/main" xmlns="" id="{D930419B-7977-41EA-9962-010507F96466}"/>
              </a:ext>
            </a:extLst>
          </p:cNvPr>
          <p:cNvSpPr/>
          <p:nvPr/>
        </p:nvSpPr>
        <p:spPr>
          <a:xfrm rot="16200000">
            <a:off x="879167" y="2177258"/>
            <a:ext cx="733540" cy="2332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dirty="0"/>
          </a:p>
        </p:txBody>
      </p:sp>
      <p:sp>
        <p:nvSpPr>
          <p:cNvPr id="28" name="矩形 57">
            <a:extLst>
              <a:ext uri="{FF2B5EF4-FFF2-40B4-BE49-F238E27FC236}">
                <a16:creationId xmlns:a16="http://schemas.microsoft.com/office/drawing/2014/main" xmlns="" id="{54F594E1-E48D-453F-A522-FE3BF4A94C0B}"/>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 TỔNG QUAN ĐỀ TÀI</a:t>
            </a:r>
          </a:p>
        </p:txBody>
      </p:sp>
      <p:sp>
        <p:nvSpPr>
          <p:cNvPr id="25" name="TextBox 24">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2. </a:t>
            </a:r>
            <a:r>
              <a:rPr lang="en-US" sz="2400" b="1" dirty="0" err="1">
                <a:solidFill>
                  <a:srgbClr val="0070C0"/>
                </a:solidFill>
                <a:latin typeface="Times New Roman" panose="02020603050405020304" pitchFamily="18" charset="0"/>
                <a:cs typeface="Times New Roman" panose="02020603050405020304" pitchFamily="18" charset="0"/>
              </a:rPr>
              <a:t>Sơ</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đồ</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khối</a:t>
            </a:r>
            <a:endParaRPr lang="vi-VN"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094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57">
            <a:extLst>
              <a:ext uri="{FF2B5EF4-FFF2-40B4-BE49-F238E27FC236}">
                <a16:creationId xmlns:a16="http://schemas.microsoft.com/office/drawing/2014/main" xmlns="" id="{165C0302-C922-42EA-81CA-37C2F7FFBA57}"/>
              </a:ext>
            </a:extLst>
          </p:cNvPr>
          <p:cNvSpPr>
            <a:spLocks noChangeArrowheads="1"/>
          </p:cNvSpPr>
          <p:nvPr/>
        </p:nvSpPr>
        <p:spPr bwMode="auto">
          <a:xfrm>
            <a:off x="476579" y="120116"/>
            <a:ext cx="88927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 TỔNG QUAN ĐỀ TÀI</a:t>
            </a:r>
          </a:p>
        </p:txBody>
      </p:sp>
      <p:sp>
        <p:nvSpPr>
          <p:cNvPr id="26" name="TextBox 25">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3. </a:t>
            </a:r>
            <a:r>
              <a:rPr lang="en-US" sz="2400" b="1" dirty="0" err="1">
                <a:solidFill>
                  <a:srgbClr val="0070C0"/>
                </a:solidFill>
                <a:latin typeface="Times New Roman" panose="02020603050405020304" pitchFamily="18" charset="0"/>
                <a:cs typeface="Times New Roman" panose="02020603050405020304" pitchFamily="18" charset="0"/>
              </a:rPr>
              <a:t>Phần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cứng</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cho</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hệ</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thống</a:t>
            </a:r>
            <a:endParaRPr lang="vi-VN" sz="2400" b="1" dirty="0">
              <a:solidFill>
                <a:srgbClr val="0070C0"/>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xmlns="" id="{9E132DA7-EA1B-4B2D-B073-A9385328C5EA}"/>
              </a:ext>
            </a:extLst>
          </p:cNvPr>
          <p:cNvSpPr txBox="1"/>
          <p:nvPr/>
        </p:nvSpPr>
        <p:spPr>
          <a:xfrm>
            <a:off x="1059673" y="1167364"/>
            <a:ext cx="4083827" cy="4247317"/>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Kit arduino uno </a:t>
            </a:r>
            <a:r>
              <a:rPr lang="en-US" altLang="zh-CN" sz="2000" noProof="1" smtClean="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R3.</a:t>
            </a:r>
            <a:endPar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171450" indent="-171450" algn="just">
              <a:lnSpc>
                <a:spcPct val="150000"/>
              </a:lnSpc>
              <a:buFont typeface="Arial" panose="020B0604020202020204" pitchFamily="34" charset="0"/>
              <a:buChar char="•"/>
            </a:pP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Node MCU </a:t>
            </a:r>
            <a:r>
              <a:rPr lang="en-US" altLang="zh-CN" sz="2000" noProof="1" smtClean="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esp8266.</a:t>
            </a:r>
            <a:endPar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171450" indent="-171450" algn="just">
              <a:lnSpc>
                <a:spcPct val="150000"/>
              </a:lnSpc>
              <a:buFont typeface="Arial" panose="020B0604020202020204" pitchFamily="34" charset="0"/>
              <a:buChar char="•"/>
            </a:pP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Module cảm biến siêu âm </a:t>
            </a:r>
            <a:r>
              <a:rPr lang="en-US" altLang="zh-CN" sz="2000" noProof="1" smtClean="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SRF-05.</a:t>
            </a:r>
            <a:endPar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171450" indent="-171450" algn="just">
              <a:lnSpc>
                <a:spcPct val="150000"/>
              </a:lnSpc>
              <a:buFont typeface="Arial" panose="020B0604020202020204" pitchFamily="34" charset="0"/>
              <a:buChar char="•"/>
            </a:pP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Module điều khiển động cơ L298 </a:t>
            </a:r>
            <a:r>
              <a:rPr lang="en-US" altLang="zh-CN" sz="2000" noProof="1" smtClean="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v2.</a:t>
            </a:r>
          </a:p>
          <a:p>
            <a:pPr marL="171450" indent="-171450" algn="just">
              <a:lnSpc>
                <a:spcPct val="150000"/>
              </a:lnSpc>
              <a:buFont typeface="Arial" panose="020B0604020202020204" pitchFamily="34" charset="0"/>
              <a:buChar char="•"/>
            </a:pPr>
            <a:r>
              <a:rPr lang="en-US" altLang="zh-CN" sz="2000" noProof="1" smtClean="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Màn hình LCD 16x2.</a:t>
            </a:r>
          </a:p>
          <a:p>
            <a:pPr marL="171450" indent="-171450" algn="just">
              <a:lnSpc>
                <a:spcPct val="150000"/>
              </a:lnSpc>
              <a:buFont typeface="Arial" panose="020B0604020202020204" pitchFamily="34" charset="0"/>
              <a:buChar char="•"/>
            </a:pPr>
            <a:r>
              <a:rPr lang="en-US" altLang="zh-CN" sz="2000" dirty="0" err="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Động</a:t>
            </a:r>
            <a:r>
              <a:rPr lang="en-US" altLang="zh-CN" sz="2000"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2000" dirty="0" err="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cơ</a:t>
            </a:r>
            <a:r>
              <a:rPr lang="en-US" altLang="zh-CN" sz="2000" dirty="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RC Servo MG90S.</a:t>
            </a:r>
          </a:p>
          <a:p>
            <a:pPr marL="171450" indent="-171450" algn="just">
              <a:lnSpc>
                <a:spcPct val="150000"/>
              </a:lnSpc>
              <a:buFont typeface="Arial" panose="020B0604020202020204" pitchFamily="34" charset="0"/>
              <a:buChar char="•"/>
            </a:pP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Mạch chuyển đổi I2C cho LCD.</a:t>
            </a:r>
          </a:p>
          <a:p>
            <a:pPr marL="171450" indent="-171450" algn="just">
              <a:lnSpc>
                <a:spcPct val="150000"/>
              </a:lnSpc>
              <a:buFont typeface="Arial" panose="020B0604020202020204" pitchFamily="34" charset="0"/>
              <a:buChar char="•"/>
            </a:pPr>
            <a:r>
              <a:rPr lang="en-US" altLang="zh-CN" sz="2000" noProof="1" smtClean="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Quạt tản nhiệt </a:t>
            </a: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12V</a:t>
            </a:r>
            <a:r>
              <a:rPr lang="en-US" altLang="zh-CN" sz="2000" noProof="1" smtClean="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t>
            </a:r>
            <a:endPar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171450" indent="-171450" algn="just">
              <a:lnSpc>
                <a:spcPct val="150000"/>
              </a:lnSpc>
              <a:buFont typeface="Arial" panose="020B0604020202020204" pitchFamily="34" charset="0"/>
              <a:buChar char="•"/>
            </a:pP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Cảm biến nhiệt độ</a:t>
            </a:r>
            <a:r>
              <a:rPr lang="en-US" altLang="zh-CN" sz="2000" noProof="1" smtClean="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t>
            </a:r>
            <a:endPar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p:txBody>
      </p:sp>
      <p:sp>
        <p:nvSpPr>
          <p:cNvPr id="7" name="TextBox 6">
            <a:extLst>
              <a:ext uri="{FF2B5EF4-FFF2-40B4-BE49-F238E27FC236}">
                <a16:creationId xmlns:a16="http://schemas.microsoft.com/office/drawing/2014/main" xmlns="" id="{9E132DA7-EA1B-4B2D-B073-A9385328C5EA}"/>
              </a:ext>
            </a:extLst>
          </p:cNvPr>
          <p:cNvSpPr txBox="1"/>
          <p:nvPr/>
        </p:nvSpPr>
        <p:spPr>
          <a:xfrm>
            <a:off x="5348457" y="1167364"/>
            <a:ext cx="4020830" cy="3785652"/>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altLang="zh-CN" sz="2000" noProof="1" smtClean="0">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Relay </a:t>
            </a: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5v.</a:t>
            </a:r>
          </a:p>
          <a:p>
            <a:pPr marL="171450" indent="-171450">
              <a:lnSpc>
                <a:spcPct val="150000"/>
              </a:lnSpc>
              <a:buFont typeface="Arial" panose="020B0604020202020204" pitchFamily="34" charset="0"/>
              <a:buChar char="•"/>
            </a:pP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4 động cơ DC 12v, kèm hộp số giảm tốc.</a:t>
            </a:r>
          </a:p>
          <a:p>
            <a:pPr marL="171450" indent="-171450">
              <a:lnSpc>
                <a:spcPct val="150000"/>
              </a:lnSpc>
              <a:buFont typeface="Arial" panose="020B0604020202020204" pitchFamily="34" charset="0"/>
              <a:buChar char="•"/>
            </a:pP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Nguồn cấp (pin lithium 4pin).</a:t>
            </a:r>
          </a:p>
          <a:p>
            <a:pPr marL="171450" indent="-171450">
              <a:lnSpc>
                <a:spcPct val="150000"/>
              </a:lnSpc>
              <a:buFont typeface="Arial" panose="020B0604020202020204" pitchFamily="34" charset="0"/>
              <a:buChar char="•"/>
            </a:pP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Tấm đồng 2 mặt.</a:t>
            </a:r>
          </a:p>
          <a:p>
            <a:pPr marL="171450" indent="-171450">
              <a:lnSpc>
                <a:spcPct val="150000"/>
              </a:lnSpc>
              <a:buFont typeface="Arial" panose="020B0604020202020204" pitchFamily="34" charset="0"/>
              <a:buChar char="•"/>
            </a:pP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Dây cắm.</a:t>
            </a:r>
          </a:p>
          <a:p>
            <a:pPr marL="171450" indent="-171450">
              <a:lnSpc>
                <a:spcPct val="150000"/>
              </a:lnSpc>
              <a:buFont typeface="Arial" panose="020B0604020202020204" pitchFamily="34" charset="0"/>
              <a:buChar char="•"/>
            </a:pP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Khung xe.</a:t>
            </a:r>
          </a:p>
          <a:p>
            <a:pPr marL="171450" indent="-171450">
              <a:lnSpc>
                <a:spcPct val="150000"/>
              </a:lnSpc>
              <a:buFont typeface="Arial" panose="020B0604020202020204" pitchFamily="34" charset="0"/>
              <a:buChar char="•"/>
            </a:pPr>
            <a:r>
              <a:rPr lang="en-US" altLang="zh-CN" sz="2000" noProof="1">
                <a:solidFill>
                  <a:schemeClr val="bg2">
                    <a:lumMod val="1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4 bánh.</a:t>
            </a:r>
          </a:p>
        </p:txBody>
      </p:sp>
    </p:spTree>
    <p:extLst>
      <p:ext uri="{BB962C8B-B14F-4D97-AF65-F5344CB8AC3E}">
        <p14:creationId xmlns:p14="http://schemas.microsoft.com/office/powerpoint/2010/main" val="742678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D4C6746-A9EE-4042-A170-321956947CA5}"/>
              </a:ext>
            </a:extLst>
          </p:cNvPr>
          <p:cNvPicPr/>
          <p:nvPr/>
        </p:nvPicPr>
        <p:blipFill>
          <a:blip r:embed="rId2"/>
          <a:stretch/>
        </p:blipFill>
        <p:spPr>
          <a:xfrm rot="16200000">
            <a:off x="7690523" y="1243722"/>
            <a:ext cx="2834060" cy="4118918"/>
          </a:xfrm>
          <a:prstGeom prst="rect">
            <a:avLst/>
          </a:prstGeom>
          <a:ln>
            <a:noFill/>
          </a:ln>
        </p:spPr>
      </p:pic>
      <p:sp>
        <p:nvSpPr>
          <p:cNvPr id="8" name="矩形 57">
            <a:extLst>
              <a:ext uri="{FF2B5EF4-FFF2-40B4-BE49-F238E27FC236}">
                <a16:creationId xmlns:a16="http://schemas.microsoft.com/office/drawing/2014/main" xmlns="" id="{23C79B88-FF19-498C-BF26-992AEB6EAC72}"/>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 TỔNG QUAN ĐỀ TÀI</a:t>
            </a:r>
          </a:p>
        </p:txBody>
      </p:sp>
      <p:sp>
        <p:nvSpPr>
          <p:cNvPr id="2" name="TextBox 1">
            <a:extLst>
              <a:ext uri="{FF2B5EF4-FFF2-40B4-BE49-F238E27FC236}">
                <a16:creationId xmlns:a16="http://schemas.microsoft.com/office/drawing/2014/main" xmlns="" id="{F7CFB747-BB7E-4627-B6E7-AD8168F3318E}"/>
              </a:ext>
            </a:extLst>
          </p:cNvPr>
          <p:cNvSpPr txBox="1"/>
          <p:nvPr/>
        </p:nvSpPr>
        <p:spPr>
          <a:xfrm>
            <a:off x="7048094" y="4720211"/>
            <a:ext cx="411891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Arduino Uno R3</a:t>
            </a:r>
            <a:endParaRPr lang="vi-V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3. </a:t>
            </a:r>
            <a:r>
              <a:rPr lang="en-US" sz="2400" b="1" dirty="0" err="1">
                <a:solidFill>
                  <a:srgbClr val="0070C0"/>
                </a:solidFill>
                <a:latin typeface="Times New Roman" panose="02020603050405020304" pitchFamily="18" charset="0"/>
                <a:cs typeface="Times New Roman" panose="02020603050405020304" pitchFamily="18" charset="0"/>
              </a:rPr>
              <a:t>Phần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cứng</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cho</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hệ</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thống</a:t>
            </a:r>
            <a:endParaRPr lang="vi-VN" sz="2400" b="1" dirty="0">
              <a:solidFill>
                <a:srgbClr val="0070C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9E132DA7-EA1B-4B2D-B073-A9385328C5EA}"/>
              </a:ext>
            </a:extLst>
          </p:cNvPr>
          <p:cNvSpPr txBox="1"/>
          <p:nvPr/>
        </p:nvSpPr>
        <p:spPr>
          <a:xfrm>
            <a:off x="1059673" y="1167364"/>
            <a:ext cx="5988421" cy="56323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Chip điều khiển: ATmega328P</a:t>
            </a:r>
            <a:r>
              <a:rPr lang="en-US" sz="2000" dirty="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Nguồn </a:t>
            </a:r>
            <a:r>
              <a:rPr lang="en-US" sz="2000" dirty="0" err="1">
                <a:solidFill>
                  <a:srgbClr val="000000"/>
                </a:solidFill>
                <a:latin typeface="Times New Roman" panose="02020603050405020304" pitchFamily="18" charset="0"/>
                <a:cs typeface="Times New Roman" panose="02020603050405020304" pitchFamily="18" charset="0"/>
              </a:rPr>
              <a:t>cấp</a:t>
            </a:r>
            <a:r>
              <a:rPr lang="en-US" sz="2000" dirty="0">
                <a:solidFill>
                  <a:srgbClr val="000000"/>
                </a:solidFill>
                <a:latin typeface="Times New Roman" panose="02020603050405020304" pitchFamily="18" charset="0"/>
                <a:cs typeface="Times New Roman" panose="02020603050405020304" pitchFamily="18" charset="0"/>
              </a:rPr>
              <a:t> </a:t>
            </a:r>
            <a:r>
              <a:rPr lang="vi-VN" sz="2000" dirty="0">
                <a:solidFill>
                  <a:srgbClr val="000000"/>
                </a:solidFill>
                <a:latin typeface="Times New Roman" panose="02020603050405020304" pitchFamily="18" charset="0"/>
                <a:cs typeface="Times New Roman" panose="02020603050405020304" pitchFamily="18" charset="0"/>
              </a:rPr>
              <a:t>mạch: 5VDC từ cổng USB hoặc nguồn ngoài </a:t>
            </a:r>
            <a:r>
              <a:rPr lang="en-US" sz="2000" dirty="0">
                <a:solidFill>
                  <a:srgbClr val="000000"/>
                </a:solidFill>
                <a:latin typeface="Times New Roman" panose="02020603050405020304" pitchFamily="18" charset="0"/>
                <a:cs typeface="Times New Roman" panose="02020603050405020304" pitchFamily="18" charset="0"/>
              </a:rPr>
              <a:t>c</a:t>
            </a:r>
            <a:r>
              <a:rPr lang="vi-VN" sz="2000" dirty="0">
                <a:solidFill>
                  <a:srgbClr val="000000"/>
                </a:solidFill>
                <a:latin typeface="Times New Roman" panose="02020603050405020304" pitchFamily="18" charset="0"/>
                <a:cs typeface="Times New Roman" panose="02020603050405020304" pitchFamily="18" charset="0"/>
              </a:rPr>
              <a:t>ắm </a:t>
            </a:r>
            <a:r>
              <a:rPr lang="en-US" sz="2000" dirty="0" err="1">
                <a:solidFill>
                  <a:srgbClr val="000000"/>
                </a:solidFill>
                <a:latin typeface="Times New Roman" panose="02020603050405020304" pitchFamily="18" charset="0"/>
                <a:cs typeface="Times New Roman" panose="02020603050405020304" pitchFamily="18" charset="0"/>
              </a:rPr>
              <a:t>vào</a:t>
            </a:r>
            <a:r>
              <a:rPr lang="vi-VN"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chân</a:t>
            </a:r>
            <a:r>
              <a:rPr lang="en-US" sz="2000" dirty="0">
                <a:solidFill>
                  <a:srgbClr val="000000"/>
                </a:solidFill>
                <a:latin typeface="Times New Roman" panose="02020603050405020304" pitchFamily="18" charset="0"/>
                <a:cs typeface="Times New Roman" panose="02020603050405020304" pitchFamily="18" charset="0"/>
              </a:rPr>
              <a:t> DC.</a:t>
            </a:r>
            <a:endParaRPr lang="vi-V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Số chân Digital I/O: 14 (</a:t>
            </a:r>
            <a:r>
              <a:rPr lang="en-US" sz="2000" dirty="0" err="1">
                <a:solidFill>
                  <a:srgbClr val="000000"/>
                </a:solidFill>
                <a:latin typeface="Times New Roman" panose="02020603050405020304" pitchFamily="18" charset="0"/>
                <a:cs typeface="Times New Roman" panose="02020603050405020304" pitchFamily="18" charset="0"/>
              </a:rPr>
              <a:t>có</a:t>
            </a:r>
            <a:r>
              <a:rPr lang="en-US" sz="2000" dirty="0">
                <a:solidFill>
                  <a:srgbClr val="000000"/>
                </a:solidFill>
                <a:latin typeface="Times New Roman" panose="02020603050405020304" pitchFamily="18" charset="0"/>
                <a:cs typeface="Times New Roman" panose="02020603050405020304" pitchFamily="18" charset="0"/>
              </a:rPr>
              <a:t> </a:t>
            </a:r>
            <a:r>
              <a:rPr lang="vi-VN" sz="2000" dirty="0">
                <a:solidFill>
                  <a:srgbClr val="000000"/>
                </a:solidFill>
                <a:latin typeface="Times New Roman" panose="02020603050405020304" pitchFamily="18" charset="0"/>
                <a:cs typeface="Times New Roman" panose="02020603050405020304" pitchFamily="18" charset="0"/>
              </a:rPr>
              <a:t>6 chân có khả năng xuất xung PWM).</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Số chân Analog Input: 6</a:t>
            </a:r>
            <a:r>
              <a:rPr lang="en-US" sz="2000" dirty="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Dòng điện DC trên mỗi chân I/O: 20 mA</a:t>
            </a:r>
            <a:r>
              <a:rPr lang="en-US" sz="2000" dirty="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Dòng điện DC chân 3.3V: 50 mA</a:t>
            </a:r>
            <a:r>
              <a:rPr lang="en-US" sz="2000" dirty="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err="1">
                <a:solidFill>
                  <a:srgbClr val="000000"/>
                </a:solidFill>
                <a:latin typeface="Times New Roman" panose="02020603050405020304" pitchFamily="18" charset="0"/>
                <a:cs typeface="Times New Roman" panose="02020603050405020304" pitchFamily="18" charset="0"/>
              </a:rPr>
              <a:t>Bộ</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nhớ</a:t>
            </a:r>
            <a:r>
              <a:rPr lang="en-US" sz="2000" dirty="0">
                <a:solidFill>
                  <a:srgbClr val="000000"/>
                </a:solidFill>
                <a:latin typeface="Times New Roman" panose="02020603050405020304" pitchFamily="18" charset="0"/>
                <a:cs typeface="Times New Roman" panose="02020603050405020304" pitchFamily="18" charset="0"/>
              </a:rPr>
              <a:t> </a:t>
            </a:r>
            <a:r>
              <a:rPr lang="vi-VN" sz="2000" dirty="0">
                <a:solidFill>
                  <a:srgbClr val="000000"/>
                </a:solidFill>
                <a:latin typeface="Times New Roman" panose="02020603050405020304" pitchFamily="18" charset="0"/>
                <a:cs typeface="Times New Roman" panose="02020603050405020304" pitchFamily="18" charset="0"/>
              </a:rPr>
              <a:t>Flash: 32 KB (ATmega328P), 0.5 KB dùng cho bootloader.</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SRAM: 2 KB (ATmega328P)</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EEPROM: 1 KB (ATmega328P)</a:t>
            </a:r>
          </a:p>
        </p:txBody>
      </p:sp>
    </p:spTree>
    <p:extLst>
      <p:ext uri="{BB962C8B-B14F-4D97-AF65-F5344CB8AC3E}">
        <p14:creationId xmlns:p14="http://schemas.microsoft.com/office/powerpoint/2010/main" val="2643351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48C1D2B-0056-4505-B010-A0D92991588A}"/>
              </a:ext>
            </a:extLst>
          </p:cNvPr>
          <p:cNvPicPr/>
          <p:nvPr/>
        </p:nvPicPr>
        <p:blipFill>
          <a:blip r:embed="rId2"/>
          <a:stretch/>
        </p:blipFill>
        <p:spPr>
          <a:xfrm>
            <a:off x="6492469" y="1139130"/>
            <a:ext cx="4771900" cy="4832127"/>
          </a:xfrm>
          <a:prstGeom prst="rect">
            <a:avLst/>
          </a:prstGeom>
          <a:ln>
            <a:noFill/>
          </a:ln>
        </p:spPr>
      </p:pic>
      <p:sp>
        <p:nvSpPr>
          <p:cNvPr id="6" name="矩形 57">
            <a:extLst>
              <a:ext uri="{FF2B5EF4-FFF2-40B4-BE49-F238E27FC236}">
                <a16:creationId xmlns:a16="http://schemas.microsoft.com/office/drawing/2014/main" xmlns="" id="{F3EF6BFF-2E55-4FBF-B805-73A48251EFC5}"/>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 TỔNG QUAN ĐỀ TÀI</a:t>
            </a:r>
          </a:p>
        </p:txBody>
      </p:sp>
      <p:sp>
        <p:nvSpPr>
          <p:cNvPr id="3" name="TextBox 2"/>
          <p:cNvSpPr txBox="1"/>
          <p:nvPr/>
        </p:nvSpPr>
        <p:spPr>
          <a:xfrm>
            <a:off x="6492469" y="5971257"/>
            <a:ext cx="47719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Node MCU ESP8266</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3. </a:t>
            </a:r>
            <a:r>
              <a:rPr lang="en-US" sz="2400" b="1" dirty="0" err="1">
                <a:solidFill>
                  <a:srgbClr val="0070C0"/>
                </a:solidFill>
                <a:latin typeface="Times New Roman" panose="02020603050405020304" pitchFamily="18" charset="0"/>
                <a:cs typeface="Times New Roman" panose="02020603050405020304" pitchFamily="18" charset="0"/>
              </a:rPr>
              <a:t>Phần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cứng</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cho</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hệ</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thống</a:t>
            </a:r>
            <a:endParaRPr lang="vi-VN" sz="2400" b="1" dirty="0">
              <a:solidFill>
                <a:srgbClr val="0070C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9E132DA7-EA1B-4B2D-B073-A9385328C5EA}"/>
              </a:ext>
            </a:extLst>
          </p:cNvPr>
          <p:cNvSpPr txBox="1"/>
          <p:nvPr/>
        </p:nvSpPr>
        <p:spPr>
          <a:xfrm>
            <a:off x="1059673" y="1167364"/>
            <a:ext cx="5227839"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IC chính: ESP8266 Wifi SoC.</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Phiên bản firmware: NodeMCU Lua</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Chip nạp và giao tiếp UART: CP2102.</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GPIO tương thích hoàn toàn với firmware Node MCU.</a:t>
            </a:r>
          </a:p>
          <a:p>
            <a:pPr marL="342900" indent="-342900" algn="just">
              <a:lnSpc>
                <a:spcPct val="150000"/>
              </a:lnSpc>
              <a:buFont typeface="Arial" panose="020B0604020202020204" pitchFamily="34" charset="0"/>
              <a:buChar char="•"/>
            </a:pPr>
            <a:r>
              <a:rPr lang="en-US" sz="2000" dirty="0" err="1">
                <a:solidFill>
                  <a:srgbClr val="000000"/>
                </a:solidFill>
                <a:latin typeface="Times New Roman" panose="02020603050405020304" pitchFamily="18" charset="0"/>
                <a:cs typeface="Times New Roman" panose="02020603050405020304" pitchFamily="18" charset="0"/>
              </a:rPr>
              <a:t>Nguồn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cấp</a:t>
            </a:r>
            <a:r>
              <a:rPr lang="vi-VN" sz="2000" dirty="0">
                <a:solidFill>
                  <a:srgbClr val="000000"/>
                </a:solidFill>
                <a:latin typeface="Times New Roman" panose="02020603050405020304" pitchFamily="18" charset="0"/>
                <a:cs typeface="Times New Roman" panose="02020603050405020304" pitchFamily="18" charset="0"/>
              </a:rPr>
              <a:t>: 5VDC MicroUSB hoặc Vin.</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GIPO giao tiếp mức </a:t>
            </a:r>
            <a:r>
              <a:rPr lang="vi-VN" sz="2000" dirty="0" smtClean="0">
                <a:solidFill>
                  <a:srgbClr val="000000"/>
                </a:solidFill>
                <a:latin typeface="Times New Roman" panose="02020603050405020304" pitchFamily="18" charset="0"/>
                <a:cs typeface="Times New Roman" panose="02020603050405020304" pitchFamily="18" charset="0"/>
              </a:rPr>
              <a:t>3.3VDC</a:t>
            </a:r>
            <a:r>
              <a:rPr lang="en-US" sz="2000" dirty="0" smtClean="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Tích hợp Led báo trạng thái, nút Reset, Flash.</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Tương thích hoàn toàn với trình biên dịch Arduino</a:t>
            </a:r>
            <a:r>
              <a:rPr lang="vi-VN" sz="2000" dirty="0" smtClean="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997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57">
            <a:extLst>
              <a:ext uri="{FF2B5EF4-FFF2-40B4-BE49-F238E27FC236}">
                <a16:creationId xmlns:a16="http://schemas.microsoft.com/office/drawing/2014/main" xmlns="" id="{FB0960FC-23D1-4FD0-9D0E-37FFF09486BE}"/>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 TỔNG QUAN ĐỀ TÀI</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5432" y="1167364"/>
            <a:ext cx="3986717" cy="3986717"/>
          </a:xfrm>
          <a:prstGeom prst="rect">
            <a:avLst/>
          </a:prstGeom>
        </p:spPr>
      </p:pic>
      <p:sp>
        <p:nvSpPr>
          <p:cNvPr id="3" name="TextBox 2"/>
          <p:cNvSpPr txBox="1"/>
          <p:nvPr/>
        </p:nvSpPr>
        <p:spPr>
          <a:xfrm>
            <a:off x="6225432" y="5154081"/>
            <a:ext cx="3986717"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Module L298 V2</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3. </a:t>
            </a:r>
            <a:r>
              <a:rPr lang="en-US" sz="2400" b="1" dirty="0" err="1">
                <a:solidFill>
                  <a:srgbClr val="0070C0"/>
                </a:solidFill>
                <a:latin typeface="Times New Roman" panose="02020603050405020304" pitchFamily="18" charset="0"/>
                <a:cs typeface="Times New Roman" panose="02020603050405020304" pitchFamily="18" charset="0"/>
              </a:rPr>
              <a:t>Phần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cứng</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cho</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hệ</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thống</a:t>
            </a:r>
            <a:endParaRPr lang="vi-VN" sz="2400" b="1" dirty="0">
              <a:solidFill>
                <a:srgbClr val="0070C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9E132DA7-EA1B-4B2D-B073-A9385328C5EA}"/>
              </a:ext>
            </a:extLst>
          </p:cNvPr>
          <p:cNvSpPr txBox="1"/>
          <p:nvPr/>
        </p:nvSpPr>
        <p:spPr>
          <a:xfrm>
            <a:off x="1059674" y="1167364"/>
            <a:ext cx="4960800"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IC chính: L298 - Dual Full Bridge Driver</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Điện áp đầu vào: 5~46VDC</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Công suất tối đa: 25W 1 cầu (lưu ý công suất </a:t>
            </a:r>
            <a:r>
              <a:rPr lang="en-US" sz="2000" dirty="0" err="1" smtClean="0">
                <a:solidFill>
                  <a:srgbClr val="000000"/>
                </a:solidFill>
                <a:latin typeface="Times New Roman" panose="02020603050405020304" pitchFamily="18" charset="0"/>
                <a:cs typeface="Times New Roman" panose="02020603050405020304" pitchFamily="18" charset="0"/>
              </a:rPr>
              <a:t>bằng</a:t>
            </a:r>
            <a:r>
              <a:rPr lang="vi-VN" sz="2000" dirty="0" smtClean="0">
                <a:solidFill>
                  <a:srgbClr val="000000"/>
                </a:solidFill>
                <a:latin typeface="Times New Roman" panose="02020603050405020304" pitchFamily="18" charset="0"/>
                <a:cs typeface="Times New Roman" panose="02020603050405020304" pitchFamily="18" charset="0"/>
              </a:rPr>
              <a:t> </a:t>
            </a:r>
            <a:r>
              <a:rPr lang="vi-VN" sz="2000" dirty="0">
                <a:solidFill>
                  <a:srgbClr val="000000"/>
                </a:solidFill>
                <a:latin typeface="Times New Roman" panose="02020603050405020304" pitchFamily="18" charset="0"/>
                <a:cs typeface="Times New Roman" panose="02020603050405020304" pitchFamily="18" charset="0"/>
              </a:rPr>
              <a:t>dòng điện x điện áp nên áp cấp vào càng cao, dòng càng nhỏ, công suất có định 25W).</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Dòng tối đa cho mỗi cầu H là: 2A</a:t>
            </a:r>
            <a:r>
              <a:rPr lang="en-US" sz="2000" dirty="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Mức điện áp logic: Low -0.3V~1.5V, High: 2.3V~Vss</a:t>
            </a:r>
            <a:r>
              <a:rPr lang="en-US" sz="2000" dirty="0">
                <a:solidFill>
                  <a:srgbClr val="000000"/>
                </a:solidFill>
                <a:latin typeface="Times New Roman" panose="02020603050405020304" pitchFamily="18" charset="0"/>
                <a:cs typeface="Times New Roman" panose="02020603050405020304" pitchFamily="18" charset="0"/>
              </a:rPr>
              <a:t>.</a:t>
            </a:r>
            <a:endParaRPr lang="vi-V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392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560875D-7229-4ECA-BCCB-398A98EA4672}"/>
              </a:ext>
            </a:extLst>
          </p:cNvPr>
          <p:cNvPicPr/>
          <p:nvPr/>
        </p:nvPicPr>
        <p:blipFill>
          <a:blip r:embed="rId2"/>
          <a:stretch/>
        </p:blipFill>
        <p:spPr>
          <a:xfrm>
            <a:off x="6225432" y="1139130"/>
            <a:ext cx="4102914" cy="4128785"/>
          </a:xfrm>
          <a:prstGeom prst="rect">
            <a:avLst/>
          </a:prstGeom>
          <a:ln>
            <a:noFill/>
          </a:ln>
        </p:spPr>
      </p:pic>
      <p:sp>
        <p:nvSpPr>
          <p:cNvPr id="6" name="矩形 57">
            <a:extLst>
              <a:ext uri="{FF2B5EF4-FFF2-40B4-BE49-F238E27FC236}">
                <a16:creationId xmlns:a16="http://schemas.microsoft.com/office/drawing/2014/main" xmlns="" id="{2B44D52B-30E1-4B6D-B5E7-8130DA46475C}"/>
              </a:ext>
            </a:extLst>
          </p:cNvPr>
          <p:cNvSpPr>
            <a:spLocks noChangeArrowheads="1"/>
          </p:cNvSpPr>
          <p:nvPr/>
        </p:nvSpPr>
        <p:spPr bwMode="auto">
          <a:xfrm>
            <a:off x="476579" y="120116"/>
            <a:ext cx="5154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rPr>
              <a:t>I. TỔNG QUAN ĐỀ TÀI</a:t>
            </a:r>
          </a:p>
        </p:txBody>
      </p:sp>
      <p:sp>
        <p:nvSpPr>
          <p:cNvPr id="3" name="TextBox 2"/>
          <p:cNvSpPr txBox="1"/>
          <p:nvPr/>
        </p:nvSpPr>
        <p:spPr>
          <a:xfrm>
            <a:off x="6225432" y="5267915"/>
            <a:ext cx="4102914" cy="646331"/>
          </a:xfrm>
          <a:prstGeom prst="rect">
            <a:avLst/>
          </a:prstGeom>
          <a:noFill/>
        </p:spPr>
        <p:txBody>
          <a:bodyPr wrap="square" rtlCol="0">
            <a:spAutoFit/>
          </a:bodyPr>
          <a:lstStyle/>
          <a:p>
            <a:pPr algn="ctr"/>
            <a:r>
              <a:rPr lang="en-US" dirty="0" err="1" smtClean="0">
                <a:latin typeface="Times New Roman" panose="02020603050405020304" pitchFamily="18" charset="0"/>
                <a:cs typeface="Times New Roman" panose="02020603050405020304" pitchFamily="18" charset="0"/>
              </a:rPr>
              <a:t>Cảm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âm</a:t>
            </a: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 HY – SRF 05</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6FD37333-BB5A-4C83-B576-D781621A61C0}"/>
              </a:ext>
            </a:extLst>
          </p:cNvPr>
          <p:cNvSpPr txBox="1"/>
          <p:nvPr/>
        </p:nvSpPr>
        <p:spPr>
          <a:xfrm>
            <a:off x="854716" y="705699"/>
            <a:ext cx="6924310" cy="461665"/>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3. </a:t>
            </a:r>
            <a:r>
              <a:rPr lang="en-US" sz="2400" b="1" dirty="0" err="1">
                <a:solidFill>
                  <a:srgbClr val="0070C0"/>
                </a:solidFill>
                <a:latin typeface="Times New Roman" panose="02020603050405020304" pitchFamily="18" charset="0"/>
                <a:cs typeface="Times New Roman" panose="02020603050405020304" pitchFamily="18" charset="0"/>
              </a:rPr>
              <a:t>Phần</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cứng</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cho</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hệ</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thống</a:t>
            </a:r>
            <a:endParaRPr lang="vi-VN" sz="2400" b="1" dirty="0">
              <a:solidFill>
                <a:srgbClr val="0070C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9E132DA7-EA1B-4B2D-B073-A9385328C5EA}"/>
              </a:ext>
            </a:extLst>
          </p:cNvPr>
          <p:cNvSpPr txBox="1"/>
          <p:nvPr/>
        </p:nvSpPr>
        <p:spPr>
          <a:xfrm>
            <a:off x="1059674" y="1167364"/>
            <a:ext cx="4960800" cy="51153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Điện áp hoạt động: 5VDC</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Dòng tiêu thụ: 10~40mA</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Tín hiệu giao tiếp: TTL</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Chân tín hiệu: Echo, Trigger (thường dùng) và Out (ít dùng).</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Góc quét:&lt;15 độ</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Tần số phát sóng: 40Khz</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Khoảng cách đo được: 2~450cm </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Sai số: 0.3cm (khoảng cách càng gần, bề mặt vật thể càng phẳng sai số càng nhỏ).</a:t>
            </a:r>
          </a:p>
          <a:p>
            <a:pPr marL="342900" indent="-342900" algn="just">
              <a:lnSpc>
                <a:spcPct val="150000"/>
              </a:lnSpc>
              <a:buFont typeface="Arial" panose="020B0604020202020204" pitchFamily="34" charset="0"/>
              <a:buChar char="•"/>
            </a:pPr>
            <a:r>
              <a:rPr lang="vi-VN" sz="2000" dirty="0">
                <a:solidFill>
                  <a:srgbClr val="000000"/>
                </a:solidFill>
                <a:latin typeface="Times New Roman" panose="02020603050405020304" pitchFamily="18" charset="0"/>
                <a:cs typeface="Times New Roman" panose="02020603050405020304" pitchFamily="18" charset="0"/>
              </a:rPr>
              <a:t>Kích thước: 43mm x 20mm x 17mm​</a:t>
            </a:r>
          </a:p>
        </p:txBody>
      </p:sp>
    </p:spTree>
    <p:extLst>
      <p:ext uri="{BB962C8B-B14F-4D97-AF65-F5344CB8AC3E}">
        <p14:creationId xmlns:p14="http://schemas.microsoft.com/office/powerpoint/2010/main" val="17694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1554</TotalTime>
  <Words>1565</Words>
  <Application>Microsoft Office PowerPoint</Application>
  <PresentationFormat>Widescreen</PresentationFormat>
  <Paragraphs>257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华文新魏</vt:lpstr>
      <vt:lpstr>Times New Roman</vt:lpstr>
      <vt:lpstr>Trebuchet MS</vt:lpstr>
      <vt:lpstr>Wingdings</vt:lpstr>
      <vt:lpstr>Wingdings 3</vt:lpstr>
      <vt:lpstr>Facet</vt:lpstr>
      <vt:lpstr>TRƯỜNG ĐẠI HỌC KHOA HỌC TỰ NHIÊN KHOA VẬT LÝ – VẬT LÝ KỸ THUẬT BỘ MÔN VẬT LÝ ĐIỆN TỬ</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Thuy Vy</dc:creator>
  <cp:lastModifiedBy>thanhluanxm0712</cp:lastModifiedBy>
  <cp:revision>137</cp:revision>
  <dcterms:created xsi:type="dcterms:W3CDTF">2019-04-02T11:30:08Z</dcterms:created>
  <dcterms:modified xsi:type="dcterms:W3CDTF">2019-12-16T12:36:26Z</dcterms:modified>
</cp:coreProperties>
</file>