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0" r:id="rId13"/>
    <p:sldId id="271" r:id="rId14"/>
    <p:sldId id="272" r:id="rId1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a:xfrm>
            <a:off x="5332412" y="5883275"/>
            <a:ext cx="4324044" cy="365125"/>
          </a:xfrm>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350578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0F5E9-7A69-435E-AE0F-1AAF0EB2B10E}" type="datetimeFigureOut">
              <a:rPr lang="vi-VN" smtClean="0"/>
              <a:t>31/12/2016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296114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248938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1968959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1849713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3642132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21734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67383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395319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10951856" y="5867131"/>
            <a:ext cx="551167" cy="365125"/>
          </a:xfrm>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578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0F5E9-7A69-435E-AE0F-1AAF0EB2B10E}" type="datetimeFigureOut">
              <a:rPr lang="vi-VN" smtClean="0"/>
              <a:t>31/12/2016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380065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60F5E9-7A69-435E-AE0F-1AAF0EB2B10E}" type="datetimeFigureOut">
              <a:rPr lang="vi-VN" smtClean="0"/>
              <a:t>31/12/2016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268453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60F5E9-7A69-435E-AE0F-1AAF0EB2B10E}" type="datetimeFigureOut">
              <a:rPr lang="vi-VN" smtClean="0"/>
              <a:t>31/12/2016</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364940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60F5E9-7A69-435E-AE0F-1AAF0EB2B10E}" type="datetimeFigureOut">
              <a:rPr lang="vi-VN" smtClean="0"/>
              <a:t>31/12/2016</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3717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0F5E9-7A69-435E-AE0F-1AAF0EB2B10E}" type="datetimeFigureOut">
              <a:rPr lang="vi-VN" smtClean="0"/>
              <a:t>31/12/2016</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245019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0F5E9-7A69-435E-AE0F-1AAF0EB2B10E}" type="datetimeFigureOut">
              <a:rPr lang="vi-VN" smtClean="0"/>
              <a:t>31/12/2016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252341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0F5E9-7A69-435E-AE0F-1AAF0EB2B10E}" type="datetimeFigureOut">
              <a:rPr lang="vi-VN" smtClean="0"/>
              <a:t>31/12/2016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A1A2DCA-877D-4AD9-8B0D-7F91D823A0D0}" type="slidenum">
              <a:rPr lang="vi-VN" smtClean="0"/>
              <a:t>‹#›</a:t>
            </a:fld>
            <a:endParaRPr lang="vi-VN"/>
          </a:p>
        </p:txBody>
      </p:sp>
    </p:spTree>
    <p:extLst>
      <p:ext uri="{BB962C8B-B14F-4D97-AF65-F5344CB8AC3E}">
        <p14:creationId xmlns:p14="http://schemas.microsoft.com/office/powerpoint/2010/main" val="80907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60F5E9-7A69-435E-AE0F-1AAF0EB2B10E}" type="datetimeFigureOut">
              <a:rPr lang="vi-VN" smtClean="0"/>
              <a:t>31/12/2016</a:t>
            </a:fld>
            <a:endParaRPr lang="vi-V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vi-V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1A2DCA-877D-4AD9-8B0D-7F91D823A0D0}" type="slidenum">
              <a:rPr lang="vi-VN" smtClean="0"/>
              <a:t>‹#›</a:t>
            </a:fld>
            <a:endParaRPr lang="vi-VN"/>
          </a:p>
        </p:txBody>
      </p:sp>
    </p:spTree>
    <p:extLst>
      <p:ext uri="{BB962C8B-B14F-4D97-AF65-F5344CB8AC3E}">
        <p14:creationId xmlns:p14="http://schemas.microsoft.com/office/powerpoint/2010/main" val="109513086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6467356" y="0"/>
            <a:ext cx="5724644" cy="707886"/>
          </a:xfrm>
          <a:prstGeom prst="rect">
            <a:avLst/>
          </a:prstGeom>
          <a:noFill/>
        </p:spPr>
        <p:txBody>
          <a:bodyPr wrap="none" rtlCol="0">
            <a:spAutoFit/>
          </a:bodyPr>
          <a:lstStyle/>
          <a:p>
            <a:pPr algn="ctr"/>
            <a:r>
              <a:rPr lang="en-US" sz="2000" dirty="0">
                <a:solidFill>
                  <a:srgbClr val="00B0F0"/>
                </a:solidFill>
                <a:latin typeface="Arial" panose="020B0604020202020204" pitchFamily="34" charset="0"/>
                <a:cs typeface="Arial" panose="020B0604020202020204" pitchFamily="34" charset="0"/>
              </a:rPr>
              <a:t>TRƯỜNG ĐẠI HỌC KHOA HỌC TỰ NHIÊN</a:t>
            </a:r>
          </a:p>
          <a:p>
            <a:pPr algn="ctr"/>
            <a:r>
              <a:rPr lang="en-US" sz="2000" dirty="0">
                <a:solidFill>
                  <a:srgbClr val="00B0F0"/>
                </a:solidFill>
                <a:latin typeface="Arial" panose="020B0604020202020204" pitchFamily="34" charset="0"/>
                <a:cs typeface="Arial" panose="020B0604020202020204" pitchFamily="34" charset="0"/>
              </a:rPr>
              <a:t>	KHOA CÔNG NGHỆ THÔNG TIN</a:t>
            </a:r>
            <a:r>
              <a:rPr lang="en-US" sz="2000" dirty="0">
                <a:latin typeface="Arial" panose="020B0604020202020204" pitchFamily="34" charset="0"/>
                <a:cs typeface="Arial" panose="020B0604020202020204" pitchFamily="34" charset="0"/>
              </a:rPr>
              <a:t>	</a:t>
            </a:r>
          </a:p>
        </p:txBody>
      </p:sp>
      <p:sp>
        <p:nvSpPr>
          <p:cNvPr id="6" name="TextBox 5"/>
          <p:cNvSpPr txBox="1"/>
          <p:nvPr/>
        </p:nvSpPr>
        <p:spPr>
          <a:xfrm>
            <a:off x="6447780" y="663281"/>
            <a:ext cx="6453809" cy="646331"/>
          </a:xfrm>
          <a:prstGeom prst="rect">
            <a:avLst/>
          </a:prstGeom>
          <a:noFill/>
        </p:spPr>
        <p:txBody>
          <a:bodyPr wrap="square" rtlCol="0">
            <a:spAutoFit/>
          </a:bodyPr>
          <a:lstStyle/>
          <a:p>
            <a:r>
              <a:rPr lang="en-US" dirty="0" err="1" smtClean="0">
                <a:solidFill>
                  <a:srgbClr val="FF0000"/>
                </a:solidFill>
                <a:latin typeface="Arial" panose="020B0604020202020204" pitchFamily="34" charset="0"/>
                <a:cs typeface="Arial" panose="020B0604020202020204" pitchFamily="34" charset="0"/>
              </a:rPr>
              <a:t>Môn</a:t>
            </a:r>
            <a:r>
              <a:rPr lang="en-US" dirty="0" smtClean="0">
                <a:solidFill>
                  <a:srgbClr val="FF0000"/>
                </a:solidFill>
                <a:latin typeface="Arial" panose="020B0604020202020204" pitchFamily="34" charset="0"/>
                <a:cs typeface="Arial" panose="020B0604020202020204" pitchFamily="34" charset="0"/>
              </a:rPr>
              <a:t> : PHÂN TÍCH VÀ QUẢN LÝ YÊU CẦU PHẦN MỀM</a:t>
            </a:r>
          </a:p>
          <a:p>
            <a:endParaRPr lang="vi-VN" dirty="0"/>
          </a:p>
        </p:txBody>
      </p:sp>
      <p:sp>
        <p:nvSpPr>
          <p:cNvPr id="8" name="TextBox 7"/>
          <p:cNvSpPr txBox="1"/>
          <p:nvPr/>
        </p:nvSpPr>
        <p:spPr>
          <a:xfrm rot="20712668">
            <a:off x="3292863" y="1949246"/>
            <a:ext cx="10177669" cy="784830"/>
          </a:xfrm>
          <a:prstGeom prst="rect">
            <a:avLst/>
          </a:prstGeom>
          <a:noFill/>
        </p:spPr>
        <p:txBody>
          <a:bodyPr wrap="square" rtlCol="0">
            <a:spAutoFit/>
          </a:bodyPr>
          <a:lstStyle/>
          <a:p>
            <a:r>
              <a:rPr lang="en-US" sz="4500" b="1" dirty="0" smtClean="0">
                <a:effectLst>
                  <a:outerShdw blurRad="38100" dist="38100" dir="2700000" algn="tl">
                    <a:srgbClr val="000000">
                      <a:alpha val="43137"/>
                    </a:srgbClr>
                  </a:outerShdw>
                </a:effectLst>
                <a:latin typeface="+mj-lt"/>
              </a:rPr>
              <a:t>PHẦN MỀM QUẢN LÝ CHI TIÊU</a:t>
            </a:r>
            <a:endParaRPr lang="vi-VN" sz="4500" b="1" dirty="0">
              <a:effectLst>
                <a:outerShdw blurRad="38100" dist="38100" dir="2700000" algn="tl">
                  <a:srgbClr val="000000">
                    <a:alpha val="43137"/>
                  </a:srgbClr>
                </a:outerShdw>
              </a:effectLst>
              <a:latin typeface="+mj-lt"/>
            </a:endParaRPr>
          </a:p>
        </p:txBody>
      </p:sp>
      <p:sp>
        <p:nvSpPr>
          <p:cNvPr id="9" name="TextBox 8"/>
          <p:cNvSpPr txBox="1"/>
          <p:nvPr/>
        </p:nvSpPr>
        <p:spPr>
          <a:xfrm rot="20712668">
            <a:off x="3345874" y="1882313"/>
            <a:ext cx="10177669" cy="784830"/>
          </a:xfrm>
          <a:prstGeom prst="rect">
            <a:avLst/>
          </a:prstGeom>
          <a:noFill/>
        </p:spPr>
        <p:txBody>
          <a:bodyPr wrap="square" rtlCol="0">
            <a:spAutoFit/>
          </a:bodyPr>
          <a:lstStyle/>
          <a:p>
            <a:r>
              <a:rPr lang="en-US" sz="4500" b="1" dirty="0" smtClean="0">
                <a:solidFill>
                  <a:srgbClr val="FF0000"/>
                </a:solidFill>
                <a:effectLst>
                  <a:outerShdw blurRad="38100" dist="38100" dir="2700000" algn="tl">
                    <a:srgbClr val="000000">
                      <a:alpha val="43137"/>
                    </a:srgbClr>
                  </a:outerShdw>
                </a:effectLst>
                <a:latin typeface="+mj-lt"/>
              </a:rPr>
              <a:t>PHẦN MỀM QUẢN LÝ CHI TIÊU</a:t>
            </a:r>
            <a:endParaRPr lang="vi-VN" sz="4500" b="1" dirty="0">
              <a:solidFill>
                <a:srgbClr val="FF0000"/>
              </a:solidFill>
              <a:effectLst>
                <a:outerShdw blurRad="38100" dist="38100" dir="2700000" algn="tl">
                  <a:srgbClr val="000000">
                    <a:alpha val="43137"/>
                  </a:srgbClr>
                </a:outerShdw>
              </a:effectLst>
              <a:latin typeface="+mj-lt"/>
            </a:endParaRPr>
          </a:p>
        </p:txBody>
      </p:sp>
      <p:sp>
        <p:nvSpPr>
          <p:cNvPr id="10" name="TextBox 9"/>
          <p:cNvSpPr txBox="1"/>
          <p:nvPr/>
        </p:nvSpPr>
        <p:spPr>
          <a:xfrm>
            <a:off x="7655372" y="6255027"/>
            <a:ext cx="4691269"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Nhóm</a:t>
            </a:r>
            <a:r>
              <a:rPr lang="en-US" sz="2000" dirty="0" smtClean="0">
                <a:latin typeface="Arial" panose="020B0604020202020204" pitchFamily="34" charset="0"/>
                <a:cs typeface="Arial" panose="020B0604020202020204" pitchFamily="34" charset="0"/>
              </a:rPr>
              <a:t> 16 – </a:t>
            </a:r>
            <a:r>
              <a:rPr lang="vi-VN" sz="2000" dirty="0" smtClean="0">
                <a:latin typeface="Arial" panose="020B0604020202020204" pitchFamily="34" charset="0"/>
                <a:cs typeface="Arial" panose="020B0604020202020204" pitchFamily="34" charset="0"/>
              </a:rPr>
              <a:t>The Crescent Moon</a:t>
            </a:r>
            <a:endParaRPr lang="vi-VN" sz="2000" dirty="0">
              <a:latin typeface="Arial" panose="020B0604020202020204" pitchFamily="34" charset="0"/>
              <a:cs typeface="Arial" panose="020B0604020202020204" pitchFamily="34" charset="0"/>
            </a:endParaRPr>
          </a:p>
        </p:txBody>
      </p:sp>
      <p:sp>
        <p:nvSpPr>
          <p:cNvPr id="11" name="Rectangle 10"/>
          <p:cNvSpPr/>
          <p:nvPr/>
        </p:nvSpPr>
        <p:spPr>
          <a:xfrm>
            <a:off x="7642122" y="5647780"/>
            <a:ext cx="4623702" cy="707886"/>
          </a:xfrm>
          <a:prstGeom prst="rect">
            <a:avLst/>
          </a:prstGeom>
        </p:spPr>
        <p:txBody>
          <a:bodyPr wrap="none">
            <a:spAutoFit/>
          </a:bodyPr>
          <a:lstStyle/>
          <a:p>
            <a:r>
              <a:rPr lang="vi-VN" sz="2000" b="0" i="0" dirty="0" smtClean="0">
                <a:effectLst/>
                <a:latin typeface="+mj-lt"/>
              </a:rPr>
              <a:t>Giáo viên lý thuyết: Trương Phước Lộc</a:t>
            </a:r>
          </a:p>
          <a:p>
            <a:r>
              <a:rPr lang="vi-VN" sz="2000" dirty="0" smtClean="0">
                <a:latin typeface="+mj-lt"/>
              </a:rPr>
              <a:t>Giáo viên hướng dẫn: Hồ Tuấn Thanh</a:t>
            </a:r>
            <a:endParaRPr lang="vi-VN" sz="2000" dirty="0">
              <a:latin typeface="+mj-lt"/>
            </a:endParaRPr>
          </a:p>
        </p:txBody>
      </p:sp>
    </p:spTree>
    <p:extLst>
      <p:ext uri="{BB962C8B-B14F-4D97-AF65-F5344CB8AC3E}">
        <p14:creationId xmlns:p14="http://schemas.microsoft.com/office/powerpoint/2010/main" val="38518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smtClean="0">
                <a:solidFill>
                  <a:srgbClr val="002060"/>
                </a:solidFill>
                <a:latin typeface="Arial" panose="020B0604020202020204" pitchFamily="34" charset="0"/>
                <a:cs typeface="Arial" panose="020B0604020202020204" pitchFamily="34" charset="0"/>
              </a:rPr>
              <a:t>5. Chi phí </a:t>
            </a:r>
            <a:r>
              <a:rPr lang="en-US" b="1" u="sng" dirty="0" err="1" smtClean="0">
                <a:solidFill>
                  <a:srgbClr val="002060"/>
                </a:solidFill>
                <a:latin typeface="Arial" panose="020B0604020202020204" pitchFamily="34" charset="0"/>
                <a:cs typeface="Arial" panose="020B0604020202020204" pitchFamily="34" charset="0"/>
              </a:rPr>
              <a:t>va</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gia</a:t>
            </a:r>
            <a:r>
              <a:rPr lang="en-US" b="1" u="sng" dirty="0" smtClean="0">
                <a:solidFill>
                  <a:srgbClr val="002060"/>
                </a:solidFill>
                <a:latin typeface="Arial" panose="020B0604020202020204" pitchFamily="34" charset="0"/>
                <a:cs typeface="Arial" panose="020B0604020202020204" pitchFamily="34" charset="0"/>
              </a:rPr>
              <a:t>́ cả</a:t>
            </a:r>
            <a:endParaRPr lang="vi-VN" b="1" u="sng" dirty="0">
              <a:solidFill>
                <a:srgbClr val="002060"/>
              </a:solidFill>
              <a:latin typeface="Arial" panose="020B0604020202020204" pitchFamily="34" charset="0"/>
              <a:cs typeface="Arial" panose="020B0604020202020204" pitchFamily="34" charset="0"/>
            </a:endParaRPr>
          </a:p>
        </p:txBody>
      </p:sp>
      <p:sp>
        <p:nvSpPr>
          <p:cNvPr id="2" name="Rectangle 1"/>
          <p:cNvSpPr/>
          <p:nvPr/>
        </p:nvSpPr>
        <p:spPr>
          <a:xfrm>
            <a:off x="1669774" y="1126435"/>
            <a:ext cx="7474226" cy="3170099"/>
          </a:xfrm>
          <a:prstGeom prst="rect">
            <a:avLst/>
          </a:prstGeom>
        </p:spPr>
        <p:txBody>
          <a:bodyPr wrap="square">
            <a:spAutoFit/>
          </a:bodyPr>
          <a:lstStyle/>
          <a:p>
            <a:pPr lvl="1">
              <a:lnSpc>
                <a:spcPct val="150000"/>
              </a:lnSpc>
              <a:spcBef>
                <a:spcPts val="500"/>
              </a:spcBef>
              <a:spcAft>
                <a:spcPts val="800"/>
              </a:spcAft>
            </a:pPr>
            <a:r>
              <a:rPr lang="en-US" sz="2000" b="1" dirty="0" err="1" smtClean="0">
                <a:effectLst/>
                <a:latin typeface="Arial" panose="020B0604020202020204" pitchFamily="34" charset="0"/>
                <a:ea typeface="Calibri" panose="020F0502020204030204" pitchFamily="34" charset="0"/>
                <a:cs typeface="Arial" panose="020B0604020202020204" pitchFamily="34" charset="0"/>
              </a:rPr>
              <a:t>Giá</a:t>
            </a:r>
            <a:r>
              <a:rPr lang="en-US" sz="2000" b="1" dirty="0" smtClean="0">
                <a:effectLst/>
                <a:latin typeface="Arial" panose="020B0604020202020204" pitchFamily="34" charset="0"/>
                <a:ea typeface="Calibri" panose="020F0502020204030204" pitchFamily="34" charset="0"/>
                <a:cs typeface="Arial" panose="020B0604020202020204" pitchFamily="34" charset="0"/>
              </a:rPr>
              <a:t> </a:t>
            </a:r>
            <a:r>
              <a:rPr lang="en-US" sz="2000" b="1" dirty="0" err="1" smtClean="0">
                <a:effectLst/>
                <a:latin typeface="Arial" panose="020B0604020202020204" pitchFamily="34" charset="0"/>
                <a:ea typeface="Calibri" panose="020F0502020204030204" pitchFamily="34" charset="0"/>
                <a:cs typeface="Arial" panose="020B0604020202020204" pitchFamily="34" charset="0"/>
              </a:rPr>
              <a:t>thành</a:t>
            </a:r>
            <a:r>
              <a:rPr lang="en-US" sz="2000" b="1" dirty="0" smtClean="0">
                <a:effectLst/>
                <a:latin typeface="Arial" panose="020B0604020202020204" pitchFamily="34" charset="0"/>
                <a:ea typeface="Calibri" panose="020F0502020204030204" pitchFamily="34" charset="0"/>
                <a:cs typeface="Arial" panose="020B0604020202020204" pitchFamily="34" charset="0"/>
              </a:rPr>
              <a:t> </a:t>
            </a:r>
            <a:r>
              <a:rPr lang="en-US" sz="2000" b="1" dirty="0" err="1" smtClean="0">
                <a:effectLst/>
                <a:latin typeface="Arial" panose="020B0604020202020204" pitchFamily="34" charset="0"/>
                <a:ea typeface="Calibri" panose="020F0502020204030204" pitchFamily="34" charset="0"/>
                <a:cs typeface="Arial" panose="020B0604020202020204" pitchFamily="34" charset="0"/>
              </a:rPr>
              <a:t>dự</a:t>
            </a:r>
            <a:r>
              <a:rPr lang="en-US" sz="2000" b="1" dirty="0" smtClean="0">
                <a:effectLst/>
                <a:latin typeface="Arial" panose="020B0604020202020204" pitchFamily="34" charset="0"/>
                <a:ea typeface="Calibri" panose="020F0502020204030204" pitchFamily="34" charset="0"/>
                <a:cs typeface="Arial" panose="020B0604020202020204" pitchFamily="34" charset="0"/>
              </a:rPr>
              <a:t> </a:t>
            </a:r>
            <a:r>
              <a:rPr lang="en-US" sz="2000" b="1" dirty="0" err="1" smtClean="0">
                <a:effectLst/>
                <a:latin typeface="Arial" panose="020B0604020202020204" pitchFamily="34" charset="0"/>
                <a:ea typeface="Calibri" panose="020F0502020204030204" pitchFamily="34" charset="0"/>
                <a:cs typeface="Arial" panose="020B0604020202020204" pitchFamily="34" charset="0"/>
              </a:rPr>
              <a:t>kiến</a:t>
            </a:r>
            <a:r>
              <a:rPr lang="en-US" sz="2000" b="1" dirty="0" smtClean="0">
                <a:effectLst/>
                <a:latin typeface="Arial" panose="020B0604020202020204" pitchFamily="34" charset="0"/>
                <a:ea typeface="Calibri" panose="020F0502020204030204" pitchFamily="34" charset="0"/>
                <a:cs typeface="Arial" panose="020B0604020202020204" pitchFamily="34" charset="0"/>
              </a:rPr>
              <a:t> </a:t>
            </a:r>
            <a:r>
              <a:rPr lang="en-US" sz="2000" b="1" dirty="0" err="1" smtClean="0">
                <a:effectLst/>
                <a:latin typeface="Arial" panose="020B0604020202020204" pitchFamily="34" charset="0"/>
                <a:ea typeface="Calibri" panose="020F0502020204030204" pitchFamily="34" charset="0"/>
                <a:cs typeface="Arial" panose="020B0604020202020204" pitchFamily="34" charset="0"/>
              </a:rPr>
              <a:t>của</a:t>
            </a:r>
            <a:r>
              <a:rPr lang="en-US" sz="2000" b="1" dirty="0" smtClean="0">
                <a:effectLst/>
                <a:latin typeface="Arial" panose="020B0604020202020204" pitchFamily="34" charset="0"/>
                <a:ea typeface="Calibri" panose="020F0502020204030204" pitchFamily="34" charset="0"/>
                <a:cs typeface="Arial" panose="020B0604020202020204" pitchFamily="34" charset="0"/>
              </a:rPr>
              <a:t> </a:t>
            </a:r>
            <a:r>
              <a:rPr lang="en-US" sz="2000" b="1" dirty="0" err="1" smtClean="0">
                <a:effectLst/>
                <a:latin typeface="Arial" panose="020B0604020202020204" pitchFamily="34" charset="0"/>
                <a:ea typeface="Calibri" panose="020F0502020204030204" pitchFamily="34" charset="0"/>
                <a:cs typeface="Arial" panose="020B0604020202020204" pitchFamily="34" charset="0"/>
              </a:rPr>
              <a:t>sản</a:t>
            </a:r>
            <a:r>
              <a:rPr lang="en-US" sz="2000" b="1" dirty="0" smtClean="0">
                <a:effectLst/>
                <a:latin typeface="Arial" panose="020B0604020202020204" pitchFamily="34" charset="0"/>
                <a:ea typeface="Calibri" panose="020F0502020204030204" pitchFamily="34" charset="0"/>
                <a:cs typeface="Arial" panose="020B0604020202020204" pitchFamily="34" charset="0"/>
              </a:rPr>
              <a:t> </a:t>
            </a:r>
            <a:r>
              <a:rPr lang="en-US" sz="2000" b="1" dirty="0" err="1" smtClean="0">
                <a:effectLst/>
                <a:latin typeface="Arial" panose="020B0604020202020204" pitchFamily="34" charset="0"/>
                <a:ea typeface="Calibri" panose="020F0502020204030204" pitchFamily="34" charset="0"/>
                <a:cs typeface="Arial" panose="020B0604020202020204" pitchFamily="34" charset="0"/>
              </a:rPr>
              <a:t>phẩm</a:t>
            </a:r>
            <a:endParaRPr lang="vi-VN" sz="20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Wingdings" panose="05000000000000000000" pitchFamily="2" charset="2"/>
              <a:buChar char=""/>
            </a:pPr>
            <a:r>
              <a:rPr lang="en-US" sz="2000" dirty="0" err="1" smtClean="0">
                <a:effectLst/>
                <a:latin typeface="Arial" panose="020B0604020202020204" pitchFamily="34" charset="0"/>
                <a:ea typeface="Calibri" panose="020F0502020204030204" pitchFamily="34" charset="0"/>
                <a:cs typeface="Arial" panose="020B0604020202020204" pitchFamily="34" charset="0"/>
              </a:rPr>
              <a:t>Miễn</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phí</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tới</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người</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dùng</a:t>
            </a:r>
            <a:endParaRPr lang="vi-VN" sz="20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Wingdings" panose="05000000000000000000" pitchFamily="2" charset="2"/>
              <a:buChar char=""/>
            </a:pPr>
            <a:r>
              <a:rPr lang="en-US" sz="2000" dirty="0" err="1" smtClean="0">
                <a:effectLst/>
                <a:latin typeface="Arial" panose="020B0604020202020204" pitchFamily="34" charset="0"/>
                <a:ea typeface="Calibri" panose="020F0502020204030204" pitchFamily="34" charset="0"/>
                <a:cs typeface="Arial" panose="020B0604020202020204" pitchFamily="34" charset="0"/>
              </a:rPr>
              <a:t>Sẵn</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sàng</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từ</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bỏ</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lợi</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nhuận</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từ</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quảng</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cáo</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để</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tăng</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trải</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nghiệm</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của</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người</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dùng</a:t>
            </a:r>
            <a:endParaRPr lang="vi-VN" sz="20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Wingdings" panose="05000000000000000000" pitchFamily="2" charset="2"/>
              <a:buChar char=""/>
            </a:pPr>
            <a:r>
              <a:rPr lang="en-US" sz="2000" dirty="0" smtClean="0">
                <a:effectLst/>
                <a:latin typeface="Arial" panose="020B0604020202020204" pitchFamily="34" charset="0"/>
                <a:ea typeface="Calibri" panose="020F0502020204030204" pitchFamily="34" charset="0"/>
                <a:cs typeface="Arial" panose="020B0604020202020204" pitchFamily="34" charset="0"/>
              </a:rPr>
              <a:t>Sau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khi</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vận</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hành</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tốt</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có</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thể</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thu</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phí</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để</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lưu</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trữ</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thêm</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dữ</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liệu</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và</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chèn</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quảng</a:t>
            </a:r>
            <a:r>
              <a:rPr lang="en-US" sz="2000" dirty="0" smtClean="0">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effectLst/>
                <a:latin typeface="Arial" panose="020B0604020202020204" pitchFamily="34" charset="0"/>
                <a:ea typeface="Calibri" panose="020F0502020204030204" pitchFamily="34" charset="0"/>
                <a:cs typeface="Arial" panose="020B0604020202020204" pitchFamily="34" charset="0"/>
              </a:rPr>
              <a:t>cáo</a:t>
            </a:r>
            <a:endParaRPr lang="vi-V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997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smtClean="0">
                <a:solidFill>
                  <a:srgbClr val="002060"/>
                </a:solidFill>
                <a:latin typeface="Arial" panose="020B0604020202020204" pitchFamily="34" charset="0"/>
                <a:cs typeface="Arial" panose="020B0604020202020204" pitchFamily="34" charset="0"/>
              </a:rPr>
              <a:t>6. </a:t>
            </a:r>
            <a:r>
              <a:rPr lang="en-US" b="1" u="sng" dirty="0" err="1" smtClean="0">
                <a:solidFill>
                  <a:srgbClr val="002060"/>
                </a:solidFill>
                <a:latin typeface="Arial" panose="020B0604020202020204" pitchFamily="34" charset="0"/>
                <a:cs typeface="Arial" panose="020B0604020202020204" pitchFamily="34" charset="0"/>
              </a:rPr>
              <a:t>Các</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tính</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năng</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của</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sản</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phẩm</a:t>
            </a:r>
            <a:endParaRPr lang="vi-VN" b="1" u="sng" dirty="0">
              <a:solidFill>
                <a:srgbClr val="002060"/>
              </a:solidFill>
              <a:latin typeface="Arial" panose="020B0604020202020204" pitchFamily="34" charset="0"/>
              <a:cs typeface="Arial" panose="020B0604020202020204" pitchFamily="34" charset="0"/>
            </a:endParaRPr>
          </a:p>
        </p:txBody>
      </p:sp>
      <p:sp>
        <p:nvSpPr>
          <p:cNvPr id="2" name="Rectangle 1"/>
          <p:cNvSpPr/>
          <p:nvPr/>
        </p:nvSpPr>
        <p:spPr>
          <a:xfrm>
            <a:off x="1046921" y="993913"/>
            <a:ext cx="10999305" cy="5632311"/>
          </a:xfrm>
          <a:prstGeom prst="rect">
            <a:avLst/>
          </a:prstGeom>
        </p:spPr>
        <p:txBody>
          <a:bodyPr wrap="square">
            <a:spAutoFit/>
          </a:bodyPr>
          <a:lstStyle/>
          <a:p>
            <a:pPr marL="800100" lvl="1" indent="-342900" algn="just">
              <a:buFont typeface="Wingdings" panose="05000000000000000000" pitchFamily="2" charset="2"/>
              <a:buChar char="v"/>
            </a:pPr>
            <a:r>
              <a:rPr lang="vi-VN" sz="2000" dirty="0">
                <a:latin typeface="+mj-lt"/>
              </a:rPr>
              <a:t>Quản lý chi tiêu hằng ngày: ghi lại về chi tiêu gì, số tiền, ghi chú </a:t>
            </a:r>
          </a:p>
          <a:p>
            <a:pPr marL="800100" lvl="1" indent="-342900" algn="just">
              <a:buFont typeface="Wingdings" panose="05000000000000000000" pitchFamily="2" charset="2"/>
              <a:buChar char="v"/>
            </a:pPr>
            <a:r>
              <a:rPr lang="vi-VN" sz="2000" dirty="0">
                <a:latin typeface="+mj-lt"/>
              </a:rPr>
              <a:t>Dựa trên chi tiêu tuần tính toán ước lượng về chi tiêu tháng </a:t>
            </a:r>
          </a:p>
          <a:p>
            <a:pPr marL="800100" lvl="1" indent="-342900" algn="just">
              <a:buFont typeface="Wingdings" panose="05000000000000000000" pitchFamily="2" charset="2"/>
              <a:buChar char="v"/>
            </a:pPr>
            <a:r>
              <a:rPr lang="vi-VN" sz="2000" dirty="0">
                <a:latin typeface="+mj-lt"/>
              </a:rPr>
              <a:t>Thống kê chi tiêu hàng ngày, tháng, năm </a:t>
            </a:r>
          </a:p>
          <a:p>
            <a:pPr marL="800100" lvl="1" indent="-342900" algn="just">
              <a:buFont typeface="Wingdings" panose="05000000000000000000" pitchFamily="2" charset="2"/>
              <a:buChar char="v"/>
            </a:pPr>
            <a:r>
              <a:rPr lang="vi-VN" sz="2000" dirty="0">
                <a:latin typeface="+mj-lt"/>
              </a:rPr>
              <a:t>Đặt mục tiêu chi tiêu, nhắc nhỡ nếu mức chi tiêu thực tế vượt so với dự kiến </a:t>
            </a:r>
          </a:p>
          <a:p>
            <a:pPr marL="800100" lvl="1" indent="-342900" algn="just">
              <a:buFont typeface="Wingdings" panose="05000000000000000000" pitchFamily="2" charset="2"/>
              <a:buChar char="v"/>
            </a:pPr>
            <a:r>
              <a:rPr lang="vi-VN" sz="2000" dirty="0">
                <a:latin typeface="+mj-lt"/>
              </a:rPr>
              <a:t>Nhập số tiền hiện có, ATM, số tiền cho mượn (người mượn, ngày mượn), nhập số tiền đang nợ, nhập thu nhập (nếu có). </a:t>
            </a:r>
          </a:p>
          <a:p>
            <a:pPr marL="800100" lvl="1" indent="-342900" algn="just">
              <a:buFont typeface="Wingdings" panose="05000000000000000000" pitchFamily="2" charset="2"/>
              <a:buChar char="v"/>
            </a:pPr>
            <a:r>
              <a:rPr lang="vi-VN" sz="2000" dirty="0">
                <a:latin typeface="+mj-lt"/>
              </a:rPr>
              <a:t>Cho phép tạo mới/đóng sổ chi tiêu </a:t>
            </a:r>
          </a:p>
          <a:p>
            <a:pPr marL="800100" lvl="1" indent="-342900" algn="just">
              <a:buFont typeface="Wingdings" panose="05000000000000000000" pitchFamily="2" charset="2"/>
              <a:buChar char="v"/>
            </a:pPr>
            <a:r>
              <a:rPr lang="en-US" sz="2000" dirty="0" err="1">
                <a:latin typeface="+mj-lt"/>
              </a:rPr>
              <a:t>Tính</a:t>
            </a:r>
            <a:r>
              <a:rPr lang="en-US" sz="2000" dirty="0">
                <a:latin typeface="+mj-lt"/>
              </a:rPr>
              <a:t> </a:t>
            </a:r>
            <a:r>
              <a:rPr lang="en-US" sz="2000" dirty="0" err="1">
                <a:latin typeface="+mj-lt"/>
              </a:rPr>
              <a:t>toán</a:t>
            </a:r>
            <a:r>
              <a:rPr lang="en-US" sz="2000" dirty="0">
                <a:latin typeface="+mj-lt"/>
              </a:rPr>
              <a:t> </a:t>
            </a:r>
            <a:r>
              <a:rPr lang="en-US" sz="2000" dirty="0" err="1">
                <a:latin typeface="+mj-lt"/>
              </a:rPr>
              <a:t>số</a:t>
            </a:r>
            <a:r>
              <a:rPr lang="en-US" sz="2000" dirty="0">
                <a:latin typeface="+mj-lt"/>
              </a:rPr>
              <a:t> </a:t>
            </a:r>
            <a:r>
              <a:rPr lang="en-US" sz="2000" dirty="0" err="1">
                <a:latin typeface="+mj-lt"/>
              </a:rPr>
              <a:t>dư</a:t>
            </a:r>
            <a:r>
              <a:rPr lang="vi-VN" sz="2000" dirty="0">
                <a:latin typeface="+mj-lt"/>
              </a:rPr>
              <a:t> hiện tại. </a:t>
            </a:r>
          </a:p>
          <a:p>
            <a:pPr marL="800100" lvl="1" indent="-342900" algn="just">
              <a:buFont typeface="Wingdings" panose="05000000000000000000" pitchFamily="2" charset="2"/>
              <a:buChar char="v"/>
            </a:pPr>
            <a:r>
              <a:rPr lang="en-US" sz="2000" dirty="0">
                <a:latin typeface="+mj-lt"/>
              </a:rPr>
              <a:t>N</a:t>
            </a:r>
            <a:r>
              <a:rPr lang="vi-VN" sz="2000" dirty="0">
                <a:latin typeface="+mj-lt"/>
              </a:rPr>
              <a:t>hắc </a:t>
            </a:r>
            <a:r>
              <a:rPr lang="en-US" sz="2000" dirty="0" err="1">
                <a:latin typeface="+mj-lt"/>
              </a:rPr>
              <a:t>nhập</a:t>
            </a:r>
            <a:r>
              <a:rPr lang="vi-VN" sz="2000" dirty="0">
                <a:latin typeface="+mj-lt"/>
              </a:rPr>
              <a:t> bằng chuông</a:t>
            </a:r>
            <a:r>
              <a:rPr lang="en-US" sz="2000" dirty="0">
                <a:latin typeface="+mj-lt"/>
              </a:rPr>
              <a:t>, popup </a:t>
            </a:r>
            <a:r>
              <a:rPr lang="en-US" sz="2000" dirty="0" err="1">
                <a:latin typeface="+mj-lt"/>
              </a:rPr>
              <a:t>vào</a:t>
            </a:r>
            <a:r>
              <a:rPr lang="en-US" sz="2000" dirty="0">
                <a:latin typeface="+mj-lt"/>
              </a:rPr>
              <a:t> </a:t>
            </a:r>
            <a:r>
              <a:rPr lang="en-US" sz="2000" dirty="0" err="1">
                <a:latin typeface="+mj-lt"/>
              </a:rPr>
              <a:t>thời</a:t>
            </a:r>
            <a:r>
              <a:rPr lang="en-US" sz="2000" dirty="0">
                <a:latin typeface="+mj-lt"/>
              </a:rPr>
              <a:t> </a:t>
            </a:r>
            <a:r>
              <a:rPr lang="en-US" sz="2000" dirty="0" err="1">
                <a:latin typeface="+mj-lt"/>
              </a:rPr>
              <a:t>điểm</a:t>
            </a:r>
            <a:r>
              <a:rPr lang="en-US" sz="2000" dirty="0">
                <a:latin typeface="+mj-lt"/>
              </a:rPr>
              <a:t> </a:t>
            </a:r>
            <a:r>
              <a:rPr lang="en-US" sz="2000" dirty="0" err="1">
                <a:latin typeface="+mj-lt"/>
              </a:rPr>
              <a:t>tùy</a:t>
            </a:r>
            <a:r>
              <a:rPr lang="en-US" sz="2000" dirty="0">
                <a:latin typeface="+mj-lt"/>
              </a:rPr>
              <a:t> </a:t>
            </a:r>
            <a:r>
              <a:rPr lang="en-US" sz="2000" dirty="0" err="1">
                <a:latin typeface="+mj-lt"/>
              </a:rPr>
              <a:t>chọn</a:t>
            </a:r>
            <a:r>
              <a:rPr lang="vi-VN" sz="2000" dirty="0">
                <a:latin typeface="+mj-lt"/>
              </a:rPr>
              <a:t>. </a:t>
            </a:r>
            <a:endParaRPr lang="vi-VN" sz="2000" dirty="0" smtClean="0">
              <a:latin typeface="+mj-lt"/>
            </a:endParaRPr>
          </a:p>
          <a:p>
            <a:pPr marL="800100" lvl="1" indent="-342900" algn="just">
              <a:buFont typeface="Wingdings" panose="05000000000000000000" pitchFamily="2" charset="2"/>
              <a:buChar char="v"/>
            </a:pPr>
            <a:r>
              <a:rPr lang="vi-VN" sz="2000" dirty="0">
                <a:latin typeface="+mj-lt"/>
              </a:rPr>
              <a:t>Đồng bộ với </a:t>
            </a:r>
            <a:r>
              <a:rPr lang="vi-VN" sz="2000" dirty="0" smtClean="0">
                <a:latin typeface="+mj-lt"/>
              </a:rPr>
              <a:t>Cloud</a:t>
            </a:r>
            <a:endParaRPr lang="vi-VN" sz="2000" dirty="0">
              <a:latin typeface="+mj-lt"/>
            </a:endParaRPr>
          </a:p>
          <a:p>
            <a:pPr marL="800100" lvl="1" indent="-342900" algn="just">
              <a:buFont typeface="Wingdings" panose="05000000000000000000" pitchFamily="2" charset="2"/>
              <a:buChar char="v"/>
            </a:pPr>
            <a:r>
              <a:rPr lang="vi-VN" sz="2000" dirty="0">
                <a:latin typeface="+mj-lt"/>
              </a:rPr>
              <a:t>Chuyển đổi tiền tệ </a:t>
            </a:r>
          </a:p>
          <a:p>
            <a:pPr marL="800100" lvl="1" indent="-342900" algn="just">
              <a:buFont typeface="Wingdings" panose="05000000000000000000" pitchFamily="2" charset="2"/>
              <a:buChar char="v"/>
            </a:pPr>
            <a:r>
              <a:rPr lang="vi-VN" sz="2000" dirty="0">
                <a:latin typeface="+mj-lt"/>
              </a:rPr>
              <a:t>Đánh giá, nhận xét</a:t>
            </a:r>
            <a:r>
              <a:rPr lang="en-US" sz="2000" dirty="0">
                <a:latin typeface="+mj-lt"/>
              </a:rPr>
              <a:t>, </a:t>
            </a:r>
            <a:r>
              <a:rPr lang="en-US" sz="2000" dirty="0" err="1">
                <a:latin typeface="+mj-lt"/>
              </a:rPr>
              <a:t>báo</a:t>
            </a:r>
            <a:r>
              <a:rPr lang="en-US" sz="2000" dirty="0">
                <a:latin typeface="+mj-lt"/>
              </a:rPr>
              <a:t> </a:t>
            </a:r>
            <a:r>
              <a:rPr lang="en-US" sz="2000" dirty="0" err="1">
                <a:latin typeface="+mj-lt"/>
              </a:rPr>
              <a:t>lỗi</a:t>
            </a:r>
            <a:r>
              <a:rPr lang="vi-VN" sz="2000" dirty="0">
                <a:latin typeface="+mj-lt"/>
              </a:rPr>
              <a:t> phần mềm </a:t>
            </a:r>
          </a:p>
          <a:p>
            <a:pPr marL="800100" lvl="1" indent="-342900" algn="just">
              <a:buFont typeface="Wingdings" panose="05000000000000000000" pitchFamily="2" charset="2"/>
              <a:buChar char="v"/>
            </a:pPr>
            <a:r>
              <a:rPr lang="vi-VN" sz="2000" dirty="0">
                <a:latin typeface="+mj-lt"/>
              </a:rPr>
              <a:t>Hướng dẫn sử dụng </a:t>
            </a:r>
          </a:p>
          <a:p>
            <a:pPr marL="800100" lvl="1" indent="-342900" algn="just">
              <a:buFont typeface="Wingdings" panose="05000000000000000000" pitchFamily="2" charset="2"/>
              <a:buChar char="v"/>
            </a:pPr>
            <a:r>
              <a:rPr lang="vi-VN" sz="2000" dirty="0">
                <a:latin typeface="+mj-lt"/>
              </a:rPr>
              <a:t>Tra cứu </a:t>
            </a:r>
            <a:r>
              <a:rPr lang="en-US" sz="2000" dirty="0" err="1">
                <a:latin typeface="+mj-lt"/>
              </a:rPr>
              <a:t>lịch</a:t>
            </a:r>
            <a:r>
              <a:rPr lang="en-US" sz="2000" dirty="0">
                <a:latin typeface="+mj-lt"/>
              </a:rPr>
              <a:t> </a:t>
            </a:r>
            <a:r>
              <a:rPr lang="en-US" sz="2000" dirty="0" err="1">
                <a:latin typeface="+mj-lt"/>
              </a:rPr>
              <a:t>sử</a:t>
            </a:r>
            <a:r>
              <a:rPr lang="en-US" sz="2000" dirty="0">
                <a:latin typeface="+mj-lt"/>
              </a:rPr>
              <a:t> </a:t>
            </a:r>
            <a:r>
              <a:rPr lang="vi-VN" sz="2000" dirty="0">
                <a:latin typeface="+mj-lt"/>
              </a:rPr>
              <a:t>thu chi </a:t>
            </a:r>
            <a:r>
              <a:rPr lang="en-US" sz="2000" dirty="0" err="1">
                <a:latin typeface="+mj-lt"/>
              </a:rPr>
              <a:t>theo</a:t>
            </a:r>
            <a:r>
              <a:rPr lang="en-US" sz="2000" dirty="0">
                <a:latin typeface="+mj-lt"/>
              </a:rPr>
              <a:t> </a:t>
            </a:r>
            <a:r>
              <a:rPr lang="en-US" sz="2000" dirty="0" err="1">
                <a:latin typeface="+mj-lt"/>
              </a:rPr>
              <a:t>ngày</a:t>
            </a:r>
            <a:r>
              <a:rPr lang="en-US" sz="2000" dirty="0">
                <a:latin typeface="+mj-lt"/>
              </a:rPr>
              <a:t>, </a:t>
            </a:r>
            <a:r>
              <a:rPr lang="en-US" sz="2000" dirty="0" err="1">
                <a:latin typeface="+mj-lt"/>
              </a:rPr>
              <a:t>tháng</a:t>
            </a:r>
            <a:r>
              <a:rPr lang="en-US" sz="2000" dirty="0">
                <a:latin typeface="+mj-lt"/>
              </a:rPr>
              <a:t>, </a:t>
            </a:r>
            <a:r>
              <a:rPr lang="en-US" sz="2000" dirty="0" err="1">
                <a:latin typeface="+mj-lt"/>
              </a:rPr>
              <a:t>năm</a:t>
            </a:r>
            <a:r>
              <a:rPr lang="en-US" sz="2000" dirty="0">
                <a:latin typeface="+mj-lt"/>
              </a:rPr>
              <a:t> </a:t>
            </a:r>
            <a:endParaRPr lang="vi-VN" sz="2000" dirty="0">
              <a:latin typeface="+mj-lt"/>
            </a:endParaRPr>
          </a:p>
          <a:p>
            <a:pPr marL="800100" lvl="1" indent="-342900" algn="just">
              <a:buFont typeface="Wingdings" panose="05000000000000000000" pitchFamily="2" charset="2"/>
              <a:buChar char="v"/>
            </a:pPr>
            <a:r>
              <a:rPr lang="vi-VN" sz="2000" dirty="0">
                <a:latin typeface="+mj-lt"/>
              </a:rPr>
              <a:t>Tạo tài khoản khi sử dụng phần mềm </a:t>
            </a:r>
          </a:p>
          <a:p>
            <a:pPr marL="800100" lvl="1" indent="-342900" algn="just">
              <a:buFont typeface="Wingdings" panose="05000000000000000000" pitchFamily="2" charset="2"/>
              <a:buChar char="v"/>
            </a:pPr>
            <a:r>
              <a:rPr lang="vi-VN" sz="2000" dirty="0">
                <a:latin typeface="+mj-lt"/>
              </a:rPr>
              <a:t>Tự động cập nhật các khoản thu chi cố định ( tiền lương, học phí, tiền nhà,…) </a:t>
            </a:r>
          </a:p>
          <a:p>
            <a:pPr marL="800100" lvl="1" indent="-342900" algn="just">
              <a:buFont typeface="Wingdings" panose="05000000000000000000" pitchFamily="2" charset="2"/>
              <a:buChar char="v"/>
            </a:pPr>
            <a:r>
              <a:rPr lang="vi-VN" sz="2000" dirty="0">
                <a:latin typeface="+mj-lt"/>
              </a:rPr>
              <a:t>Các chức năng ẩn: theo dõi dữ liệu</a:t>
            </a:r>
            <a:r>
              <a:rPr lang="en-US" sz="2000" dirty="0">
                <a:latin typeface="+mj-lt"/>
              </a:rPr>
              <a:t> </a:t>
            </a:r>
            <a:r>
              <a:rPr lang="en-US" sz="2000" dirty="0" err="1">
                <a:latin typeface="+mj-lt"/>
              </a:rPr>
              <a:t>nặc</a:t>
            </a:r>
            <a:r>
              <a:rPr lang="en-US" sz="2000" dirty="0">
                <a:latin typeface="+mj-lt"/>
              </a:rPr>
              <a:t> </a:t>
            </a:r>
            <a:r>
              <a:rPr lang="en-US" sz="2000" dirty="0" err="1">
                <a:latin typeface="+mj-lt"/>
              </a:rPr>
              <a:t>danh</a:t>
            </a:r>
            <a:r>
              <a:rPr lang="vi-VN" sz="2000" dirty="0">
                <a:latin typeface="+mj-lt"/>
              </a:rPr>
              <a:t>, thống kê… để </a:t>
            </a:r>
            <a:r>
              <a:rPr lang="en-US" sz="2000" dirty="0" err="1">
                <a:latin typeface="+mj-lt"/>
              </a:rPr>
              <a:t>cải</a:t>
            </a:r>
            <a:r>
              <a:rPr lang="en-US" sz="2000" dirty="0">
                <a:latin typeface="+mj-lt"/>
              </a:rPr>
              <a:t> </a:t>
            </a:r>
            <a:r>
              <a:rPr lang="en-US" sz="2000" dirty="0" err="1">
                <a:latin typeface="+mj-lt"/>
              </a:rPr>
              <a:t>tiến</a:t>
            </a:r>
            <a:r>
              <a:rPr lang="vi-VN" sz="2000" dirty="0">
                <a:latin typeface="+mj-lt"/>
              </a:rPr>
              <a:t> phần mềm </a:t>
            </a:r>
          </a:p>
          <a:p>
            <a:pPr marL="800100" lvl="1" indent="-342900" algn="just">
              <a:buFont typeface="Wingdings" panose="05000000000000000000" pitchFamily="2" charset="2"/>
              <a:buChar char="v"/>
            </a:pPr>
            <a:endParaRPr lang="vi-VN" sz="2000" dirty="0">
              <a:latin typeface="+mj-lt"/>
            </a:endParaRPr>
          </a:p>
        </p:txBody>
      </p:sp>
    </p:spTree>
    <p:extLst>
      <p:ext uri="{BB962C8B-B14F-4D97-AF65-F5344CB8AC3E}">
        <p14:creationId xmlns:p14="http://schemas.microsoft.com/office/powerpoint/2010/main" val="189331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smtClean="0">
                <a:solidFill>
                  <a:srgbClr val="002060"/>
                </a:solidFill>
                <a:latin typeface="Arial" panose="020B0604020202020204" pitchFamily="34" charset="0"/>
                <a:cs typeface="Arial" panose="020B0604020202020204" pitchFamily="34" charset="0"/>
              </a:rPr>
              <a:t>7. </a:t>
            </a:r>
            <a:r>
              <a:rPr lang="en-US" b="1" u="sng" dirty="0" err="1" smtClean="0">
                <a:solidFill>
                  <a:srgbClr val="002060"/>
                </a:solidFill>
                <a:latin typeface="Arial" panose="020B0604020202020204" pitchFamily="34" charset="0"/>
                <a:cs typeface="Arial" panose="020B0604020202020204" pitchFamily="34" charset="0"/>
              </a:rPr>
              <a:t>Các</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ràng</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buộc</a:t>
            </a:r>
            <a:endParaRPr lang="vi-VN" b="1" u="sng"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484310" y="1144334"/>
            <a:ext cx="9196942" cy="1454885"/>
          </a:xfrm>
          <a:prstGeom prst="rect">
            <a:avLst/>
          </a:prstGeom>
        </p:spPr>
        <p:txBody>
          <a:bodyPr wrap="square">
            <a:spAutoFit/>
          </a:bodyPr>
          <a:lstStyle/>
          <a:p>
            <a:pPr marL="342900" lvl="0" indent="-342900">
              <a:lnSpc>
                <a:spcPct val="106000"/>
              </a:lnSpc>
              <a:spcBef>
                <a:spcPts val="500"/>
              </a:spcBef>
              <a:spcAft>
                <a:spcPts val="800"/>
              </a:spcAft>
              <a:buFont typeface="Calibri" panose="020F0502020204030204" pitchFamily="34" charset="0"/>
              <a:buChar char="-"/>
            </a:pP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Icon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vui</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mắt</a:t>
            </a:r>
            <a:endParaRPr lang="vi-VN"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6000"/>
              </a:lnSpc>
              <a:spcAft>
                <a:spcPts val="800"/>
              </a:spcAft>
              <a:buFont typeface="Calibri" panose="020F0502020204030204" pitchFamily="34" charset="0"/>
              <a:buChar char="-"/>
            </a:pP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Ít</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chữ</a:t>
            </a:r>
            <a:endParaRPr lang="vi-VN"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spcAft>
                <a:spcPts val="500"/>
              </a:spcAft>
              <a:buFont typeface="Calibri" panose="020F0502020204030204" pitchFamily="34" charset="0"/>
              <a:buChar char="-"/>
            </a:pP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Giao</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diện</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thân</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thiện</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đơn</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giản</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dê</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sư</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dụng</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hình</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ảnh</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rõ</a:t>
            </a:r>
            <a:r>
              <a:rPr lang="en-US" sz="23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3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ràng</a:t>
            </a:r>
            <a:endParaRPr lang="vi-VN" sz="23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5273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smtClean="0">
                <a:solidFill>
                  <a:srgbClr val="002060"/>
                </a:solidFill>
                <a:latin typeface="Arial" panose="020B0604020202020204" pitchFamily="34" charset="0"/>
                <a:cs typeface="Arial" panose="020B0604020202020204" pitchFamily="34" charset="0"/>
              </a:rPr>
              <a:t>8. </a:t>
            </a:r>
            <a:r>
              <a:rPr lang="en-US" b="1" u="sng" dirty="0" err="1" smtClean="0">
                <a:solidFill>
                  <a:srgbClr val="002060"/>
                </a:solidFill>
                <a:latin typeface="Arial" panose="020B0604020202020204" pitchFamily="34" charset="0"/>
                <a:cs typeface="Arial" panose="020B0604020202020204" pitchFamily="34" charset="0"/>
              </a:rPr>
              <a:t>Ràng</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buộc</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phạm</a:t>
            </a:r>
            <a:r>
              <a:rPr lang="en-US" b="1" u="sng" dirty="0" smtClean="0">
                <a:solidFill>
                  <a:srgbClr val="002060"/>
                </a:solidFill>
                <a:latin typeface="Arial" panose="020B0604020202020204" pitchFamily="34" charset="0"/>
                <a:cs typeface="Arial" panose="020B0604020202020204" pitchFamily="34" charset="0"/>
              </a:rPr>
              <a:t> vi </a:t>
            </a:r>
            <a:r>
              <a:rPr lang="en-US" b="1" u="sng" dirty="0" err="1" smtClean="0">
                <a:solidFill>
                  <a:srgbClr val="002060"/>
                </a:solidFill>
                <a:latin typeface="Arial" panose="020B0604020202020204" pitchFamily="34" charset="0"/>
                <a:cs typeface="Arial" panose="020B0604020202020204" pitchFamily="34" charset="0"/>
              </a:rPr>
              <a:t>chất</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lượng</a:t>
            </a:r>
            <a:endParaRPr lang="vi-VN" b="1" u="sng" dirty="0">
              <a:solidFill>
                <a:srgbClr val="002060"/>
              </a:solidFill>
              <a:latin typeface="Arial" panose="020B0604020202020204" pitchFamily="34" charset="0"/>
              <a:cs typeface="Arial" panose="020B0604020202020204" pitchFamily="34" charset="0"/>
            </a:endParaRPr>
          </a:p>
        </p:txBody>
      </p:sp>
      <p:sp>
        <p:nvSpPr>
          <p:cNvPr id="5" name="Rectangle 4"/>
          <p:cNvSpPr/>
          <p:nvPr/>
        </p:nvSpPr>
        <p:spPr>
          <a:xfrm>
            <a:off x="1484309" y="993913"/>
            <a:ext cx="10018713" cy="3601692"/>
          </a:xfrm>
          <a:prstGeom prst="rect">
            <a:avLst/>
          </a:prstGeom>
        </p:spPr>
        <p:txBody>
          <a:bodyPr wrap="square">
            <a:spAutoFit/>
          </a:bodyPr>
          <a:lstStyle/>
          <a:p>
            <a:pPr marL="342900" lvl="0" indent="-342900" algn="just">
              <a:lnSpc>
                <a:spcPct val="115000"/>
              </a:lnSpc>
              <a:spcBef>
                <a:spcPts val="500"/>
              </a:spcBef>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Khả</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năng</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xử</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lý</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lượng</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người</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dùng</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lớn</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Thời</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gian</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đồng</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bộ</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dữ</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liệu</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nhanh</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Thông</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tin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người</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dùng</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được</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bảo</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mật</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Giao</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diện</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đơn</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giản</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dễ</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hiểu</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Khả</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năng</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bảo</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trì</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cao</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Tốc</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độ</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xử</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lý</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nhanh</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Tính</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tin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cậy</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cao</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Tính</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sẵn</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sàng</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Kích</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cỡ</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dữ</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liệu</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tối</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ưu</a:t>
            </a:r>
            <a:endParaRPr lang="vi-VN"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500"/>
              </a:spcAft>
              <a:buFont typeface="Calibri" panose="020F0502020204030204" pitchFamily="34" charset="0"/>
              <a:buChar char="-"/>
            </a:pP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Độ</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hiệu</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quả</a:t>
            </a:r>
            <a:r>
              <a:rPr lang="en-US" sz="2000" dirty="0" smtClean="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smtClean="0">
                <a:solidFill>
                  <a:srgbClr val="0070C0"/>
                </a:solidFill>
                <a:effectLst/>
                <a:latin typeface="Arial" panose="020B0604020202020204" pitchFamily="34" charset="0"/>
                <a:ea typeface="Calibri" panose="020F0502020204030204" pitchFamily="34" charset="0"/>
                <a:cs typeface="Arial" panose="020B0604020202020204" pitchFamily="34" charset="0"/>
              </a:rPr>
              <a:t>cao</a:t>
            </a:r>
            <a:endParaRPr lang="vi-VN" sz="20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3948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96635" y="2978036"/>
            <a:ext cx="6199093" cy="2484986"/>
          </a:xfrm>
          <a:prstGeom prst="rect">
            <a:avLst/>
          </a:prstGeom>
          <a:noFill/>
        </p:spPr>
        <p:txBody>
          <a:bodyPr wrap="none" rtlCol="0">
            <a:prstTxWarp prst="textCurveUp">
              <a:avLst/>
            </a:prstTxWarp>
            <a:spAutoFit/>
            <a:scene3d>
              <a:camera prst="orthographicFront"/>
              <a:lightRig rig="threePt" dir="t"/>
            </a:scene3d>
            <a:sp3d extrusionH="57150">
              <a:bevelT w="38100" h="38100"/>
            </a:sp3d>
          </a:bodyPr>
          <a:lstStyle/>
          <a:p>
            <a:r>
              <a:rPr lang="en-US" sz="4800" b="1" dirty="0" smtClean="0">
                <a:gradFill flip="none" rotWithShape="1">
                  <a:gsLst>
                    <a:gs pos="0">
                      <a:schemeClr val="accent1">
                        <a:lumMod val="5000"/>
                        <a:lumOff val="95000"/>
                      </a:schemeClr>
                    </a:gs>
                    <a:gs pos="40000">
                      <a:schemeClr val="accent1">
                        <a:lumMod val="43000"/>
                        <a:lumOff val="57000"/>
                      </a:schemeClr>
                    </a:gs>
                    <a:gs pos="93000">
                      <a:srgbClr val="F75E3F"/>
                    </a:gs>
                  </a:gsLst>
                  <a:path path="shape">
                    <a:fillToRect l="50000" t="50000" r="50000" b="50000"/>
                  </a:path>
                  <a:tileRect/>
                </a:gradFill>
                <a:latin typeface="Arial" panose="020B0604020202020204" pitchFamily="34" charset="0"/>
                <a:cs typeface="Arial" panose="020B0604020202020204" pitchFamily="34" charset="0"/>
              </a:rPr>
              <a:t>THANKS FOR WATCHING</a:t>
            </a:r>
            <a:endParaRPr lang="en-US" sz="4800" b="1" dirty="0">
              <a:gradFill flip="none" rotWithShape="1">
                <a:gsLst>
                  <a:gs pos="0">
                    <a:schemeClr val="accent1">
                      <a:lumMod val="5000"/>
                      <a:lumOff val="95000"/>
                    </a:schemeClr>
                  </a:gs>
                  <a:gs pos="40000">
                    <a:schemeClr val="accent1">
                      <a:lumMod val="43000"/>
                      <a:lumOff val="57000"/>
                    </a:schemeClr>
                  </a:gs>
                  <a:gs pos="93000">
                    <a:srgbClr val="F75E3F"/>
                  </a:gs>
                </a:gsLst>
                <a:path path="shape">
                  <a:fillToRect l="50000" t="50000" r="50000" b="50000"/>
                </a:path>
                <a:tileRect/>
              </a:gra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76" y="3100180"/>
            <a:ext cx="3333750" cy="3333750"/>
          </a:xfrm>
          <a:prstGeom prst="rect">
            <a:avLst/>
          </a:prstGeom>
        </p:spPr>
      </p:pic>
    </p:spTree>
    <p:extLst>
      <p:ext uri="{BB962C8B-B14F-4D97-AF65-F5344CB8AC3E}">
        <p14:creationId xmlns:p14="http://schemas.microsoft.com/office/powerpoint/2010/main" val="373371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5878" y="675860"/>
            <a:ext cx="8640418" cy="5170646"/>
          </a:xfrm>
          <a:prstGeom prst="rect">
            <a:avLst/>
          </a:prstGeom>
          <a:noFill/>
        </p:spPr>
        <p:txBody>
          <a:bodyPr wrap="square" rtlCol="0">
            <a:spAutoFit/>
          </a:bodyPr>
          <a:lstStyle/>
          <a:p>
            <a:r>
              <a:rPr lang="en-US" sz="3000" dirty="0" err="1" smtClean="0">
                <a:solidFill>
                  <a:srgbClr val="0070C0"/>
                </a:solidFill>
                <a:latin typeface="Arial" panose="020B0604020202020204" pitchFamily="34" charset="0"/>
                <a:cs typeface="Arial" panose="020B0604020202020204" pitchFamily="34" charset="0"/>
              </a:rPr>
              <a:t>Nội</a:t>
            </a:r>
            <a:r>
              <a:rPr lang="en-US" sz="3000" dirty="0" smtClean="0">
                <a:solidFill>
                  <a:srgbClr val="0070C0"/>
                </a:solidFill>
                <a:latin typeface="Arial" panose="020B0604020202020204" pitchFamily="34" charset="0"/>
                <a:cs typeface="Arial" panose="020B0604020202020204" pitchFamily="34" charset="0"/>
              </a:rPr>
              <a:t> dung:</a:t>
            </a:r>
          </a:p>
          <a:p>
            <a:pPr marL="342900" indent="-342900">
              <a:buAutoNum type="arabicPeriod"/>
            </a:pPr>
            <a:r>
              <a:rPr lang="en-US" sz="3000" dirty="0" err="1" smtClean="0">
                <a:solidFill>
                  <a:srgbClr val="0070C0"/>
                </a:solidFill>
                <a:latin typeface="Arial" panose="020B0604020202020204" pitchFamily="34" charset="0"/>
                <a:cs typeface="Arial" panose="020B0604020202020204" pitchFamily="34" charset="0"/>
              </a:rPr>
              <a:t>Thông</a:t>
            </a:r>
            <a:r>
              <a:rPr lang="en-US" sz="3000" dirty="0" smtClean="0">
                <a:solidFill>
                  <a:srgbClr val="0070C0"/>
                </a:solidFill>
                <a:latin typeface="Arial" panose="020B0604020202020204" pitchFamily="34" charset="0"/>
                <a:cs typeface="Arial" panose="020B0604020202020204" pitchFamily="34" charset="0"/>
              </a:rPr>
              <a:t> tin </a:t>
            </a:r>
            <a:r>
              <a:rPr lang="en-US" sz="3000" dirty="0" err="1" smtClean="0">
                <a:solidFill>
                  <a:srgbClr val="0070C0"/>
                </a:solidFill>
                <a:latin typeface="Arial" panose="020B0604020202020204" pitchFamily="34" charset="0"/>
                <a:cs typeface="Arial" panose="020B0604020202020204" pitchFamily="34" charset="0"/>
              </a:rPr>
              <a:t>nhóm</a:t>
            </a:r>
            <a:endParaRPr lang="en-US" sz="3000" dirty="0" smtClean="0">
              <a:solidFill>
                <a:srgbClr val="0070C0"/>
              </a:solidFill>
              <a:latin typeface="Arial" panose="020B0604020202020204" pitchFamily="34" charset="0"/>
              <a:cs typeface="Arial" panose="020B0604020202020204" pitchFamily="34" charset="0"/>
            </a:endParaRPr>
          </a:p>
          <a:p>
            <a:pPr marL="342900" indent="-342900">
              <a:buAutoNum type="arabicPeriod"/>
            </a:pPr>
            <a:r>
              <a:rPr lang="en-US" sz="3000" dirty="0" err="1" smtClean="0">
                <a:solidFill>
                  <a:srgbClr val="0070C0"/>
                </a:solidFill>
                <a:latin typeface="Arial" panose="020B0604020202020204" pitchFamily="34" charset="0"/>
                <a:cs typeface="Arial" panose="020B0604020202020204" pitchFamily="34" charset="0"/>
              </a:rPr>
              <a:t>Thông</a:t>
            </a:r>
            <a:r>
              <a:rPr lang="en-US" sz="3000" dirty="0" smtClean="0">
                <a:solidFill>
                  <a:srgbClr val="0070C0"/>
                </a:solidFill>
                <a:latin typeface="Arial" panose="020B0604020202020204" pitchFamily="34" charset="0"/>
                <a:cs typeface="Arial" panose="020B0604020202020204" pitchFamily="34" charset="0"/>
              </a:rPr>
              <a:t> tin </a:t>
            </a:r>
            <a:r>
              <a:rPr lang="en-US" sz="3000" dirty="0" err="1" smtClean="0">
                <a:solidFill>
                  <a:srgbClr val="0070C0"/>
                </a:solidFill>
                <a:latin typeface="Arial" panose="020B0604020202020204" pitchFamily="34" charset="0"/>
                <a:cs typeface="Arial" panose="020B0604020202020204" pitchFamily="34" charset="0"/>
              </a:rPr>
              <a:t>đô</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án</a:t>
            </a:r>
            <a:endParaRPr lang="en-US" sz="3000" dirty="0" smtClean="0">
              <a:solidFill>
                <a:srgbClr val="0070C0"/>
              </a:solidFill>
              <a:latin typeface="Arial" panose="020B0604020202020204" pitchFamily="34" charset="0"/>
              <a:cs typeface="Arial" panose="020B0604020202020204" pitchFamily="34" charset="0"/>
            </a:endParaRPr>
          </a:p>
          <a:p>
            <a:pPr marL="342900" indent="-342900">
              <a:buAutoNum type="arabicPeriod"/>
            </a:pPr>
            <a:r>
              <a:rPr lang="en-US" sz="3000" dirty="0" err="1" smtClean="0">
                <a:solidFill>
                  <a:srgbClr val="0070C0"/>
                </a:solidFill>
                <a:latin typeface="Arial" panose="020B0604020202020204" pitchFamily="34" charset="0"/>
                <a:cs typeface="Arial" panose="020B0604020202020204" pitchFamily="34" charset="0"/>
              </a:rPr>
              <a:t>Các</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bên</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liên</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quan</a:t>
            </a:r>
            <a:endParaRPr lang="en-US" sz="3000" dirty="0" smtClean="0">
              <a:solidFill>
                <a:srgbClr val="0070C0"/>
              </a:solidFill>
              <a:latin typeface="Arial" panose="020B0604020202020204" pitchFamily="34" charset="0"/>
              <a:cs typeface="Arial" panose="020B0604020202020204" pitchFamily="34" charset="0"/>
            </a:endParaRPr>
          </a:p>
          <a:p>
            <a:pPr marL="342900" indent="-342900">
              <a:buAutoNum type="arabicPeriod"/>
            </a:pPr>
            <a:r>
              <a:rPr lang="en-US" sz="3000" dirty="0" err="1" smtClean="0">
                <a:solidFill>
                  <a:srgbClr val="0070C0"/>
                </a:solidFill>
                <a:latin typeface="Arial" panose="020B0604020202020204" pitchFamily="34" charset="0"/>
                <a:cs typeface="Arial" panose="020B0604020202020204" pitchFamily="34" charset="0"/>
              </a:rPr>
              <a:t>Tổng</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quan</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sản</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phẩm</a:t>
            </a:r>
            <a:endParaRPr lang="en-US" sz="3000" dirty="0" smtClean="0">
              <a:solidFill>
                <a:srgbClr val="0070C0"/>
              </a:solidFill>
              <a:latin typeface="Arial" panose="020B0604020202020204" pitchFamily="34" charset="0"/>
              <a:cs typeface="Arial" panose="020B0604020202020204" pitchFamily="34" charset="0"/>
            </a:endParaRPr>
          </a:p>
          <a:p>
            <a:pPr marL="342900" indent="-342900">
              <a:buAutoNum type="arabicPeriod"/>
            </a:pPr>
            <a:r>
              <a:rPr lang="en-US" sz="3000" dirty="0" smtClean="0">
                <a:solidFill>
                  <a:srgbClr val="0070C0"/>
                </a:solidFill>
                <a:latin typeface="Arial" panose="020B0604020202020204" pitchFamily="34" charset="0"/>
                <a:cs typeface="Arial" panose="020B0604020202020204" pitchFamily="34" charset="0"/>
              </a:rPr>
              <a:t>Chi phí </a:t>
            </a:r>
            <a:r>
              <a:rPr lang="en-US" sz="3000" dirty="0" err="1" smtClean="0">
                <a:solidFill>
                  <a:srgbClr val="0070C0"/>
                </a:solidFill>
                <a:latin typeface="Arial" panose="020B0604020202020204" pitchFamily="34" charset="0"/>
                <a:cs typeface="Arial" panose="020B0604020202020204" pitchFamily="34" charset="0"/>
              </a:rPr>
              <a:t>va</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gia</a:t>
            </a:r>
            <a:r>
              <a:rPr lang="en-US" sz="3000" dirty="0" smtClean="0">
                <a:solidFill>
                  <a:srgbClr val="0070C0"/>
                </a:solidFill>
                <a:latin typeface="Arial" panose="020B0604020202020204" pitchFamily="34" charset="0"/>
                <a:cs typeface="Arial" panose="020B0604020202020204" pitchFamily="34" charset="0"/>
              </a:rPr>
              <a:t>́ cả</a:t>
            </a:r>
          </a:p>
          <a:p>
            <a:pPr marL="342900" indent="-342900">
              <a:buAutoNum type="arabicPeriod"/>
            </a:pPr>
            <a:r>
              <a:rPr lang="en-US" sz="3000" dirty="0" err="1" smtClean="0">
                <a:solidFill>
                  <a:srgbClr val="0070C0"/>
                </a:solidFill>
                <a:latin typeface="Arial" panose="020B0604020202020204" pitchFamily="34" charset="0"/>
                <a:cs typeface="Arial" panose="020B0604020202020204" pitchFamily="34" charset="0"/>
              </a:rPr>
              <a:t>Các</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tính</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năng</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của</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sản</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phẩm</a:t>
            </a:r>
            <a:endParaRPr lang="en-US" sz="3000" dirty="0" smtClean="0">
              <a:solidFill>
                <a:srgbClr val="0070C0"/>
              </a:solidFill>
              <a:latin typeface="Arial" panose="020B0604020202020204" pitchFamily="34" charset="0"/>
              <a:cs typeface="Arial" panose="020B0604020202020204" pitchFamily="34" charset="0"/>
            </a:endParaRPr>
          </a:p>
          <a:p>
            <a:pPr marL="342900" indent="-342900">
              <a:buAutoNum type="arabicPeriod"/>
            </a:pPr>
            <a:r>
              <a:rPr lang="en-US" sz="3000" dirty="0" err="1" smtClean="0">
                <a:solidFill>
                  <a:srgbClr val="0070C0"/>
                </a:solidFill>
                <a:latin typeface="Arial" panose="020B0604020202020204" pitchFamily="34" charset="0"/>
                <a:cs typeface="Arial" panose="020B0604020202020204" pitchFamily="34" charset="0"/>
              </a:rPr>
              <a:t>Các</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ràng</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buộc</a:t>
            </a:r>
            <a:endParaRPr lang="en-US" sz="3000" dirty="0" smtClean="0">
              <a:solidFill>
                <a:srgbClr val="0070C0"/>
              </a:solidFill>
              <a:latin typeface="Arial" panose="020B0604020202020204" pitchFamily="34" charset="0"/>
              <a:cs typeface="Arial" panose="020B0604020202020204" pitchFamily="34" charset="0"/>
            </a:endParaRPr>
          </a:p>
          <a:p>
            <a:pPr marL="342900" indent="-342900">
              <a:buAutoNum type="arabicPeriod"/>
            </a:pPr>
            <a:r>
              <a:rPr lang="en-US" sz="3000" dirty="0" err="1" smtClean="0">
                <a:solidFill>
                  <a:srgbClr val="0070C0"/>
                </a:solidFill>
                <a:latin typeface="Arial" panose="020B0604020202020204" pitchFamily="34" charset="0"/>
                <a:cs typeface="Arial" panose="020B0604020202020204" pitchFamily="34" charset="0"/>
              </a:rPr>
              <a:t>Ràng</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buộc</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phạm</a:t>
            </a:r>
            <a:r>
              <a:rPr lang="en-US" sz="3000" dirty="0" smtClean="0">
                <a:solidFill>
                  <a:srgbClr val="0070C0"/>
                </a:solidFill>
                <a:latin typeface="Arial" panose="020B0604020202020204" pitchFamily="34" charset="0"/>
                <a:cs typeface="Arial" panose="020B0604020202020204" pitchFamily="34" charset="0"/>
              </a:rPr>
              <a:t> vi </a:t>
            </a:r>
            <a:r>
              <a:rPr lang="en-US" sz="3000" dirty="0" err="1" smtClean="0">
                <a:solidFill>
                  <a:srgbClr val="0070C0"/>
                </a:solidFill>
                <a:latin typeface="Arial" panose="020B0604020202020204" pitchFamily="34" charset="0"/>
                <a:cs typeface="Arial" panose="020B0604020202020204" pitchFamily="34" charset="0"/>
              </a:rPr>
              <a:t>chất</a:t>
            </a:r>
            <a:r>
              <a:rPr lang="en-US" sz="3000" dirty="0" smtClean="0">
                <a:solidFill>
                  <a:srgbClr val="0070C0"/>
                </a:solidFill>
                <a:latin typeface="Arial" panose="020B0604020202020204" pitchFamily="34" charset="0"/>
                <a:cs typeface="Arial" panose="020B0604020202020204" pitchFamily="34" charset="0"/>
              </a:rPr>
              <a:t> </a:t>
            </a:r>
            <a:r>
              <a:rPr lang="en-US" sz="3000" dirty="0" err="1" smtClean="0">
                <a:solidFill>
                  <a:srgbClr val="0070C0"/>
                </a:solidFill>
                <a:latin typeface="Arial" panose="020B0604020202020204" pitchFamily="34" charset="0"/>
                <a:cs typeface="Arial" panose="020B0604020202020204" pitchFamily="34" charset="0"/>
              </a:rPr>
              <a:t>lượng</a:t>
            </a:r>
            <a:endParaRPr lang="en-US" sz="3000" dirty="0" smtClean="0">
              <a:solidFill>
                <a:srgbClr val="0070C0"/>
              </a:solidFill>
              <a:latin typeface="Arial" panose="020B0604020202020204" pitchFamily="34" charset="0"/>
              <a:cs typeface="Arial" panose="020B0604020202020204" pitchFamily="34" charset="0"/>
            </a:endParaRPr>
          </a:p>
          <a:p>
            <a:endParaRPr lang="en-US" sz="3000" dirty="0" smtClean="0">
              <a:solidFill>
                <a:srgbClr val="0070C0"/>
              </a:solidFill>
              <a:latin typeface="Arial" panose="020B0604020202020204" pitchFamily="34" charset="0"/>
              <a:cs typeface="Arial" panose="020B0604020202020204" pitchFamily="34" charset="0"/>
            </a:endParaRPr>
          </a:p>
          <a:p>
            <a:pPr marL="342900" indent="-342900">
              <a:buAutoNum type="arabicPeriod"/>
            </a:pPr>
            <a:endParaRPr lang="en-US" sz="3000" dirty="0" smtClean="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2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993913"/>
          </a:xfrm>
        </p:spPr>
        <p:txBody>
          <a:bodyPr>
            <a:normAutofit/>
          </a:bodyPr>
          <a:lstStyle/>
          <a:p>
            <a:pPr algn="l"/>
            <a:r>
              <a:rPr lang="en-US" b="1" u="sng" dirty="0" smtClean="0">
                <a:solidFill>
                  <a:srgbClr val="002060"/>
                </a:solidFill>
                <a:latin typeface="Arial" panose="020B0604020202020204" pitchFamily="34" charset="0"/>
                <a:cs typeface="Arial" panose="020B0604020202020204" pitchFamily="34" charset="0"/>
              </a:rPr>
              <a:t>1. </a:t>
            </a:r>
            <a:r>
              <a:rPr lang="en-US" b="1" u="sng" dirty="0" err="1" smtClean="0">
                <a:solidFill>
                  <a:srgbClr val="002060"/>
                </a:solidFill>
                <a:latin typeface="Arial" panose="020B0604020202020204" pitchFamily="34" charset="0"/>
                <a:cs typeface="Arial" panose="020B0604020202020204" pitchFamily="34" charset="0"/>
              </a:rPr>
              <a:t>Thông</a:t>
            </a:r>
            <a:r>
              <a:rPr lang="en-US" b="1" u="sng" dirty="0" smtClean="0">
                <a:solidFill>
                  <a:srgbClr val="002060"/>
                </a:solidFill>
                <a:latin typeface="Arial" panose="020B0604020202020204" pitchFamily="34" charset="0"/>
                <a:cs typeface="Arial" panose="020B0604020202020204" pitchFamily="34" charset="0"/>
              </a:rPr>
              <a:t> tin </a:t>
            </a:r>
            <a:r>
              <a:rPr lang="en-US" b="1" u="sng" dirty="0" err="1" smtClean="0">
                <a:solidFill>
                  <a:srgbClr val="002060"/>
                </a:solidFill>
                <a:latin typeface="Arial" panose="020B0604020202020204" pitchFamily="34" charset="0"/>
                <a:cs typeface="Arial" panose="020B0604020202020204" pitchFamily="34" charset="0"/>
              </a:rPr>
              <a:t>nhóm</a:t>
            </a:r>
            <a:endParaRPr lang="vi-VN" b="1" u="sng" dirty="0">
              <a:solidFill>
                <a:srgbClr val="00206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42804348"/>
              </p:ext>
            </p:extLst>
          </p:nvPr>
        </p:nvGraphicFramePr>
        <p:xfrm>
          <a:off x="1497494" y="1590264"/>
          <a:ext cx="10601742" cy="4713874"/>
        </p:xfrm>
        <a:graphic>
          <a:graphicData uri="http://schemas.openxmlformats.org/drawingml/2006/table">
            <a:tbl>
              <a:tblPr>
                <a:tableStyleId>{5C22544A-7EE6-4342-B048-85BDC9FD1C3A}</a:tableStyleId>
              </a:tblPr>
              <a:tblGrid>
                <a:gridCol w="1391481"/>
                <a:gridCol w="2994991"/>
                <a:gridCol w="4281558"/>
                <a:gridCol w="1933712"/>
              </a:tblGrid>
              <a:tr h="410818">
                <a:tc>
                  <a:txBody>
                    <a:bodyPr/>
                    <a:lstStyle/>
                    <a:p>
                      <a:pPr algn="ctr">
                        <a:lnSpc>
                          <a:spcPct val="115000"/>
                        </a:lnSpc>
                        <a:spcBef>
                          <a:spcPts val="500"/>
                        </a:spcBef>
                        <a:spcAft>
                          <a:spcPts val="600"/>
                        </a:spcAft>
                      </a:pPr>
                      <a:r>
                        <a:rPr lang="en-US" sz="2200" b="1" dirty="0">
                          <a:solidFill>
                            <a:srgbClr val="0070C0"/>
                          </a:solidFill>
                          <a:effectLst/>
                          <a:latin typeface="Arial" panose="020B0604020202020204" pitchFamily="34" charset="0"/>
                          <a:cs typeface="Arial" panose="020B0604020202020204" pitchFamily="34" charset="0"/>
                        </a:rPr>
                        <a:t>MSSV</a:t>
                      </a:r>
                      <a:endParaRPr lang="vi-VN" sz="2200" b="1"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b="1" dirty="0" err="1">
                          <a:solidFill>
                            <a:srgbClr val="0070C0"/>
                          </a:solidFill>
                          <a:effectLst/>
                          <a:latin typeface="Arial" panose="020B0604020202020204" pitchFamily="34" charset="0"/>
                          <a:cs typeface="Arial" panose="020B0604020202020204" pitchFamily="34" charset="0"/>
                        </a:rPr>
                        <a:t>Họ</a:t>
                      </a:r>
                      <a:r>
                        <a:rPr lang="en-US" sz="2200" b="1" dirty="0">
                          <a:solidFill>
                            <a:srgbClr val="0070C0"/>
                          </a:solidFill>
                          <a:effectLst/>
                          <a:latin typeface="Arial" panose="020B0604020202020204" pitchFamily="34" charset="0"/>
                          <a:cs typeface="Arial" panose="020B0604020202020204" pitchFamily="34" charset="0"/>
                        </a:rPr>
                        <a:t> </a:t>
                      </a:r>
                      <a:r>
                        <a:rPr lang="en-US" sz="2200" b="1" dirty="0" err="1">
                          <a:solidFill>
                            <a:srgbClr val="0070C0"/>
                          </a:solidFill>
                          <a:effectLst/>
                          <a:latin typeface="Arial" panose="020B0604020202020204" pitchFamily="34" charset="0"/>
                          <a:cs typeface="Arial" panose="020B0604020202020204" pitchFamily="34" charset="0"/>
                        </a:rPr>
                        <a:t>Tên</a:t>
                      </a:r>
                      <a:endParaRPr lang="vi-VN" sz="2200" b="1"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b="1" dirty="0">
                          <a:solidFill>
                            <a:srgbClr val="0070C0"/>
                          </a:solidFill>
                          <a:effectLst/>
                          <a:latin typeface="Arial" panose="020B0604020202020204" pitchFamily="34" charset="0"/>
                          <a:cs typeface="Arial" panose="020B0604020202020204" pitchFamily="34" charset="0"/>
                        </a:rPr>
                        <a:t>Email</a:t>
                      </a:r>
                      <a:endParaRPr lang="vi-VN" sz="2200" b="1"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b="1" dirty="0" err="1">
                          <a:solidFill>
                            <a:srgbClr val="0070C0"/>
                          </a:solidFill>
                          <a:effectLst/>
                          <a:latin typeface="Arial" panose="020B0604020202020204" pitchFamily="34" charset="0"/>
                          <a:cs typeface="Arial" panose="020B0604020202020204" pitchFamily="34" charset="0"/>
                        </a:rPr>
                        <a:t>Điện</a:t>
                      </a:r>
                      <a:r>
                        <a:rPr lang="en-US" sz="2200" b="1" dirty="0">
                          <a:solidFill>
                            <a:srgbClr val="0070C0"/>
                          </a:solidFill>
                          <a:effectLst/>
                          <a:latin typeface="Arial" panose="020B0604020202020204" pitchFamily="34" charset="0"/>
                          <a:cs typeface="Arial" panose="020B0604020202020204" pitchFamily="34" charset="0"/>
                        </a:rPr>
                        <a:t> </a:t>
                      </a:r>
                      <a:r>
                        <a:rPr lang="en-US" sz="2200" b="1" dirty="0" err="1">
                          <a:solidFill>
                            <a:srgbClr val="0070C0"/>
                          </a:solidFill>
                          <a:effectLst/>
                          <a:latin typeface="Arial" panose="020B0604020202020204" pitchFamily="34" charset="0"/>
                          <a:cs typeface="Arial" panose="020B0604020202020204" pitchFamily="34" charset="0"/>
                        </a:rPr>
                        <a:t>thoại</a:t>
                      </a:r>
                      <a:endParaRPr lang="vi-VN" sz="2200" b="1"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717176">
                <a:tc>
                  <a:txBody>
                    <a:bodyPr/>
                    <a:lstStyle/>
                    <a:p>
                      <a:pPr algn="ctr">
                        <a:lnSpc>
                          <a:spcPct val="115000"/>
                        </a:lnSpc>
                        <a:spcBef>
                          <a:spcPts val="500"/>
                        </a:spcBef>
                        <a:spcAft>
                          <a:spcPts val="600"/>
                        </a:spcAft>
                      </a:pPr>
                      <a:r>
                        <a:rPr lang="en-US" sz="2200" dirty="0">
                          <a:solidFill>
                            <a:srgbClr val="0070C0"/>
                          </a:solidFill>
                          <a:effectLst/>
                          <a:latin typeface="Arial" panose="020B0604020202020204" pitchFamily="34" charset="0"/>
                          <a:cs typeface="Arial" panose="020B0604020202020204" pitchFamily="34" charset="0"/>
                        </a:rPr>
                        <a:t>1412544</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err="1">
                          <a:solidFill>
                            <a:srgbClr val="0070C0"/>
                          </a:solidFill>
                          <a:effectLst/>
                          <a:latin typeface="Arial" panose="020B0604020202020204" pitchFamily="34" charset="0"/>
                          <a:cs typeface="Arial" panose="020B0604020202020204" pitchFamily="34" charset="0"/>
                        </a:rPr>
                        <a:t>Phạm</a:t>
                      </a:r>
                      <a:r>
                        <a:rPr lang="en-US" sz="2200" dirty="0">
                          <a:solidFill>
                            <a:srgbClr val="0070C0"/>
                          </a:solidFill>
                          <a:effectLst/>
                          <a:latin typeface="Arial" panose="020B0604020202020204" pitchFamily="34" charset="0"/>
                          <a:cs typeface="Arial" panose="020B0604020202020204" pitchFamily="34" charset="0"/>
                        </a:rPr>
                        <a:t> </a:t>
                      </a:r>
                      <a:r>
                        <a:rPr lang="en-US" sz="2200" dirty="0" err="1">
                          <a:solidFill>
                            <a:srgbClr val="0070C0"/>
                          </a:solidFill>
                          <a:effectLst/>
                          <a:latin typeface="Arial" panose="020B0604020202020204" pitchFamily="34" charset="0"/>
                          <a:cs typeface="Arial" panose="020B0604020202020204" pitchFamily="34" charset="0"/>
                        </a:rPr>
                        <a:t>Đức</a:t>
                      </a:r>
                      <a:r>
                        <a:rPr lang="en-US" sz="2200" dirty="0">
                          <a:solidFill>
                            <a:srgbClr val="0070C0"/>
                          </a:solidFill>
                          <a:effectLst/>
                          <a:latin typeface="Arial" panose="020B0604020202020204" pitchFamily="34" charset="0"/>
                          <a:cs typeface="Arial" panose="020B0604020202020204" pitchFamily="34" charset="0"/>
                        </a:rPr>
                        <a:t> </a:t>
                      </a:r>
                      <a:r>
                        <a:rPr lang="en-US" sz="2200" dirty="0" err="1">
                          <a:solidFill>
                            <a:srgbClr val="0070C0"/>
                          </a:solidFill>
                          <a:effectLst/>
                          <a:latin typeface="Arial" panose="020B0604020202020204" pitchFamily="34" charset="0"/>
                          <a:cs typeface="Arial" panose="020B0604020202020204" pitchFamily="34" charset="0"/>
                        </a:rPr>
                        <a:t>Tiên</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1412544@student.hcmus.edu.vn</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01699367737</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717176">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1412427</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err="1">
                          <a:solidFill>
                            <a:srgbClr val="0070C0"/>
                          </a:solidFill>
                          <a:effectLst/>
                          <a:latin typeface="Arial" panose="020B0604020202020204" pitchFamily="34" charset="0"/>
                          <a:cs typeface="Arial" panose="020B0604020202020204" pitchFamily="34" charset="0"/>
                        </a:rPr>
                        <a:t>Nguyễn</a:t>
                      </a:r>
                      <a:r>
                        <a:rPr lang="en-US" sz="2200" dirty="0">
                          <a:solidFill>
                            <a:srgbClr val="0070C0"/>
                          </a:solidFill>
                          <a:effectLst/>
                          <a:latin typeface="Arial" panose="020B0604020202020204" pitchFamily="34" charset="0"/>
                          <a:cs typeface="Arial" panose="020B0604020202020204" pitchFamily="34" charset="0"/>
                        </a:rPr>
                        <a:t> Minh </a:t>
                      </a:r>
                      <a:r>
                        <a:rPr lang="en-US" sz="2200" dirty="0" err="1">
                          <a:solidFill>
                            <a:srgbClr val="0070C0"/>
                          </a:solidFill>
                          <a:effectLst/>
                          <a:latin typeface="Arial" panose="020B0604020202020204" pitchFamily="34" charset="0"/>
                          <a:cs typeface="Arial" panose="020B0604020202020204" pitchFamily="34" charset="0"/>
                        </a:rPr>
                        <a:t>Quang</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1412427@student.hcmus.edu.vn</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 </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717176">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1412465</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err="1">
                          <a:solidFill>
                            <a:srgbClr val="0070C0"/>
                          </a:solidFill>
                          <a:effectLst/>
                          <a:latin typeface="Arial" panose="020B0604020202020204" pitchFamily="34" charset="0"/>
                          <a:cs typeface="Arial" panose="020B0604020202020204" pitchFamily="34" charset="0"/>
                        </a:rPr>
                        <a:t>Nguyễn</a:t>
                      </a:r>
                      <a:r>
                        <a:rPr lang="en-US" sz="2200" dirty="0">
                          <a:solidFill>
                            <a:srgbClr val="0070C0"/>
                          </a:solidFill>
                          <a:effectLst/>
                          <a:latin typeface="Arial" panose="020B0604020202020204" pitchFamily="34" charset="0"/>
                          <a:cs typeface="Arial" panose="020B0604020202020204" pitchFamily="34" charset="0"/>
                        </a:rPr>
                        <a:t> </a:t>
                      </a:r>
                      <a:r>
                        <a:rPr lang="en-US" sz="2200" dirty="0" err="1">
                          <a:solidFill>
                            <a:srgbClr val="0070C0"/>
                          </a:solidFill>
                          <a:effectLst/>
                          <a:latin typeface="Arial" panose="020B0604020202020204" pitchFamily="34" charset="0"/>
                          <a:cs typeface="Arial" panose="020B0604020202020204" pitchFamily="34" charset="0"/>
                        </a:rPr>
                        <a:t>Đình</a:t>
                      </a:r>
                      <a:r>
                        <a:rPr lang="en-US" sz="2200" dirty="0">
                          <a:solidFill>
                            <a:srgbClr val="0070C0"/>
                          </a:solidFill>
                          <a:effectLst/>
                          <a:latin typeface="Arial" panose="020B0604020202020204" pitchFamily="34" charset="0"/>
                          <a:cs typeface="Arial" panose="020B0604020202020204" pitchFamily="34" charset="0"/>
                        </a:rPr>
                        <a:t> </a:t>
                      </a:r>
                      <a:r>
                        <a:rPr lang="en-US" sz="2200" dirty="0" err="1">
                          <a:solidFill>
                            <a:srgbClr val="0070C0"/>
                          </a:solidFill>
                          <a:effectLst/>
                          <a:latin typeface="Arial" panose="020B0604020202020204" pitchFamily="34" charset="0"/>
                          <a:cs typeface="Arial" panose="020B0604020202020204" pitchFamily="34" charset="0"/>
                        </a:rPr>
                        <a:t>Sơn</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u="sng" dirty="0">
                          <a:solidFill>
                            <a:srgbClr val="0070C0"/>
                          </a:solidFill>
                          <a:effectLst/>
                          <a:latin typeface="Arial" panose="020B0604020202020204" pitchFamily="34" charset="0"/>
                          <a:cs typeface="Arial" panose="020B0604020202020204" pitchFamily="34" charset="0"/>
                        </a:rPr>
                        <a:t>1412465@student.hcmus.edu.vn</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a:solidFill>
                            <a:srgbClr val="0070C0"/>
                          </a:solidFill>
                          <a:effectLst/>
                          <a:latin typeface="Arial" panose="020B0604020202020204" pitchFamily="34" charset="0"/>
                          <a:cs typeface="Arial" panose="020B0604020202020204" pitchFamily="34" charset="0"/>
                        </a:rPr>
                        <a:t> </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717176">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1412484</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err="1">
                          <a:solidFill>
                            <a:srgbClr val="0070C0"/>
                          </a:solidFill>
                          <a:effectLst/>
                          <a:latin typeface="Arial" panose="020B0604020202020204" pitchFamily="34" charset="0"/>
                          <a:cs typeface="Arial" panose="020B0604020202020204" pitchFamily="34" charset="0"/>
                        </a:rPr>
                        <a:t>Vũ</a:t>
                      </a:r>
                      <a:r>
                        <a:rPr lang="en-US" sz="2200" dirty="0">
                          <a:solidFill>
                            <a:srgbClr val="0070C0"/>
                          </a:solidFill>
                          <a:effectLst/>
                          <a:latin typeface="Arial" panose="020B0604020202020204" pitchFamily="34" charset="0"/>
                          <a:cs typeface="Arial" panose="020B0604020202020204" pitchFamily="34" charset="0"/>
                        </a:rPr>
                        <a:t> </a:t>
                      </a:r>
                      <a:r>
                        <a:rPr lang="en-US" sz="2200" dirty="0" err="1">
                          <a:solidFill>
                            <a:srgbClr val="0070C0"/>
                          </a:solidFill>
                          <a:effectLst/>
                          <a:latin typeface="Arial" panose="020B0604020202020204" pitchFamily="34" charset="0"/>
                          <a:cs typeface="Arial" panose="020B0604020202020204" pitchFamily="34" charset="0"/>
                        </a:rPr>
                        <a:t>Thành</a:t>
                      </a:r>
                      <a:r>
                        <a:rPr lang="en-US" sz="2200" dirty="0">
                          <a:solidFill>
                            <a:srgbClr val="0070C0"/>
                          </a:solidFill>
                          <a:effectLst/>
                          <a:latin typeface="Arial" panose="020B0604020202020204" pitchFamily="34" charset="0"/>
                          <a:cs typeface="Arial" panose="020B0604020202020204" pitchFamily="34" charset="0"/>
                        </a:rPr>
                        <a:t> </a:t>
                      </a:r>
                      <a:r>
                        <a:rPr lang="en-US" sz="2200" dirty="0" err="1">
                          <a:solidFill>
                            <a:srgbClr val="0070C0"/>
                          </a:solidFill>
                          <a:effectLst/>
                          <a:latin typeface="Arial" panose="020B0604020202020204" pitchFamily="34" charset="0"/>
                          <a:cs typeface="Arial" panose="020B0604020202020204" pitchFamily="34" charset="0"/>
                        </a:rPr>
                        <a:t>Tâm</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a:solidFill>
                            <a:srgbClr val="0070C0"/>
                          </a:solidFill>
                          <a:effectLst/>
                          <a:latin typeface="Arial" panose="020B0604020202020204" pitchFamily="34" charset="0"/>
                          <a:cs typeface="Arial" panose="020B0604020202020204" pitchFamily="34" charset="0"/>
                        </a:rPr>
                        <a:t>1412484@student.hcmus.edu.vn</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 </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717176">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1412542</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err="1">
                          <a:solidFill>
                            <a:srgbClr val="0070C0"/>
                          </a:solidFill>
                          <a:effectLst/>
                          <a:latin typeface="Arial" panose="020B0604020202020204" pitchFamily="34" charset="0"/>
                          <a:cs typeface="Arial" panose="020B0604020202020204" pitchFamily="34" charset="0"/>
                        </a:rPr>
                        <a:t>Nguyễn</a:t>
                      </a:r>
                      <a:r>
                        <a:rPr lang="en-US" sz="2200" dirty="0">
                          <a:solidFill>
                            <a:srgbClr val="0070C0"/>
                          </a:solidFill>
                          <a:effectLst/>
                          <a:latin typeface="Arial" panose="020B0604020202020204" pitchFamily="34" charset="0"/>
                          <a:cs typeface="Arial" panose="020B0604020202020204" pitchFamily="34" charset="0"/>
                        </a:rPr>
                        <a:t> </a:t>
                      </a:r>
                      <a:r>
                        <a:rPr lang="en-US" sz="2200" dirty="0" err="1">
                          <a:solidFill>
                            <a:srgbClr val="0070C0"/>
                          </a:solidFill>
                          <a:effectLst/>
                          <a:latin typeface="Arial" panose="020B0604020202020204" pitchFamily="34" charset="0"/>
                          <a:cs typeface="Arial" panose="020B0604020202020204" pitchFamily="34" charset="0"/>
                        </a:rPr>
                        <a:t>Hà</a:t>
                      </a:r>
                      <a:r>
                        <a:rPr lang="en-US" sz="2200" dirty="0">
                          <a:solidFill>
                            <a:srgbClr val="0070C0"/>
                          </a:solidFill>
                          <a:effectLst/>
                          <a:latin typeface="Arial" panose="020B0604020202020204" pitchFamily="34" charset="0"/>
                          <a:cs typeface="Arial" panose="020B0604020202020204" pitchFamily="34" charset="0"/>
                        </a:rPr>
                        <a:t> </a:t>
                      </a:r>
                      <a:r>
                        <a:rPr lang="en-US" sz="2200" dirty="0" err="1">
                          <a:solidFill>
                            <a:srgbClr val="0070C0"/>
                          </a:solidFill>
                          <a:effectLst/>
                          <a:latin typeface="Arial" panose="020B0604020202020204" pitchFamily="34" charset="0"/>
                          <a:cs typeface="Arial" panose="020B0604020202020204" pitchFamily="34" charset="0"/>
                        </a:rPr>
                        <a:t>Tiên</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a:solidFill>
                            <a:srgbClr val="0070C0"/>
                          </a:solidFill>
                          <a:effectLst/>
                          <a:latin typeface="Arial" panose="020B0604020202020204" pitchFamily="34" charset="0"/>
                          <a:cs typeface="Arial" panose="020B0604020202020204" pitchFamily="34" charset="0"/>
                        </a:rPr>
                        <a:t>1412542@student.hcmus.edu.vn</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a:solidFill>
                            <a:srgbClr val="0070C0"/>
                          </a:solidFill>
                          <a:effectLst/>
                          <a:latin typeface="Arial" panose="020B0604020202020204" pitchFamily="34" charset="0"/>
                          <a:cs typeface="Arial" panose="020B0604020202020204" pitchFamily="34" charset="0"/>
                        </a:rPr>
                        <a:t>0936137444</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717176">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1412564</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a:solidFill>
                            <a:srgbClr val="0070C0"/>
                          </a:solidFill>
                          <a:effectLst/>
                          <a:latin typeface="Arial" panose="020B0604020202020204" pitchFamily="34" charset="0"/>
                          <a:cs typeface="Arial" panose="020B0604020202020204" pitchFamily="34" charset="0"/>
                        </a:rPr>
                        <a:t>Trần Thùy Bích Trâm</a:t>
                      </a:r>
                      <a:endParaRPr lang="vi-VN" sz="220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a:solidFill>
                            <a:srgbClr val="0070C0"/>
                          </a:solidFill>
                          <a:effectLst/>
                          <a:latin typeface="Arial" panose="020B0604020202020204" pitchFamily="34" charset="0"/>
                          <a:cs typeface="Arial" panose="020B0604020202020204" pitchFamily="34" charset="0"/>
                        </a:rPr>
                        <a:t>1412564@student.hcmus.edu.vn</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500"/>
                        </a:spcBef>
                        <a:spcAft>
                          <a:spcPts val="600"/>
                        </a:spcAft>
                      </a:pPr>
                      <a:r>
                        <a:rPr lang="en-US" sz="2200" dirty="0">
                          <a:solidFill>
                            <a:srgbClr val="0070C0"/>
                          </a:solidFill>
                          <a:effectLst/>
                          <a:latin typeface="Arial" panose="020B0604020202020204" pitchFamily="34" charset="0"/>
                          <a:cs typeface="Arial" panose="020B0604020202020204" pitchFamily="34" charset="0"/>
                        </a:rPr>
                        <a:t>01693400706</a:t>
                      </a:r>
                      <a:endParaRPr lang="vi-VN" sz="22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5" name="TextBox 4"/>
          <p:cNvSpPr txBox="1"/>
          <p:nvPr/>
        </p:nvSpPr>
        <p:spPr>
          <a:xfrm>
            <a:off x="1484309" y="834889"/>
            <a:ext cx="9899307" cy="800219"/>
          </a:xfrm>
          <a:prstGeom prst="rect">
            <a:avLst/>
          </a:prstGeom>
          <a:noFill/>
        </p:spPr>
        <p:txBody>
          <a:bodyPr wrap="square" rtlCol="0">
            <a:spAutoFit/>
          </a:bodyPr>
          <a:lstStyle/>
          <a:p>
            <a:r>
              <a:rPr lang="en-US" sz="2300" dirty="0" err="1" smtClean="0">
                <a:solidFill>
                  <a:srgbClr val="0070C0"/>
                </a:solidFill>
                <a:latin typeface="Arial" panose="020B0604020202020204" pitchFamily="34" charset="0"/>
                <a:cs typeface="Arial" panose="020B0604020202020204" pitchFamily="34" charset="0"/>
              </a:rPr>
              <a:t>Nhóm</a:t>
            </a:r>
            <a:r>
              <a:rPr lang="en-US" sz="2300" dirty="0" smtClean="0">
                <a:solidFill>
                  <a:srgbClr val="0070C0"/>
                </a:solidFill>
                <a:latin typeface="Arial" panose="020B0604020202020204" pitchFamily="34" charset="0"/>
                <a:cs typeface="Arial" panose="020B0604020202020204" pitchFamily="34" charset="0"/>
              </a:rPr>
              <a:t> 16 – </a:t>
            </a:r>
            <a:r>
              <a:rPr lang="vi-VN" sz="2300" dirty="0">
                <a:solidFill>
                  <a:srgbClr val="0070C0"/>
                </a:solidFill>
                <a:latin typeface="Arial" panose="020B0604020202020204" pitchFamily="34" charset="0"/>
                <a:cs typeface="Arial" panose="020B0604020202020204" pitchFamily="34" charset="0"/>
              </a:rPr>
              <a:t>The Crescent </a:t>
            </a:r>
            <a:r>
              <a:rPr lang="vi-VN" sz="2300" dirty="0" smtClean="0">
                <a:solidFill>
                  <a:srgbClr val="0070C0"/>
                </a:solidFill>
                <a:latin typeface="Arial" panose="020B0604020202020204" pitchFamily="34" charset="0"/>
                <a:cs typeface="Arial" panose="020B0604020202020204" pitchFamily="34" charset="0"/>
              </a:rPr>
              <a:t>Moon</a:t>
            </a:r>
          </a:p>
          <a:p>
            <a:r>
              <a:rPr lang="vi-VN" sz="2300" dirty="0" smtClean="0">
                <a:solidFill>
                  <a:srgbClr val="0070C0"/>
                </a:solidFill>
                <a:latin typeface="Arial" panose="020B0604020202020204" pitchFamily="34" charset="0"/>
                <a:cs typeface="Arial" panose="020B0604020202020204" pitchFamily="34" charset="0"/>
              </a:rPr>
              <a:t>Facebook nhóm: https://www.facebook.com/groups/2101419960083021/</a:t>
            </a:r>
            <a:endParaRPr lang="vi-VN" sz="23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05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166190"/>
            <a:ext cx="10018713" cy="4797287"/>
          </a:xfrm>
        </p:spPr>
        <p:txBody>
          <a:bodyPr>
            <a:noAutofit/>
          </a:bodyPr>
          <a:lstStyle/>
          <a:p>
            <a:pPr marL="0" indent="0">
              <a:buNone/>
            </a:pPr>
            <a:r>
              <a:rPr lang="en-US" sz="2200" dirty="0" err="1">
                <a:solidFill>
                  <a:srgbClr val="0070C0"/>
                </a:solidFill>
                <a:latin typeface="Arial" panose="020B0604020202020204" pitchFamily="34" charset="0"/>
                <a:cs typeface="Arial" panose="020B0604020202020204" pitchFamily="34" charset="0"/>
              </a:rPr>
              <a:t>Phần</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mềm</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quản</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lý</a:t>
            </a:r>
            <a:r>
              <a:rPr lang="en-US" sz="2200" dirty="0">
                <a:solidFill>
                  <a:srgbClr val="0070C0"/>
                </a:solidFill>
                <a:latin typeface="Arial" panose="020B0604020202020204" pitchFamily="34" charset="0"/>
                <a:cs typeface="Arial" panose="020B0604020202020204" pitchFamily="34" charset="0"/>
              </a:rPr>
              <a:t> chi </a:t>
            </a:r>
            <a:r>
              <a:rPr lang="en-US" sz="2200" dirty="0" err="1">
                <a:solidFill>
                  <a:srgbClr val="0070C0"/>
                </a:solidFill>
                <a:latin typeface="Arial" panose="020B0604020202020204" pitchFamily="34" charset="0"/>
                <a:cs typeface="Arial" panose="020B0604020202020204" pitchFamily="34" charset="0"/>
              </a:rPr>
              <a:t>tiêu</a:t>
            </a:r>
            <a:r>
              <a:rPr lang="en-US" sz="2200" dirty="0">
                <a:solidFill>
                  <a:srgbClr val="0070C0"/>
                </a:solidFill>
                <a:latin typeface="Arial" panose="020B0604020202020204" pitchFamily="34" charset="0"/>
                <a:cs typeface="Arial" panose="020B0604020202020204" pitchFamily="34" charset="0"/>
              </a:rPr>
              <a:t> (QLCT) </a:t>
            </a:r>
            <a:r>
              <a:rPr lang="en-US" sz="2200" dirty="0" err="1">
                <a:solidFill>
                  <a:srgbClr val="0070C0"/>
                </a:solidFill>
                <a:latin typeface="Arial" panose="020B0604020202020204" pitchFamily="34" charset="0"/>
                <a:cs typeface="Arial" panose="020B0604020202020204" pitchFamily="34" charset="0"/>
              </a:rPr>
              <a:t>mang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lại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rất</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nhiều</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lợi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ích</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cho</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người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sử</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dụng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chẳng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hạn</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như</a:t>
            </a:r>
            <a:r>
              <a:rPr lang="en-US" sz="2200" dirty="0">
                <a:solidFill>
                  <a:srgbClr val="0070C0"/>
                </a:solidFill>
                <a:latin typeface="Arial" panose="020B0604020202020204" pitchFamily="34" charset="0"/>
                <a:cs typeface="Arial" panose="020B0604020202020204" pitchFamily="34" charset="0"/>
              </a:rPr>
              <a:t>: </a:t>
            </a:r>
            <a:endParaRPr lang="vi-VN" sz="2200" dirty="0">
              <a:solidFill>
                <a:srgbClr val="0070C0"/>
              </a:solidFill>
              <a:latin typeface="Arial" panose="020B0604020202020204" pitchFamily="34" charset="0"/>
              <a:cs typeface="Arial" panose="020B0604020202020204" pitchFamily="34" charset="0"/>
            </a:endParaRPr>
          </a:p>
          <a:p>
            <a:pPr lvl="0"/>
            <a:r>
              <a:rPr lang="vi-VN" sz="2200" dirty="0">
                <a:solidFill>
                  <a:srgbClr val="0070C0"/>
                </a:solidFill>
                <a:latin typeface="Arial" panose="020B0604020202020204" pitchFamily="34" charset="0"/>
                <a:cs typeface="Arial" panose="020B0604020202020204" pitchFamily="34" charset="0"/>
              </a:rPr>
              <a:t>Luôn kiểm soát được tình hình tài chính của bản thân cũng như gia đình. Từ đó bạn sẽ có định hướng làm giàu cho tương lai.</a:t>
            </a:r>
          </a:p>
          <a:p>
            <a:pPr lvl="0"/>
            <a:r>
              <a:rPr lang="vi-VN" sz="2200" dirty="0">
                <a:solidFill>
                  <a:srgbClr val="0070C0"/>
                </a:solidFill>
                <a:latin typeface="Arial" panose="020B0604020202020204" pitchFamily="34" charset="0"/>
                <a:cs typeface="Arial" panose="020B0604020202020204" pitchFamily="34" charset="0"/>
              </a:rPr>
              <a:t>Bạn không cần sổ sách, tẩy xóa, cộng trừ, .... QLCT sẽ là cuốn sổ tài chính điện tử giúp bạn ghi chép thu chi hàng ngày một cách dễ dàng và tiện lợi mọi lúc, mọi nơi trên máy tính và thiết bị di động.</a:t>
            </a:r>
          </a:p>
          <a:p>
            <a:pPr lvl="0"/>
            <a:r>
              <a:rPr lang="vi-VN" sz="2200" dirty="0">
                <a:solidFill>
                  <a:srgbClr val="0070C0"/>
                </a:solidFill>
                <a:latin typeface="Arial" panose="020B0604020202020204" pitchFamily="34" charset="0"/>
                <a:cs typeface="Arial" panose="020B0604020202020204" pitchFamily="34" charset="0"/>
              </a:rPr>
              <a:t>Với chiếc điện thoại di động trong tay, bạn có thể ghi lại thu nhập ngay sau khi nhận lương hoặc ghi lại chi tiêu ngay sau khi trả tiền cho tách cafe.</a:t>
            </a:r>
          </a:p>
          <a:p>
            <a:pPr lvl="0"/>
            <a:r>
              <a:rPr lang="vi-VN" sz="2200" dirty="0">
                <a:solidFill>
                  <a:srgbClr val="0070C0"/>
                </a:solidFill>
                <a:latin typeface="Arial" panose="020B0604020202020204" pitchFamily="34" charset="0"/>
                <a:cs typeface="Arial" panose="020B0604020202020204" pitchFamily="34" charset="0"/>
              </a:rPr>
              <a:t>Vào buổi sáng mỗi ngày, QLCT sẽ gửi cho bạn báo cáo thống kê thu chi của ngày hôm trước một cách chi tiết và khoa học. Bạn sẽ luôn kiểm soát được tổng quỹ tiền mặt hiện có của bạn, trong đó có bao nhiêu tiền nợ phải trả, nợ chưa thu hồi, số dư khả dụng. </a:t>
            </a:r>
          </a:p>
          <a:p>
            <a:endParaRPr lang="vi-VN" sz="2200" dirty="0">
              <a:solidFill>
                <a:srgbClr val="0070C0"/>
              </a:solidFill>
              <a:latin typeface="Arial" panose="020B0604020202020204" pitchFamily="34" charset="0"/>
              <a:cs typeface="Arial" panose="020B0604020202020204" pitchFamily="34" charset="0"/>
            </a:endParaRPr>
          </a:p>
        </p:txBody>
      </p:sp>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a:solidFill>
                  <a:srgbClr val="002060"/>
                </a:solidFill>
                <a:latin typeface="Arial" panose="020B0604020202020204" pitchFamily="34" charset="0"/>
                <a:cs typeface="Arial" panose="020B0604020202020204" pitchFamily="34" charset="0"/>
              </a:rPr>
              <a:t>2</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Thông</a:t>
            </a:r>
            <a:r>
              <a:rPr lang="en-US" b="1" u="sng" dirty="0" smtClean="0">
                <a:solidFill>
                  <a:srgbClr val="002060"/>
                </a:solidFill>
                <a:latin typeface="Arial" panose="020B0604020202020204" pitchFamily="34" charset="0"/>
                <a:cs typeface="Arial" panose="020B0604020202020204" pitchFamily="34" charset="0"/>
              </a:rPr>
              <a:t> tin </a:t>
            </a:r>
            <a:r>
              <a:rPr lang="en-US" b="1" u="sng" dirty="0" err="1" smtClean="0">
                <a:solidFill>
                  <a:srgbClr val="002060"/>
                </a:solidFill>
                <a:latin typeface="Arial" panose="020B0604020202020204" pitchFamily="34" charset="0"/>
                <a:cs typeface="Arial" panose="020B0604020202020204" pitchFamily="34" charset="0"/>
              </a:rPr>
              <a:t>đô</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án</a:t>
            </a:r>
            <a:endParaRPr lang="vi-VN" b="1" u="sng"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952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09" y="851451"/>
            <a:ext cx="10018713" cy="3124201"/>
          </a:xfrm>
        </p:spPr>
        <p:txBody>
          <a:bodyPr>
            <a:normAutofit/>
          </a:bodyPr>
          <a:lstStyle/>
          <a:p>
            <a:pPr marL="0" indent="0">
              <a:buNone/>
            </a:pPr>
            <a:r>
              <a:rPr lang="en-US" dirty="0">
                <a:solidFill>
                  <a:srgbClr val="0070C0"/>
                </a:solidFill>
                <a:latin typeface="Arial" panose="020B0604020202020204" pitchFamily="34" charset="0"/>
                <a:cs typeface="Arial" panose="020B0604020202020204" pitchFamily="34" charset="0"/>
              </a:rPr>
              <a:t>Qua </a:t>
            </a:r>
            <a:r>
              <a:rPr lang="en-US" dirty="0" err="1">
                <a:solidFill>
                  <a:srgbClr val="0070C0"/>
                </a:solidFill>
                <a:latin typeface="Arial" panose="020B0604020202020204" pitchFamily="34" charset="0"/>
                <a:cs typeface="Arial" panose="020B0604020202020204" pitchFamily="34" charset="0"/>
              </a:rPr>
              <a:t>quá</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trình</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khảo</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sát</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phỏng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vấn</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có</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thể</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thấy</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nhu</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cầu</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quản</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lý</a:t>
            </a:r>
            <a:r>
              <a:rPr lang="en-US" dirty="0">
                <a:solidFill>
                  <a:srgbClr val="0070C0"/>
                </a:solidFill>
                <a:latin typeface="Arial" panose="020B0604020202020204" pitchFamily="34" charset="0"/>
                <a:cs typeface="Arial" panose="020B0604020202020204" pitchFamily="34" charset="0"/>
              </a:rPr>
              <a:t> chi </a:t>
            </a:r>
            <a:r>
              <a:rPr lang="en-US" dirty="0" err="1">
                <a:solidFill>
                  <a:srgbClr val="0070C0"/>
                </a:solidFill>
                <a:latin typeface="Arial" panose="020B0604020202020204" pitchFamily="34" charset="0"/>
                <a:cs typeface="Arial" panose="020B0604020202020204" pitchFamily="34" charset="0"/>
              </a:rPr>
              <a:t>tiêu</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của</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mọi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người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rất</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cao</a:t>
            </a:r>
            <a:r>
              <a:rPr lang="en-US" dirty="0">
                <a:solidFill>
                  <a:srgbClr val="0070C0"/>
                </a:solidFill>
                <a:latin typeface="Arial" panose="020B0604020202020204" pitchFamily="34" charset="0"/>
                <a:cs typeface="Arial" panose="020B0604020202020204" pitchFamily="34" charset="0"/>
              </a:rPr>
              <a:t>(&gt;70%), </a:t>
            </a:r>
            <a:r>
              <a:rPr lang="en-US" dirty="0" err="1">
                <a:solidFill>
                  <a:srgbClr val="0070C0"/>
                </a:solidFill>
                <a:latin typeface="Arial" panose="020B0604020202020204" pitchFamily="34" charset="0"/>
                <a:cs typeface="Arial" panose="020B0604020202020204" pitchFamily="34" charset="0"/>
              </a:rPr>
              <a:t>tuy</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nhiên</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đa</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số</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quản</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lý</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thông</a:t>
            </a:r>
            <a:r>
              <a:rPr lang="en-US" dirty="0">
                <a:solidFill>
                  <a:srgbClr val="0070C0"/>
                </a:solidFill>
                <a:latin typeface="Arial" panose="020B0604020202020204" pitchFamily="34" charset="0"/>
                <a:cs typeface="Arial" panose="020B0604020202020204" pitchFamily="34" charset="0"/>
              </a:rPr>
              <a:t> qua </a:t>
            </a:r>
            <a:r>
              <a:rPr lang="en-US" dirty="0" err="1">
                <a:solidFill>
                  <a:srgbClr val="0070C0"/>
                </a:solidFill>
                <a:latin typeface="Arial" panose="020B0604020202020204" pitchFamily="34" charset="0"/>
                <a:cs typeface="Arial" panose="020B0604020202020204" pitchFamily="34" charset="0"/>
              </a:rPr>
              <a:t>sổ</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sách</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chưa</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hề</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nghĩ</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tới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việc</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sử</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dụng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phần</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mềm</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chuyên</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biệt</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đồng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thời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số</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người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sử</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dụng</a:t>
            </a:r>
            <a:r>
              <a:rPr lang="en-US" dirty="0">
                <a:solidFill>
                  <a:srgbClr val="0070C0"/>
                </a:solidFill>
                <a:latin typeface="Arial" panose="020B0604020202020204" pitchFamily="34" charset="0"/>
                <a:cs typeface="Arial" panose="020B0604020202020204" pitchFamily="34" charset="0"/>
              </a:rPr>
              <a:t> smartphone </a:t>
            </a:r>
            <a:r>
              <a:rPr lang="en-US" dirty="0" err="1">
                <a:solidFill>
                  <a:srgbClr val="0070C0"/>
                </a:solidFill>
                <a:latin typeface="Arial" panose="020B0604020202020204" pitchFamily="34" charset="0"/>
                <a:cs typeface="Arial" panose="020B0604020202020204" pitchFamily="34" charset="0"/>
              </a:rPr>
              <a:t>và</a:t>
            </a:r>
            <a:r>
              <a:rPr lang="en-US" dirty="0">
                <a:solidFill>
                  <a:srgbClr val="0070C0"/>
                </a:solidFill>
                <a:latin typeface="Arial" panose="020B0604020202020204" pitchFamily="34" charset="0"/>
                <a:cs typeface="Arial" panose="020B0604020202020204" pitchFamily="34" charset="0"/>
              </a:rPr>
              <a:t> PC </a:t>
            </a:r>
            <a:r>
              <a:rPr lang="en-US" dirty="0" err="1">
                <a:solidFill>
                  <a:srgbClr val="0070C0"/>
                </a:solidFill>
                <a:latin typeface="Arial" panose="020B0604020202020204" pitchFamily="34" charset="0"/>
                <a:cs typeface="Arial" panose="020B0604020202020204" pitchFamily="34" charset="0"/>
              </a:rPr>
              <a:t>càng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ngày</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càng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cao</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đa</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số</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mọi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người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đều</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sở</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hữu</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Nếu</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có</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thể</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khiến</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người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dùng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biết</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tới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tiềm</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năng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phổ</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cập</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rộng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rãi</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là</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rất</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lớn</a:t>
            </a:r>
            <a:endParaRPr lang="vi-VN" dirty="0">
              <a:solidFill>
                <a:srgbClr val="0070C0"/>
              </a:solidFill>
              <a:latin typeface="Arial" panose="020B0604020202020204" pitchFamily="34" charset="0"/>
              <a:cs typeface="Arial" panose="020B0604020202020204" pitchFamily="34" charset="0"/>
            </a:endParaRPr>
          </a:p>
          <a:p>
            <a:endParaRPr lang="vi-VN" dirty="0">
              <a:solidFill>
                <a:srgbClr val="0070C0"/>
              </a:solidFill>
              <a:latin typeface="Arial" panose="020B0604020202020204" pitchFamily="34" charset="0"/>
              <a:cs typeface="Arial" panose="020B0604020202020204" pitchFamily="34" charset="0"/>
            </a:endParaRPr>
          </a:p>
        </p:txBody>
      </p:sp>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a:solidFill>
                  <a:srgbClr val="002060"/>
                </a:solidFill>
                <a:latin typeface="Arial" panose="020B0604020202020204" pitchFamily="34" charset="0"/>
                <a:cs typeface="Arial" panose="020B0604020202020204" pitchFamily="34" charset="0"/>
              </a:rPr>
              <a:t>3</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Các</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bên</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liên</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quan</a:t>
            </a:r>
            <a:endParaRPr lang="vi-VN" b="1" u="sng" dirty="0">
              <a:solidFill>
                <a:srgbClr val="002060"/>
              </a:solidFill>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760675" y="3763795"/>
            <a:ext cx="3952875" cy="212661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559776" y="3763795"/>
            <a:ext cx="4097020" cy="2085975"/>
          </a:xfrm>
          <a:prstGeom prst="rect">
            <a:avLst/>
          </a:prstGeom>
        </p:spPr>
      </p:pic>
    </p:spTree>
    <p:extLst>
      <p:ext uri="{BB962C8B-B14F-4D97-AF65-F5344CB8AC3E}">
        <p14:creationId xmlns:p14="http://schemas.microsoft.com/office/powerpoint/2010/main" val="375391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smtClean="0">
                <a:solidFill>
                  <a:srgbClr val="002060"/>
                </a:solidFill>
                <a:latin typeface="Arial" panose="020B0604020202020204" pitchFamily="34" charset="0"/>
                <a:cs typeface="Arial" panose="020B0604020202020204" pitchFamily="34" charset="0"/>
              </a:rPr>
              <a:t>3. </a:t>
            </a:r>
            <a:r>
              <a:rPr lang="en-US" b="1" u="sng" dirty="0" err="1" smtClean="0">
                <a:solidFill>
                  <a:srgbClr val="002060"/>
                </a:solidFill>
                <a:latin typeface="Arial" panose="020B0604020202020204" pitchFamily="34" charset="0"/>
                <a:cs typeface="Arial" panose="020B0604020202020204" pitchFamily="34" charset="0"/>
              </a:rPr>
              <a:t>Các</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bên</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liên</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quan</a:t>
            </a:r>
            <a:endParaRPr lang="vi-VN" b="1" u="sng" dirty="0">
              <a:solidFill>
                <a:srgbClr val="002060"/>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161785615"/>
              </p:ext>
            </p:extLst>
          </p:nvPr>
        </p:nvGraphicFramePr>
        <p:xfrm>
          <a:off x="1722783" y="993913"/>
          <a:ext cx="9780240" cy="5173557"/>
        </p:xfrm>
        <a:graphic>
          <a:graphicData uri="http://schemas.openxmlformats.org/drawingml/2006/table">
            <a:tbl>
              <a:tblPr firstRow="1" firstCol="1" bandRow="1" bandCol="1">
                <a:tableStyleId>{5C22544A-7EE6-4342-B048-85BDC9FD1C3A}</a:tableStyleId>
              </a:tblPr>
              <a:tblGrid>
                <a:gridCol w="2184947"/>
                <a:gridCol w="3017308"/>
                <a:gridCol w="4577985"/>
              </a:tblGrid>
              <a:tr h="383621">
                <a:tc>
                  <a:txBody>
                    <a:bodyPr/>
                    <a:lstStyle/>
                    <a:p>
                      <a:pPr marL="457200" algn="l">
                        <a:lnSpc>
                          <a:spcPts val="1200"/>
                        </a:lnSpc>
                        <a:spcAft>
                          <a:spcPts val="600"/>
                        </a:spcAft>
                      </a:pPr>
                      <a:endParaRPr lang="en-US" sz="2000" dirty="0" smtClean="0">
                        <a:effectLst/>
                      </a:endParaRPr>
                    </a:p>
                    <a:p>
                      <a:pPr marL="457200" algn="l">
                        <a:lnSpc>
                          <a:spcPts val="1200"/>
                        </a:lnSpc>
                        <a:spcAft>
                          <a:spcPts val="600"/>
                        </a:spcAft>
                      </a:pPr>
                      <a:r>
                        <a:rPr lang="vi-VN" sz="2000" dirty="0" smtClean="0">
                          <a:effectLst/>
                        </a:rPr>
                        <a:t>Name</a:t>
                      </a:r>
                      <a:endParaRPr lang="vi-V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l">
                        <a:lnSpc>
                          <a:spcPts val="1200"/>
                        </a:lnSpc>
                        <a:spcAft>
                          <a:spcPts val="600"/>
                        </a:spcAft>
                      </a:pPr>
                      <a:endParaRPr lang="vi-VN" sz="2000" dirty="0" smtClean="0">
                        <a:effectLst/>
                      </a:endParaRPr>
                    </a:p>
                    <a:p>
                      <a:pPr marL="457200" algn="l">
                        <a:lnSpc>
                          <a:spcPts val="1200"/>
                        </a:lnSpc>
                        <a:spcAft>
                          <a:spcPts val="600"/>
                        </a:spcAft>
                      </a:pPr>
                      <a:r>
                        <a:rPr lang="vi-VN" sz="2000" dirty="0" smtClean="0">
                          <a:effectLst/>
                        </a:rPr>
                        <a:t>Description</a:t>
                      </a:r>
                      <a:endParaRPr lang="vi-V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l">
                        <a:lnSpc>
                          <a:spcPts val="1200"/>
                        </a:lnSpc>
                        <a:spcAft>
                          <a:spcPts val="600"/>
                        </a:spcAft>
                      </a:pPr>
                      <a:endParaRPr lang="vi-VN" sz="2000" dirty="0" smtClean="0">
                        <a:effectLst/>
                      </a:endParaRPr>
                    </a:p>
                    <a:p>
                      <a:pPr marL="457200" algn="l">
                        <a:lnSpc>
                          <a:spcPts val="1200"/>
                        </a:lnSpc>
                        <a:spcAft>
                          <a:spcPts val="600"/>
                        </a:spcAft>
                      </a:pPr>
                      <a:r>
                        <a:rPr lang="vi-VN" sz="2000" dirty="0" smtClean="0">
                          <a:effectLst/>
                        </a:rPr>
                        <a:t>Responsibilities</a:t>
                      </a:r>
                      <a:endParaRPr lang="vi-VN" sz="2000" dirty="0">
                        <a:effectLst/>
                        <a:latin typeface="Times New Roman" panose="02020603050405020304" pitchFamily="18" charset="0"/>
                        <a:ea typeface="Times New Roman" panose="02020603050405020304" pitchFamily="18" charset="0"/>
                      </a:endParaRPr>
                    </a:p>
                  </a:txBody>
                  <a:tcPr marL="68580" marR="68580" marT="0" marB="0"/>
                </a:tc>
              </a:tr>
              <a:tr h="1867099">
                <a:tc>
                  <a:txBody>
                    <a:bodyPr/>
                    <a:lstStyle/>
                    <a:p>
                      <a:pPr algn="l">
                        <a:lnSpc>
                          <a:spcPts val="1200"/>
                        </a:lnSpc>
                        <a:spcAft>
                          <a:spcPts val="600"/>
                        </a:spcAft>
                        <a:tabLst>
                          <a:tab pos="342900" algn="l"/>
                          <a:tab pos="800100" algn="l"/>
                        </a:tabLst>
                      </a:pPr>
                      <a:endParaRPr lang="en-US" sz="2000" dirty="0" smtClean="0">
                        <a:effectLst/>
                        <a:latin typeface="Arial" panose="020B0604020202020204" pitchFamily="34" charset="0"/>
                        <a:cs typeface="Arial" panose="020B0604020202020204" pitchFamily="34" charset="0"/>
                      </a:endParaRPr>
                    </a:p>
                    <a:p>
                      <a:pPr algn="l">
                        <a:lnSpc>
                          <a:spcPts val="1200"/>
                        </a:lnSpc>
                        <a:spcAft>
                          <a:spcPts val="600"/>
                        </a:spcAft>
                        <a:tabLst>
                          <a:tab pos="342900" algn="l"/>
                          <a:tab pos="800100" algn="l"/>
                        </a:tabLst>
                      </a:pPr>
                      <a:r>
                        <a:rPr lang="en-US" sz="2000" dirty="0" smtClean="0">
                          <a:effectLst/>
                          <a:latin typeface="Arial" panose="020B0604020202020204" pitchFamily="34" charset="0"/>
                          <a:cs typeface="Arial" panose="020B0604020202020204" pitchFamily="34" charset="0"/>
                        </a:rPr>
                        <a:t>Developer</a:t>
                      </a:r>
                      <a:endParaRPr lang="vi-V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a:lnSpc>
                          <a:spcPts val="1200"/>
                        </a:lnSpc>
                        <a:spcAft>
                          <a:spcPts val="600"/>
                        </a:spcAft>
                        <a:tabLst>
                          <a:tab pos="342900" algn="l"/>
                          <a:tab pos="800100" algn="l"/>
                        </a:tabLst>
                      </a:pPr>
                      <a:endParaRPr lang="en-US" sz="2000" dirty="0" smtClean="0">
                        <a:effectLst/>
                        <a:latin typeface="Arial" panose="020B0604020202020204" pitchFamily="34" charset="0"/>
                        <a:cs typeface="Arial" panose="020B0604020202020204" pitchFamily="34" charset="0"/>
                      </a:endParaRPr>
                    </a:p>
                    <a:p>
                      <a:pPr algn="l">
                        <a:lnSpc>
                          <a:spcPts val="1200"/>
                        </a:lnSpc>
                        <a:spcAft>
                          <a:spcPts val="600"/>
                        </a:spcAft>
                        <a:tabLst>
                          <a:tab pos="342900" algn="l"/>
                          <a:tab pos="800100" algn="l"/>
                        </a:tabLst>
                      </a:pPr>
                      <a:r>
                        <a:rPr lang="en-US" sz="2000" dirty="0" err="1" smtClean="0">
                          <a:effectLst/>
                          <a:latin typeface="Arial" panose="020B0604020202020204" pitchFamily="34" charset="0"/>
                          <a:cs typeface="Arial" panose="020B0604020202020204" pitchFamily="34" charset="0"/>
                        </a:rPr>
                        <a:t>Xây</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dựng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phát</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triển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và</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algn="l">
                        <a:lnSpc>
                          <a:spcPts val="1200"/>
                        </a:lnSpc>
                        <a:spcAft>
                          <a:spcPts val="600"/>
                        </a:spcAft>
                        <a:tabLst>
                          <a:tab pos="342900" algn="l"/>
                          <a:tab pos="800100" algn="l"/>
                        </a:tabLst>
                      </a:pPr>
                      <a:r>
                        <a:rPr lang="en-US" sz="2000" dirty="0" err="1" smtClean="0">
                          <a:effectLst/>
                          <a:latin typeface="Arial" panose="020B0604020202020204" pitchFamily="34" charset="0"/>
                          <a:cs typeface="Arial" panose="020B0604020202020204" pitchFamily="34" charset="0"/>
                        </a:rPr>
                        <a:t>bảo</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trì</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phần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mềm</a:t>
                      </a:r>
                      <a:endParaRPr lang="vi-V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l">
                        <a:lnSpc>
                          <a:spcPts val="1200"/>
                        </a:lnSpc>
                        <a:spcAft>
                          <a:spcPts val="600"/>
                        </a:spcAft>
                        <a:buFont typeface="Symbol" panose="05050102010706020507" pitchFamily="18" charset="2"/>
                        <a:buChar char=""/>
                        <a:tabLst>
                          <a:tab pos="342900" algn="l"/>
                          <a:tab pos="800100" algn="l"/>
                        </a:tabLst>
                      </a:pPr>
                      <a:endParaRPr lang="vi-VN" sz="2000" dirty="0" smtClean="0">
                        <a:effectLst/>
                        <a:latin typeface="Arial" panose="020B0604020202020204" pitchFamily="34" charset="0"/>
                        <a:cs typeface="Arial" panose="020B0604020202020204" pitchFamily="34" charset="0"/>
                      </a:endParaRPr>
                    </a:p>
                    <a:p>
                      <a:pPr marL="342900" lvl="0" indent="-342900" algn="l">
                        <a:lnSpc>
                          <a:spcPts val="1200"/>
                        </a:lnSpc>
                        <a:spcAft>
                          <a:spcPts val="600"/>
                        </a:spcAft>
                        <a:buFont typeface="Symbol" panose="05050102010706020507" pitchFamily="18" charset="2"/>
                        <a:buChar char=""/>
                        <a:tabLst>
                          <a:tab pos="342900" algn="l"/>
                          <a:tab pos="800100" algn="l"/>
                        </a:tabLst>
                      </a:pPr>
                      <a:r>
                        <a:rPr lang="vi-VN" sz="2000" dirty="0" smtClean="0">
                          <a:effectLst/>
                          <a:latin typeface="Arial" panose="020B0604020202020204" pitchFamily="34" charset="0"/>
                          <a:cs typeface="Arial" panose="020B0604020202020204" pitchFamily="34" charset="0"/>
                        </a:rPr>
                        <a:t>Đảm </a:t>
                      </a:r>
                      <a:r>
                        <a:rPr lang="vi-VN" sz="2000" dirty="0">
                          <a:effectLst/>
                          <a:latin typeface="Arial" panose="020B0604020202020204" pitchFamily="34" charset="0"/>
                          <a:cs typeface="Arial" panose="020B0604020202020204" pitchFamily="34" charset="0"/>
                        </a:rPr>
                        <a:t>bảo phần mềm chạy theo yêu </a:t>
                      </a:r>
                      <a:endParaRPr lang="vi-VN" sz="2000" dirty="0" smtClean="0">
                        <a:effectLst/>
                        <a:latin typeface="Arial" panose="020B0604020202020204" pitchFamily="34" charset="0"/>
                        <a:cs typeface="Arial" panose="020B0604020202020204" pitchFamily="34" charset="0"/>
                      </a:endParaRPr>
                    </a:p>
                    <a:p>
                      <a:pPr marL="0" lvl="0" indent="0" algn="l">
                        <a:lnSpc>
                          <a:spcPts val="1200"/>
                        </a:lnSpc>
                        <a:spcAft>
                          <a:spcPts val="600"/>
                        </a:spcAft>
                        <a:buFont typeface="Symbol" panose="05050102010706020507" pitchFamily="18" charset="2"/>
                        <a:buNone/>
                        <a:tabLst>
                          <a:tab pos="342900" algn="l"/>
                          <a:tab pos="800100" algn="l"/>
                        </a:tabLst>
                      </a:pPr>
                      <a:r>
                        <a:rPr lang="vi-VN" sz="2000" dirty="0" smtClean="0">
                          <a:effectLst/>
                          <a:latin typeface="Arial" panose="020B0604020202020204" pitchFamily="34" charset="0"/>
                          <a:cs typeface="Arial" panose="020B0604020202020204" pitchFamily="34" charset="0"/>
                        </a:rPr>
                        <a:t>cầu </a:t>
                      </a:r>
                      <a:r>
                        <a:rPr lang="vi-VN" sz="2000" dirty="0">
                          <a:effectLst/>
                          <a:latin typeface="Arial" panose="020B0604020202020204" pitchFamily="34" charset="0"/>
                          <a:cs typeface="Arial" panose="020B0604020202020204" pitchFamily="34" charset="0"/>
                        </a:rPr>
                        <a:t>đặt ra</a:t>
                      </a:r>
                    </a:p>
                    <a:p>
                      <a:pPr marL="342900" lvl="0" indent="-342900" algn="l">
                        <a:lnSpc>
                          <a:spcPts val="1200"/>
                        </a:lnSpc>
                        <a:spcAft>
                          <a:spcPts val="600"/>
                        </a:spcAft>
                        <a:buFont typeface="Symbol" panose="05050102010706020507" pitchFamily="18" charset="2"/>
                        <a:buChar char=""/>
                        <a:tabLst>
                          <a:tab pos="342900" algn="l"/>
                          <a:tab pos="800100" algn="l"/>
                        </a:tabLst>
                      </a:pPr>
                      <a:r>
                        <a:rPr lang="vi-VN" sz="2000" dirty="0">
                          <a:effectLst/>
                          <a:latin typeface="Arial" panose="020B0604020202020204" pitchFamily="34" charset="0"/>
                          <a:cs typeface="Arial" panose="020B0604020202020204" pitchFamily="34" charset="0"/>
                        </a:rPr>
                        <a:t>Phát triển phần mềm hoàn thiện </a:t>
                      </a:r>
                      <a:endParaRPr lang="vi-VN" sz="2000" dirty="0" smtClean="0">
                        <a:effectLst/>
                        <a:latin typeface="Arial" panose="020B0604020202020204" pitchFamily="34" charset="0"/>
                        <a:cs typeface="Arial" panose="020B0604020202020204" pitchFamily="34" charset="0"/>
                      </a:endParaRPr>
                    </a:p>
                    <a:p>
                      <a:pPr marL="0" lvl="0" indent="0" algn="l">
                        <a:lnSpc>
                          <a:spcPts val="1200"/>
                        </a:lnSpc>
                        <a:spcAft>
                          <a:spcPts val="600"/>
                        </a:spcAft>
                        <a:buFont typeface="Symbol" panose="05050102010706020507" pitchFamily="18" charset="2"/>
                        <a:buNone/>
                        <a:tabLst>
                          <a:tab pos="342900" algn="l"/>
                          <a:tab pos="800100" algn="l"/>
                        </a:tabLst>
                      </a:pPr>
                      <a:r>
                        <a:rPr lang="vi-VN" sz="2000" dirty="0" smtClean="0">
                          <a:effectLst/>
                          <a:latin typeface="Arial" panose="020B0604020202020204" pitchFamily="34" charset="0"/>
                          <a:cs typeface="Arial" panose="020B0604020202020204" pitchFamily="34" charset="0"/>
                        </a:rPr>
                        <a:t>hơn </a:t>
                      </a:r>
                      <a:r>
                        <a:rPr lang="vi-VN" sz="2000" dirty="0">
                          <a:effectLst/>
                          <a:latin typeface="Arial" panose="020B0604020202020204" pitchFamily="34" charset="0"/>
                          <a:cs typeface="Arial" panose="020B0604020202020204" pitchFamily="34" charset="0"/>
                        </a:rPr>
                        <a:t>trong tương lai</a:t>
                      </a:r>
                      <a:endParaRPr lang="vi-V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2904376">
                <a:tc>
                  <a:txBody>
                    <a:bodyPr/>
                    <a:lstStyle/>
                    <a:p>
                      <a:pPr algn="l">
                        <a:lnSpc>
                          <a:spcPts val="1200"/>
                        </a:lnSpc>
                        <a:spcAft>
                          <a:spcPts val="600"/>
                        </a:spcAft>
                        <a:tabLst>
                          <a:tab pos="342900" algn="l"/>
                          <a:tab pos="800100" algn="l"/>
                        </a:tabLst>
                      </a:pPr>
                      <a:endParaRPr lang="en-US" sz="2000" dirty="0" smtClean="0">
                        <a:effectLst/>
                        <a:latin typeface="Arial" panose="020B0604020202020204" pitchFamily="34" charset="0"/>
                        <a:cs typeface="Arial" panose="020B0604020202020204" pitchFamily="34" charset="0"/>
                      </a:endParaRPr>
                    </a:p>
                    <a:p>
                      <a:pPr algn="l">
                        <a:lnSpc>
                          <a:spcPts val="1200"/>
                        </a:lnSpc>
                        <a:spcAft>
                          <a:spcPts val="600"/>
                        </a:spcAft>
                        <a:tabLst>
                          <a:tab pos="342900" algn="l"/>
                          <a:tab pos="800100" algn="l"/>
                        </a:tabLst>
                      </a:pPr>
                      <a:r>
                        <a:rPr lang="en-US" sz="2000" dirty="0" err="1" smtClean="0">
                          <a:effectLst/>
                          <a:latin typeface="Arial" panose="020B0604020202020204" pitchFamily="34" charset="0"/>
                          <a:cs typeface="Arial" panose="020B0604020202020204" pitchFamily="34" charset="0"/>
                        </a:rPr>
                        <a:t>Người</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dùng</a:t>
                      </a:r>
                      <a:endParaRPr lang="vi-V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a:lnSpc>
                          <a:spcPts val="1200"/>
                        </a:lnSpc>
                        <a:spcAft>
                          <a:spcPts val="600"/>
                        </a:spcAft>
                        <a:tabLst>
                          <a:tab pos="342900" algn="l"/>
                          <a:tab pos="800100" algn="l"/>
                        </a:tabLst>
                      </a:pPr>
                      <a:endParaRPr lang="en-US" sz="2000" dirty="0" smtClean="0">
                        <a:effectLst/>
                        <a:latin typeface="Arial" panose="020B0604020202020204" pitchFamily="34" charset="0"/>
                        <a:cs typeface="Arial" panose="020B0604020202020204" pitchFamily="34" charset="0"/>
                      </a:endParaRPr>
                    </a:p>
                    <a:p>
                      <a:pPr algn="l">
                        <a:lnSpc>
                          <a:spcPts val="1200"/>
                        </a:lnSpc>
                        <a:spcAft>
                          <a:spcPts val="600"/>
                        </a:spcAft>
                        <a:tabLst>
                          <a:tab pos="342900" algn="l"/>
                          <a:tab pos="800100" algn="l"/>
                        </a:tabLst>
                      </a:pPr>
                      <a:r>
                        <a:rPr lang="en-US" sz="2000" dirty="0" err="1" smtClean="0">
                          <a:effectLst/>
                          <a:latin typeface="Arial" panose="020B0604020202020204" pitchFamily="34" charset="0"/>
                          <a:cs typeface="Arial" panose="020B0604020202020204" pitchFamily="34" charset="0"/>
                        </a:rPr>
                        <a:t>Người</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sử</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dụng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phần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mềm</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algn="l">
                        <a:lnSpc>
                          <a:spcPts val="1200"/>
                        </a:lnSpc>
                        <a:spcAft>
                          <a:spcPts val="600"/>
                        </a:spcAft>
                        <a:tabLst>
                          <a:tab pos="342900" algn="l"/>
                          <a:tab pos="800100" algn="l"/>
                        </a:tabLst>
                      </a:pPr>
                      <a:r>
                        <a:rPr lang="en-US" sz="2000" dirty="0" err="1" smtClean="0">
                          <a:effectLst/>
                          <a:latin typeface="Arial" panose="020B0604020202020204" pitchFamily="34" charset="0"/>
                          <a:cs typeface="Arial" panose="020B0604020202020204" pitchFamily="34" charset="0"/>
                        </a:rPr>
                        <a:t>tương</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tác</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chính</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với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phần</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algn="l">
                        <a:lnSpc>
                          <a:spcPts val="1200"/>
                        </a:lnSpc>
                        <a:spcAft>
                          <a:spcPts val="600"/>
                        </a:spcAft>
                        <a:tabLst>
                          <a:tab pos="342900" algn="l"/>
                          <a:tab pos="800100" algn="l"/>
                        </a:tabLst>
                      </a:pPr>
                      <a:r>
                        <a:rPr lang="en-US" sz="2000" dirty="0" err="1" smtClean="0">
                          <a:effectLst/>
                          <a:latin typeface="Arial" panose="020B0604020202020204" pitchFamily="34" charset="0"/>
                          <a:cs typeface="Arial" panose="020B0604020202020204" pitchFamily="34" charset="0"/>
                        </a:rPr>
                        <a:t>mềm</a:t>
                      </a:r>
                      <a:endParaRPr lang="vi-V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l">
                        <a:lnSpc>
                          <a:spcPts val="1200"/>
                        </a:lnSpc>
                        <a:spcAft>
                          <a:spcPts val="600"/>
                        </a:spcAft>
                        <a:buFont typeface="Symbol" panose="05050102010706020507" pitchFamily="18" charset="2"/>
                        <a:buChar char=""/>
                        <a:tabLst>
                          <a:tab pos="342900" algn="l"/>
                          <a:tab pos="800100" algn="l"/>
                        </a:tabLst>
                      </a:pPr>
                      <a:endParaRPr lang="vi-VN" sz="2000" dirty="0" smtClean="0">
                        <a:effectLst/>
                        <a:latin typeface="Arial" panose="020B0604020202020204" pitchFamily="34" charset="0"/>
                        <a:cs typeface="Arial" panose="020B0604020202020204" pitchFamily="34" charset="0"/>
                      </a:endParaRPr>
                    </a:p>
                    <a:p>
                      <a:pPr marL="342900" lvl="0" indent="-342900" algn="l">
                        <a:lnSpc>
                          <a:spcPts val="1200"/>
                        </a:lnSpc>
                        <a:spcAft>
                          <a:spcPts val="600"/>
                        </a:spcAft>
                        <a:buFont typeface="Symbol" panose="05050102010706020507" pitchFamily="18" charset="2"/>
                        <a:buChar char=""/>
                        <a:tabLst>
                          <a:tab pos="342900" algn="l"/>
                          <a:tab pos="800100" algn="l"/>
                        </a:tabLst>
                      </a:pPr>
                      <a:r>
                        <a:rPr lang="vi-VN" sz="2000" dirty="0" smtClean="0">
                          <a:effectLst/>
                          <a:latin typeface="Arial" panose="020B0604020202020204" pitchFamily="34" charset="0"/>
                          <a:cs typeface="Arial" panose="020B0604020202020204" pitchFamily="34" charset="0"/>
                        </a:rPr>
                        <a:t>Tương </a:t>
                      </a:r>
                      <a:r>
                        <a:rPr lang="vi-VN" sz="2000" dirty="0">
                          <a:effectLst/>
                          <a:latin typeface="Arial" panose="020B0604020202020204" pitchFamily="34" charset="0"/>
                          <a:cs typeface="Arial" panose="020B0604020202020204" pitchFamily="34" charset="0"/>
                        </a:rPr>
                        <a:t>tác thường xuyên với các </a:t>
                      </a:r>
                      <a:endParaRPr lang="vi-VN" sz="2000" dirty="0" smtClean="0">
                        <a:effectLst/>
                        <a:latin typeface="Arial" panose="020B0604020202020204" pitchFamily="34" charset="0"/>
                        <a:cs typeface="Arial" panose="020B0604020202020204" pitchFamily="34" charset="0"/>
                      </a:endParaRPr>
                    </a:p>
                    <a:p>
                      <a:pPr marL="0" lvl="0" indent="0" algn="l">
                        <a:lnSpc>
                          <a:spcPts val="1200"/>
                        </a:lnSpc>
                        <a:spcAft>
                          <a:spcPts val="600"/>
                        </a:spcAft>
                        <a:buFont typeface="Symbol" panose="05050102010706020507" pitchFamily="18" charset="2"/>
                        <a:buNone/>
                        <a:tabLst>
                          <a:tab pos="342900" algn="l"/>
                          <a:tab pos="800100" algn="l"/>
                        </a:tabLst>
                      </a:pPr>
                      <a:r>
                        <a:rPr lang="vi-VN" sz="2000" dirty="0" smtClean="0">
                          <a:effectLst/>
                          <a:latin typeface="Arial" panose="020B0604020202020204" pitchFamily="34" charset="0"/>
                          <a:cs typeface="Arial" panose="020B0604020202020204" pitchFamily="34" charset="0"/>
                        </a:rPr>
                        <a:t>chức </a:t>
                      </a:r>
                      <a:r>
                        <a:rPr lang="vi-VN" sz="2000" dirty="0">
                          <a:effectLst/>
                          <a:latin typeface="Arial" panose="020B0604020202020204" pitchFamily="34" charset="0"/>
                          <a:cs typeface="Arial" panose="020B0604020202020204" pitchFamily="34" charset="0"/>
                        </a:rPr>
                        <a:t>năng của phần mềm</a:t>
                      </a:r>
                    </a:p>
                    <a:p>
                      <a:pPr marL="342900" lvl="0" indent="-342900" algn="l">
                        <a:lnSpc>
                          <a:spcPts val="1200"/>
                        </a:lnSpc>
                        <a:spcAft>
                          <a:spcPts val="600"/>
                        </a:spcAft>
                        <a:buFont typeface="Symbol" panose="05050102010706020507" pitchFamily="18" charset="2"/>
                        <a:buChar char=""/>
                      </a:pPr>
                      <a:r>
                        <a:rPr lang="vi-VN" sz="2000" dirty="0">
                          <a:effectLst/>
                          <a:latin typeface="Arial" panose="020B0604020202020204" pitchFamily="34" charset="0"/>
                          <a:cs typeface="Arial" panose="020B0604020202020204" pitchFamily="34" charset="0"/>
                        </a:rPr>
                        <a:t>Góp ý, đánh giá phần </a:t>
                      </a:r>
                      <a:r>
                        <a:rPr lang="vi-VN" sz="2000" dirty="0" smtClean="0">
                          <a:effectLst/>
                          <a:latin typeface="Arial" panose="020B0604020202020204" pitchFamily="34" charset="0"/>
                          <a:cs typeface="Arial" panose="020B0604020202020204" pitchFamily="34" charset="0"/>
                        </a:rPr>
                        <a:t>mềm</a:t>
                      </a:r>
                    </a:p>
                    <a:p>
                      <a:pPr marL="0" lvl="0" indent="0" algn="l">
                        <a:lnSpc>
                          <a:spcPts val="1200"/>
                        </a:lnSpc>
                        <a:spcAft>
                          <a:spcPts val="600"/>
                        </a:spcAft>
                        <a:buFont typeface="Symbol" panose="05050102010706020507" pitchFamily="18" charset="2"/>
                        <a:buNone/>
                      </a:pPr>
                      <a:endParaRPr lang="vi-VN" sz="2000" dirty="0">
                        <a:effectLst/>
                        <a:latin typeface="Arial" panose="020B0604020202020204" pitchFamily="34" charset="0"/>
                        <a:cs typeface="Arial" panose="020B0604020202020204" pitchFamily="34" charset="0"/>
                      </a:endParaRPr>
                    </a:p>
                    <a:p>
                      <a:pPr marL="342900" lvl="0" indent="-342900" algn="l">
                        <a:lnSpc>
                          <a:spcPts val="1200"/>
                        </a:lnSpc>
                        <a:spcAft>
                          <a:spcPts val="600"/>
                        </a:spcAft>
                        <a:buFont typeface="Symbol" panose="05050102010706020507" pitchFamily="18" charset="2"/>
                        <a:buChar char=""/>
                      </a:pPr>
                      <a:r>
                        <a:rPr lang="vi-VN" sz="2000" dirty="0">
                          <a:effectLst/>
                          <a:latin typeface="Arial" panose="020B0604020202020204" pitchFamily="34" charset="0"/>
                          <a:cs typeface="Arial" panose="020B0604020202020204" pitchFamily="34" charset="0"/>
                        </a:rPr>
                        <a:t>Mục tiêu chính để làm phần mềm</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83057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a:solidFill>
                  <a:srgbClr val="002060"/>
                </a:solidFill>
                <a:latin typeface="Arial" panose="020B0604020202020204" pitchFamily="34" charset="0"/>
                <a:cs typeface="Arial" panose="020B0604020202020204" pitchFamily="34" charset="0"/>
              </a:rPr>
              <a:t>4</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Tổng</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quan</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sản</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phẩm</a:t>
            </a:r>
            <a:endParaRPr lang="vi-VN" b="1" u="sng" dirty="0">
              <a:solidFill>
                <a:srgbClr val="00206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93336068"/>
              </p:ext>
            </p:extLst>
          </p:nvPr>
        </p:nvGraphicFramePr>
        <p:xfrm>
          <a:off x="1709530" y="993910"/>
          <a:ext cx="9793493" cy="5327376"/>
        </p:xfrm>
        <a:graphic>
          <a:graphicData uri="http://schemas.openxmlformats.org/drawingml/2006/table">
            <a:tbl>
              <a:tblPr>
                <a:tableStyleId>{5C22544A-7EE6-4342-B048-85BDC9FD1C3A}</a:tableStyleId>
              </a:tblPr>
              <a:tblGrid>
                <a:gridCol w="4520073"/>
                <a:gridCol w="5273420"/>
              </a:tblGrid>
              <a:tr h="411539">
                <a:tc>
                  <a:txBody>
                    <a:bodyPr/>
                    <a:lstStyle/>
                    <a:p>
                      <a:pPr marR="45720">
                        <a:lnSpc>
                          <a:spcPts val="1200"/>
                        </a:lnSpc>
                        <a:spcAft>
                          <a:spcPts val="0"/>
                        </a:spcAft>
                      </a:pPr>
                      <a:endParaRPr lang="en-US" sz="2000" dirty="0" smtClean="0">
                        <a:solidFill>
                          <a:srgbClr val="002060"/>
                        </a:solidFill>
                        <a:effectLst/>
                        <a:latin typeface="Arial" panose="020B0604020202020204" pitchFamily="34" charset="0"/>
                        <a:cs typeface="Arial" panose="020B0604020202020204" pitchFamily="34" charset="0"/>
                      </a:endParaRPr>
                    </a:p>
                    <a:p>
                      <a:pPr marR="45720">
                        <a:lnSpc>
                          <a:spcPts val="1200"/>
                        </a:lnSpc>
                        <a:spcAft>
                          <a:spcPts val="0"/>
                        </a:spcAft>
                      </a:pPr>
                      <a:r>
                        <a:rPr lang="en-US" sz="2000" dirty="0" smtClean="0">
                          <a:solidFill>
                            <a:srgbClr val="002060"/>
                          </a:solidFill>
                          <a:effectLst/>
                          <a:latin typeface="Arial" panose="020B0604020202020204" pitchFamily="34" charset="0"/>
                          <a:cs typeface="Arial" panose="020B0604020202020204" pitchFamily="34" charset="0"/>
                        </a:rPr>
                        <a:t>Customer </a:t>
                      </a:r>
                      <a:r>
                        <a:rPr lang="en-US" sz="2000" dirty="0">
                          <a:solidFill>
                            <a:srgbClr val="002060"/>
                          </a:solidFill>
                          <a:effectLst/>
                          <a:latin typeface="Arial" panose="020B0604020202020204" pitchFamily="34" charset="0"/>
                          <a:cs typeface="Arial" panose="020B0604020202020204" pitchFamily="34" charset="0"/>
                        </a:rPr>
                        <a:t>Benefit</a:t>
                      </a:r>
                      <a:endParaRPr lang="vi-VN" sz="20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91440">
                        <a:lnSpc>
                          <a:spcPts val="1200"/>
                        </a:lnSpc>
                        <a:spcAft>
                          <a:spcPts val="0"/>
                        </a:spcAft>
                      </a:pPr>
                      <a:endParaRPr lang="en-US" sz="2000" dirty="0" smtClean="0">
                        <a:solidFill>
                          <a:srgbClr val="002060"/>
                        </a:solidFill>
                        <a:effectLst/>
                        <a:latin typeface="Arial" panose="020B0604020202020204" pitchFamily="34" charset="0"/>
                        <a:cs typeface="Arial" panose="020B0604020202020204" pitchFamily="34" charset="0"/>
                      </a:endParaRPr>
                    </a:p>
                    <a:p>
                      <a:pPr marR="91440">
                        <a:lnSpc>
                          <a:spcPts val="1200"/>
                        </a:lnSpc>
                        <a:spcAft>
                          <a:spcPts val="0"/>
                        </a:spcAft>
                      </a:pPr>
                      <a:r>
                        <a:rPr lang="en-US" sz="2000" dirty="0" smtClean="0">
                          <a:solidFill>
                            <a:srgbClr val="002060"/>
                          </a:solidFill>
                          <a:effectLst/>
                          <a:latin typeface="Arial" panose="020B0604020202020204" pitchFamily="34" charset="0"/>
                          <a:cs typeface="Arial" panose="020B0604020202020204" pitchFamily="34" charset="0"/>
                        </a:rPr>
                        <a:t>Supporting </a:t>
                      </a:r>
                      <a:r>
                        <a:rPr lang="en-US" sz="2000" dirty="0">
                          <a:solidFill>
                            <a:srgbClr val="002060"/>
                          </a:solidFill>
                          <a:effectLst/>
                          <a:latin typeface="Arial" panose="020B0604020202020204" pitchFamily="34" charset="0"/>
                          <a:cs typeface="Arial" panose="020B0604020202020204" pitchFamily="34" charset="0"/>
                        </a:rPr>
                        <a:t>Features</a:t>
                      </a:r>
                      <a:endParaRPr lang="vi-VN" sz="20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1228151">
                <a:tc>
                  <a:txBody>
                    <a:bodyPr/>
                    <a:lstStyle/>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Người</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dùng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có</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thể</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thích</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nghi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nhanh</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chóng</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với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sản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phẩm</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Giao</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diện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trực</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quan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dễ</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sử</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dụng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có</a:t>
                      </a:r>
                      <a:r>
                        <a:rPr lang="en-US" sz="2000" dirty="0">
                          <a:effectLst/>
                          <a:latin typeface="Arial" panose="020B0604020202020204" pitchFamily="34" charset="0"/>
                          <a:cs typeface="Arial" panose="020B0604020202020204" pitchFamily="34" charset="0"/>
                        </a:rPr>
                        <a:t> </a:t>
                      </a:r>
                      <a:r>
                        <a:rPr lang="en-US" sz="2000" dirty="0" err="1" smtClean="0">
                          <a:effectLst/>
                          <a:latin typeface="Arial" panose="020B0604020202020204" pitchFamily="34" charset="0"/>
                          <a:cs typeface="Arial" panose="020B0604020202020204" pitchFamily="34" charset="0"/>
                        </a:rPr>
                        <a:t>hướng</a:t>
                      </a: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dẫn</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sử</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dụng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cho</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người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dùng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mới</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1228151">
                <a:tc>
                  <a:txBody>
                    <a:bodyPr/>
                    <a:lstStyle/>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Ghi</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chép</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thống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kê</a:t>
                      </a:r>
                      <a:r>
                        <a:rPr lang="en-US" sz="2000" dirty="0">
                          <a:effectLst/>
                          <a:latin typeface="Arial" panose="020B0604020202020204" pitchFamily="34" charset="0"/>
                          <a:cs typeface="Arial" panose="020B0604020202020204" pitchFamily="34" charset="0"/>
                        </a:rPr>
                        <a:t> chi </a:t>
                      </a:r>
                      <a:r>
                        <a:rPr lang="en-US" sz="2000" dirty="0" err="1">
                          <a:effectLst/>
                          <a:latin typeface="Arial" panose="020B0604020202020204" pitchFamily="34" charset="0"/>
                          <a:cs typeface="Arial" panose="020B0604020202020204" pitchFamily="34" charset="0"/>
                        </a:rPr>
                        <a:t>tiêu</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nhanh</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chóng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dễ</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dàng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trực</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quan</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Bảng</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nhập</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liệu</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đơn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giản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thống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kê</a:t>
                      </a:r>
                      <a:r>
                        <a:rPr lang="en-US" sz="2000" dirty="0">
                          <a:effectLst/>
                          <a:latin typeface="Arial" panose="020B0604020202020204" pitchFamily="34" charset="0"/>
                          <a:cs typeface="Arial" panose="020B0604020202020204" pitchFamily="34" charset="0"/>
                        </a:rPr>
                        <a:t> qua </a:t>
                      </a:r>
                      <a:r>
                        <a:rPr lang="en-US" sz="2000" dirty="0" err="1">
                          <a:effectLst/>
                          <a:latin typeface="Arial" panose="020B0604020202020204" pitchFamily="34" charset="0"/>
                          <a:cs typeface="Arial" panose="020B0604020202020204" pitchFamily="34" charset="0"/>
                        </a:rPr>
                        <a:t>biểu</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đồ</a:t>
                      </a:r>
                      <a:r>
                        <a:rPr lang="en-US" sz="2000" dirty="0">
                          <a:effectLst/>
                          <a:latin typeface="Arial" panose="020B0604020202020204" pitchFamily="34" charset="0"/>
                          <a:cs typeface="Arial" panose="020B0604020202020204" pitchFamily="34" charset="0"/>
                        </a:rPr>
                        <a:t>, chi </a:t>
                      </a:r>
                      <a:r>
                        <a:rPr lang="en-US" sz="2000" dirty="0" err="1">
                          <a:effectLst/>
                          <a:latin typeface="Arial" panose="020B0604020202020204" pitchFamily="34" charset="0"/>
                          <a:cs typeface="Arial" panose="020B0604020202020204" pitchFamily="34" charset="0"/>
                        </a:rPr>
                        <a:t>tiết</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lịch</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sử</a:t>
                      </a:r>
                      <a:r>
                        <a:rPr lang="en-US" sz="2000" dirty="0">
                          <a:effectLst/>
                          <a:latin typeface="Arial" panose="020B0604020202020204" pitchFamily="34" charset="0"/>
                          <a:cs typeface="Arial" panose="020B0604020202020204" pitchFamily="34" charset="0"/>
                        </a:rPr>
                        <a:t> chi </a:t>
                      </a:r>
                      <a:r>
                        <a:rPr lang="en-US" sz="2000" dirty="0" err="1">
                          <a:effectLst/>
                          <a:latin typeface="Arial" panose="020B0604020202020204" pitchFamily="34" charset="0"/>
                          <a:cs typeface="Arial" panose="020B0604020202020204" pitchFamily="34" charset="0"/>
                        </a:rPr>
                        <a:t>tiêu</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819845">
                <a:tc>
                  <a:txBody>
                    <a:bodyPr/>
                    <a:lstStyle/>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Tạo</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thói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quen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quản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lý</a:t>
                      </a:r>
                      <a:r>
                        <a:rPr lang="en-US" sz="2000" dirty="0">
                          <a:effectLst/>
                          <a:latin typeface="Arial" panose="020B0604020202020204" pitchFamily="34" charset="0"/>
                          <a:cs typeface="Arial" panose="020B0604020202020204" pitchFamily="34" charset="0"/>
                        </a:rPr>
                        <a:t> chi </a:t>
                      </a:r>
                      <a:r>
                        <a:rPr lang="en-US" sz="2000" dirty="0" err="1">
                          <a:effectLst/>
                          <a:latin typeface="Arial" panose="020B0604020202020204" pitchFamily="34" charset="0"/>
                          <a:cs typeface="Arial" panose="020B0604020202020204" pitchFamily="34" charset="0"/>
                        </a:rPr>
                        <a:t>tiêu</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thường</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xuyên</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Nhắc</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nhở</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nhập</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liệu</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quá</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trình</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nhập</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đơn</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giản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nhanh</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chóng</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819845">
                <a:tc>
                  <a:txBody>
                    <a:bodyPr/>
                    <a:lstStyle/>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Hỗ</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trợ</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người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dùng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các</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nước</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khác</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Đa</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ngôn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ngữ</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819845">
                <a:tc>
                  <a:txBody>
                    <a:bodyPr/>
                    <a:lstStyle/>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Giúp</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người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dùng</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điều</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chỉnh</a:t>
                      </a:r>
                      <a:r>
                        <a:rPr lang="en-US" sz="2000" dirty="0">
                          <a:effectLst/>
                          <a:latin typeface="Arial" panose="020B0604020202020204" pitchFamily="34" charset="0"/>
                          <a:cs typeface="Arial" panose="020B0604020202020204" pitchFamily="34" charset="0"/>
                        </a:rPr>
                        <a:t> chi </a:t>
                      </a:r>
                      <a:r>
                        <a:rPr lang="en-US" sz="2000" dirty="0" err="1">
                          <a:effectLst/>
                          <a:latin typeface="Arial" panose="020B0604020202020204" pitchFamily="34" charset="0"/>
                          <a:cs typeface="Arial" panose="020B0604020202020204" pitchFamily="34" charset="0"/>
                        </a:rPr>
                        <a:t>tiêu</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a:lnSpc>
                          <a:spcPts val="1200"/>
                        </a:lnSpc>
                        <a:spcAft>
                          <a:spcPts val="0"/>
                        </a:spcAft>
                      </a:pPr>
                      <a:r>
                        <a:rPr lang="en-US" sz="2000" dirty="0" err="1" smtClean="0">
                          <a:effectLst/>
                          <a:latin typeface="Arial" panose="020B0604020202020204" pitchFamily="34" charset="0"/>
                          <a:cs typeface="Arial" panose="020B0604020202020204" pitchFamily="34" charset="0"/>
                        </a:rPr>
                        <a:t>hợp</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lý</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Thiết</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đặt</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hạn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mức</a:t>
                      </a:r>
                      <a:r>
                        <a:rPr lang="en-US" sz="2000" dirty="0">
                          <a:effectLst/>
                          <a:latin typeface="Arial" panose="020B0604020202020204" pitchFamily="34" charset="0"/>
                          <a:cs typeface="Arial" panose="020B0604020202020204" pitchFamily="34" charset="0"/>
                        </a:rPr>
                        <a:t> chi, </a:t>
                      </a:r>
                      <a:r>
                        <a:rPr lang="en-US" sz="2000" dirty="0" err="1">
                          <a:effectLst/>
                          <a:latin typeface="Arial" panose="020B0604020202020204" pitchFamily="34" charset="0"/>
                          <a:cs typeface="Arial" panose="020B0604020202020204" pitchFamily="34" charset="0"/>
                        </a:rPr>
                        <a:t>cảnh</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báo</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sắp</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quá</a:t>
                      </a:r>
                      <a:r>
                        <a:rPr lang="en-US" sz="2000" dirty="0">
                          <a:effectLst/>
                          <a:latin typeface="Arial" panose="020B0604020202020204" pitchFamily="34" charset="0"/>
                          <a:cs typeface="Arial" panose="020B0604020202020204" pitchFamily="34" charset="0"/>
                        </a:rPr>
                        <a:t> </a:t>
                      </a: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endParaRPr lang="en-US" sz="2000" dirty="0" smtClean="0">
                        <a:effectLst/>
                        <a:latin typeface="Arial" panose="020B0604020202020204" pitchFamily="34" charset="0"/>
                        <a:cs typeface="Arial" panose="020B0604020202020204" pitchFamily="34" charset="0"/>
                      </a:endParaRPr>
                    </a:p>
                    <a:p>
                      <a:pPr marR="91440">
                        <a:lnSpc>
                          <a:spcPts val="1200"/>
                        </a:lnSpc>
                        <a:spcAft>
                          <a:spcPts val="0"/>
                        </a:spcAft>
                      </a:pPr>
                      <a:r>
                        <a:rPr lang="en-US" sz="2000" dirty="0" err="1" smtClean="0">
                          <a:effectLst/>
                          <a:latin typeface="Arial" panose="020B0604020202020204" pitchFamily="34" charset="0"/>
                          <a:cs typeface="Arial" panose="020B0604020202020204" pitchFamily="34" charset="0"/>
                        </a:rPr>
                        <a:t>định</a:t>
                      </a:r>
                      <a:r>
                        <a:rPr lang="en-US" sz="2000" dirty="0" smtClean="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mức</a:t>
                      </a:r>
                      <a:endParaRPr lang="vi-V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92668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09" y="1805608"/>
            <a:ext cx="10018713" cy="3124201"/>
          </a:xfrm>
        </p:spPr>
        <p:txBody>
          <a:bodyPr>
            <a:noAutofit/>
          </a:bodyPr>
          <a:lstStyle/>
          <a:p>
            <a:pPr marL="0" lvl="0" indent="0">
              <a:buNone/>
            </a:pPr>
            <a:r>
              <a:rPr lang="en-US" sz="2000" b="1" dirty="0">
                <a:latin typeface="Arial" panose="020B0604020202020204" pitchFamily="34" charset="0"/>
                <a:cs typeface="Arial" panose="020B0604020202020204" pitchFamily="34" charset="0"/>
              </a:rPr>
              <a:t>Chi </a:t>
            </a:r>
            <a:r>
              <a:rPr lang="en-US" sz="2000" b="1" dirty="0" err="1">
                <a:latin typeface="Arial" panose="020B0604020202020204" pitchFamily="34" charset="0"/>
                <a:cs typeface="Arial" panose="020B0604020202020204" pitchFamily="34" charset="0"/>
              </a:rPr>
              <a:t>phí</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phát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sinh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dự</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kiến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gồm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các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khoản</a:t>
            </a:r>
            <a:r>
              <a:rPr lang="en-US" sz="2000" b="1"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pPr lvl="2"/>
            <a:r>
              <a:rPr lang="en-US" sz="2000" dirty="0">
                <a:latin typeface="Arial" panose="020B0604020202020204" pitchFamily="34" charset="0"/>
                <a:cs typeface="Arial" panose="020B0604020202020204" pitchFamily="34" charset="0"/>
              </a:rPr>
              <a:t>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marketing, SEO,… </a:t>
            </a:r>
            <a:endParaRPr lang="vi-VN" sz="2000" dirty="0">
              <a:latin typeface="Arial" panose="020B0604020202020204" pitchFamily="34" charset="0"/>
              <a:cs typeface="Arial" panose="020B0604020202020204" pitchFamily="34" charset="0"/>
            </a:endParaRPr>
          </a:p>
          <a:p>
            <a:pPr lvl="3"/>
            <a:r>
              <a:rPr lang="en-US" sz="2000" dirty="0">
                <a:latin typeface="Arial" panose="020B0604020202020204" pitchFamily="34" charset="0"/>
                <a:cs typeface="Arial" panose="020B0604020202020204" pitchFamily="34" charset="0"/>
              </a:rPr>
              <a:t>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khởi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10~15 </a:t>
            </a:r>
            <a:r>
              <a:rPr lang="en-US" sz="2000" dirty="0" err="1">
                <a:latin typeface="Arial" panose="020B0604020202020204" pitchFamily="34" charset="0"/>
                <a:cs typeface="Arial" panose="020B0604020202020204" pitchFamily="34" charset="0"/>
              </a:rPr>
              <a:t>triệu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4 </a:t>
            </a:r>
            <a:r>
              <a:rPr lang="en-US" sz="2000" dirty="0" err="1">
                <a:latin typeface="Arial" panose="020B0604020202020204" pitchFamily="34" charset="0"/>
                <a:cs typeface="Arial" panose="020B0604020202020204" pitchFamily="34" charset="0"/>
              </a:rPr>
              <a:t>tháng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endParaRPr lang="vi-VN" sz="2000" dirty="0">
              <a:latin typeface="Arial" panose="020B0604020202020204" pitchFamily="34" charset="0"/>
              <a:cs typeface="Arial" panose="020B0604020202020204" pitchFamily="34" charset="0"/>
            </a:endParaRPr>
          </a:p>
          <a:p>
            <a:pPr lvl="3"/>
            <a:r>
              <a:rPr lang="en-US" sz="2000" dirty="0">
                <a:latin typeface="Arial" panose="020B0604020202020204" pitchFamily="34" charset="0"/>
                <a:cs typeface="Arial" panose="020B0604020202020204" pitchFamily="34" charset="0"/>
              </a:rPr>
              <a:t>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tháng</a:t>
            </a:r>
            <a:r>
              <a:rPr lang="en-US" sz="2000" dirty="0">
                <a:latin typeface="Arial" panose="020B0604020202020204" pitchFamily="34" charset="0"/>
                <a:cs typeface="Arial" panose="020B0604020202020204" pitchFamily="34" charset="0"/>
              </a:rPr>
              <a:t> (1~1.5 </a:t>
            </a:r>
            <a:r>
              <a:rPr lang="en-US" sz="2000" dirty="0" err="1">
                <a:latin typeface="Arial" panose="020B0604020202020204" pitchFamily="34" charset="0"/>
                <a:cs typeface="Arial" panose="020B0604020202020204" pitchFamily="34" charset="0"/>
              </a:rPr>
              <a:t>triệu</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pPr lvl="2"/>
            <a:r>
              <a:rPr lang="en-US" sz="2000" dirty="0">
                <a:latin typeface="Arial" panose="020B0604020202020204" pitchFamily="34" charset="0"/>
                <a:cs typeface="Arial" panose="020B0604020202020204" pitchFamily="34" charset="0"/>
              </a:rPr>
              <a:t>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lên</a:t>
            </a:r>
            <a:r>
              <a:rPr lang="en-US" sz="2000" dirty="0">
                <a:latin typeface="Arial" panose="020B0604020202020204" pitchFamily="34" charset="0"/>
                <a:cs typeface="Arial" panose="020B0604020202020204" pitchFamily="34" charset="0"/>
              </a:rPr>
              <a:t> store (</a:t>
            </a:r>
            <a:r>
              <a:rPr lang="en-US" sz="2000" dirty="0" err="1">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a:t>
            </a:r>
            <a:r>
              <a:rPr lang="en-US" sz="2000" dirty="0">
                <a:latin typeface="Arial" panose="020B0604020202020204" pitchFamily="34" charset="0"/>
                <a:cs typeface="Arial" panose="020B0604020202020204" pitchFamily="34" charset="0"/>
              </a:rPr>
              <a:t> google dev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25$)</a:t>
            </a:r>
            <a:endParaRPr lang="vi-VN" sz="2000" dirty="0">
              <a:latin typeface="Arial" panose="020B0604020202020204" pitchFamily="34" charset="0"/>
              <a:cs typeface="Arial" panose="020B0604020202020204" pitchFamily="34" charset="0"/>
            </a:endParaRPr>
          </a:p>
          <a:p>
            <a:pPr lvl="2"/>
            <a:r>
              <a:rPr lang="en-US" sz="2000" dirty="0">
                <a:latin typeface="Arial" panose="020B0604020202020204" pitchFamily="34" charset="0"/>
                <a:cs typeface="Arial" panose="020B0604020202020204" pitchFamily="34" charset="0"/>
              </a:rPr>
              <a:t>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server)</a:t>
            </a:r>
            <a:endParaRPr lang="vi-VN" sz="2000" dirty="0">
              <a:latin typeface="Arial" panose="020B0604020202020204" pitchFamily="34" charset="0"/>
              <a:cs typeface="Arial" panose="020B0604020202020204" pitchFamily="34" charset="0"/>
            </a:endParaRPr>
          </a:p>
          <a:p>
            <a:pPr lvl="2"/>
            <a:r>
              <a:rPr lang="en-US" sz="2000" dirty="0">
                <a:latin typeface="Arial" panose="020B0604020202020204" pitchFamily="34" charset="0"/>
                <a:cs typeface="Arial" panose="020B0604020202020204" pitchFamily="34" charset="0"/>
              </a:rPr>
              <a:t>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design UI</a:t>
            </a:r>
            <a:endParaRPr lang="vi-VN" sz="2000" dirty="0">
              <a:latin typeface="Arial" panose="020B0604020202020204" pitchFamily="34" charset="0"/>
              <a:cs typeface="Arial" panose="020B0604020202020204" pitchFamily="34" charset="0"/>
            </a:endParaRPr>
          </a:p>
          <a:p>
            <a:pPr lvl="3"/>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team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endParaRPr lang="vi-VN" sz="2000" dirty="0">
              <a:latin typeface="Arial" panose="020B0604020202020204" pitchFamily="34" charset="0"/>
              <a:cs typeface="Arial" panose="020B0604020202020204" pitchFamily="34" charset="0"/>
            </a:endParaRPr>
          </a:p>
          <a:p>
            <a:pPr lvl="3"/>
            <a:r>
              <a:rPr lang="en-US" sz="2000" dirty="0" err="1">
                <a:latin typeface="Arial" panose="020B0604020202020204" pitchFamily="34" charset="0"/>
                <a:cs typeface="Arial" panose="020B0604020202020204" pitchFamily="34" charset="0"/>
              </a:rPr>
              <a:t>Thuê</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UI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5~10 </a:t>
            </a:r>
            <a:r>
              <a:rPr lang="en-US" sz="2000" dirty="0" err="1">
                <a:latin typeface="Arial" panose="020B0604020202020204" pitchFamily="34" charset="0"/>
                <a:cs typeface="Arial" panose="020B0604020202020204" pitchFamily="34" charset="0"/>
              </a:rPr>
              <a:t>triệu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endParaRPr lang="vi-VN" sz="2000" dirty="0">
              <a:latin typeface="Arial" panose="020B0604020202020204" pitchFamily="34" charset="0"/>
              <a:cs typeface="Arial" panose="020B0604020202020204" pitchFamily="34" charset="0"/>
            </a:endParaRPr>
          </a:p>
          <a:p>
            <a:pPr lvl="2"/>
            <a:r>
              <a:rPr lang="en-US" sz="2000" dirty="0">
                <a:latin typeface="Arial" panose="020B0604020202020204" pitchFamily="34" charset="0"/>
                <a:cs typeface="Arial" panose="020B0604020202020204" pitchFamily="34" charset="0"/>
              </a:rPr>
              <a:t>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server (Azure) (5GB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2GB CSDL)</a:t>
            </a:r>
            <a:endParaRPr lang="vi-VN" sz="2000" dirty="0">
              <a:latin typeface="Arial" panose="020B0604020202020204" pitchFamily="34" charset="0"/>
              <a:cs typeface="Arial" panose="020B0604020202020204" pitchFamily="34" charset="0"/>
            </a:endParaRPr>
          </a:p>
          <a:p>
            <a:endParaRPr lang="vi-VN" sz="2000" dirty="0">
              <a:latin typeface="Arial" panose="020B0604020202020204" pitchFamily="34" charset="0"/>
              <a:cs typeface="Arial" panose="020B0604020202020204" pitchFamily="34" charset="0"/>
            </a:endParaRPr>
          </a:p>
        </p:txBody>
      </p:sp>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smtClean="0">
                <a:solidFill>
                  <a:srgbClr val="002060"/>
                </a:solidFill>
                <a:latin typeface="Arial" panose="020B0604020202020204" pitchFamily="34" charset="0"/>
                <a:cs typeface="Arial" panose="020B0604020202020204" pitchFamily="34" charset="0"/>
              </a:rPr>
              <a:t>5. Chi phí </a:t>
            </a:r>
            <a:r>
              <a:rPr lang="en-US" b="1" u="sng" dirty="0" err="1" smtClean="0">
                <a:solidFill>
                  <a:srgbClr val="002060"/>
                </a:solidFill>
                <a:latin typeface="Arial" panose="020B0604020202020204" pitchFamily="34" charset="0"/>
                <a:cs typeface="Arial" panose="020B0604020202020204" pitchFamily="34" charset="0"/>
              </a:rPr>
              <a:t>va</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gia</a:t>
            </a:r>
            <a:r>
              <a:rPr lang="en-US" b="1" u="sng" dirty="0" smtClean="0">
                <a:solidFill>
                  <a:srgbClr val="002060"/>
                </a:solidFill>
                <a:latin typeface="Arial" panose="020B0604020202020204" pitchFamily="34" charset="0"/>
                <a:cs typeface="Arial" panose="020B0604020202020204" pitchFamily="34" charset="0"/>
              </a:rPr>
              <a:t>́ cả</a:t>
            </a:r>
            <a:endParaRPr lang="vi-VN" b="1" u="sng"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293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0" y="0"/>
            <a:ext cx="10018713" cy="9939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smtClean="0">
                <a:solidFill>
                  <a:srgbClr val="002060"/>
                </a:solidFill>
                <a:latin typeface="Arial" panose="020B0604020202020204" pitchFamily="34" charset="0"/>
                <a:cs typeface="Arial" panose="020B0604020202020204" pitchFamily="34" charset="0"/>
              </a:rPr>
              <a:t>5. Chi phí </a:t>
            </a:r>
            <a:r>
              <a:rPr lang="en-US" b="1" u="sng" dirty="0" err="1" smtClean="0">
                <a:solidFill>
                  <a:srgbClr val="002060"/>
                </a:solidFill>
                <a:latin typeface="Arial" panose="020B0604020202020204" pitchFamily="34" charset="0"/>
                <a:cs typeface="Arial" panose="020B0604020202020204" pitchFamily="34" charset="0"/>
              </a:rPr>
              <a:t>va</a:t>
            </a:r>
            <a:r>
              <a:rPr lang="en-US" b="1" u="sng" dirty="0" smtClean="0">
                <a:solidFill>
                  <a:srgbClr val="002060"/>
                </a:solidFill>
                <a:latin typeface="Arial" panose="020B0604020202020204" pitchFamily="34" charset="0"/>
                <a:cs typeface="Arial" panose="020B0604020202020204" pitchFamily="34" charset="0"/>
              </a:rPr>
              <a:t>̀ </a:t>
            </a:r>
            <a:r>
              <a:rPr lang="en-US" b="1" u="sng" dirty="0" err="1" smtClean="0">
                <a:solidFill>
                  <a:srgbClr val="002060"/>
                </a:solidFill>
                <a:latin typeface="Arial" panose="020B0604020202020204" pitchFamily="34" charset="0"/>
                <a:cs typeface="Arial" panose="020B0604020202020204" pitchFamily="34" charset="0"/>
              </a:rPr>
              <a:t>gia</a:t>
            </a:r>
            <a:r>
              <a:rPr lang="en-US" b="1" u="sng" dirty="0" smtClean="0">
                <a:solidFill>
                  <a:srgbClr val="002060"/>
                </a:solidFill>
                <a:latin typeface="Arial" panose="020B0604020202020204" pitchFamily="34" charset="0"/>
                <a:cs typeface="Arial" panose="020B0604020202020204" pitchFamily="34" charset="0"/>
              </a:rPr>
              <a:t>́ cả</a:t>
            </a:r>
            <a:endParaRPr lang="vi-VN" b="1" u="sng" dirty="0">
              <a:solidFill>
                <a:srgbClr val="002060"/>
              </a:solidFill>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09391" y="993912"/>
            <a:ext cx="3604592" cy="5088835"/>
          </a:xfrm>
          <a:prstGeom prst="rect">
            <a:avLst/>
          </a:prstGeom>
        </p:spPr>
      </p:pic>
    </p:spTree>
    <p:extLst>
      <p:ext uri="{BB962C8B-B14F-4D97-AF65-F5344CB8AC3E}">
        <p14:creationId xmlns:p14="http://schemas.microsoft.com/office/powerpoint/2010/main" val="239266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40</TotalTime>
  <Words>1132</Words>
  <Application>Microsoft Office PowerPoint</Application>
  <PresentationFormat>Widescreen</PresentationFormat>
  <Paragraphs>176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Symbol</vt:lpstr>
      <vt:lpstr>Times New Roman</vt:lpstr>
      <vt:lpstr>Wingdings</vt:lpstr>
      <vt:lpstr>Parallax</vt:lpstr>
      <vt:lpstr>PowerPoint Presentation</vt:lpstr>
      <vt:lpstr>PowerPoint Presentation</vt:lpstr>
      <vt:lpstr>1. Thông tin nhóm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Duc Tien</dc:creator>
  <cp:lastModifiedBy>Pham Duc Tien</cp:lastModifiedBy>
  <cp:revision>6</cp:revision>
  <dcterms:created xsi:type="dcterms:W3CDTF">2016-12-31T11:45:43Z</dcterms:created>
  <dcterms:modified xsi:type="dcterms:W3CDTF">2016-12-31T12:25:49Z</dcterms:modified>
</cp:coreProperties>
</file>