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0166"/>
            <a:ext cx="12192000" cy="637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2305050"/>
            <a:ext cx="10420349" cy="1239839"/>
          </a:xfrm>
        </p:spPr>
        <p:txBody>
          <a:bodyPr>
            <a:noAutofit/>
          </a:bodyPr>
          <a:lstStyle>
            <a:lvl1pPr algn="r">
              <a:defRPr sz="4000" baseline="0"/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0903"/>
            <a:ext cx="1784231" cy="99024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38475" y="901361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1B8FA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Indruino</a:t>
            </a:r>
            <a:r>
              <a:rPr lang="en-US" sz="2400" b="1" dirty="0" smtClean="0">
                <a:solidFill>
                  <a:srgbClr val="1B8FA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 smtClean="0">
                <a:solidFill>
                  <a:srgbClr val="1B8FA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Co.,Ltd</a:t>
            </a:r>
            <a:endParaRPr lang="en-US" sz="2400" b="1" dirty="0">
              <a:solidFill>
                <a:srgbClr val="1B8FA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6724" y="3707608"/>
            <a:ext cx="3267075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781300" y="5163062"/>
            <a:ext cx="8572499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8086724" y="5323400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dirty="0" err="1" smtClean="0"/>
              <a:t>Indruino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: </a:t>
            </a:r>
            <a:r>
              <a:rPr lang="en-US" dirty="0" err="1" smtClean="0"/>
              <a:t>Indruino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010004"/>
            <a:ext cx="10420349" cy="990248"/>
          </a:xfrm>
        </p:spPr>
        <p:txBody>
          <a:bodyPr>
            <a:noAutofit/>
          </a:bodyPr>
          <a:lstStyle>
            <a:lvl1pPr algn="r">
              <a:defRPr sz="4000" baseline="0"/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0903"/>
            <a:ext cx="1784231" cy="99024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6724" y="2247901"/>
            <a:ext cx="3267075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294480"/>
            <a:ext cx="10420349" cy="619919"/>
          </a:xfrm>
        </p:spPr>
        <p:txBody>
          <a:bodyPr>
            <a:noAutofit/>
          </a:bodyPr>
          <a:lstStyle>
            <a:lvl1pPr algn="r">
              <a:defRPr sz="2000" baseline="0"/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12914"/>
            <a:ext cx="1083759" cy="601486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6724" y="906858"/>
            <a:ext cx="3267075" cy="221058"/>
          </a:xfrm>
        </p:spPr>
        <p:txBody>
          <a:bodyPr>
            <a:noAutofit/>
          </a:bodyPr>
          <a:lstStyle>
            <a:lvl1pPr marL="0" indent="0" algn="r">
              <a:buNone/>
              <a:defRPr sz="1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33450" y="1365251"/>
            <a:ext cx="10420349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933450" y="1681990"/>
            <a:ext cx="3562350" cy="4873625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05350" y="1681990"/>
            <a:ext cx="6648449" cy="4873625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30326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294480"/>
            <a:ext cx="10420349" cy="619919"/>
          </a:xfrm>
        </p:spPr>
        <p:txBody>
          <a:bodyPr>
            <a:noAutofit/>
          </a:bodyPr>
          <a:lstStyle>
            <a:lvl1pPr algn="r">
              <a:defRPr sz="2000" baseline="0"/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12914"/>
            <a:ext cx="1083759" cy="601486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6724" y="906858"/>
            <a:ext cx="3267075" cy="221058"/>
          </a:xfrm>
        </p:spPr>
        <p:txBody>
          <a:bodyPr>
            <a:noAutofit/>
          </a:bodyPr>
          <a:lstStyle>
            <a:lvl1pPr marL="0" indent="0" algn="r">
              <a:buNone/>
              <a:defRPr sz="1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33450" y="1365251"/>
            <a:ext cx="10420349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33451" y="1681990"/>
            <a:ext cx="3343276" cy="4873625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471987" y="1681990"/>
            <a:ext cx="3343276" cy="4873625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010523" y="1681990"/>
            <a:ext cx="3343276" cy="4873625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4965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933450" y="1681990"/>
            <a:ext cx="3343277" cy="4873625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294480"/>
            <a:ext cx="10420349" cy="619919"/>
          </a:xfrm>
        </p:spPr>
        <p:txBody>
          <a:bodyPr>
            <a:noAutofit/>
          </a:bodyPr>
          <a:lstStyle>
            <a:lvl1pPr algn="r">
              <a:defRPr sz="2000" baseline="0"/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12914"/>
            <a:ext cx="1083759" cy="601486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086724" y="906858"/>
            <a:ext cx="3267075" cy="221058"/>
          </a:xfrm>
        </p:spPr>
        <p:txBody>
          <a:bodyPr>
            <a:noAutofit/>
          </a:bodyPr>
          <a:lstStyle>
            <a:lvl1pPr marL="0" indent="0" algn="r">
              <a:buNone/>
              <a:defRPr sz="1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933450" y="1365251"/>
            <a:ext cx="10420349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010523" y="1681990"/>
            <a:ext cx="3343276" cy="4947410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471985" y="1681990"/>
            <a:ext cx="3343277" cy="4873625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0166"/>
            <a:ext cx="12192000" cy="63783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2305050"/>
            <a:ext cx="10420349" cy="1239839"/>
          </a:xfrm>
        </p:spPr>
        <p:txBody>
          <a:bodyPr>
            <a:noAutofit/>
          </a:bodyPr>
          <a:lstStyle>
            <a:lvl1pPr algn="r">
              <a:defRPr sz="4000" baseline="0"/>
            </a:lvl1pPr>
          </a:lstStyle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0903"/>
            <a:ext cx="1784231" cy="99024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6724" y="3978884"/>
            <a:ext cx="3267075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dirty="0" err="1" smtClean="0"/>
              <a:t>Indruino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: </a:t>
            </a:r>
            <a:r>
              <a:rPr lang="en-US" dirty="0" err="1" smtClean="0"/>
              <a:t>Indruino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781300" y="3828946"/>
            <a:ext cx="8572499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2" r:id="rId3"/>
    <p:sldLayoutId id="2147483649" r:id="rId4"/>
    <p:sldLayoutId id="2147483661" r:id="rId5"/>
    <p:sldLayoutId id="2147483650" r:id="rId6"/>
    <p:sldLayoutId id="2147483663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4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450" y="1423364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tử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r>
              <a:rPr lang="en-US" sz="2500" dirty="0" smtClean="0"/>
              <a:t> </a:t>
            </a:r>
            <a:r>
              <a:rPr lang="en-US" sz="2500" dirty="0" err="1" smtClean="0"/>
              <a:t>học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3896" y="2228907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Năm toán tử số học được hỗ trợ bởi ngôn ngữ là:</a:t>
            </a:r>
            <a:r>
              <a:rPr lang="en-US" sz="2000" dirty="0" smtClean="0"/>
              <a:t> </a:t>
            </a:r>
            <a:r>
              <a:rPr lang="vi-VN" sz="2000" dirty="0" smtClean="0"/>
              <a:t>cộng</a:t>
            </a:r>
            <a:r>
              <a:rPr lang="en-US" sz="2000" dirty="0" smtClean="0"/>
              <a:t> (+), </a:t>
            </a:r>
            <a:r>
              <a:rPr lang="en-US" sz="2000" dirty="0" err="1" smtClean="0"/>
              <a:t>trừ</a:t>
            </a:r>
            <a:r>
              <a:rPr lang="en-US" sz="2000" dirty="0" smtClean="0"/>
              <a:t> (-), </a:t>
            </a:r>
            <a:r>
              <a:rPr lang="en-US" sz="2000" dirty="0" err="1" smtClean="0"/>
              <a:t>nhân</a:t>
            </a:r>
            <a:r>
              <a:rPr lang="en-US" sz="2000" dirty="0" smtClean="0"/>
              <a:t> (*), chia (/), chia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r>
              <a:rPr lang="en-US" sz="2000" dirty="0" smtClean="0"/>
              <a:t> (%)</a:t>
            </a:r>
            <a:endParaRPr lang="vi-V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Thứ tự thực hiện các toán tử này giống như trong toán học.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Ví dụ</a:t>
            </a:r>
            <a:r>
              <a:rPr lang="en-US" sz="2000" dirty="0" smtClean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a = 11 % 3;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vi-VN" dirty="0" smtClean="0">
                <a:solidFill>
                  <a:srgbClr val="00B050"/>
                </a:solidFill>
              </a:rPr>
              <a:t> biến a sẽ mang giá trị 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thực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hiện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tử</a:t>
            </a:r>
            <a:r>
              <a:rPr lang="en-US" sz="2500" dirty="0" smtClean="0"/>
              <a:t> </a:t>
            </a:r>
            <a:r>
              <a:rPr lang="en-US" sz="2500" dirty="0" err="1" smtClean="0"/>
              <a:t>quan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49311" y="1612473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,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true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=</a:t>
            </a:r>
            <a:r>
              <a:rPr lang="en-US" sz="2000" dirty="0" smtClean="0"/>
              <a:t> </a:t>
            </a:r>
            <a:r>
              <a:rPr lang="vi-VN" sz="2000" dirty="0" smtClean="0"/>
              <a:t>=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!= Khác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 Lớn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 Nhỏ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&gt;= Lớn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&lt;= Nhỏ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Ví dụ: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(7 =</a:t>
            </a:r>
            <a:r>
              <a:rPr lang="en-US" dirty="0" smtClean="0"/>
              <a:t> </a:t>
            </a:r>
            <a:r>
              <a:rPr lang="vi-VN" dirty="0" smtClean="0"/>
              <a:t>= 5)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vi-VN" dirty="0" smtClean="0">
                <a:solidFill>
                  <a:srgbClr val="00B050"/>
                </a:solidFill>
              </a:rPr>
              <a:t>trả </a:t>
            </a:r>
            <a:r>
              <a:rPr lang="en-US" dirty="0" err="1" smtClean="0">
                <a:solidFill>
                  <a:srgbClr val="00B050"/>
                </a:solidFill>
              </a:rPr>
              <a:t>về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vi-VN" dirty="0" smtClean="0">
                <a:solidFill>
                  <a:srgbClr val="00B050"/>
                </a:solidFill>
              </a:rPr>
              <a:t>giá trị false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(6 &gt;= 6) </a:t>
            </a:r>
            <a:r>
              <a:rPr lang="en-US" dirty="0" smtClean="0">
                <a:solidFill>
                  <a:srgbClr val="00B050"/>
                </a:solidFill>
              </a:rPr>
              <a:t>//s</a:t>
            </a:r>
            <a:r>
              <a:rPr lang="vi-VN" dirty="0" smtClean="0">
                <a:solidFill>
                  <a:srgbClr val="00B050"/>
                </a:solidFill>
              </a:rPr>
              <a:t>ẽ trả giá trị true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Cho a=2, b=3 và c=6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b &gt;= c)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vi-VN" sz="2000" dirty="0" smtClean="0">
                <a:solidFill>
                  <a:srgbClr val="00B050"/>
                </a:solidFill>
              </a:rPr>
              <a:t>sẽ trả giá trị true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(b</a:t>
            </a:r>
            <a:r>
              <a:rPr lang="en-US" sz="2000" dirty="0" smtClean="0"/>
              <a:t> </a:t>
            </a:r>
            <a:r>
              <a:rPr lang="vi-VN" sz="2000" dirty="0" smtClean="0"/>
              <a:t>+</a:t>
            </a:r>
            <a:r>
              <a:rPr lang="en-US" sz="2000" dirty="0" smtClean="0"/>
              <a:t> </a:t>
            </a:r>
            <a:r>
              <a:rPr lang="vi-VN" sz="2000" dirty="0" smtClean="0"/>
              <a:t>4 </a:t>
            </a:r>
            <a:r>
              <a:rPr lang="en-US" sz="2000" dirty="0" smtClean="0"/>
              <a:t>&gt;</a:t>
            </a:r>
            <a:r>
              <a:rPr lang="vi-VN" sz="2000" dirty="0" smtClean="0"/>
              <a:t> 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c) </a:t>
            </a:r>
            <a:r>
              <a:rPr lang="en-US" sz="2000" dirty="0" smtClean="0">
                <a:solidFill>
                  <a:srgbClr val="00B050"/>
                </a:solidFill>
              </a:rPr>
              <a:t>//s</a:t>
            </a:r>
            <a:r>
              <a:rPr lang="vi-VN" sz="2000" dirty="0" smtClean="0">
                <a:solidFill>
                  <a:srgbClr val="00B050"/>
                </a:solidFill>
              </a:rPr>
              <a:t>ẽ trả giá trị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logic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57871" y="1828800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!</a:t>
            </a:r>
            <a:r>
              <a:rPr lang="en-US" sz="2000" dirty="0"/>
              <a:t> </a:t>
            </a:r>
            <a:r>
              <a:rPr lang="vi-VN" sz="2000" dirty="0"/>
              <a:t>Toán tử </a:t>
            </a:r>
            <a:r>
              <a:rPr lang="en-US" sz="2000" dirty="0"/>
              <a:t>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&amp;&amp;</a:t>
            </a:r>
            <a:r>
              <a:rPr lang="en-US" sz="2000" dirty="0"/>
              <a:t> :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|| </a:t>
            </a:r>
            <a:r>
              <a:rPr lang="en-US" sz="2000" dirty="0"/>
              <a:t>: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Toán tử logic &amp;&amp; và || được sử dụng khi tính toán hai biểu thức để lấy ra một kết quả duy nhất.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Ví dụ: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( (5 == 5) &amp;&amp; (3 &gt; 6) ) trả về false ( true &amp;&amp; false 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( (5 == 5) || (3 &gt; 6)) trả về true ( true || false 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dirty="0"/>
              <a:t>T</a:t>
            </a:r>
            <a:r>
              <a:rPr lang="vi-VN" sz="2800" dirty="0"/>
              <a:t>oán tử thao tác bit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3103" y="2108862"/>
            <a:ext cx="861087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000" dirty="0"/>
              <a:t>Các toán tử thao tác bit thay đổi các bit biểu diễn nhị phân của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endParaRPr lang="vi-VN" sz="2000" dirty="0"/>
          </a:p>
          <a:p>
            <a:pPr algn="l"/>
            <a:r>
              <a:rPr lang="vi-VN" sz="2000" b="1" dirty="0"/>
              <a:t>&amp;</a:t>
            </a:r>
            <a:r>
              <a:rPr lang="vi-VN" sz="2000" dirty="0"/>
              <a:t> </a:t>
            </a:r>
            <a:r>
              <a:rPr lang="en-US" sz="2000" dirty="0"/>
              <a:t>:</a:t>
            </a:r>
            <a:r>
              <a:rPr lang="vi-VN" sz="2000" dirty="0"/>
              <a:t>AND</a:t>
            </a:r>
          </a:p>
          <a:p>
            <a:pPr algn="l"/>
            <a:r>
              <a:rPr lang="vi-VN" sz="2000" b="1" dirty="0"/>
              <a:t>|</a:t>
            </a:r>
            <a:r>
              <a:rPr lang="vi-VN" sz="2000" dirty="0"/>
              <a:t> </a:t>
            </a:r>
            <a:r>
              <a:rPr lang="en-US" sz="2000" dirty="0"/>
              <a:t>:</a:t>
            </a:r>
            <a:r>
              <a:rPr lang="vi-VN" sz="2000" dirty="0"/>
              <a:t>OR</a:t>
            </a:r>
          </a:p>
          <a:p>
            <a:pPr algn="l"/>
            <a:r>
              <a:rPr lang="vi-VN" sz="2000" b="1" dirty="0"/>
              <a:t>^</a:t>
            </a:r>
            <a:r>
              <a:rPr lang="vi-VN" sz="2000" dirty="0"/>
              <a:t> </a:t>
            </a:r>
            <a:r>
              <a:rPr lang="en-US" sz="2000" dirty="0"/>
              <a:t>:E</a:t>
            </a:r>
            <a:r>
              <a:rPr lang="vi-VN" sz="2000" dirty="0"/>
              <a:t>xclusive OR</a:t>
            </a:r>
          </a:p>
          <a:p>
            <a:pPr algn="l"/>
            <a:r>
              <a:rPr lang="vi-VN" sz="2000" b="1" dirty="0"/>
              <a:t>~</a:t>
            </a:r>
            <a:r>
              <a:rPr lang="vi-VN" sz="2000" dirty="0"/>
              <a:t> </a:t>
            </a:r>
            <a:r>
              <a:rPr lang="en-US" sz="2000" dirty="0"/>
              <a:t>:</a:t>
            </a:r>
            <a:r>
              <a:rPr lang="vi-VN" sz="2000" dirty="0"/>
              <a:t>Đảo bit</a:t>
            </a:r>
          </a:p>
          <a:p>
            <a:pPr algn="l"/>
            <a:r>
              <a:rPr lang="vi-VN" sz="2000" b="1" dirty="0"/>
              <a:t>&lt;&lt;</a:t>
            </a:r>
            <a:r>
              <a:rPr lang="vi-VN" sz="2000" dirty="0"/>
              <a:t> </a:t>
            </a:r>
            <a:r>
              <a:rPr lang="en-US" sz="2000" dirty="0"/>
              <a:t>:</a:t>
            </a:r>
            <a:r>
              <a:rPr lang="vi-VN" sz="2000" dirty="0"/>
              <a:t>Dịch bit sang trái</a:t>
            </a:r>
          </a:p>
          <a:p>
            <a:pPr algn="l"/>
            <a:r>
              <a:rPr lang="vi-VN" sz="2000" b="1" dirty="0"/>
              <a:t>&gt;&gt;</a:t>
            </a:r>
            <a:r>
              <a:rPr lang="vi-VN" sz="2000" dirty="0"/>
              <a:t> </a:t>
            </a:r>
            <a:r>
              <a:rPr lang="en-US" sz="2000" dirty="0"/>
              <a:t>:</a:t>
            </a:r>
            <a:r>
              <a:rPr lang="vi-VN" sz="2000" dirty="0"/>
              <a:t>Dịch bit sang phải</a:t>
            </a:r>
            <a:endParaRPr lang="en-US" sz="2000" dirty="0"/>
          </a:p>
          <a:p>
            <a:pPr algn="l"/>
            <a:r>
              <a:rPr lang="en-US" sz="2000" dirty="0"/>
              <a:t>VD:</a:t>
            </a:r>
          </a:p>
          <a:p>
            <a:pPr lvl="1" algn="l"/>
            <a:r>
              <a:rPr lang="en-US" dirty="0"/>
              <a:t>(0x0F &amp; 0xAA)=0x0A </a:t>
            </a:r>
            <a:r>
              <a:rPr lang="en-US" dirty="0">
                <a:solidFill>
                  <a:srgbClr val="00B050"/>
                </a:solidFill>
              </a:rPr>
              <a:t>//0000.1111 &amp; 1010.1010 = 0000.1010</a:t>
            </a:r>
          </a:p>
          <a:p>
            <a:pPr lvl="1" algn="l"/>
            <a:r>
              <a:rPr lang="en-US" dirty="0"/>
              <a:t>~ 0xAA = 0x55 </a:t>
            </a:r>
            <a:r>
              <a:rPr lang="en-US" dirty="0">
                <a:solidFill>
                  <a:srgbClr val="00B050"/>
                </a:solidFill>
              </a:rPr>
              <a:t>// ~ 1010.1010 = 0101.0101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vi-VN" sz="2800" dirty="0"/>
              <a:t>Toán tử điều kiện ( ? )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57424" y="2310547"/>
            <a:ext cx="7772400" cy="3519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Toán tử điều kiện tính toán một biểu thức và trả về một giá trị khác tuỳ thuộc vào biểu thức đó là đúng hay sai.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2"/>
                </a:solidFill>
              </a:rPr>
              <a:t>Điều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kiện</a:t>
            </a:r>
            <a:r>
              <a:rPr lang="vi-VN" sz="2000" i="1" dirty="0">
                <a:solidFill>
                  <a:schemeClr val="accent2"/>
                </a:solidFill>
              </a:rPr>
              <a:t> ? </a:t>
            </a:r>
            <a:r>
              <a:rPr lang="en-US" sz="2000" i="1" dirty="0" err="1">
                <a:solidFill>
                  <a:schemeClr val="accent2"/>
                </a:solidFill>
              </a:rPr>
              <a:t>Kết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quả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vi-VN" sz="2000" i="1" dirty="0">
                <a:solidFill>
                  <a:schemeClr val="accent2"/>
                </a:solidFill>
              </a:rPr>
              <a:t>1 : </a:t>
            </a:r>
            <a:r>
              <a:rPr lang="en-US" sz="2000" i="1" dirty="0" err="1">
                <a:solidFill>
                  <a:schemeClr val="accent2"/>
                </a:solidFill>
              </a:rPr>
              <a:t>Kết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quả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vi-VN" sz="2000" i="1" dirty="0">
                <a:solidFill>
                  <a:schemeClr val="accent2"/>
                </a:solidFill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/>
              <a:t>Nếu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kiện</a:t>
            </a:r>
            <a:r>
              <a:rPr lang="vi-VN" sz="2000" b="1" dirty="0"/>
              <a:t> </a:t>
            </a:r>
            <a:r>
              <a:rPr lang="vi-VN" sz="2000" dirty="0"/>
              <a:t>là </a:t>
            </a:r>
            <a:r>
              <a:rPr lang="vi-VN" sz="2000" i="1" dirty="0"/>
              <a:t>true</a:t>
            </a:r>
            <a:r>
              <a:rPr lang="vi-VN" sz="2000" dirty="0"/>
              <a:t> thì giá trị trả về sẽ là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vi-VN" sz="2000" b="1" dirty="0"/>
              <a:t>1</a:t>
            </a:r>
            <a:r>
              <a:rPr lang="vi-VN" sz="2000" dirty="0"/>
              <a:t>, nếu không giá trị trả về là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vi-VN" sz="2000" b="1" dirty="0"/>
              <a:t>2</a:t>
            </a:r>
            <a:r>
              <a:rPr lang="vi-VN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7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5 ? 4 : 3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trả về 3 vì 7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</a:t>
            </a:r>
            <a:r>
              <a:rPr lang="vi-VN" dirty="0">
                <a:solidFill>
                  <a:srgbClr val="00B050"/>
                </a:solidFill>
              </a:rPr>
              <a:t> 5.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7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5</a:t>
            </a:r>
            <a:r>
              <a:rPr lang="en-US" dirty="0"/>
              <a:t> </a:t>
            </a:r>
            <a:r>
              <a:rPr lang="vi-VN" dirty="0"/>
              <a:t>+</a:t>
            </a:r>
            <a:r>
              <a:rPr lang="en-US" dirty="0"/>
              <a:t> </a:t>
            </a:r>
            <a:r>
              <a:rPr lang="vi-VN" dirty="0"/>
              <a:t>2 ? 4 : 3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trả về 4 vì 7 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vi-VN" dirty="0">
                <a:solidFill>
                  <a:srgbClr val="00B050"/>
                </a:solidFill>
              </a:rPr>
              <a:t> 5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2.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5</a:t>
            </a:r>
            <a:r>
              <a:rPr lang="en-US" dirty="0"/>
              <a:t> </a:t>
            </a:r>
            <a:r>
              <a:rPr lang="vi-VN" dirty="0"/>
              <a:t>&gt;</a:t>
            </a:r>
            <a:r>
              <a:rPr lang="en-US" dirty="0"/>
              <a:t> </a:t>
            </a:r>
            <a:r>
              <a:rPr lang="vi-VN" dirty="0"/>
              <a:t>3 ? a : b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trả về a, vì 5 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vi-VN" dirty="0">
                <a:solidFill>
                  <a:srgbClr val="00B050"/>
                </a:solidFill>
              </a:rPr>
              <a:t>3.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vi-VN" dirty="0"/>
              <a:t>&gt;</a:t>
            </a:r>
            <a:r>
              <a:rPr lang="en-US" dirty="0"/>
              <a:t> </a:t>
            </a:r>
            <a:r>
              <a:rPr lang="vi-VN" dirty="0"/>
              <a:t>b ? a : b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trả về giá trị lớn hơn, a hoặc b.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57424" y="2310547"/>
            <a:ext cx="7772400" cy="285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/>
              <a:t>Các toán tử gán phức hợp (+=, -=, *=, /=, %=, &gt;&gt;=, &lt;&lt;=, &amp;=, ^=, |=) 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value += increase;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value = value + increase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a -= 5;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 a = a - 5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a /= b;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a = a / 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price *= units + 1;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vi-VN" dirty="0">
                <a:solidFill>
                  <a:srgbClr val="00B050"/>
                </a:solidFill>
              </a:rPr>
              <a:t>price = price * (units + 1)</a:t>
            </a:r>
            <a:endParaRPr lang="vi-V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vi-VN" sz="2800" dirty="0"/>
              <a:t>Tăng </a:t>
            </a:r>
            <a:r>
              <a:rPr lang="en-US" sz="2800" dirty="0"/>
              <a:t>(++) </a:t>
            </a:r>
            <a:r>
              <a:rPr lang="vi-VN" sz="2800" dirty="0"/>
              <a:t>và giảm</a:t>
            </a:r>
            <a:r>
              <a:rPr lang="en-US" sz="2800" dirty="0"/>
              <a:t> (--)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57424" y="2004360"/>
            <a:ext cx="7772400" cy="4631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  <a:endParaRPr lang="vi-V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vi-VN" sz="2000" dirty="0"/>
              <a:t>++;</a:t>
            </a:r>
            <a:r>
              <a:rPr lang="en-US" sz="2000" dirty="0"/>
              <a:t> 		</a:t>
            </a:r>
            <a:r>
              <a:rPr lang="vi-VN" sz="2000" dirty="0"/>
              <a:t>a</a:t>
            </a:r>
            <a:r>
              <a:rPr lang="en-US" sz="2000" dirty="0"/>
              <a:t> </a:t>
            </a:r>
            <a:r>
              <a:rPr lang="vi-VN" sz="2000" dirty="0"/>
              <a:t>+=</a:t>
            </a:r>
            <a:r>
              <a:rPr lang="en-US" sz="2000" dirty="0"/>
              <a:t> </a:t>
            </a:r>
            <a:r>
              <a:rPr lang="vi-VN" sz="2000" dirty="0"/>
              <a:t>1</a:t>
            </a:r>
            <a:r>
              <a:rPr lang="en-US" sz="2000" dirty="0"/>
              <a:t>; 		</a:t>
            </a:r>
            <a:r>
              <a:rPr lang="vi-VN" sz="2000" dirty="0"/>
              <a:t>a</a:t>
            </a:r>
            <a:r>
              <a:rPr lang="en-US" sz="2000" dirty="0"/>
              <a:t> </a:t>
            </a:r>
            <a:r>
              <a:rPr lang="vi-VN" sz="2000" dirty="0"/>
              <a:t>=</a:t>
            </a:r>
            <a:r>
              <a:rPr lang="en-US" sz="2000" dirty="0"/>
              <a:t> </a:t>
            </a:r>
            <a:r>
              <a:rPr lang="vi-VN" sz="2000" dirty="0"/>
              <a:t>a</a:t>
            </a:r>
            <a:r>
              <a:rPr lang="en-US" sz="2000" dirty="0"/>
              <a:t> </a:t>
            </a:r>
            <a:r>
              <a:rPr lang="vi-VN" sz="2000" dirty="0"/>
              <a:t>+</a:t>
            </a:r>
            <a:r>
              <a:rPr lang="en-US" sz="2000" dirty="0"/>
              <a:t> </a:t>
            </a:r>
            <a:r>
              <a:rPr lang="vi-VN" sz="2000" dirty="0"/>
              <a:t>1;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-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vi-VN" dirty="0"/>
              <a:t>có thể viết trước tên biến (++</a:t>
            </a:r>
            <a:r>
              <a:rPr lang="en-US" dirty="0"/>
              <a:t> </a:t>
            </a:r>
            <a:r>
              <a:rPr lang="vi-VN" dirty="0"/>
              <a:t>a) hoặc sau (a</a:t>
            </a:r>
            <a:r>
              <a:rPr lang="en-US" dirty="0"/>
              <a:t> </a:t>
            </a:r>
            <a:r>
              <a:rPr lang="vi-VN" dirty="0"/>
              <a:t>++) 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Trong trường hợp tiền tố (++</a:t>
            </a:r>
            <a:r>
              <a:rPr lang="en-US" dirty="0"/>
              <a:t> </a:t>
            </a:r>
            <a:r>
              <a:rPr lang="vi-VN" dirty="0"/>
              <a:t>a) giá trị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vi-VN" dirty="0"/>
              <a:t>được tăng trước khi biểu thức được tính</a:t>
            </a:r>
            <a:r>
              <a:rPr lang="en-US" dirty="0"/>
              <a:t>, </a:t>
            </a:r>
            <a:r>
              <a:rPr lang="vi-VN" dirty="0"/>
              <a:t>giá trị đã tăng được sử dụng trong biểu thức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vi-VN" dirty="0"/>
              <a:t>rường hợp ngược lại (a</a:t>
            </a:r>
            <a:r>
              <a:rPr lang="en-US" dirty="0"/>
              <a:t> </a:t>
            </a:r>
            <a:r>
              <a:rPr lang="vi-VN" dirty="0"/>
              <a:t>++) giá trị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biến được tăng sau khi đã tính toán.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/>
              <a:t>Ví dụ 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vi-VN" dirty="0"/>
              <a:t>B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3;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A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++</a:t>
            </a:r>
            <a:r>
              <a:rPr lang="en-US" dirty="0"/>
              <a:t> </a:t>
            </a:r>
            <a:r>
              <a:rPr lang="vi-VN" dirty="0"/>
              <a:t>B;</a:t>
            </a:r>
            <a:r>
              <a:rPr lang="en-US" dirty="0"/>
              <a:t> //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  <a:r>
              <a:rPr lang="vi-VN" dirty="0"/>
              <a:t> A </a:t>
            </a:r>
            <a:r>
              <a:rPr lang="en-US" dirty="0"/>
              <a:t>=</a:t>
            </a:r>
            <a:r>
              <a:rPr lang="vi-VN" dirty="0"/>
              <a:t> 4, B </a:t>
            </a:r>
            <a:r>
              <a:rPr lang="en-US" dirty="0"/>
              <a:t>=</a:t>
            </a:r>
            <a:r>
              <a:rPr lang="vi-VN" dirty="0"/>
              <a:t> 4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/>
              <a:t>A</a:t>
            </a:r>
            <a:r>
              <a:rPr lang="en-US" dirty="0"/>
              <a:t> </a:t>
            </a:r>
            <a:r>
              <a:rPr lang="vi-VN" dirty="0"/>
              <a:t>=</a:t>
            </a:r>
            <a:r>
              <a:rPr lang="en-US" dirty="0"/>
              <a:t> </a:t>
            </a:r>
            <a:r>
              <a:rPr lang="vi-VN" dirty="0"/>
              <a:t>B</a:t>
            </a:r>
            <a:r>
              <a:rPr lang="en-US" dirty="0"/>
              <a:t> </a:t>
            </a:r>
            <a:r>
              <a:rPr lang="vi-VN" dirty="0"/>
              <a:t>++;</a:t>
            </a:r>
            <a:r>
              <a:rPr lang="en-US" dirty="0"/>
              <a:t> </a:t>
            </a:r>
            <a:r>
              <a:rPr lang="vi-VN" dirty="0"/>
              <a:t>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vi-VN" dirty="0"/>
              <a:t>A </a:t>
            </a:r>
            <a:r>
              <a:rPr lang="en-US" dirty="0"/>
              <a:t> = </a:t>
            </a:r>
            <a:r>
              <a:rPr lang="vi-VN" dirty="0"/>
              <a:t>3, B </a:t>
            </a:r>
            <a:r>
              <a:rPr lang="en-US" dirty="0"/>
              <a:t>=</a:t>
            </a:r>
            <a:r>
              <a:rPr lang="vi-VN" dirty="0"/>
              <a:t>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endParaRPr lang="en-US" sz="2500" dirty="0"/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598715" y="2023163"/>
            <a:ext cx="4724400" cy="4718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Hai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kể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kề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(VD: x *% 3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,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nằm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trái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Nếu muốn viết một biểu thức phức tạp mà không chắc lắm về thứ tự ưu tiên của các toán tử</a:t>
            </a:r>
            <a:r>
              <a:rPr lang="en-US" sz="2000" dirty="0" smtClean="0"/>
              <a:t>, ta</a:t>
            </a:r>
            <a:r>
              <a:rPr lang="vi-VN" sz="2000" dirty="0" smtClean="0"/>
              <a:t> nên sử dụng các ngoặc đơn.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vi-VN" sz="2000" dirty="0" smtClean="0"/>
              <a:t> sẽ giúp chương trình dễ đọc hơn.</a:t>
            </a:r>
            <a:endParaRPr lang="en-US" sz="2000" dirty="0"/>
          </a:p>
        </p:txBody>
      </p:sp>
      <p:sp>
        <p:nvSpPr>
          <p:cNvPr id="9" name="Content Placeholder 17"/>
          <p:cNvSpPr txBox="1">
            <a:spLocks/>
          </p:cNvSpPr>
          <p:nvPr/>
        </p:nvSpPr>
        <p:spPr>
          <a:xfrm>
            <a:off x="5843451" y="1735781"/>
            <a:ext cx="2895600" cy="471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()   [ ]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!      ++     --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*       /       %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+      -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&lt;&lt;    &gt;&gt;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&lt;     &lt;=    &gt;    &gt;=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==    !=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&amp;      ^       |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&amp;&amp;    ||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 smtClean="0"/>
              <a:t>=      +=     -=   *=     /=     %=</a:t>
            </a:r>
            <a:br>
              <a:rPr lang="en-US" dirty="0" smtClean="0"/>
            </a:br>
            <a:r>
              <a:rPr lang="en-US" dirty="0" smtClean="0"/>
              <a:t>&gt;&gt;=         &lt;&lt;=    &amp;=    ^=    |=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31745" y="2017421"/>
            <a:ext cx="7772400" cy="3677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23 + 5 % 3 / 2 &lt;&lt; 1.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B1: 23 + 2 / 2 &lt;&lt;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B2: 23 + 1 &lt;&lt; 1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B3: 23 + 2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B4: 25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tử</a:t>
            </a:r>
            <a:r>
              <a:rPr lang="en-US" sz="2500" dirty="0" smtClean="0"/>
              <a:t> </a:t>
            </a:r>
            <a:r>
              <a:rPr lang="en-US" sz="2500" dirty="0" err="1" smtClean="0"/>
              <a:t>quan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49311" y="1612473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,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true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=</a:t>
            </a:r>
            <a:r>
              <a:rPr lang="en-US" sz="2000" dirty="0" smtClean="0"/>
              <a:t> </a:t>
            </a:r>
            <a:r>
              <a:rPr lang="vi-VN" sz="2000" dirty="0" smtClean="0"/>
              <a:t>=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!= Khác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 Lớn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 Nhỏ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&gt;= Lớn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&lt;= Nhỏ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Ví dụ: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(7 =</a:t>
            </a:r>
            <a:r>
              <a:rPr lang="en-US" dirty="0" smtClean="0"/>
              <a:t> </a:t>
            </a:r>
            <a:r>
              <a:rPr lang="vi-VN" dirty="0" smtClean="0"/>
              <a:t>= 5)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vi-VN" dirty="0" smtClean="0">
                <a:solidFill>
                  <a:srgbClr val="00B050"/>
                </a:solidFill>
              </a:rPr>
              <a:t>trả </a:t>
            </a:r>
            <a:r>
              <a:rPr lang="en-US" dirty="0" err="1" smtClean="0">
                <a:solidFill>
                  <a:srgbClr val="00B050"/>
                </a:solidFill>
              </a:rPr>
              <a:t>về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vi-VN" dirty="0" smtClean="0">
                <a:solidFill>
                  <a:srgbClr val="00B050"/>
                </a:solidFill>
              </a:rPr>
              <a:t>giá trị false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(6 &gt;= 6) </a:t>
            </a:r>
            <a:r>
              <a:rPr lang="en-US" dirty="0" smtClean="0">
                <a:solidFill>
                  <a:srgbClr val="00B050"/>
                </a:solidFill>
              </a:rPr>
              <a:t>//s</a:t>
            </a:r>
            <a:r>
              <a:rPr lang="vi-VN" dirty="0" smtClean="0">
                <a:solidFill>
                  <a:srgbClr val="00B050"/>
                </a:solidFill>
              </a:rPr>
              <a:t>ẽ trả giá trị true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Cho a=2, b=3 và c=6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b &gt;= c)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vi-VN" sz="2000" dirty="0" smtClean="0">
                <a:solidFill>
                  <a:srgbClr val="00B050"/>
                </a:solidFill>
              </a:rPr>
              <a:t>sẽ trả giá trị true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(b</a:t>
            </a:r>
            <a:r>
              <a:rPr lang="en-US" sz="2000" dirty="0" smtClean="0"/>
              <a:t> </a:t>
            </a:r>
            <a:r>
              <a:rPr lang="vi-VN" sz="2000" dirty="0" smtClean="0"/>
              <a:t>+</a:t>
            </a:r>
            <a:r>
              <a:rPr lang="en-US" sz="2000" dirty="0" smtClean="0"/>
              <a:t> </a:t>
            </a:r>
            <a:r>
              <a:rPr lang="vi-VN" sz="2000" dirty="0" smtClean="0"/>
              <a:t>4 </a:t>
            </a:r>
            <a:r>
              <a:rPr lang="en-US" sz="2000" dirty="0" smtClean="0"/>
              <a:t>&gt;</a:t>
            </a:r>
            <a:r>
              <a:rPr lang="vi-VN" sz="2000" dirty="0" smtClean="0"/>
              <a:t> 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c) </a:t>
            </a:r>
            <a:r>
              <a:rPr lang="en-US" sz="2000" dirty="0" smtClean="0">
                <a:solidFill>
                  <a:srgbClr val="00B050"/>
                </a:solidFill>
              </a:rPr>
              <a:t>//s</a:t>
            </a:r>
            <a:r>
              <a:rPr lang="vi-VN" sz="2000" dirty="0" smtClean="0">
                <a:solidFill>
                  <a:srgbClr val="00B050"/>
                </a:solidFill>
              </a:rPr>
              <a:t>ẽ trả giá trị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5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VDK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900" dirty="0" err="1" smtClean="0"/>
              <a:t>Mở</a:t>
            </a:r>
            <a:r>
              <a:rPr lang="en-US" sz="3900" dirty="0" smtClean="0"/>
              <a:t> </a:t>
            </a:r>
            <a:r>
              <a:rPr lang="en-US" sz="3900" dirty="0" err="1" smtClean="0"/>
              <a:t>Đầu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17324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tử</a:t>
            </a:r>
            <a:r>
              <a:rPr lang="en-US" sz="2500" dirty="0" smtClean="0"/>
              <a:t> </a:t>
            </a:r>
            <a:r>
              <a:rPr lang="en-US" sz="2500" dirty="0" err="1" smtClean="0"/>
              <a:t>quan</a:t>
            </a:r>
            <a:r>
              <a:rPr lang="en-US" sz="2500" dirty="0" smtClean="0"/>
              <a:t> </a:t>
            </a:r>
            <a:r>
              <a:rPr lang="en-US" sz="2500" dirty="0" err="1" smtClean="0"/>
              <a:t>hệ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49311" y="1612473"/>
            <a:ext cx="77724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,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true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=</a:t>
            </a:r>
            <a:r>
              <a:rPr lang="en-US" sz="2000" dirty="0" smtClean="0"/>
              <a:t> </a:t>
            </a:r>
            <a:r>
              <a:rPr lang="vi-VN" sz="2000" dirty="0" smtClean="0"/>
              <a:t>=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!= Khác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 Lớn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 Nhỏ hơn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&gt;= Lớn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&lt;= Nhỏ hơn hoặc bằng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dirty="0" smtClean="0"/>
              <a:t>Ví dụ: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(7 =</a:t>
            </a:r>
            <a:r>
              <a:rPr lang="en-US" dirty="0" smtClean="0"/>
              <a:t> </a:t>
            </a:r>
            <a:r>
              <a:rPr lang="vi-VN" dirty="0" smtClean="0"/>
              <a:t>= 5)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vi-VN" dirty="0" smtClean="0">
                <a:solidFill>
                  <a:srgbClr val="00B050"/>
                </a:solidFill>
              </a:rPr>
              <a:t>trả </a:t>
            </a:r>
            <a:r>
              <a:rPr lang="en-US" dirty="0" err="1" smtClean="0">
                <a:solidFill>
                  <a:srgbClr val="00B050"/>
                </a:solidFill>
              </a:rPr>
              <a:t>về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vi-VN" dirty="0" smtClean="0">
                <a:solidFill>
                  <a:srgbClr val="00B050"/>
                </a:solidFill>
              </a:rPr>
              <a:t>giá trị false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(6 &gt;= 6) </a:t>
            </a:r>
            <a:r>
              <a:rPr lang="en-US" dirty="0" smtClean="0">
                <a:solidFill>
                  <a:srgbClr val="00B050"/>
                </a:solidFill>
              </a:rPr>
              <a:t>//s</a:t>
            </a:r>
            <a:r>
              <a:rPr lang="vi-VN" dirty="0" smtClean="0">
                <a:solidFill>
                  <a:srgbClr val="00B050"/>
                </a:solidFill>
              </a:rPr>
              <a:t>ẽ trả giá trị true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dirty="0" smtClean="0"/>
              <a:t>Cho a=2, b=3 và c=6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b &gt;= c)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vi-VN" sz="2000" dirty="0" smtClean="0">
                <a:solidFill>
                  <a:srgbClr val="00B050"/>
                </a:solidFill>
              </a:rPr>
              <a:t>sẽ trả giá trị true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vi-VN" sz="2000" dirty="0" smtClean="0"/>
              <a:t>(b</a:t>
            </a:r>
            <a:r>
              <a:rPr lang="en-US" sz="2000" dirty="0" smtClean="0"/>
              <a:t> </a:t>
            </a:r>
            <a:r>
              <a:rPr lang="vi-VN" sz="2000" dirty="0" smtClean="0"/>
              <a:t>+</a:t>
            </a:r>
            <a:r>
              <a:rPr lang="en-US" sz="2000" dirty="0" smtClean="0"/>
              <a:t> </a:t>
            </a:r>
            <a:r>
              <a:rPr lang="vi-VN" sz="2000" dirty="0" smtClean="0"/>
              <a:t>4 </a:t>
            </a:r>
            <a:r>
              <a:rPr lang="en-US" sz="2000" dirty="0" smtClean="0"/>
              <a:t>&gt;</a:t>
            </a:r>
            <a:r>
              <a:rPr lang="vi-VN" sz="2000" dirty="0" smtClean="0"/>
              <a:t> a</a:t>
            </a:r>
            <a:r>
              <a:rPr lang="en-US" sz="2000" dirty="0" smtClean="0"/>
              <a:t> </a:t>
            </a:r>
            <a:r>
              <a:rPr lang="vi-VN" sz="2000" dirty="0" smtClean="0"/>
              <a:t>*</a:t>
            </a:r>
            <a:r>
              <a:rPr lang="en-US" sz="2000" dirty="0" smtClean="0"/>
              <a:t> </a:t>
            </a:r>
            <a:r>
              <a:rPr lang="vi-VN" sz="2000" dirty="0" smtClean="0"/>
              <a:t>c) </a:t>
            </a:r>
            <a:r>
              <a:rPr lang="en-US" sz="2000" dirty="0" smtClean="0">
                <a:solidFill>
                  <a:srgbClr val="00B050"/>
                </a:solidFill>
              </a:rPr>
              <a:t>//s</a:t>
            </a:r>
            <a:r>
              <a:rPr lang="vi-VN" sz="2000" dirty="0" smtClean="0">
                <a:solidFill>
                  <a:srgbClr val="00B050"/>
                </a:solidFill>
              </a:rPr>
              <a:t>ẽ trả giá trị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87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9860" y="1763484"/>
            <a:ext cx="7772400" cy="3762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cs typeface="Courier New" pitchFamily="49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&gt;</a:t>
            </a:r>
            <a:endParaRPr lang="en-US" sz="2000" dirty="0">
              <a:cs typeface="Courier New" pitchFamily="49" charset="0"/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 main(</a:t>
            </a:r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)</a:t>
            </a:r>
          </a:p>
          <a:p>
            <a:pPr algn="l"/>
            <a:r>
              <a:rPr lang="en-US" sz="2000" dirty="0">
                <a:cs typeface="Courier New" pitchFamily="49" charset="0"/>
              </a:rPr>
              <a:t>{</a:t>
            </a:r>
          </a:p>
          <a:p>
            <a:pPr marL="274320" lvl="1" algn="l"/>
            <a:r>
              <a:rPr lang="en-US" dirty="0" err="1">
                <a:cs typeface="Courier New" pitchFamily="49" charset="0"/>
              </a:rPr>
              <a:t>printf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(“5 * 3 = %d"</a:t>
            </a:r>
            <a:r>
              <a:rPr lang="en-US" dirty="0">
                <a:cs typeface="Courier New" pitchFamily="49" charset="0"/>
              </a:rPr>
              <a:t>, 5 * 3);</a:t>
            </a:r>
          </a:p>
          <a:p>
            <a:pPr algn="l"/>
            <a:r>
              <a:rPr lang="en-US" sz="2000" dirty="0">
                <a:cs typeface="Courier New" pitchFamily="49" charset="0"/>
              </a:rPr>
              <a:t>}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Bài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r>
              <a:rPr lang="en-US" sz="2500" dirty="0" smtClean="0"/>
              <a:t> 1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080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Bài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r>
              <a:rPr lang="en-US" sz="2500" dirty="0" smtClean="0"/>
              <a:t> 1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9860" y="1763484"/>
            <a:ext cx="9407706" cy="4258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,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lục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, </a:t>
            </a:r>
            <a:r>
              <a:rPr lang="en-US" sz="2000" dirty="0" err="1"/>
              <a:t>bát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cs typeface="Courier New" pitchFamily="49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&gt;</a:t>
            </a:r>
          </a:p>
          <a:p>
            <a:pPr algn="l"/>
            <a:endParaRPr lang="en-US" sz="2000" dirty="0">
              <a:cs typeface="Courier New" pitchFamily="49" charset="0"/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 main(</a:t>
            </a:r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)</a:t>
            </a:r>
          </a:p>
          <a:p>
            <a:pPr algn="l"/>
            <a:r>
              <a:rPr lang="en-US" sz="2000" dirty="0">
                <a:cs typeface="Courier New" pitchFamily="49" charset="0"/>
              </a:rPr>
              <a:t>{</a:t>
            </a:r>
          </a:p>
          <a:p>
            <a:pPr marL="274320" lvl="1" algn="l"/>
            <a:r>
              <a:rPr lang="en-US" dirty="0" err="1">
                <a:solidFill>
                  <a:srgbClr val="00B0F0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x = 0x12;</a:t>
            </a:r>
          </a:p>
          <a:p>
            <a:pPr marL="274320" lvl="1" algn="l"/>
            <a:endParaRPr lang="en-US" dirty="0">
              <a:cs typeface="Courier New" pitchFamily="49" charset="0"/>
            </a:endParaRPr>
          </a:p>
          <a:p>
            <a:pPr marL="274320" lvl="1" algn="l"/>
            <a:r>
              <a:rPr lang="en-US" dirty="0" err="1">
                <a:cs typeface="Courier New" pitchFamily="49" charset="0"/>
              </a:rPr>
              <a:t>printf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("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Gia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tri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thap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phan: %d\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nThap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luc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phan: %x\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nBat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phan: %o"</a:t>
            </a:r>
            <a:r>
              <a:rPr lang="en-US" dirty="0">
                <a:cs typeface="Courier New" pitchFamily="49" charset="0"/>
              </a:rPr>
              <a:t>, x, x, </a:t>
            </a:r>
            <a:r>
              <a:rPr lang="en-US" dirty="0" smtClean="0">
                <a:cs typeface="Courier New" pitchFamily="49" charset="0"/>
              </a:rPr>
              <a:t>x);</a:t>
            </a:r>
            <a:endParaRPr lang="en-US" dirty="0">
              <a:cs typeface="Courier New" pitchFamily="49" charset="0"/>
            </a:endParaRPr>
          </a:p>
          <a:p>
            <a:pPr algn="l"/>
            <a:r>
              <a:rPr lang="en-US" sz="2000" dirty="0">
                <a:cs typeface="Courier New" pitchFamily="49" charset="0"/>
              </a:rPr>
              <a:t>}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04" y="1461462"/>
            <a:ext cx="8229600" cy="302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Bài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r>
              <a:rPr lang="en-US" sz="2500" dirty="0" smtClean="0"/>
              <a:t> 1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9860" y="1763484"/>
            <a:ext cx="9407706" cy="459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C,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cs typeface="Courier New" pitchFamily="49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&gt;</a:t>
            </a:r>
          </a:p>
          <a:p>
            <a:pPr algn="l"/>
            <a:endParaRPr lang="en-US" sz="2000" dirty="0">
              <a:cs typeface="Courier New" pitchFamily="49" charset="0"/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 main(</a:t>
            </a:r>
            <a:r>
              <a:rPr lang="en-US" sz="2000" dirty="0">
                <a:solidFill>
                  <a:srgbClr val="00B0F0"/>
                </a:solidFill>
                <a:cs typeface="Courier New" pitchFamily="49" charset="0"/>
              </a:rPr>
              <a:t>void</a:t>
            </a:r>
            <a:r>
              <a:rPr lang="en-US" sz="2000" dirty="0">
                <a:cs typeface="Courier New" pitchFamily="49" charset="0"/>
              </a:rPr>
              <a:t>)</a:t>
            </a:r>
          </a:p>
          <a:p>
            <a:pPr algn="l"/>
            <a:r>
              <a:rPr lang="en-US" sz="2000" dirty="0">
                <a:cs typeface="Courier New" pitchFamily="49" charset="0"/>
              </a:rPr>
              <a:t>{</a:t>
            </a:r>
          </a:p>
          <a:p>
            <a:pPr marL="274320" lvl="1" algn="l"/>
            <a:r>
              <a:rPr lang="en-US" dirty="0" err="1">
                <a:solidFill>
                  <a:srgbClr val="00B0F0"/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x, y;</a:t>
            </a:r>
          </a:p>
          <a:p>
            <a:pPr marL="274320" lvl="1" algn="l"/>
            <a:endParaRPr lang="en-US" dirty="0">
              <a:cs typeface="Courier New" pitchFamily="49" charset="0"/>
            </a:endParaRPr>
          </a:p>
          <a:p>
            <a:pPr marL="274320" lvl="1" algn="l"/>
            <a:r>
              <a:rPr lang="en-US" dirty="0">
                <a:cs typeface="Courier New" pitchFamily="49" charset="0"/>
              </a:rPr>
              <a:t>x = 13;</a:t>
            </a:r>
          </a:p>
          <a:p>
            <a:pPr marL="274320" lvl="1" algn="l"/>
            <a:r>
              <a:rPr lang="en-US" dirty="0">
                <a:cs typeface="Courier New" pitchFamily="49" charset="0"/>
              </a:rPr>
              <a:t>y = 8;</a:t>
            </a:r>
          </a:p>
          <a:p>
            <a:pPr marL="274320" lvl="1" algn="l"/>
            <a:r>
              <a:rPr lang="en-US" dirty="0" err="1">
                <a:cs typeface="Courier New" pitchFamily="49" charset="0"/>
              </a:rPr>
              <a:t>printf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(“x * y = %d"</a:t>
            </a:r>
            <a:r>
              <a:rPr lang="en-US" dirty="0">
                <a:cs typeface="Courier New" pitchFamily="49" charset="0"/>
              </a:rPr>
              <a:t>, x * y);</a:t>
            </a:r>
          </a:p>
          <a:p>
            <a:pPr algn="l"/>
            <a:r>
              <a:rPr lang="en-US" sz="2000" dirty="0">
                <a:cs typeface="Courier New" pitchFamily="49" charset="0"/>
              </a:rPr>
              <a:t>}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1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500" dirty="0" err="1"/>
              <a:t>Mở</a:t>
            </a:r>
            <a:r>
              <a:rPr lang="en-US" sz="2500" dirty="0"/>
              <a:t> </a:t>
            </a:r>
            <a:r>
              <a:rPr lang="en-US" sz="2500" dirty="0" err="1"/>
              <a:t>Đầu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762499" y="1769354"/>
            <a:ext cx="6648449" cy="4873625"/>
          </a:xfrm>
        </p:spPr>
        <p:txBody>
          <a:bodyPr>
            <a:normAutofit/>
          </a:bodyPr>
          <a:lstStyle/>
          <a:p>
            <a:r>
              <a:rPr lang="en-US" sz="2500" dirty="0" err="1"/>
              <a:t>Trang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kiến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chương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ngôn</a:t>
            </a:r>
            <a:r>
              <a:rPr lang="en-US" sz="2500" dirty="0"/>
              <a:t> </a:t>
            </a:r>
            <a:r>
              <a:rPr lang="en-US" sz="2500" dirty="0" err="1"/>
              <a:t>ngữ</a:t>
            </a:r>
            <a:r>
              <a:rPr lang="en-US" sz="2500" dirty="0"/>
              <a:t>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tử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ngôn</a:t>
            </a:r>
            <a:r>
              <a:rPr lang="en-US" sz="2500" dirty="0"/>
              <a:t> </a:t>
            </a:r>
            <a:r>
              <a:rPr lang="en-US" sz="2500" dirty="0" err="1"/>
              <a:t>ngữ</a:t>
            </a:r>
            <a:r>
              <a:rPr lang="en-US" sz="2500" dirty="0"/>
              <a:t> </a:t>
            </a:r>
            <a:r>
              <a:rPr lang="en-US" sz="2500" dirty="0" smtClean="0"/>
              <a:t>C</a:t>
            </a:r>
            <a:endParaRPr lang="en-US" sz="25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799" y="1434737"/>
            <a:ext cx="350737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3000" dirty="0" err="1" smtClean="0"/>
              <a:t>Mục</a:t>
            </a:r>
            <a:r>
              <a:rPr lang="en-US" sz="3000" dirty="0" smtClean="0"/>
              <a:t> </a:t>
            </a:r>
            <a:r>
              <a:rPr lang="en-US" sz="3000" dirty="0" err="1" smtClean="0"/>
              <a:t>tiêu</a:t>
            </a:r>
            <a:r>
              <a:rPr lang="en-US" sz="3000" dirty="0" smtClean="0"/>
              <a:t> </a:t>
            </a:r>
            <a:r>
              <a:rPr lang="en-US" sz="3000" dirty="0" err="1" smtClean="0"/>
              <a:t>bài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198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9074" y="906858"/>
            <a:ext cx="4519749" cy="399428"/>
          </a:xfrm>
        </p:spPr>
        <p:txBody>
          <a:bodyPr/>
          <a:lstStyle/>
          <a:p>
            <a:pPr lvl="1"/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chương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endParaRPr lang="en-US" sz="2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298" y="1476103"/>
            <a:ext cx="5219427" cy="4833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tập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tin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thư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viện</a:t>
            </a:r>
            <a:endParaRPr lang="en-US" sz="2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global;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toàn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cục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function1 (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prototype (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nguyên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mẫu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function2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hàm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global = 1;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0805" y="1476103"/>
            <a:ext cx="5219427" cy="4833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mỗi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chương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trình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phải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main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function1();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global = 2;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function1 (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thân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function1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local = 1;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function2();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110578"/>
              </p:ext>
            </p:extLst>
          </p:nvPr>
        </p:nvGraphicFramePr>
        <p:xfrm>
          <a:off x="2074817" y="1526777"/>
          <a:ext cx="3352800" cy="5161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#include &lt;stdio.h&gt;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unsigned char x;</a:t>
                      </a:r>
                    </a:p>
                    <a:p>
                      <a:pPr>
                        <a:buNone/>
                      </a:pP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y, 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void func1 (void);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void func2 (void)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… //các</a:t>
                      </a:r>
                      <a:r>
                        <a:rPr lang="en-US" sz="1400" baseline="0" smtClean="0">
                          <a:latin typeface="Courier New" pitchFamily="49" charset="0"/>
                          <a:cs typeface="Courier New" pitchFamily="49" charset="0"/>
                        </a:rPr>
                        <a:t> câu lệnh</a:t>
                      </a:r>
                      <a:endParaRPr lang="en-US" sz="140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char func3 (void)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 long tmp =</a:t>
                      </a:r>
                      <a:r>
                        <a:rPr lang="en-US" sz="1400" baseline="0" smtClean="0"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… //các câu lệnh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void main(void)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>
                        <a:buNone/>
                      </a:pPr>
                      <a:r>
                        <a:rPr lang="en-US" sz="140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void func1 (void)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961017" y="1526777"/>
            <a:ext cx="3733800" cy="381000"/>
          </a:xfrm>
          <a:prstGeom prst="wedgeRectCallout">
            <a:avLst>
              <a:gd name="adj1" fmla="val -63609"/>
              <a:gd name="adj2" fmla="val -11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tập tin thư viện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961017" y="2060177"/>
            <a:ext cx="3733800" cy="381000"/>
          </a:xfrm>
          <a:prstGeom prst="wedgeRectCallout">
            <a:avLst>
              <a:gd name="adj1" fmla="val -63609"/>
              <a:gd name="adj2" fmla="val -11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biến toàn cục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61017" y="3431777"/>
            <a:ext cx="3733800" cy="381000"/>
          </a:xfrm>
          <a:prstGeom prst="wedgeRectCallout">
            <a:avLst>
              <a:gd name="adj1" fmla="val -65895"/>
              <a:gd name="adj2" fmla="val 24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961017" y="4727177"/>
            <a:ext cx="3733800" cy="381000"/>
          </a:xfrm>
          <a:prstGeom prst="wedgeRectCallout">
            <a:avLst>
              <a:gd name="adj1" fmla="val -64589"/>
              <a:gd name="adj2" fmla="val 529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chương trình chính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961017" y="5260577"/>
            <a:ext cx="3733800" cy="685800"/>
          </a:xfrm>
          <a:prstGeom prst="wedgeRectCallout">
            <a:avLst>
              <a:gd name="adj1" fmla="val -63609"/>
              <a:gd name="adj2" fmla="val -11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Mỗi chương trình bắt buộc phải có một hàm main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961017" y="3965177"/>
            <a:ext cx="3733800" cy="381000"/>
          </a:xfrm>
          <a:prstGeom prst="wedgeRectCallout">
            <a:avLst>
              <a:gd name="adj1" fmla="val -110630"/>
              <a:gd name="adj2" fmla="val 177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biến cục bộ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961017" y="2593577"/>
            <a:ext cx="3733800" cy="609600"/>
          </a:xfrm>
          <a:prstGeom prst="wedgeRectCallout">
            <a:avLst>
              <a:gd name="adj1" fmla="val -64262"/>
              <a:gd name="adj2" fmla="val -33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prototype cho chương trình con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961017" y="6098777"/>
            <a:ext cx="3733800" cy="381000"/>
          </a:xfrm>
          <a:prstGeom prst="wedgeRectCallout">
            <a:avLst>
              <a:gd name="adj1" fmla="val -65895"/>
              <a:gd name="adj2" fmla="val 241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 báo chương trình con</a:t>
            </a:r>
            <a:endParaRPr lang="en-US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289074" y="906858"/>
            <a:ext cx="4519749" cy="399428"/>
          </a:xfrm>
        </p:spPr>
        <p:txBody>
          <a:bodyPr/>
          <a:lstStyle/>
          <a:p>
            <a:pPr lvl="1"/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chương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242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1600200"/>
            <a:ext cx="10711543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câu</a:t>
            </a:r>
            <a:r>
              <a:rPr lang="en-US" sz="2500" dirty="0" smtClean="0"/>
              <a:t> </a:t>
            </a:r>
            <a:r>
              <a:rPr lang="en-US" sz="2500" dirty="0" err="1" smtClean="0"/>
              <a:t>lệnh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</a:t>
            </a:r>
            <a:r>
              <a:rPr lang="en-US" sz="2500" dirty="0" err="1" smtClean="0"/>
              <a:t>chính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gọi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con </a:t>
            </a:r>
            <a:r>
              <a:rPr lang="en-US" sz="2500" dirty="0" err="1" smtClean="0"/>
              <a:t>đã</a:t>
            </a:r>
            <a:r>
              <a:rPr lang="en-US" sz="2500" dirty="0" smtClean="0"/>
              <a:t> </a:t>
            </a:r>
            <a:r>
              <a:rPr lang="en-US" sz="2500" dirty="0" err="1" smtClean="0"/>
              <a:t>khai</a:t>
            </a:r>
            <a:r>
              <a:rPr lang="en-US" sz="2500" dirty="0" smtClean="0"/>
              <a:t> </a:t>
            </a:r>
            <a:r>
              <a:rPr lang="en-US" sz="2500" dirty="0" err="1" smtClean="0"/>
              <a:t>báo</a:t>
            </a:r>
            <a:r>
              <a:rPr lang="en-US" sz="2500" dirty="0" smtClean="0"/>
              <a:t> </a:t>
            </a:r>
            <a:r>
              <a:rPr lang="en-US" sz="2500" dirty="0" err="1" smtClean="0"/>
              <a:t>hoặc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/>
              <a:t>Hàm</a:t>
            </a:r>
            <a:r>
              <a:rPr lang="en-US" sz="2500" dirty="0" smtClean="0"/>
              <a:t> </a:t>
            </a:r>
            <a:r>
              <a:rPr lang="en-US" sz="2500" dirty="0" err="1" smtClean="0"/>
              <a:t>chính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con </a:t>
            </a:r>
            <a:r>
              <a:rPr lang="en-US" sz="2500" dirty="0" err="1" smtClean="0"/>
              <a:t>chỉ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gọi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khai</a:t>
            </a:r>
            <a:r>
              <a:rPr lang="en-US" sz="2500" dirty="0" smtClean="0"/>
              <a:t> </a:t>
            </a:r>
            <a:r>
              <a:rPr lang="en-US" sz="2500" dirty="0" err="1" smtClean="0"/>
              <a:t>báo</a:t>
            </a:r>
            <a:r>
              <a:rPr lang="en-US" sz="2500" dirty="0" smtClean="0"/>
              <a:t> </a:t>
            </a:r>
            <a:r>
              <a:rPr lang="en-US" sz="2500" dirty="0" err="1" smtClean="0"/>
              <a:t>phía</a:t>
            </a:r>
            <a:r>
              <a:rPr lang="en-US" sz="2500" dirty="0" smtClean="0"/>
              <a:t> </a:t>
            </a:r>
            <a:r>
              <a:rPr lang="en-US" sz="2500" dirty="0" err="1" smtClean="0"/>
              <a:t>trên</a:t>
            </a:r>
            <a:r>
              <a:rPr lang="en-US" sz="2500" dirty="0" smtClean="0"/>
              <a:t> </a:t>
            </a:r>
            <a:r>
              <a:rPr lang="en-US" sz="2500" dirty="0" err="1" smtClean="0"/>
              <a:t>nó</a:t>
            </a:r>
            <a:r>
              <a:rPr lang="en-US" sz="25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câu</a:t>
            </a:r>
            <a:r>
              <a:rPr lang="en-US" sz="2500" dirty="0" smtClean="0"/>
              <a:t> </a:t>
            </a:r>
            <a:r>
              <a:rPr lang="en-US" sz="2500" dirty="0" err="1" smtClean="0"/>
              <a:t>lệnh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C </a:t>
            </a:r>
            <a:r>
              <a:rPr lang="en-US" sz="2500" dirty="0" err="1" smtClean="0"/>
              <a:t>kết</a:t>
            </a:r>
            <a:r>
              <a:rPr lang="en-US" sz="2500" dirty="0" smtClean="0"/>
              <a:t> </a:t>
            </a:r>
            <a:r>
              <a:rPr lang="en-US" sz="2500" dirty="0" err="1" smtClean="0"/>
              <a:t>thúc</a:t>
            </a:r>
            <a:r>
              <a:rPr lang="en-US" sz="2500" dirty="0" smtClean="0"/>
              <a:t> </a:t>
            </a:r>
            <a:r>
              <a:rPr lang="en-US" sz="2500" dirty="0" err="1" smtClean="0"/>
              <a:t>bằng</a:t>
            </a:r>
            <a:r>
              <a:rPr lang="en-US" sz="2500" dirty="0" smtClean="0"/>
              <a:t> </a:t>
            </a:r>
            <a:r>
              <a:rPr lang="en-US" sz="2500" dirty="0" err="1" smtClean="0"/>
              <a:t>dấu</a:t>
            </a:r>
            <a:r>
              <a:rPr lang="en-US" sz="2500" dirty="0" smtClean="0"/>
              <a:t> </a:t>
            </a:r>
            <a:r>
              <a:rPr lang="en-US" sz="2500" b="1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lời</a:t>
            </a:r>
            <a:r>
              <a:rPr lang="en-US" sz="2500" dirty="0" smtClean="0"/>
              <a:t> </a:t>
            </a:r>
            <a:r>
              <a:rPr lang="en-US" sz="2500" dirty="0" err="1" smtClean="0"/>
              <a:t>gọi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con </a:t>
            </a:r>
            <a:r>
              <a:rPr lang="en-US" sz="2500" dirty="0" err="1" smtClean="0"/>
              <a:t>nào</a:t>
            </a:r>
            <a:r>
              <a:rPr lang="en-US" sz="2500" dirty="0" smtClean="0"/>
              <a:t> </a:t>
            </a:r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chương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nhảy</a:t>
            </a:r>
            <a:r>
              <a:rPr lang="en-US" sz="2500" dirty="0" smtClean="0"/>
              <a:t> </a:t>
            </a:r>
            <a:r>
              <a:rPr lang="en-US" sz="2500" dirty="0" err="1" smtClean="0"/>
              <a:t>đến</a:t>
            </a:r>
            <a:r>
              <a:rPr lang="en-US" sz="2500" dirty="0" smtClean="0"/>
              <a:t> </a:t>
            </a:r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con </a:t>
            </a:r>
            <a:r>
              <a:rPr lang="en-US" sz="2500" dirty="0" err="1" smtClean="0"/>
              <a:t>đó</a:t>
            </a:r>
            <a:r>
              <a:rPr lang="en-US" sz="2500" dirty="0" smtClean="0"/>
              <a:t>. </a:t>
            </a:r>
            <a:r>
              <a:rPr lang="en-US" sz="2500" dirty="0" err="1" smtClean="0"/>
              <a:t>Sau</a:t>
            </a:r>
            <a:r>
              <a:rPr lang="en-US" sz="2500" dirty="0" smtClean="0"/>
              <a:t> </a:t>
            </a:r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xong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nhảy</a:t>
            </a:r>
            <a:r>
              <a:rPr lang="en-US" sz="2500" dirty="0" smtClean="0"/>
              <a:t> </a:t>
            </a:r>
            <a:r>
              <a:rPr lang="en-US" sz="2500" dirty="0" err="1" smtClean="0"/>
              <a:t>về</a:t>
            </a:r>
            <a:r>
              <a:rPr lang="en-US" sz="2500" dirty="0" smtClean="0"/>
              <a:t> </a:t>
            </a:r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tiếp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hàm</a:t>
            </a:r>
            <a:r>
              <a:rPr lang="en-US" sz="2500" dirty="0" smtClean="0"/>
              <a:t> </a:t>
            </a:r>
            <a:r>
              <a:rPr lang="en-US" sz="2500" dirty="0" err="1" smtClean="0"/>
              <a:t>hoặc</a:t>
            </a:r>
            <a:r>
              <a:rPr lang="en-US" sz="2500" dirty="0" smtClean="0"/>
              <a:t> </a:t>
            </a:r>
            <a:r>
              <a:rPr lang="en-US" sz="2500" dirty="0" err="1" smtClean="0"/>
              <a:t>câu</a:t>
            </a:r>
            <a:r>
              <a:rPr lang="en-US" sz="2500" dirty="0" smtClean="0"/>
              <a:t> </a:t>
            </a:r>
            <a:r>
              <a:rPr lang="en-US" sz="2500" dirty="0" err="1" smtClean="0"/>
              <a:t>lệnh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chương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chính</a:t>
            </a:r>
            <a:r>
              <a:rPr lang="en-US" sz="25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err="1" smtClean="0"/>
              <a:t>Đặt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lời</a:t>
            </a:r>
            <a:r>
              <a:rPr lang="en-US" sz="2500" dirty="0" smtClean="0"/>
              <a:t> </a:t>
            </a:r>
            <a:r>
              <a:rPr lang="en-US" sz="2500" dirty="0" err="1" smtClean="0"/>
              <a:t>giải</a:t>
            </a:r>
            <a:r>
              <a:rPr lang="en-US" sz="2500" dirty="0" smtClean="0"/>
              <a:t> </a:t>
            </a:r>
            <a:r>
              <a:rPr lang="en-US" sz="2500" dirty="0" err="1" smtClean="0"/>
              <a:t>thích</a:t>
            </a:r>
            <a:r>
              <a:rPr lang="en-US" sz="2500" dirty="0" smtClean="0"/>
              <a:t> </a:t>
            </a:r>
            <a:r>
              <a:rPr lang="en-US" sz="2500" dirty="0" err="1" smtClean="0"/>
              <a:t>bằng</a:t>
            </a:r>
            <a:r>
              <a:rPr lang="en-US" sz="2500" dirty="0" smtClean="0"/>
              <a:t> </a:t>
            </a:r>
            <a:r>
              <a:rPr lang="en-US" sz="2500" dirty="0" err="1" smtClean="0"/>
              <a:t>dấu</a:t>
            </a:r>
            <a:r>
              <a:rPr lang="en-US" sz="2500" dirty="0" smtClean="0"/>
              <a:t> </a:t>
            </a:r>
            <a:r>
              <a:rPr lang="en-US" sz="2500" b="1" dirty="0" smtClean="0"/>
              <a:t>// </a:t>
            </a:r>
            <a:r>
              <a:rPr lang="en-US" sz="2500" dirty="0" err="1" smtClean="0"/>
              <a:t>hoặc</a:t>
            </a:r>
            <a:r>
              <a:rPr lang="en-US" sz="2500" dirty="0" smtClean="0"/>
              <a:t> </a:t>
            </a:r>
            <a:r>
              <a:rPr lang="en-US" sz="2500" b="1" dirty="0" smtClean="0"/>
              <a:t>/* …*/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289074" y="906858"/>
            <a:ext cx="4519749" cy="399428"/>
          </a:xfrm>
        </p:spPr>
        <p:txBody>
          <a:bodyPr/>
          <a:lstStyle/>
          <a:p>
            <a:pPr lvl="1"/>
            <a:r>
              <a:rPr lang="en-US" sz="2500" dirty="0" err="1"/>
              <a:t>Cấu</a:t>
            </a:r>
            <a:r>
              <a:rPr lang="en-US" sz="2500" dirty="0"/>
              <a:t> </a:t>
            </a:r>
            <a:r>
              <a:rPr lang="en-US" sz="2500" dirty="0" err="1"/>
              <a:t>trúc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chương</a:t>
            </a:r>
            <a:r>
              <a:rPr lang="en-US" sz="2500" dirty="0"/>
              <a:t> </a:t>
            </a:r>
            <a:r>
              <a:rPr lang="en-US" sz="2500" dirty="0" err="1"/>
              <a:t>trình</a:t>
            </a:r>
            <a:r>
              <a:rPr lang="en-US" sz="2500" dirty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295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7110" y="906858"/>
            <a:ext cx="5096690" cy="399428"/>
          </a:xfrm>
        </p:spPr>
        <p:txBody>
          <a:bodyPr/>
          <a:lstStyle/>
          <a:p>
            <a:pPr lvl="1"/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ngôn</a:t>
            </a:r>
            <a:r>
              <a:rPr lang="en-US" sz="2500" dirty="0"/>
              <a:t> </a:t>
            </a:r>
            <a:r>
              <a:rPr lang="en-US" sz="2500" dirty="0" err="1"/>
              <a:t>ngữ</a:t>
            </a:r>
            <a:r>
              <a:rPr lang="en-US" sz="2500" dirty="0"/>
              <a:t> C</a:t>
            </a:r>
            <a:endParaRPr lang="en-US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0343" y="130628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kiểu</a:t>
            </a:r>
            <a:r>
              <a:rPr lang="en-US" sz="2500" dirty="0" smtClean="0"/>
              <a:t> </a:t>
            </a:r>
            <a:r>
              <a:rPr lang="en-US" sz="2500" dirty="0" err="1" smtClean="0"/>
              <a:t>biến</a:t>
            </a:r>
            <a:endParaRPr lang="en-US" sz="25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62699"/>
              </p:ext>
            </p:extLst>
          </p:nvPr>
        </p:nvGraphicFramePr>
        <p:xfrm>
          <a:off x="1240971" y="2066834"/>
          <a:ext cx="9470572" cy="458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74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Kiểu</a:t>
                      </a:r>
                      <a:r>
                        <a:rPr lang="en-US" sz="1600" baseline="0" smtClean="0"/>
                        <a:t> biến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Độ</a:t>
                      </a:r>
                      <a:r>
                        <a:rPr lang="en-US" sz="1600" baseline="0" smtClean="0"/>
                        <a:t> dài (bit)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Miền</a:t>
                      </a:r>
                      <a:r>
                        <a:rPr lang="en-US" sz="1600" baseline="0" smtClean="0"/>
                        <a:t> giá trị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bool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TRUE,</a:t>
                      </a:r>
                      <a:r>
                        <a:rPr lang="en-US" sz="1600" baseline="0" smtClean="0"/>
                        <a:t> FALSE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(signed) char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-128 … +127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unsigned</a:t>
                      </a:r>
                      <a:r>
                        <a:rPr lang="en-US" sz="1600" baseline="0" smtClean="0"/>
                        <a:t> char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… 255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(signed) short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-32,768 … 32,767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unsigned short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 … 65,535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(signed)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… +2,147,483,647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unsigned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… 4,294,967,295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(signed) long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… +2,147,483,647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unsigned long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… 4,294,967,295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float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3.4E–38</a:t>
                      </a:r>
                      <a:r>
                        <a:rPr kumimoji="0" lang="en-US" sz="16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3.4E+38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1.7E–308 … 1.7E+308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474">
                <a:tc>
                  <a:txBody>
                    <a:bodyPr/>
                    <a:lstStyle/>
                    <a:p>
                      <a:r>
                        <a:rPr lang="en-US" sz="1600" smtClean="0"/>
                        <a:t>long 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3.4E–4932 … 1.1E+4932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3450" y="1526777"/>
            <a:ext cx="8229600" cy="522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47861" y="1918664"/>
            <a:ext cx="7772400" cy="463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i="1" dirty="0" err="1" smtClean="0">
                <a:solidFill>
                  <a:schemeClr val="accent2"/>
                </a:solidFill>
              </a:rPr>
              <a:t>Kiểu</a:t>
            </a:r>
            <a:r>
              <a:rPr lang="en-US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i="1" dirty="0" err="1" smtClean="0">
                <a:solidFill>
                  <a:schemeClr val="accent2"/>
                </a:solidFill>
              </a:rPr>
              <a:t>biến</a:t>
            </a:r>
            <a:r>
              <a:rPr lang="en-US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b="1" i="1" dirty="0" err="1" smtClean="0">
                <a:solidFill>
                  <a:schemeClr val="accent2"/>
                </a:solidFill>
              </a:rPr>
              <a:t>Tên</a:t>
            </a:r>
            <a:r>
              <a:rPr lang="en-US" sz="2200" b="1" i="1" dirty="0" smtClean="0">
                <a:solidFill>
                  <a:schemeClr val="accent2"/>
                </a:solidFill>
              </a:rPr>
              <a:t> </a:t>
            </a:r>
            <a:r>
              <a:rPr lang="en-US" sz="2200" b="1" i="1" dirty="0" err="1" smtClean="0">
                <a:solidFill>
                  <a:schemeClr val="accent2"/>
                </a:solidFill>
              </a:rPr>
              <a:t>biến</a:t>
            </a:r>
            <a:endParaRPr lang="en-US" sz="2200" b="1" i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 smtClean="0"/>
              <a:t>unsigned char</a:t>
            </a:r>
            <a:r>
              <a:rPr lang="en-US" sz="2200" dirty="0" smtClean="0"/>
              <a:t> </a:t>
            </a:r>
            <a:r>
              <a:rPr lang="en-US" sz="2200" dirty="0" err="1" smtClean="0"/>
              <a:t>tmp</a:t>
            </a:r>
            <a:r>
              <a:rPr lang="en-US" sz="2200" dirty="0" smtClean="0"/>
              <a:t>; </a:t>
            </a:r>
            <a:r>
              <a:rPr lang="en-US" sz="2200" dirty="0" smtClean="0">
                <a:solidFill>
                  <a:srgbClr val="00B050"/>
                </a:solidFill>
              </a:rPr>
              <a:t>// </a:t>
            </a:r>
            <a:r>
              <a:rPr lang="en-US" sz="2200" dirty="0" err="1" smtClean="0">
                <a:solidFill>
                  <a:srgbClr val="00B050"/>
                </a:solidFill>
              </a:rPr>
              <a:t>biến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kiểu</a:t>
            </a:r>
            <a:r>
              <a:rPr lang="en-US" sz="2200" dirty="0" smtClean="0">
                <a:solidFill>
                  <a:srgbClr val="00B050"/>
                </a:solidFill>
              </a:rPr>
              <a:t> char </a:t>
            </a:r>
            <a:r>
              <a:rPr lang="en-US" sz="2200" dirty="0" err="1" smtClean="0">
                <a:solidFill>
                  <a:srgbClr val="00B050"/>
                </a:solidFill>
              </a:rPr>
              <a:t>không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dấu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ngay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 smtClean="0"/>
              <a:t>unsigned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dirty="0" err="1" smtClean="0"/>
              <a:t>day_of_week</a:t>
            </a:r>
            <a:r>
              <a:rPr lang="en-US" sz="2200" dirty="0" smtClean="0"/>
              <a:t> = 7; </a:t>
            </a:r>
            <a:r>
              <a:rPr lang="en-US" sz="2200" dirty="0" smtClean="0">
                <a:solidFill>
                  <a:srgbClr val="00B050"/>
                </a:solidFill>
              </a:rPr>
              <a:t>// </a:t>
            </a:r>
            <a:r>
              <a:rPr lang="en-US" sz="2200" dirty="0" err="1" smtClean="0">
                <a:solidFill>
                  <a:srgbClr val="00B050"/>
                </a:solidFill>
              </a:rPr>
              <a:t>biến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kiểu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int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có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dấu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lúc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 smtClean="0"/>
              <a:t>signed char</a:t>
            </a:r>
            <a:r>
              <a:rPr lang="en-US" sz="2200" dirty="0" smtClean="0"/>
              <a:t> hour, min, sec;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khai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.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257110" y="906858"/>
            <a:ext cx="5096690" cy="399428"/>
          </a:xfrm>
        </p:spPr>
        <p:txBody>
          <a:bodyPr/>
          <a:lstStyle/>
          <a:p>
            <a:pPr lvl="1"/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ngôn</a:t>
            </a:r>
            <a:r>
              <a:rPr lang="en-US" sz="2500" dirty="0"/>
              <a:t> </a:t>
            </a:r>
            <a:r>
              <a:rPr lang="en-US" sz="2500" dirty="0" err="1"/>
              <a:t>ngữ</a:t>
            </a:r>
            <a:r>
              <a:rPr lang="en-US" sz="2500" dirty="0"/>
              <a:t> 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836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Lập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VDK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6724" y="906858"/>
            <a:ext cx="3267075" cy="399428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6468" y="1526777"/>
            <a:ext cx="8229600" cy="391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/>
            <a:r>
              <a:rPr lang="vi-VN" sz="2500" dirty="0" smtClean="0"/>
              <a:t>Toán tử gán (=)</a:t>
            </a:r>
            <a:endParaRPr lang="en-US" sz="2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7725" y="191866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dirty="0" smtClean="0"/>
              <a:t>Toán tử gán dùng để gán một giá trị nào đó cho một biến</a:t>
            </a:r>
            <a:r>
              <a:rPr lang="en-US" sz="2200" dirty="0" smtClean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dirty="0" smtClean="0"/>
              <a:t>Vế trái bắt buộc phải là một biến còn vế phải có thể là bất kì hằng, biến hay kết quả của một biểu thức.</a:t>
            </a:r>
            <a:endParaRPr lang="en-US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endParaRPr lang="vi-VN" sz="2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200" dirty="0" smtClean="0"/>
              <a:t>a = 5;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//</a:t>
            </a:r>
            <a:r>
              <a:rPr lang="vi-VN" sz="2200" dirty="0" smtClean="0">
                <a:solidFill>
                  <a:srgbClr val="00B050"/>
                </a:solidFill>
              </a:rPr>
              <a:t>gán giá trị nguyên 5 cho biến a.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200" dirty="0" smtClean="0"/>
              <a:t>a = b = c = 5;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//</a:t>
            </a:r>
            <a:r>
              <a:rPr lang="vi-VN" sz="2200" dirty="0" smtClean="0">
                <a:solidFill>
                  <a:srgbClr val="00B050"/>
                </a:solidFill>
              </a:rPr>
              <a:t>gán giá trị 5 cho cả ba biến a, b</a:t>
            </a:r>
            <a:r>
              <a:rPr lang="en-US" sz="2200" dirty="0" smtClean="0">
                <a:solidFill>
                  <a:srgbClr val="00B050"/>
                </a:solidFill>
              </a:rPr>
              <a:t>,</a:t>
            </a:r>
            <a:r>
              <a:rPr lang="vi-VN" sz="2200" dirty="0" smtClean="0">
                <a:solidFill>
                  <a:srgbClr val="00B050"/>
                </a:solidFill>
              </a:rPr>
              <a:t> c 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200" dirty="0" smtClean="0"/>
              <a:t>a = b;</a:t>
            </a:r>
            <a:r>
              <a:rPr lang="en-US" sz="2200" dirty="0" smtClean="0">
                <a:solidFill>
                  <a:srgbClr val="00B050"/>
                </a:solidFill>
              </a:rPr>
              <a:t> //</a:t>
            </a:r>
            <a:r>
              <a:rPr lang="vi-VN" sz="2200" dirty="0" smtClean="0">
                <a:solidFill>
                  <a:srgbClr val="00B050"/>
                </a:solidFill>
              </a:rPr>
              <a:t>gán giá trị của biến </a:t>
            </a:r>
            <a:r>
              <a:rPr lang="en-US" sz="2200" dirty="0" smtClean="0">
                <a:solidFill>
                  <a:srgbClr val="00B050"/>
                </a:solidFill>
              </a:rPr>
              <a:t>b</a:t>
            </a:r>
            <a:r>
              <a:rPr lang="vi-VN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cho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biến</a:t>
            </a:r>
            <a:r>
              <a:rPr lang="en-US" sz="2200" dirty="0" smtClean="0">
                <a:solidFill>
                  <a:srgbClr val="00B050"/>
                </a:solidFill>
              </a:rPr>
              <a:t> a, </a:t>
            </a:r>
            <a:r>
              <a:rPr lang="vi-VN" sz="2200" dirty="0" smtClean="0">
                <a:solidFill>
                  <a:srgbClr val="00B050"/>
                </a:solidFill>
              </a:rPr>
              <a:t>sự thay đổi của b sau đó sẽ không ảnh hưởng đến giá trị của a. 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1952</Words>
  <Application>Microsoft Office PowerPoint</Application>
  <PresentationFormat>Widescreen</PresentationFormat>
  <Paragraphs>310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Roboto</vt:lpstr>
      <vt:lpstr>Symbol</vt:lpstr>
      <vt:lpstr>Times New Roman</vt:lpstr>
      <vt:lpstr>Office Theme</vt:lpstr>
      <vt:lpstr>PowerPoint Presentation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Lập trình ứng dụng VDK cơ bản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dao tuyen</cp:lastModifiedBy>
  <cp:revision>45</cp:revision>
  <dcterms:created xsi:type="dcterms:W3CDTF">2017-11-04T11:17:03Z</dcterms:created>
  <dcterms:modified xsi:type="dcterms:W3CDTF">2017-12-02T16:45:09Z</dcterms:modified>
</cp:coreProperties>
</file>