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30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9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52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03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2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41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92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9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10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80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84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63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75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5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394A-CB43-1740-A788-494626FDC08D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58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03A5B-5E9A-AF4B-857C-7081D94F8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3014405"/>
            <a:ext cx="8144134" cy="829189"/>
          </a:xfrm>
        </p:spPr>
        <p:txBody>
          <a:bodyPr/>
          <a:lstStyle/>
          <a:p>
            <a:pPr algn="ctr"/>
            <a:r>
              <a:rPr lang="en-US" altLang="ja-JP" sz="3600" dirty="0"/>
              <a:t>XOR</a:t>
            </a:r>
            <a:r>
              <a:rPr lang="ja-JP" altLang="en-US" sz="3600"/>
              <a:t>モデルの学習における最適化の検証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4F827F-66D4-8D4A-957C-C88D87DA3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PHAM DINH TRONG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64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BF494-B821-904E-9ED7-AC285805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8FE7BD-1252-E14C-8AA3-2FCD6B907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FE2DB4-12D9-9546-92D4-02037D17634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 sz="1600">
                <a:solidFill>
                  <a:schemeClr val="bg1"/>
                </a:solidFill>
              </a:rPr>
              <a:t>モデル構築の復習</a:t>
            </a:r>
            <a:endParaRPr kumimoji="1"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それぞれのレイヤーの役割</a:t>
            </a:r>
            <a:endParaRPr kumimoji="1" lang="en-US" altLang="ja-JP" sz="14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ja-JP" altLang="en-US" sz="1400"/>
              <a:t>パラメータ、</a:t>
            </a:r>
            <a:r>
              <a:rPr lang="ja-JP" altLang="en-US" sz="1400">
                <a:solidFill>
                  <a:srgbClr val="FFFF00"/>
                </a:solidFill>
              </a:rPr>
              <a:t>活性化関数</a:t>
            </a:r>
            <a:endParaRPr lang="en-US" altLang="ja-JP" sz="1400" dirty="0">
              <a:solidFill>
                <a:srgbClr val="FFFF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損失関数</a:t>
            </a:r>
            <a:r>
              <a:rPr lang="ja-JP" altLang="en-US" sz="1400"/>
              <a:t>、微分</a:t>
            </a:r>
            <a:endParaRPr lang="en-US" altLang="ja-JP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600">
                <a:solidFill>
                  <a:schemeClr val="bg1"/>
                </a:solidFill>
              </a:rPr>
              <a:t>学習における最適化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sz="1400" dirty="0"/>
              <a:t>SGD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sz="1400" dirty="0" err="1"/>
              <a:t>AdaGrad</a:t>
            </a:r>
            <a:endParaRPr lang="en-US" altLang="ja-JP" sz="14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sz="1400" dirty="0"/>
              <a:t>Momentum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2E786-2565-E64E-894C-89A69799E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13FC5A3-3437-AE4C-9CED-E718774EE18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3022672"/>
            <a:ext cx="3063240" cy="3289063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600" dirty="0">
                <a:solidFill>
                  <a:schemeClr val="bg1"/>
                </a:solidFill>
              </a:rPr>
              <a:t>XOR</a:t>
            </a:r>
            <a:r>
              <a:rPr kumimoji="1" lang="ja-JP" altLang="en-US" sz="1600">
                <a:solidFill>
                  <a:schemeClr val="bg1"/>
                </a:solidFill>
              </a:rPr>
              <a:t>モデル</a:t>
            </a:r>
            <a:endParaRPr kumimoji="1"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入力層　：　２ニューロン</a:t>
            </a:r>
            <a:endParaRPr kumimoji="1" lang="en-US" altLang="ja-JP" sz="1400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隠れ層</a:t>
            </a:r>
            <a:r>
              <a:rPr lang="ja-JP" altLang="en-US" sz="1400"/>
              <a:t>　：　</a:t>
            </a:r>
            <a:r>
              <a:rPr lang="ja-JP" altLang="en-US" sz="1400">
                <a:solidFill>
                  <a:srgbClr val="FFFF00"/>
                </a:solidFill>
              </a:rPr>
              <a:t>８ニューロン</a:t>
            </a:r>
            <a:endParaRPr lang="en-US" altLang="ja-JP" sz="1400" dirty="0">
              <a:solidFill>
                <a:srgbClr val="FFFF00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kumimoji="1" lang="ja-JP" altLang="en-US" sz="1200"/>
              <a:t>活性化関数：</a:t>
            </a:r>
            <a:r>
              <a:rPr kumimoji="1" lang="en-US" altLang="ja-JP" sz="1200" dirty="0"/>
              <a:t>Sigmoid</a:t>
            </a:r>
            <a:endParaRPr lang="en-US" altLang="ja-JP" sz="1200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出力層　：　</a:t>
            </a:r>
            <a:r>
              <a:rPr kumimoji="1" lang="ja-JP" altLang="en-US" sz="1400">
                <a:solidFill>
                  <a:srgbClr val="FFFF00"/>
                </a:solidFill>
              </a:rPr>
              <a:t>１ニューロン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 sz="1200"/>
              <a:t>活性化関数：</a:t>
            </a:r>
            <a:r>
              <a:rPr lang="en-US" altLang="ja-JP" sz="1200" dirty="0"/>
              <a:t>Sigmoid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600">
                <a:solidFill>
                  <a:schemeClr val="bg1"/>
                </a:solidFill>
              </a:rPr>
              <a:t>最適化のアルゴリズム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dirty="0"/>
              <a:t>SGD, </a:t>
            </a:r>
            <a:r>
              <a:rPr lang="en-US" altLang="ja-JP" dirty="0" err="1"/>
              <a:t>AdaGrad</a:t>
            </a:r>
            <a:r>
              <a:rPr lang="en-US" altLang="ja-JP" dirty="0"/>
              <a:t>, Momentum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 sz="1200"/>
              <a:t>損失関数の値</a:t>
            </a:r>
            <a:endParaRPr lang="en-US" altLang="ja-JP" sz="1200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 sz="1200"/>
              <a:t>散布グラフ</a:t>
            </a:r>
            <a:endParaRPr lang="en-US" altLang="ja-JP" sz="1200" dirty="0"/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600">
                <a:solidFill>
                  <a:schemeClr val="bg1"/>
                </a:solidFill>
              </a:rPr>
              <a:t>実装環境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sz="1400" dirty="0"/>
              <a:t>Python, </a:t>
            </a:r>
            <a:r>
              <a:rPr lang="en-US" altLang="ja-JP" sz="1400" dirty="0" err="1">
                <a:solidFill>
                  <a:srgbClr val="FFFF00"/>
                </a:solidFill>
              </a:rPr>
              <a:t>PyTorch</a:t>
            </a:r>
            <a:endParaRPr lang="en-US" altLang="ja-JP" sz="1400" dirty="0">
              <a:solidFill>
                <a:srgbClr val="FFFF00"/>
              </a:solidFill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4FD0308-BC00-534D-9D07-20BE6E623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結果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F1AAE39-E6D1-F845-A433-792EBF4CB5C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9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063">
            <a:extLst>
              <a:ext uri="{FF2B5EF4-FFF2-40B4-BE49-F238E27FC236}">
                <a16:creationId xmlns:a16="http://schemas.microsoft.com/office/drawing/2014/main" id="{B1E308AB-D93B-478B-A5DF-58D4D08A5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6" y="160868"/>
            <a:ext cx="11867089" cy="60536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60FE7D-0C67-CD4D-AE62-ED720326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1324" y="609600"/>
            <a:ext cx="3704710" cy="495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E228421-88FE-4C66-A08E-3B9FDA7D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0" y="1395167"/>
            <a:ext cx="0" cy="363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8" name="Picture 1067">
            <a:extLst>
              <a:ext uri="{FF2B5EF4-FFF2-40B4-BE49-F238E27FC236}">
                <a16:creationId xmlns:a16="http://schemas.microsoft.com/office/drawing/2014/main" id="{8E222AD7-48E8-4EF8-96A9-2F657D9B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61506"/>
            <a:ext cx="1602997" cy="144270"/>
          </a:xfrm>
          <a:prstGeom prst="rect">
            <a:avLst/>
          </a:prstGeom>
        </p:spPr>
      </p:pic>
      <p:sp>
        <p:nvSpPr>
          <p:cNvPr id="1070" name="Rectangle 1069">
            <a:extLst>
              <a:ext uri="{FF2B5EF4-FFF2-40B4-BE49-F238E27FC236}">
                <a16:creationId xmlns:a16="http://schemas.microsoft.com/office/drawing/2014/main" id="{9842EB88-EABD-411D-B5A1-523921303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CDE23B0-29C6-3846-9D9D-8A8250C07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6" y="643466"/>
            <a:ext cx="5803919" cy="47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0E4F666-0357-0E4C-B8F6-C8448BFCFC65}"/>
              </a:ext>
            </a:extLst>
          </p:cNvPr>
          <p:cNvGrpSpPr/>
          <p:nvPr/>
        </p:nvGrpSpPr>
        <p:grpSpPr>
          <a:xfrm>
            <a:off x="279069" y="5401559"/>
            <a:ext cx="11667503" cy="743922"/>
            <a:chOff x="279069" y="5401559"/>
            <a:chExt cx="11667503" cy="74392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FD03507-AC50-4E4E-BED7-7008477D8C59}"/>
                </a:ext>
              </a:extLst>
            </p:cNvPr>
            <p:cNvSpPr/>
            <p:nvPr/>
          </p:nvSpPr>
          <p:spPr>
            <a:xfrm>
              <a:off x="279069" y="5436608"/>
              <a:ext cx="11667503" cy="70887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D5F9199-5BD1-494F-9953-5733E019DECC}"/>
                </a:ext>
              </a:extLst>
            </p:cNvPr>
            <p:cNvSpPr txBox="1"/>
            <p:nvPr/>
          </p:nvSpPr>
          <p:spPr>
            <a:xfrm>
              <a:off x="325224" y="5401559"/>
              <a:ext cx="9975808" cy="743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ja-JP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 Layer = Affine = Dense = </a:t>
              </a:r>
              <a:r>
                <a:rPr kumimoji="1" lang="ja-JP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全結合層</a:t>
              </a:r>
              <a:endParaRPr kumimoji="1" lang="en-US" altLang="ja-JP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全結合層とは、入力を共通にした複数の</a:t>
              </a:r>
              <a:r>
                <a:rPr kumimoji="1" lang="ja-JP" altLang="en-US" sz="1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人工ニューロン</a:t>
              </a:r>
              <a:r>
                <a:rPr kumimoji="1" lang="ja-JP" altLang="en-US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の入力から</a:t>
              </a:r>
              <a:r>
                <a:rPr kumimoji="1" lang="ja-JP" altLang="en-US" sz="1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活性化関数</a:t>
              </a:r>
              <a:r>
                <a:rPr kumimoji="1" lang="ja-JP" altLang="en-US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の入力までのことです。</a:t>
              </a:r>
              <a:r>
                <a:rPr kumimoji="1" lang="ja-JP" altLang="en-US" sz="1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活性化関数</a:t>
              </a:r>
              <a:r>
                <a:rPr kumimoji="1" lang="ja-JP" altLang="en-US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は含みません。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7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5236FC6-5C5F-3443-ACA7-463407617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3" t="5298" r="4292" b="5205"/>
          <a:stretch/>
        </p:blipFill>
        <p:spPr>
          <a:xfrm>
            <a:off x="81419" y="585592"/>
            <a:ext cx="7866345" cy="6137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1002B7F-6201-8848-BBFB-FAE6758B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509" y="1076194"/>
            <a:ext cx="3704710" cy="495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0B220B-A89B-B747-98B9-F90390EA3918}"/>
              </a:ext>
            </a:extLst>
          </p:cNvPr>
          <p:cNvSpPr/>
          <p:nvPr/>
        </p:nvSpPr>
        <p:spPr>
          <a:xfrm>
            <a:off x="1067071" y="5065090"/>
            <a:ext cx="1788946" cy="15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625CE9-BEA0-F04D-AD3B-77A660453F71}"/>
              </a:ext>
            </a:extLst>
          </p:cNvPr>
          <p:cNvSpPr/>
          <p:nvPr/>
        </p:nvSpPr>
        <p:spPr>
          <a:xfrm>
            <a:off x="1067071" y="5215559"/>
            <a:ext cx="1604878" cy="15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397F9D-CD5A-744D-8308-CAADDF43FF1A}"/>
              </a:ext>
            </a:extLst>
          </p:cNvPr>
          <p:cNvSpPr/>
          <p:nvPr/>
        </p:nvSpPr>
        <p:spPr>
          <a:xfrm>
            <a:off x="1067070" y="5731950"/>
            <a:ext cx="1961137" cy="15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AECD09-D255-EF41-BCC9-65C1B651A136}"/>
              </a:ext>
            </a:extLst>
          </p:cNvPr>
          <p:cNvSpPr/>
          <p:nvPr/>
        </p:nvSpPr>
        <p:spPr>
          <a:xfrm>
            <a:off x="1067071" y="5887864"/>
            <a:ext cx="1604878" cy="15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FCDB513-848D-B944-AC4C-1B62715CCFE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56017" y="2487881"/>
            <a:ext cx="5563588" cy="26523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486E953-8079-2B4C-B0BA-710A77A9257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1949" y="3182587"/>
            <a:ext cx="5747656" cy="210812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4BADC1-3A47-2B47-952F-12E9FEB821A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028207" y="3853543"/>
            <a:ext cx="5391398" cy="195356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2666E8C-177F-8E44-8EEA-1B79BBA3C7B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671949" y="4530436"/>
            <a:ext cx="5747656" cy="14325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8EC4A17-B064-3147-A49C-53A273DC077F}"/>
                  </a:ext>
                </a:extLst>
              </p:cNvPr>
              <p:cNvSpPr txBox="1"/>
              <p:nvPr/>
            </p:nvSpPr>
            <p:spPr>
              <a:xfrm>
                <a:off x="1201592" y="4874007"/>
                <a:ext cx="9033307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11 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11 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31 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41 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51 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61 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71 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22 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32 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42 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52 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62 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72 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82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11 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16 17 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8EC4A17-B064-3147-A49C-53A273DC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92" y="4874007"/>
                <a:ext cx="9033307" cy="467564"/>
              </a:xfrm>
              <a:prstGeom prst="rect">
                <a:avLst/>
              </a:prstGeom>
              <a:blipFill>
                <a:blip r:embed="rId2"/>
                <a:stretch>
                  <a:fillRect t="-10811" b="-35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D290E6E-4459-164F-B859-458485B933E8}"/>
                  </a:ext>
                </a:extLst>
              </p:cNvPr>
              <p:cNvSpPr txBox="1"/>
              <p:nvPr/>
            </p:nvSpPr>
            <p:spPr>
              <a:xfrm>
                <a:off x="2548759" y="4198303"/>
                <a:ext cx="1318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𝑥𝐴𝑇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D290E6E-4459-164F-B859-458485B93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759" y="4198303"/>
                <a:ext cx="1318951" cy="276999"/>
              </a:xfrm>
              <a:prstGeom prst="rect">
                <a:avLst/>
              </a:prstGeom>
              <a:blipFill>
                <a:blip r:embed="rId3"/>
                <a:stretch>
                  <a:fillRect l="-1905" r="-952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53922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{52BAFC8B-C1D0-8843-A27D-C9FC0ECE106A}tf10001057</Template>
  <TotalTime>114</TotalTime>
  <Words>130</Words>
  <Application>Microsoft Macintosh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Times New Roman</vt:lpstr>
      <vt:lpstr>Trebuchet MS</vt:lpstr>
      <vt:lpstr>Wingdings</vt:lpstr>
      <vt:lpstr>ベルリン</vt:lpstr>
      <vt:lpstr>XORモデルの学習における最適化の検証</vt:lpstr>
      <vt:lpstr>Summary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XORモデルの学習における最適化の検証</dc:title>
  <dc:creator>Phạm Đình Trọng</dc:creator>
  <cp:lastModifiedBy>Phạm Đình Trọng</cp:lastModifiedBy>
  <cp:revision>1</cp:revision>
  <dcterms:created xsi:type="dcterms:W3CDTF">2022-10-04T12:27:35Z</dcterms:created>
  <dcterms:modified xsi:type="dcterms:W3CDTF">2022-10-04T14:21:40Z</dcterms:modified>
</cp:coreProperties>
</file>