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0" r:id="rId3"/>
    <p:sldId id="257" r:id="rId4"/>
    <p:sldId id="262" r:id="rId5"/>
    <p:sldId id="263" r:id="rId6"/>
    <p:sldId id="265" r:id="rId7"/>
    <p:sldId id="266" r:id="rId8"/>
    <p:sldId id="267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719"/>
  </p:normalViewPr>
  <p:slideViewPr>
    <p:cSldViewPr snapToGrid="0" snapToObjects="1">
      <p:cViewPr>
        <p:scale>
          <a:sx n="136" d="100"/>
          <a:sy n="136" d="100"/>
        </p:scale>
        <p:origin x="232" y="-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394A-CB43-1740-A788-494626FDC08D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83A97CE-B807-734A-93E6-58FEE654F0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530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394A-CB43-1740-A788-494626FDC08D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83A97CE-B807-734A-93E6-58FEE654F0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3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394A-CB43-1740-A788-494626FDC08D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83A97CE-B807-734A-93E6-58FEE654F0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097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394A-CB43-1740-A788-494626FDC08D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83A97CE-B807-734A-93E6-58FEE654F0A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3525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394A-CB43-1740-A788-494626FDC08D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83A97CE-B807-734A-93E6-58FEE654F0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030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394A-CB43-1740-A788-494626FDC08D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97CE-B807-734A-93E6-58FEE654F0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720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394A-CB43-1740-A788-494626FDC08D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97CE-B807-734A-93E6-58FEE654F0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417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394A-CB43-1740-A788-494626FDC08D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97CE-B807-734A-93E6-58FEE654F0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927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7A0394A-CB43-1740-A788-494626FDC08D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83A97CE-B807-734A-93E6-58FEE654F0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09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394A-CB43-1740-A788-494626FDC08D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97CE-B807-734A-93E6-58FEE654F0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10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394A-CB43-1740-A788-494626FDC08D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83A97CE-B807-734A-93E6-58FEE654F0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80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394A-CB43-1740-A788-494626FDC08D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97CE-B807-734A-93E6-58FEE654F0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9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394A-CB43-1740-A788-494626FDC08D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97CE-B807-734A-93E6-58FEE654F0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84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394A-CB43-1740-A788-494626FDC08D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97CE-B807-734A-93E6-58FEE654F0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63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394A-CB43-1740-A788-494626FDC08D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97CE-B807-734A-93E6-58FEE654F0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75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394A-CB43-1740-A788-494626FDC08D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97CE-B807-734A-93E6-58FEE654F0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55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394A-CB43-1740-A788-494626FDC08D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97CE-B807-734A-93E6-58FEE654F0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8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0394A-CB43-1740-A788-494626FDC08D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A97CE-B807-734A-93E6-58FEE654F0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158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tmarkit.itmedia.co.jp/ait/articles/2002/06/news025.html" TargetMode="External"/><Relationship Id="rId2" Type="http://schemas.openxmlformats.org/officeDocument/2006/relationships/hyperlink" Target="https://cvml-expertguide.net/terms/dl/layers/batch-normalization-lay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qiita.com/kimisyo/items/590ebb9317e60023086f" TargetMode="External"/><Relationship Id="rId5" Type="http://schemas.openxmlformats.org/officeDocument/2006/relationships/hyperlink" Target="https://pytorch.org/tutorials/beginner/basics/intro.html" TargetMode="External"/><Relationship Id="rId4" Type="http://schemas.openxmlformats.org/officeDocument/2006/relationships/hyperlink" Target="https://cognicull.com/ja/bj4lou4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C03A5B-5E9A-AF4B-857C-7081D94F8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3014405"/>
            <a:ext cx="8144134" cy="829189"/>
          </a:xfrm>
        </p:spPr>
        <p:txBody>
          <a:bodyPr/>
          <a:lstStyle/>
          <a:p>
            <a:pPr algn="ctr"/>
            <a:r>
              <a:rPr lang="en-US" altLang="ja-JP" sz="3600" dirty="0"/>
              <a:t>XOR</a:t>
            </a:r>
            <a:r>
              <a:rPr lang="ja-JP" altLang="en-US" sz="3600"/>
              <a:t>モデルの学習における最適化の検証</a:t>
            </a:r>
            <a:endParaRPr kumimoji="1" lang="ja-JP" altLang="en-US" sz="36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54F827F-66D4-8D4A-957C-C88D87DA3A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PHAM DINH TRONG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647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CB54F5-078B-5242-92AC-F709E55E7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参考文献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62B25C-F8A6-4A41-AB11-32964E9EE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49229"/>
            <a:ext cx="9613861" cy="359931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1400"/>
              <a:t>バッチ正規化</a:t>
            </a:r>
            <a:r>
              <a:rPr kumimoji="1" lang="en-US" altLang="ja-JP" sz="1400" dirty="0"/>
              <a:t>(</a:t>
            </a:r>
            <a:r>
              <a:rPr kumimoji="1" lang="vi-VN" altLang="ja-JP" sz="1400" dirty="0"/>
              <a:t>Batch Normalization)</a:t>
            </a:r>
            <a:r>
              <a:rPr kumimoji="1" lang="ja-JP" altLang="en-US" sz="1400"/>
              <a:t>とその発展型　（</a:t>
            </a:r>
            <a:r>
              <a:rPr kumimoji="1" lang="en-US" altLang="ja-JP" sz="1400" dirty="0"/>
              <a:t>2021/8/24, </a:t>
            </a:r>
            <a:r>
              <a:rPr kumimoji="1" lang="vi-VN" altLang="ja-JP" sz="1400" dirty="0"/>
              <a:t>Masaki Hayashi)</a:t>
            </a:r>
            <a:endParaRPr lang="en-US" altLang="ja-JP" sz="1400" dirty="0"/>
          </a:p>
          <a:p>
            <a:pPr marL="457200" lvl="1" indent="0">
              <a:buNone/>
            </a:pPr>
            <a:r>
              <a:rPr kumimoji="1" lang="en-US" altLang="ja-JP" sz="1000" dirty="0">
                <a:hlinkClick r:id="rId2"/>
              </a:rPr>
              <a:t>https://cvml-expertguide.net/terms/dl/layers/batch-normalization-layer/</a:t>
            </a:r>
            <a:endParaRPr kumimoji="1" lang="en-US" altLang="ja-JP" sz="1000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1400"/>
              <a:t>第</a:t>
            </a:r>
            <a:r>
              <a:rPr kumimoji="1" lang="en-US" altLang="ja-JP" sz="1400" dirty="0"/>
              <a:t>1</a:t>
            </a:r>
            <a:r>
              <a:rPr kumimoji="1" lang="ja-JP" altLang="en-US" sz="1400"/>
              <a:t>回　難しくない！　</a:t>
            </a:r>
            <a:r>
              <a:rPr kumimoji="1" lang="en-US" altLang="ja-JP" sz="1400" dirty="0" err="1"/>
              <a:t>PyTorch</a:t>
            </a:r>
            <a:r>
              <a:rPr kumimoji="1" lang="ja-JP" altLang="en-US" sz="1400"/>
              <a:t>でニューラルネットワークの基本</a:t>
            </a:r>
            <a:r>
              <a:rPr kumimoji="1" lang="en-US" altLang="ja-JP" sz="1400" dirty="0"/>
              <a:t> (2020/2/6, </a:t>
            </a:r>
            <a:r>
              <a:rPr kumimoji="1" lang="ja-JP" altLang="en-US" sz="1400"/>
              <a:t>一色政彦</a:t>
            </a:r>
            <a:r>
              <a:rPr kumimoji="1" lang="en-US" altLang="ja-JP" sz="1400" dirty="0"/>
              <a:t>)</a:t>
            </a:r>
          </a:p>
          <a:p>
            <a:pPr marL="457200" lvl="1" indent="0">
              <a:buNone/>
            </a:pPr>
            <a:r>
              <a:rPr kumimoji="1" lang="en-US" altLang="ja-JP" sz="1000" dirty="0">
                <a:hlinkClick r:id="rId3"/>
              </a:rPr>
              <a:t>https://atmarkit.itmedia.co.jp/ait/articles/2002/06/news025.html</a:t>
            </a:r>
            <a:endParaRPr kumimoji="1" lang="en-US" altLang="ja-JP" sz="1000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1400"/>
              <a:t>全結合層（</a:t>
            </a:r>
            <a:r>
              <a:rPr kumimoji="1" lang="en-US" altLang="ja-JP" sz="1400" dirty="0"/>
              <a:t>Affine</a:t>
            </a:r>
            <a:r>
              <a:rPr kumimoji="1" lang="ja-JP" altLang="en-US" sz="1400"/>
              <a:t>層）</a:t>
            </a:r>
            <a:r>
              <a:rPr kumimoji="1" lang="en-US" altLang="ja-JP" sz="1400" dirty="0"/>
              <a:t>(</a:t>
            </a:r>
            <a:r>
              <a:rPr lang="en-US" altLang="ja-JP" sz="1400" dirty="0" err="1"/>
              <a:t>C</a:t>
            </a:r>
            <a:r>
              <a:rPr kumimoji="1" lang="en-US" altLang="ja-JP" sz="1400" dirty="0" err="1"/>
              <a:t>ognicull</a:t>
            </a:r>
            <a:r>
              <a:rPr kumimoji="1" lang="en-US" altLang="ja-JP" sz="1400" dirty="0"/>
              <a:t>)</a:t>
            </a:r>
          </a:p>
          <a:p>
            <a:pPr marL="457200" lvl="1" indent="0">
              <a:buNone/>
            </a:pPr>
            <a:r>
              <a:rPr kumimoji="1" lang="en-US" altLang="ja-JP" sz="1000" dirty="0">
                <a:hlinkClick r:id="rId4"/>
              </a:rPr>
              <a:t>https://cognicull.com/ja/bj4lou4n</a:t>
            </a:r>
            <a:endParaRPr lang="en-US" altLang="ja-JP" sz="1000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1400" dirty="0"/>
              <a:t>LEARN THE BASICS (</a:t>
            </a:r>
            <a:r>
              <a:rPr lang="en-US" altLang="ja-JP" sz="1400" dirty="0" err="1"/>
              <a:t>PyTorch</a:t>
            </a:r>
            <a:r>
              <a:rPr lang="ja-JP" altLang="en-US" sz="1400"/>
              <a:t>公式サイト）</a:t>
            </a:r>
            <a:endParaRPr lang="en-US" altLang="ja-JP" sz="1400" dirty="0"/>
          </a:p>
          <a:p>
            <a:pPr marL="457200" lvl="1" indent="0">
              <a:buNone/>
            </a:pPr>
            <a:r>
              <a:rPr kumimoji="1" lang="en-US" altLang="ja-JP" sz="1000" dirty="0">
                <a:hlinkClick r:id="rId5"/>
              </a:rPr>
              <a:t>https://pytorch.org/tutorials/beginner/basics/intro.html</a:t>
            </a:r>
            <a:endParaRPr kumimoji="1" lang="en-US" altLang="ja-JP" sz="10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1400" dirty="0" err="1"/>
              <a:t>PyTorch</a:t>
            </a:r>
            <a:r>
              <a:rPr kumimoji="1" lang="ja-JP" altLang="en-US" sz="1400"/>
              <a:t>で</a:t>
            </a:r>
            <a:r>
              <a:rPr kumimoji="1" lang="en-US" altLang="ja-JP" sz="1400" dirty="0"/>
              <a:t>XOR</a:t>
            </a:r>
            <a:r>
              <a:rPr kumimoji="1" lang="ja-JP" altLang="en-US" sz="1400"/>
              <a:t>を実装してみる</a:t>
            </a:r>
            <a:r>
              <a:rPr kumimoji="1" lang="en-US" altLang="ja-JP" sz="1400" dirty="0"/>
              <a:t> (2020/11/4, </a:t>
            </a:r>
            <a:r>
              <a:rPr kumimoji="1" lang="en-US" altLang="ja-JP" sz="1400" dirty="0" err="1"/>
              <a:t>Kimisyo</a:t>
            </a:r>
            <a:r>
              <a:rPr kumimoji="1" lang="en-US" altLang="ja-JP" sz="1400" dirty="0"/>
              <a:t>)</a:t>
            </a:r>
          </a:p>
          <a:p>
            <a:pPr marL="457200" lvl="1" indent="0">
              <a:buNone/>
            </a:pPr>
            <a:r>
              <a:rPr kumimoji="1" lang="vi-VN" altLang="ja-JP" sz="1000" dirty="0">
                <a:hlinkClick r:id="rId6"/>
              </a:rPr>
              <a:t>https://qiita.com/kimisyo/items/590ebb9317e60023086f</a:t>
            </a:r>
            <a:endParaRPr kumimoji="1" lang="vi-VN" altLang="ja-JP" sz="1000" dirty="0"/>
          </a:p>
          <a:p>
            <a:pPr marL="457200" lvl="1" indent="0">
              <a:buNone/>
            </a:pPr>
            <a:endParaRPr kumimoji="1" lang="ja-JP" altLang="en-US" sz="1000"/>
          </a:p>
          <a:p>
            <a:pPr marL="342900" indent="-342900">
              <a:buFont typeface="+mj-lt"/>
              <a:buAutoNum type="arabicPeriod"/>
            </a:pP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90187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4BF494-B821-904E-9ED7-AC285805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8FE7BD-1252-E14C-8AA3-2FCD6B907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b="1">
                <a:solidFill>
                  <a:schemeClr val="bg1"/>
                </a:solidFill>
              </a:rPr>
              <a:t>目的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FE2DB4-12D9-9546-92D4-02037D176342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ja-JP" altLang="en-US" sz="1600">
                <a:solidFill>
                  <a:schemeClr val="bg1"/>
                </a:solidFill>
              </a:rPr>
              <a:t>モデル構築の復習</a:t>
            </a:r>
            <a:endParaRPr kumimoji="1" lang="en-US" altLang="ja-JP" sz="1600" dirty="0">
              <a:solidFill>
                <a:schemeClr val="bg1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kumimoji="1" lang="ja-JP" altLang="en-US" sz="1400"/>
              <a:t>それぞれのレイヤーの役割</a:t>
            </a:r>
            <a:endParaRPr kumimoji="1" lang="en-US" altLang="ja-JP" sz="1400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ja-JP" altLang="en-US" sz="1400"/>
              <a:t>パラメータ、</a:t>
            </a:r>
            <a:r>
              <a:rPr lang="ja-JP" altLang="en-US" sz="1400">
                <a:solidFill>
                  <a:srgbClr val="FFFF00"/>
                </a:solidFill>
              </a:rPr>
              <a:t>活性化関数</a:t>
            </a:r>
            <a:endParaRPr lang="en-US" altLang="ja-JP" sz="1400" dirty="0">
              <a:solidFill>
                <a:srgbClr val="FFFF00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kumimoji="1" lang="ja-JP" altLang="en-US" sz="1400"/>
              <a:t>損失関数</a:t>
            </a:r>
            <a:r>
              <a:rPr lang="ja-JP" altLang="en-US" sz="1400"/>
              <a:t>、微分</a:t>
            </a:r>
            <a:endParaRPr lang="en-US" altLang="ja-JP" sz="1400" dirty="0"/>
          </a:p>
          <a:p>
            <a:pPr marL="285750" indent="-285750">
              <a:buFont typeface="Wingdings" pitchFamily="2" charset="2"/>
              <a:buChar char="Ø"/>
            </a:pPr>
            <a:r>
              <a:rPr lang="ja-JP" altLang="en-US" sz="1600">
                <a:solidFill>
                  <a:schemeClr val="bg1"/>
                </a:solidFill>
              </a:rPr>
              <a:t>学習における最適化</a:t>
            </a:r>
            <a:endParaRPr lang="en-US" altLang="ja-JP" sz="1600" dirty="0">
              <a:solidFill>
                <a:schemeClr val="bg1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ja-JP" sz="1400" dirty="0"/>
              <a:t>SGD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ja-JP" sz="1400" dirty="0" err="1"/>
              <a:t>AdaGrad</a:t>
            </a:r>
            <a:endParaRPr lang="en-US" altLang="ja-JP" sz="1400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ja-JP" sz="1400" dirty="0"/>
              <a:t>Momentum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A92E786-2565-E64E-894C-89A69799E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ja-JP" altLang="en-US" b="1">
                <a:solidFill>
                  <a:schemeClr val="bg1"/>
                </a:solidFill>
              </a:rPr>
              <a:t>方法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C13FC5A3-3437-AE4C-9CED-E718774EE183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945470" y="3022672"/>
            <a:ext cx="3063240" cy="3289063"/>
          </a:xfr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ja-JP" sz="1600" dirty="0">
                <a:solidFill>
                  <a:schemeClr val="bg1"/>
                </a:solidFill>
              </a:rPr>
              <a:t>XOR</a:t>
            </a:r>
            <a:r>
              <a:rPr kumimoji="1" lang="ja-JP" altLang="en-US" sz="1600">
                <a:solidFill>
                  <a:schemeClr val="bg1"/>
                </a:solidFill>
              </a:rPr>
              <a:t>モデル</a:t>
            </a:r>
            <a:endParaRPr kumimoji="1" lang="en-US" altLang="ja-JP" sz="1600" dirty="0">
              <a:solidFill>
                <a:schemeClr val="bg1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kumimoji="1" lang="ja-JP" altLang="en-US" sz="1400"/>
              <a:t>入力層　：　２ニューロン</a:t>
            </a:r>
            <a:endParaRPr kumimoji="1" lang="en-US" altLang="ja-JP" sz="1400" dirty="0"/>
          </a:p>
          <a:p>
            <a:pPr marL="742950" lvl="1" indent="-285750">
              <a:buFont typeface="Wingdings" pitchFamily="2" charset="2"/>
              <a:buChar char="Ø"/>
            </a:pPr>
            <a:r>
              <a:rPr kumimoji="1" lang="ja-JP" altLang="en-US" sz="1400"/>
              <a:t>隠れ層</a:t>
            </a:r>
            <a:r>
              <a:rPr lang="ja-JP" altLang="en-US" sz="1400"/>
              <a:t>　：　</a:t>
            </a:r>
            <a:r>
              <a:rPr lang="ja-JP" altLang="en-US" sz="1400">
                <a:solidFill>
                  <a:srgbClr val="FFFF00"/>
                </a:solidFill>
              </a:rPr>
              <a:t>８ニューロン</a:t>
            </a:r>
            <a:endParaRPr lang="en-US" altLang="ja-JP" sz="1400" dirty="0">
              <a:solidFill>
                <a:srgbClr val="FFFF00"/>
              </a:solidFill>
            </a:endParaRPr>
          </a:p>
          <a:p>
            <a:pPr marL="1200150" lvl="2" indent="-285750">
              <a:buFont typeface="Wingdings" pitchFamily="2" charset="2"/>
              <a:buChar char="Ø"/>
            </a:pPr>
            <a:r>
              <a:rPr kumimoji="1" lang="ja-JP" altLang="en-US" sz="1200"/>
              <a:t>活性化関数：</a:t>
            </a:r>
            <a:r>
              <a:rPr kumimoji="1" lang="en-US" altLang="ja-JP" sz="1200" dirty="0"/>
              <a:t>Sigmoid</a:t>
            </a:r>
            <a:endParaRPr lang="en-US" altLang="ja-JP" sz="1200" dirty="0"/>
          </a:p>
          <a:p>
            <a:pPr marL="742950" lvl="1" indent="-285750">
              <a:buFont typeface="Wingdings" pitchFamily="2" charset="2"/>
              <a:buChar char="Ø"/>
            </a:pPr>
            <a:r>
              <a:rPr kumimoji="1" lang="ja-JP" altLang="en-US" sz="1400"/>
              <a:t>出力層　：　</a:t>
            </a:r>
            <a:r>
              <a:rPr kumimoji="1" lang="ja-JP" altLang="en-US" sz="1400">
                <a:solidFill>
                  <a:srgbClr val="FFFF00"/>
                </a:solidFill>
              </a:rPr>
              <a:t>１ニューロン</a:t>
            </a:r>
            <a:endParaRPr kumimoji="1" lang="en-US" altLang="ja-JP" sz="1400" dirty="0">
              <a:solidFill>
                <a:srgbClr val="FFFF00"/>
              </a:solidFill>
            </a:endParaRPr>
          </a:p>
          <a:p>
            <a:pPr marL="1200150" lvl="2" indent="-285750">
              <a:buFont typeface="Wingdings" pitchFamily="2" charset="2"/>
              <a:buChar char="Ø"/>
            </a:pPr>
            <a:r>
              <a:rPr lang="ja-JP" altLang="en-US" sz="1200"/>
              <a:t>活性化関数：</a:t>
            </a:r>
            <a:r>
              <a:rPr lang="en-US" altLang="ja-JP" sz="1200" dirty="0"/>
              <a:t>Sigmoid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ja-JP" altLang="en-US" sz="1600">
                <a:solidFill>
                  <a:schemeClr val="bg1"/>
                </a:solidFill>
              </a:rPr>
              <a:t>最適化のアルゴリズム</a:t>
            </a:r>
            <a:endParaRPr lang="en-US" altLang="ja-JP" sz="1600" dirty="0">
              <a:solidFill>
                <a:schemeClr val="bg1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ja-JP" dirty="0"/>
              <a:t>SGD, </a:t>
            </a:r>
            <a:r>
              <a:rPr lang="en-US" altLang="ja-JP" dirty="0" err="1"/>
              <a:t>AdaGrad</a:t>
            </a:r>
            <a:r>
              <a:rPr lang="en-US" altLang="ja-JP" dirty="0"/>
              <a:t>, Momentum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ja-JP" altLang="en-US" sz="1200"/>
              <a:t>損失関数の値</a:t>
            </a:r>
            <a:endParaRPr lang="en-US" altLang="ja-JP" sz="1200" dirty="0"/>
          </a:p>
          <a:p>
            <a:pPr marL="1200150" lvl="2" indent="-285750">
              <a:buFont typeface="Wingdings" pitchFamily="2" charset="2"/>
              <a:buChar char="Ø"/>
            </a:pPr>
            <a:r>
              <a:rPr lang="ja-JP" altLang="en-US" sz="1200"/>
              <a:t>散布グラフ</a:t>
            </a:r>
            <a:endParaRPr lang="en-US" altLang="ja-JP" sz="1200" dirty="0"/>
          </a:p>
          <a:p>
            <a:pPr marL="285750" indent="-285750">
              <a:buFont typeface="Wingdings" pitchFamily="2" charset="2"/>
              <a:buChar char="Ø"/>
            </a:pPr>
            <a:r>
              <a:rPr lang="ja-JP" altLang="en-US" sz="1600">
                <a:solidFill>
                  <a:schemeClr val="bg1"/>
                </a:solidFill>
              </a:rPr>
              <a:t>実装環境</a:t>
            </a:r>
            <a:endParaRPr lang="en-US" altLang="ja-JP" sz="1600" dirty="0">
              <a:solidFill>
                <a:schemeClr val="bg1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ja-JP" sz="1400" dirty="0"/>
              <a:t>Python, </a:t>
            </a:r>
            <a:r>
              <a:rPr lang="en-US" altLang="ja-JP" sz="1400" dirty="0" err="1">
                <a:solidFill>
                  <a:srgbClr val="FFFF00"/>
                </a:solidFill>
              </a:rPr>
              <a:t>PyTorch</a:t>
            </a:r>
            <a:endParaRPr lang="en-US" altLang="ja-JP" sz="1400" dirty="0">
              <a:solidFill>
                <a:srgbClr val="FFFF00"/>
              </a:solidFill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64FD0308-BC00-534D-9D07-20BE6E623A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b="1">
                <a:solidFill>
                  <a:schemeClr val="bg1"/>
                </a:solidFill>
              </a:rPr>
              <a:t>結果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5F1AAE39-E6D1-F845-A433-792EBF4CB5C3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ja-JP" dirty="0" err="1"/>
              <a:t>PyTorch</a:t>
            </a:r>
            <a:r>
              <a:rPr kumimoji="1" lang="ja-JP" altLang="en-US"/>
              <a:t>フレームワークを用いて、パラメータの配列、活性化関数や損失関数を省略できるし、短時間でモデルを構築することができる。</a:t>
            </a:r>
            <a:endParaRPr kumimoji="1" lang="en-US" altLang="ja-JP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ja-JP" altLang="en-US"/>
              <a:t>実験結果では、</a:t>
            </a:r>
            <a:r>
              <a:rPr kumimoji="1" lang="en-US" altLang="ja-JP" dirty="0" err="1"/>
              <a:t>ADaGrad</a:t>
            </a:r>
            <a:r>
              <a:rPr kumimoji="1" lang="ja-JP" altLang="en-US"/>
              <a:t>アルゴリズムは学習スピードが一番早い。</a:t>
            </a:r>
            <a:endParaRPr kumimoji="1" lang="en-US" altLang="ja-JP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ja-JP" dirty="0"/>
              <a:t>XOR</a:t>
            </a:r>
            <a:r>
              <a:rPr lang="ja-JP" altLang="en-US"/>
              <a:t>などの単純な</a:t>
            </a:r>
            <a:r>
              <a:rPr lang="en-US" altLang="ja-JP" dirty="0"/>
              <a:t>NN</a:t>
            </a:r>
            <a:r>
              <a:rPr lang="ja-JP" altLang="en-US"/>
              <a:t>モデルでは</a:t>
            </a:r>
            <a:r>
              <a:rPr lang="en-US" altLang="ja-JP" dirty="0"/>
              <a:t>Xavier</a:t>
            </a:r>
            <a:r>
              <a:rPr lang="ja-JP" altLang="en-US"/>
              <a:t>の初期値があまり効果がない。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89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1063">
            <a:extLst>
              <a:ext uri="{FF2B5EF4-FFF2-40B4-BE49-F238E27FC236}">
                <a16:creationId xmlns:a16="http://schemas.microsoft.com/office/drawing/2014/main" id="{B1E308AB-D93B-478B-A5DF-58D4D08A5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6" y="160868"/>
            <a:ext cx="11867089" cy="60536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ctr" rotWithShape="0">
              <a:srgbClr val="000000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660FE7D-0C67-CD4D-AE62-ED7203269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1324" y="609600"/>
            <a:ext cx="3704710" cy="4956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2E228421-88FE-4C66-A08E-3B9FDA7D7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0" y="1395167"/>
            <a:ext cx="0" cy="3638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8" name="Picture 1067">
            <a:extLst>
              <a:ext uri="{FF2B5EF4-FFF2-40B4-BE49-F238E27FC236}">
                <a16:creationId xmlns:a16="http://schemas.microsoft.com/office/drawing/2014/main" id="{8E222AD7-48E8-4EF8-96A9-2F657D9B0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61506"/>
            <a:ext cx="1602997" cy="144270"/>
          </a:xfrm>
          <a:prstGeom prst="rect">
            <a:avLst/>
          </a:prstGeom>
        </p:spPr>
      </p:pic>
      <p:sp>
        <p:nvSpPr>
          <p:cNvPr id="1070" name="Rectangle 1069">
            <a:extLst>
              <a:ext uri="{FF2B5EF4-FFF2-40B4-BE49-F238E27FC236}">
                <a16:creationId xmlns:a16="http://schemas.microsoft.com/office/drawing/2014/main" id="{9842EB88-EABD-411D-B5A1-523921303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CDE23B0-29C6-3846-9D9D-8A8250C07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66" y="643466"/>
            <a:ext cx="5803919" cy="479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0E4F666-0357-0E4C-B8F6-C8448BFCFC65}"/>
              </a:ext>
            </a:extLst>
          </p:cNvPr>
          <p:cNvGrpSpPr/>
          <p:nvPr/>
        </p:nvGrpSpPr>
        <p:grpSpPr>
          <a:xfrm>
            <a:off x="279069" y="5401559"/>
            <a:ext cx="11667503" cy="743922"/>
            <a:chOff x="279069" y="5401559"/>
            <a:chExt cx="11667503" cy="743922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FFD03507-AC50-4E4E-BED7-7008477D8C59}"/>
                </a:ext>
              </a:extLst>
            </p:cNvPr>
            <p:cNvSpPr/>
            <p:nvPr/>
          </p:nvSpPr>
          <p:spPr>
            <a:xfrm>
              <a:off x="279069" y="5436608"/>
              <a:ext cx="11667503" cy="70887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FD5F9199-5BD1-494F-9953-5733E019DECC}"/>
                </a:ext>
              </a:extLst>
            </p:cNvPr>
            <p:cNvSpPr txBox="1"/>
            <p:nvPr/>
          </p:nvSpPr>
          <p:spPr>
            <a:xfrm>
              <a:off x="325224" y="5401559"/>
              <a:ext cx="9975808" cy="743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ja-JP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Fully Connected Layer = Affine = Dense = </a:t>
              </a:r>
              <a:r>
                <a:rPr kumimoji="1" lang="ja-JP" altLang="en-US" sz="16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全結合層</a:t>
              </a:r>
              <a:endParaRPr kumimoji="1" lang="en-US" altLang="ja-JP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kumimoji="1" lang="ja-JP" altLang="en-US" sz="14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全結合層とは、入力を共通にした複数の</a:t>
              </a:r>
              <a:r>
                <a:rPr kumimoji="1" lang="ja-JP" altLang="en-US" sz="140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人工ニューロン</a:t>
              </a:r>
              <a:r>
                <a:rPr kumimoji="1" lang="ja-JP" altLang="en-US" sz="14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の入力から</a:t>
              </a:r>
              <a:r>
                <a:rPr kumimoji="1" lang="ja-JP" altLang="en-US" sz="140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活性化関数</a:t>
              </a:r>
              <a:r>
                <a:rPr kumimoji="1" lang="ja-JP" altLang="en-US" sz="14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の入力までのことです。</a:t>
              </a:r>
              <a:r>
                <a:rPr kumimoji="1" lang="ja-JP" altLang="en-US" sz="140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活性化関数</a:t>
              </a:r>
              <a:r>
                <a:rPr kumimoji="1" lang="ja-JP" altLang="en-US" sz="14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は含みません。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975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5236FC6-5C5F-3443-ACA7-463407617F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43" t="5298" r="4292" b="5205"/>
          <a:stretch/>
        </p:blipFill>
        <p:spPr>
          <a:xfrm>
            <a:off x="81419" y="585592"/>
            <a:ext cx="7866345" cy="61377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1002B7F-6201-8848-BBFB-FAE6758B8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6509" y="1076194"/>
            <a:ext cx="3704710" cy="4956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10B220B-A89B-B747-98B9-F90390EA3918}"/>
              </a:ext>
            </a:extLst>
          </p:cNvPr>
          <p:cNvSpPr/>
          <p:nvPr/>
        </p:nvSpPr>
        <p:spPr>
          <a:xfrm>
            <a:off x="1067071" y="5065090"/>
            <a:ext cx="1788946" cy="150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D625CE9-BEA0-F04D-AD3B-77A660453F71}"/>
              </a:ext>
            </a:extLst>
          </p:cNvPr>
          <p:cNvSpPr/>
          <p:nvPr/>
        </p:nvSpPr>
        <p:spPr>
          <a:xfrm>
            <a:off x="1067071" y="5215559"/>
            <a:ext cx="1604878" cy="150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C397F9D-CD5A-744D-8308-CAADDF43FF1A}"/>
              </a:ext>
            </a:extLst>
          </p:cNvPr>
          <p:cNvSpPr/>
          <p:nvPr/>
        </p:nvSpPr>
        <p:spPr>
          <a:xfrm>
            <a:off x="1067070" y="5731950"/>
            <a:ext cx="1961137" cy="150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CAECD09-D255-EF41-BCC9-65C1B651A136}"/>
              </a:ext>
            </a:extLst>
          </p:cNvPr>
          <p:cNvSpPr/>
          <p:nvPr/>
        </p:nvSpPr>
        <p:spPr>
          <a:xfrm>
            <a:off x="1067071" y="5887864"/>
            <a:ext cx="1604878" cy="150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FCDB513-848D-B944-AC4C-1B62715CCFEE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856017" y="2487881"/>
            <a:ext cx="5563588" cy="265236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486E953-8079-2B4C-B0BA-710A77A9257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671949" y="3182587"/>
            <a:ext cx="5747656" cy="210812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F4BADC1-3A47-2B47-952F-12E9FEB821A5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028207" y="3853543"/>
            <a:ext cx="5391398" cy="195356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2666E8C-177F-8E44-8EEA-1B79BBA3C7B2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671949" y="4530436"/>
            <a:ext cx="5747656" cy="1432585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9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B1E308AB-D93B-478B-A5DF-58D4D08A5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6" y="160868"/>
            <a:ext cx="11867089" cy="60536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ctr" rotWithShape="0">
              <a:srgbClr val="000000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ADA1956-C03B-3F47-B99A-B94523776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4" t="4026" r="4626" b="3810"/>
          <a:stretch/>
        </p:blipFill>
        <p:spPr>
          <a:xfrm>
            <a:off x="808223" y="279727"/>
            <a:ext cx="4754865" cy="5840095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2E228421-88FE-4C66-A08E-3B9FDA7D7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0" y="1395167"/>
            <a:ext cx="0" cy="3638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FCEF5F-2A42-5B48-8B2D-75B0E5D37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2584" y="934369"/>
            <a:ext cx="4010930" cy="450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8E222AD7-48E8-4EF8-96A9-2F657D9B0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61506"/>
            <a:ext cx="1602997" cy="144270"/>
          </a:xfrm>
          <a:prstGeom prst="rect">
            <a:avLst/>
          </a:prstGeom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842EB88-EABD-411D-B5A1-523921303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FB3F911-96EF-EB40-8920-B502E8A6C0AB}"/>
              </a:ext>
            </a:extLst>
          </p:cNvPr>
          <p:cNvSpPr/>
          <p:nvPr/>
        </p:nvSpPr>
        <p:spPr>
          <a:xfrm>
            <a:off x="1284563" y="803198"/>
            <a:ext cx="679568" cy="107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E71C1C9-05C4-8941-8D72-C847CCA8CC74}"/>
              </a:ext>
            </a:extLst>
          </p:cNvPr>
          <p:cNvSpPr/>
          <p:nvPr/>
        </p:nvSpPr>
        <p:spPr>
          <a:xfrm>
            <a:off x="1284563" y="1233296"/>
            <a:ext cx="3416291" cy="1122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05C9937-249F-214A-9178-4CCF3F6AA075}"/>
              </a:ext>
            </a:extLst>
          </p:cNvPr>
          <p:cNvSpPr/>
          <p:nvPr/>
        </p:nvSpPr>
        <p:spPr>
          <a:xfrm>
            <a:off x="1284563" y="2462215"/>
            <a:ext cx="1046521" cy="107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B326AF9-88CE-624B-9B74-8DC5DD984747}"/>
              </a:ext>
            </a:extLst>
          </p:cNvPr>
          <p:cNvSpPr/>
          <p:nvPr/>
        </p:nvSpPr>
        <p:spPr>
          <a:xfrm>
            <a:off x="1284563" y="3014041"/>
            <a:ext cx="2863155" cy="2227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B3AF286-4637-224A-B882-741B34459200}"/>
              </a:ext>
            </a:extLst>
          </p:cNvPr>
          <p:cNvSpPr/>
          <p:nvPr/>
        </p:nvSpPr>
        <p:spPr>
          <a:xfrm>
            <a:off x="1284563" y="5460056"/>
            <a:ext cx="4113003" cy="107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BF82FF5-6153-C040-A7A8-8EC8B22B336D}"/>
              </a:ext>
            </a:extLst>
          </p:cNvPr>
          <p:cNvSpPr/>
          <p:nvPr/>
        </p:nvSpPr>
        <p:spPr>
          <a:xfrm>
            <a:off x="1459372" y="3566046"/>
            <a:ext cx="1640370" cy="107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9BF9950-1817-F04D-A423-E63591F3F2E6}"/>
              </a:ext>
            </a:extLst>
          </p:cNvPr>
          <p:cNvSpPr/>
          <p:nvPr/>
        </p:nvSpPr>
        <p:spPr>
          <a:xfrm>
            <a:off x="1459372" y="3236256"/>
            <a:ext cx="1256768" cy="107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035830A-FF9C-7542-8B80-99968A6DE206}"/>
              </a:ext>
            </a:extLst>
          </p:cNvPr>
          <p:cNvSpPr/>
          <p:nvPr/>
        </p:nvSpPr>
        <p:spPr>
          <a:xfrm>
            <a:off x="1482190" y="4026525"/>
            <a:ext cx="1256768" cy="18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EB88313-B1B4-2746-BABB-1C7ADAEBB955}"/>
              </a:ext>
            </a:extLst>
          </p:cNvPr>
          <p:cNvSpPr/>
          <p:nvPr/>
        </p:nvSpPr>
        <p:spPr>
          <a:xfrm>
            <a:off x="1482190" y="4225626"/>
            <a:ext cx="1256768" cy="120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58DCEB0-A100-FB46-B7BE-FA2C92F865F0}"/>
              </a:ext>
            </a:extLst>
          </p:cNvPr>
          <p:cNvSpPr/>
          <p:nvPr/>
        </p:nvSpPr>
        <p:spPr>
          <a:xfrm>
            <a:off x="1482190" y="4564568"/>
            <a:ext cx="2018750" cy="120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D54ECAF1-17E4-BD49-BA7B-A50C5B879BC6}"/>
              </a:ext>
            </a:extLst>
          </p:cNvPr>
          <p:cNvSpPr/>
          <p:nvPr/>
        </p:nvSpPr>
        <p:spPr>
          <a:xfrm>
            <a:off x="1284563" y="5793346"/>
            <a:ext cx="4113003" cy="107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>
            <a:extLst>
              <a:ext uri="{FF2B5EF4-FFF2-40B4-BE49-F238E27FC236}">
                <a16:creationId xmlns:a16="http://schemas.microsoft.com/office/drawing/2014/main" id="{DFAE1675-EF74-A94D-8785-EC33A7BF74E5}"/>
              </a:ext>
            </a:extLst>
          </p:cNvPr>
          <p:cNvSpPr/>
          <p:nvPr/>
        </p:nvSpPr>
        <p:spPr>
          <a:xfrm>
            <a:off x="7296665" y="1282766"/>
            <a:ext cx="253313" cy="224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右矢印 51">
            <a:extLst>
              <a:ext uri="{FF2B5EF4-FFF2-40B4-BE49-F238E27FC236}">
                <a16:creationId xmlns:a16="http://schemas.microsoft.com/office/drawing/2014/main" id="{3B3E1EB4-61A3-6146-9D6E-DCAFAC4C1BA3}"/>
              </a:ext>
            </a:extLst>
          </p:cNvPr>
          <p:cNvSpPr/>
          <p:nvPr/>
        </p:nvSpPr>
        <p:spPr>
          <a:xfrm>
            <a:off x="7296665" y="1681994"/>
            <a:ext cx="253313" cy="224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右矢印 52">
            <a:extLst>
              <a:ext uri="{FF2B5EF4-FFF2-40B4-BE49-F238E27FC236}">
                <a16:creationId xmlns:a16="http://schemas.microsoft.com/office/drawing/2014/main" id="{0224F488-6D22-E84E-920E-6754F1D82776}"/>
              </a:ext>
            </a:extLst>
          </p:cNvPr>
          <p:cNvSpPr/>
          <p:nvPr/>
        </p:nvSpPr>
        <p:spPr>
          <a:xfrm>
            <a:off x="6159271" y="3177642"/>
            <a:ext cx="253313" cy="224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右矢印 53">
            <a:extLst>
              <a:ext uri="{FF2B5EF4-FFF2-40B4-BE49-F238E27FC236}">
                <a16:creationId xmlns:a16="http://schemas.microsoft.com/office/drawing/2014/main" id="{B50B13C3-4F46-1145-A504-AEFB54526324}"/>
              </a:ext>
            </a:extLst>
          </p:cNvPr>
          <p:cNvSpPr/>
          <p:nvPr/>
        </p:nvSpPr>
        <p:spPr>
          <a:xfrm>
            <a:off x="7296664" y="4684795"/>
            <a:ext cx="253313" cy="224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右矢印 54">
            <a:extLst>
              <a:ext uri="{FF2B5EF4-FFF2-40B4-BE49-F238E27FC236}">
                <a16:creationId xmlns:a16="http://schemas.microsoft.com/office/drawing/2014/main" id="{1CB2FF2A-2F43-D140-980A-B139B1F81266}"/>
              </a:ext>
            </a:extLst>
          </p:cNvPr>
          <p:cNvSpPr/>
          <p:nvPr/>
        </p:nvSpPr>
        <p:spPr>
          <a:xfrm>
            <a:off x="7417140" y="2295539"/>
            <a:ext cx="165772" cy="125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右矢印 55">
            <a:extLst>
              <a:ext uri="{FF2B5EF4-FFF2-40B4-BE49-F238E27FC236}">
                <a16:creationId xmlns:a16="http://schemas.microsoft.com/office/drawing/2014/main" id="{7D59B850-8405-BF4C-95A0-C7ADBC118F05}"/>
              </a:ext>
            </a:extLst>
          </p:cNvPr>
          <p:cNvSpPr/>
          <p:nvPr/>
        </p:nvSpPr>
        <p:spPr>
          <a:xfrm>
            <a:off x="7417140" y="2826208"/>
            <a:ext cx="165772" cy="125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右矢印 56">
            <a:extLst>
              <a:ext uri="{FF2B5EF4-FFF2-40B4-BE49-F238E27FC236}">
                <a16:creationId xmlns:a16="http://schemas.microsoft.com/office/drawing/2014/main" id="{467A55E4-749A-E642-8FFE-6619D889AA17}"/>
              </a:ext>
            </a:extLst>
          </p:cNvPr>
          <p:cNvSpPr/>
          <p:nvPr/>
        </p:nvSpPr>
        <p:spPr>
          <a:xfrm>
            <a:off x="7417140" y="3285395"/>
            <a:ext cx="165772" cy="125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右矢印 57">
            <a:extLst>
              <a:ext uri="{FF2B5EF4-FFF2-40B4-BE49-F238E27FC236}">
                <a16:creationId xmlns:a16="http://schemas.microsoft.com/office/drawing/2014/main" id="{FF12B041-391F-8D47-BC6B-4ACDD35ADE08}"/>
              </a:ext>
            </a:extLst>
          </p:cNvPr>
          <p:cNvSpPr/>
          <p:nvPr/>
        </p:nvSpPr>
        <p:spPr>
          <a:xfrm>
            <a:off x="7417140" y="3769331"/>
            <a:ext cx="165772" cy="125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右矢印 58">
            <a:extLst>
              <a:ext uri="{FF2B5EF4-FFF2-40B4-BE49-F238E27FC236}">
                <a16:creationId xmlns:a16="http://schemas.microsoft.com/office/drawing/2014/main" id="{84FF56D4-F08D-7344-9B77-13E4604E3B0A}"/>
              </a:ext>
            </a:extLst>
          </p:cNvPr>
          <p:cNvSpPr/>
          <p:nvPr/>
        </p:nvSpPr>
        <p:spPr>
          <a:xfrm>
            <a:off x="7417140" y="4275663"/>
            <a:ext cx="165772" cy="125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F21D7E6D-3431-544C-A7F1-AA0CC3B3778A}"/>
              </a:ext>
            </a:extLst>
          </p:cNvPr>
          <p:cNvGrpSpPr/>
          <p:nvPr/>
        </p:nvGrpSpPr>
        <p:grpSpPr>
          <a:xfrm>
            <a:off x="5563088" y="5261371"/>
            <a:ext cx="6567515" cy="708873"/>
            <a:chOff x="279069" y="5436608"/>
            <a:chExt cx="12235844" cy="708873"/>
          </a:xfrm>
        </p:grpSpPr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3471DA5B-7B57-0049-B5B1-1BB3410E6165}"/>
                </a:ext>
              </a:extLst>
            </p:cNvPr>
            <p:cNvSpPr/>
            <p:nvPr/>
          </p:nvSpPr>
          <p:spPr>
            <a:xfrm>
              <a:off x="279069" y="5436608"/>
              <a:ext cx="11955025" cy="70887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79D4E217-2742-8A47-9E06-C3BF21E457A7}"/>
                </a:ext>
              </a:extLst>
            </p:cNvPr>
            <p:cNvSpPr txBox="1"/>
            <p:nvPr/>
          </p:nvSpPr>
          <p:spPr>
            <a:xfrm>
              <a:off x="317318" y="5481092"/>
              <a:ext cx="1219759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b="0" i="0" u="none" strike="noStrike" dirty="0" err="1">
                  <a:solidFill>
                    <a:srgbClr val="11111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BatchNorm</a:t>
              </a:r>
              <a:r>
                <a:rPr lang="en-US" altLang="ja-JP" sz="1600" b="0" i="0" u="none" strike="noStrike" dirty="0">
                  <a:solidFill>
                    <a:srgbClr val="11111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= Batch Normalization = </a:t>
              </a:r>
              <a:r>
                <a:rPr lang="ja-JP" altLang="en-US" sz="1600" b="0" i="0" u="none" strike="noStrike">
                  <a:solidFill>
                    <a:srgbClr val="11111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バッチ正規化</a:t>
              </a:r>
              <a:endParaRPr lang="en-US" altLang="ja-JP" sz="1600" b="0" i="0" u="none" strike="noStrike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ja-JP" altLang="en-US" sz="1400" b="0" i="0" u="none" strike="noStrike">
                  <a:solidFill>
                    <a:srgbClr val="11111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バッチ正規化とは、バッチ内の</a:t>
              </a:r>
              <a:r>
                <a:rPr lang="ja-JP" altLang="en-US" sz="1400" b="0" i="0" u="none" strike="noStrike">
                  <a:solidFill>
                    <a:srgbClr val="FFFF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データ分布</a:t>
              </a:r>
              <a:r>
                <a:rPr lang="ja-JP" altLang="en-US" sz="1400" b="0" i="0" u="none" strike="noStrike">
                  <a:solidFill>
                    <a:srgbClr val="11111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をもとに，</a:t>
              </a:r>
              <a:r>
                <a:rPr lang="ja-JP" altLang="en-US" sz="1400" i="0" u="none" strike="noStrike">
                  <a:solidFill>
                    <a:srgbClr val="FFFF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各チャンネルごと</a:t>
              </a:r>
              <a:r>
                <a:rPr lang="ja-JP" altLang="en-US" sz="1400" b="1" i="0" u="none" strike="noStrike">
                  <a:solidFill>
                    <a:srgbClr val="11111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に</a:t>
              </a:r>
              <a:r>
                <a:rPr lang="ja-JP" altLang="en-US" sz="1400" b="0" i="0" u="none" strike="noStrike">
                  <a:solidFill>
                    <a:srgbClr val="11111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特徴を正規化</a:t>
              </a:r>
              <a:endParaRPr lang="ja-JP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484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23" grpId="0" animBg="1"/>
      <p:bldP spid="28" grpId="0" animBg="1"/>
      <p:bldP spid="33" grpId="0" animBg="1"/>
      <p:bldP spid="37" grpId="0" animBg="1"/>
      <p:bldP spid="42" grpId="0" animBg="1"/>
      <p:bldP spid="50" grpId="0" animBg="1"/>
      <p:bldP spid="44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2A7AF9-8FD0-D74F-9D3F-2A68D862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学習中の損失関数の値（</a:t>
            </a:r>
            <a:r>
              <a:rPr kumimoji="1" lang="en-US" altLang="ja-JP" dirty="0"/>
              <a:t>SGD)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1F2C580-6FA1-A14E-9F7C-B2A7111E8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2109230"/>
            <a:ext cx="5854700" cy="43942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B773223-D383-F849-8FE4-08F8E5C2BDD5}"/>
              </a:ext>
            </a:extLst>
          </p:cNvPr>
          <p:cNvSpPr txBox="1"/>
          <p:nvPr/>
        </p:nvSpPr>
        <p:spPr>
          <a:xfrm>
            <a:off x="6559550" y="2109230"/>
            <a:ext cx="4298950" cy="3778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ja-JP" altLang="en-US"/>
              <a:t>隠れ層</a:t>
            </a:r>
            <a:r>
              <a:rPr kumimoji="1" lang="ja-JP" altLang="en-US">
                <a:solidFill>
                  <a:srgbClr val="FFFF00"/>
                </a:solidFill>
              </a:rPr>
              <a:t>１６ニューロン</a:t>
            </a:r>
            <a:r>
              <a:rPr kumimoji="1" lang="ja-JP" altLang="en-US"/>
              <a:t>の場合は最適モデルで</a:t>
            </a:r>
            <a:r>
              <a:rPr kumimoji="1" lang="ja-JP" altLang="en-US">
                <a:solidFill>
                  <a:srgbClr val="FFFF00"/>
                </a:solidFill>
              </a:rPr>
              <a:t>８０００エポック</a:t>
            </a:r>
            <a:r>
              <a:rPr kumimoji="1" lang="ja-JP" altLang="en-US"/>
              <a:t>で学習終了。</a:t>
            </a:r>
            <a:endParaRPr kumimoji="1" lang="en-US" altLang="ja-JP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ja-JP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ja-JP" altLang="en-US"/>
              <a:t>隠れ層１ニューロンの場合は</a:t>
            </a:r>
            <a:r>
              <a:rPr kumimoji="1" lang="ja-JP" altLang="en-US">
                <a:solidFill>
                  <a:srgbClr val="FFFF00"/>
                </a:solidFill>
              </a:rPr>
              <a:t>損失関数の値は</a:t>
            </a:r>
            <a:r>
              <a:rPr kumimoji="1" lang="en-US" altLang="ja-JP" dirty="0">
                <a:solidFill>
                  <a:srgbClr val="FFFF00"/>
                </a:solidFill>
              </a:rPr>
              <a:t>0.25</a:t>
            </a:r>
            <a:r>
              <a:rPr kumimoji="1" lang="ja-JP" altLang="en-US"/>
              <a:t>まで減少し、それ以上は進まなかったので学習中止。</a:t>
            </a:r>
            <a:endParaRPr kumimoji="1" lang="en-US" altLang="ja-JP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ja-JP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ja-JP" dirty="0"/>
              <a:t>SGD_h4</a:t>
            </a:r>
            <a:r>
              <a:rPr kumimoji="1" lang="ja-JP" altLang="en-US"/>
              <a:t>は学習終了まで</a:t>
            </a:r>
            <a:r>
              <a:rPr kumimoji="1" lang="en-US" altLang="ja-JP" dirty="0"/>
              <a:t>SGD_h16</a:t>
            </a:r>
            <a:r>
              <a:rPr kumimoji="1" lang="ja-JP" altLang="en-US"/>
              <a:t>よりも約</a:t>
            </a:r>
            <a:r>
              <a:rPr kumimoji="1" lang="en-US" altLang="ja-JP" dirty="0">
                <a:solidFill>
                  <a:srgbClr val="FFFF00"/>
                </a:solidFill>
              </a:rPr>
              <a:t>4000</a:t>
            </a:r>
            <a:r>
              <a:rPr kumimoji="1" lang="ja-JP" altLang="en-US">
                <a:solidFill>
                  <a:srgbClr val="FFFF00"/>
                </a:solidFill>
              </a:rPr>
              <a:t>エポックが多い</a:t>
            </a:r>
            <a:r>
              <a:rPr kumimoji="1" lang="ja-JP" altLang="en-US"/>
              <a:t>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2405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2A7AF9-8FD0-D74F-9D3F-2A68D862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学習中の損失関数の値（</a:t>
            </a:r>
            <a:r>
              <a:rPr lang="en-US" altLang="ja-JP" dirty="0" err="1"/>
              <a:t>ADaGrad</a:t>
            </a:r>
            <a:r>
              <a:rPr lang="en-US" altLang="ja-JP" dirty="0"/>
              <a:t>, Momentum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CD121B1-E1C8-2D4E-A578-D6631B4DF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94" y="2133048"/>
            <a:ext cx="5854700" cy="43942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3421AAF-F30A-6744-816B-275F3AA51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908" y="2133048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1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2A7AF9-8FD0-D74F-9D3F-2A68D862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学習中の損失関数の値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B773223-D383-F849-8FE4-08F8E5C2BDD5}"/>
              </a:ext>
            </a:extLst>
          </p:cNvPr>
          <p:cNvSpPr txBox="1"/>
          <p:nvPr/>
        </p:nvSpPr>
        <p:spPr>
          <a:xfrm>
            <a:off x="6559550" y="2109230"/>
            <a:ext cx="4298950" cy="4193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ja-JP" dirty="0"/>
              <a:t>SGD</a:t>
            </a:r>
            <a:r>
              <a:rPr kumimoji="1" lang="ja-JP" altLang="en-US"/>
              <a:t>は隠れ層</a:t>
            </a:r>
            <a:r>
              <a:rPr kumimoji="1" lang="ja-JP" altLang="en-US">
                <a:solidFill>
                  <a:srgbClr val="FFFF00"/>
                </a:solidFill>
              </a:rPr>
              <a:t>のニューロン数に</a:t>
            </a:r>
            <a:r>
              <a:rPr kumimoji="1" lang="ja-JP" altLang="en-US"/>
              <a:t>関わらず、学習終了するまでに</a:t>
            </a:r>
            <a:r>
              <a:rPr kumimoji="1" lang="ja-JP" altLang="en-US">
                <a:solidFill>
                  <a:srgbClr val="FFFF00"/>
                </a:solidFill>
              </a:rPr>
              <a:t>一番時間がかかること。</a:t>
            </a:r>
            <a:endParaRPr kumimoji="1" lang="en-US" altLang="ja-JP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ja-JP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ja-JP" dirty="0"/>
              <a:t>Momentum</a:t>
            </a:r>
            <a:r>
              <a:rPr kumimoji="1" lang="ja-JP" altLang="en-US"/>
              <a:t>は</a:t>
            </a:r>
            <a:r>
              <a:rPr kumimoji="1" lang="en-US" altLang="ja-JP" dirty="0" err="1"/>
              <a:t>ADaGrad</a:t>
            </a:r>
            <a:r>
              <a:rPr kumimoji="1" lang="ja-JP" altLang="en-US"/>
              <a:t>と比べて少し遅いが、</a:t>
            </a:r>
            <a:r>
              <a:rPr kumimoji="1" lang="ja-JP" altLang="en-US">
                <a:solidFill>
                  <a:srgbClr val="FFFF00"/>
                </a:solidFill>
              </a:rPr>
              <a:t>無駄の学習</a:t>
            </a:r>
            <a:r>
              <a:rPr kumimoji="1" lang="ja-JP" altLang="en-US"/>
              <a:t>を避けれる。</a:t>
            </a:r>
            <a:endParaRPr kumimoji="1" lang="en-US" altLang="ja-JP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ja-JP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ja-JP" dirty="0" err="1"/>
              <a:t>ADaGrad</a:t>
            </a:r>
            <a:r>
              <a:rPr kumimoji="1" lang="ja-JP" altLang="en-US"/>
              <a:t>は学習中に</a:t>
            </a:r>
            <a:r>
              <a:rPr kumimoji="1" lang="ja-JP" altLang="en-US">
                <a:solidFill>
                  <a:srgbClr val="FFFF00"/>
                </a:solidFill>
              </a:rPr>
              <a:t>学習係数</a:t>
            </a:r>
            <a:r>
              <a:rPr kumimoji="1" lang="ja-JP" altLang="en-US"/>
              <a:t>が更新されるために学習時間を</a:t>
            </a:r>
            <a:r>
              <a:rPr kumimoji="1" lang="ja-JP" altLang="en-US">
                <a:solidFill>
                  <a:srgbClr val="FFFF00"/>
                </a:solidFill>
              </a:rPr>
              <a:t>最小限</a:t>
            </a:r>
            <a:r>
              <a:rPr kumimoji="1" lang="ja-JP" altLang="en-US"/>
              <a:t>することが可能である。</a:t>
            </a:r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91B3929-5ADC-8C40-81E3-E93BEFBB7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85" y="2199308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93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5F37C-20B6-8543-B5CE-0B4FD03BE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Xavier</a:t>
            </a:r>
            <a:r>
              <a:rPr kumimoji="1" lang="ja-JP" altLang="en-US"/>
              <a:t>の初期値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BF9CB4C-A689-6645-B5C1-80855B149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588" y="2134652"/>
            <a:ext cx="5854700" cy="43942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075C43F-D35A-F340-B086-1FC41FE17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12" y="2134652"/>
            <a:ext cx="5854700" cy="4394200"/>
          </a:xfrm>
          <a:prstGeom prst="rect">
            <a:avLst/>
          </a:prstGeom>
        </p:spPr>
      </p:pic>
      <p:pic>
        <p:nvPicPr>
          <p:cNvPr id="8" name="図 7" descr="グラフ&#10;&#10;自動的に生成された説明">
            <a:extLst>
              <a:ext uri="{FF2B5EF4-FFF2-40B4-BE49-F238E27FC236}">
                <a16:creationId xmlns:a16="http://schemas.microsoft.com/office/drawing/2014/main" id="{020CB42B-EA65-0F4F-83BC-BC1BF2EA2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093" y="2326850"/>
            <a:ext cx="4114453" cy="2787210"/>
          </a:xfrm>
          <a:prstGeom prst="rect">
            <a:avLst/>
          </a:prstGeom>
        </p:spPr>
      </p:pic>
      <p:sp>
        <p:nvSpPr>
          <p:cNvPr id="9" name="円/楕円 8">
            <a:extLst>
              <a:ext uri="{FF2B5EF4-FFF2-40B4-BE49-F238E27FC236}">
                <a16:creationId xmlns:a16="http://schemas.microsoft.com/office/drawing/2014/main" id="{00449B76-6433-0540-A708-B4B9A70D5DAF}"/>
              </a:ext>
            </a:extLst>
          </p:cNvPr>
          <p:cNvSpPr/>
          <p:nvPr/>
        </p:nvSpPr>
        <p:spPr>
          <a:xfrm>
            <a:off x="7303551" y="5492224"/>
            <a:ext cx="524179" cy="5241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E25A7F5-8828-3A4E-9BCA-14B7B4D45B60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823217" y="4816617"/>
            <a:ext cx="557098" cy="75237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23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ベルリン">
  <a:themeElements>
    <a:clrScheme name="ベルリン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ベルリン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ベルリン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{52BAFC8B-C1D0-8843-A27D-C9FC0ECE106A}tf10001057</Template>
  <TotalTime>1106</TotalTime>
  <Words>477</Words>
  <Application>Microsoft Macintosh PowerPoint</Application>
  <PresentationFormat>ワイド画面</PresentationFormat>
  <Paragraphs>58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</vt:lpstr>
      <vt:lpstr>ベルリン</vt:lpstr>
      <vt:lpstr>XORモデルの学習における最適化の検証</vt:lpstr>
      <vt:lpstr>Summary</vt:lpstr>
      <vt:lpstr>PowerPoint プレゼンテーション</vt:lpstr>
      <vt:lpstr>PowerPoint プレゼンテーション</vt:lpstr>
      <vt:lpstr>PowerPoint プレゼンテーション</vt:lpstr>
      <vt:lpstr>学習中の損失関数の値（SGD)</vt:lpstr>
      <vt:lpstr>学習中の損失関数の値（ADaGrad, Momentum)</vt:lpstr>
      <vt:lpstr>学習中の損失関数の値</vt:lpstr>
      <vt:lpstr>Xavierの初期値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XORモデルの学習における最適化の検証</dc:title>
  <dc:creator>Phạm Đình Trọng</dc:creator>
  <cp:lastModifiedBy>Phạm Đình Trọng</cp:lastModifiedBy>
  <cp:revision>3</cp:revision>
  <dcterms:created xsi:type="dcterms:W3CDTF">2022-10-04T12:27:35Z</dcterms:created>
  <dcterms:modified xsi:type="dcterms:W3CDTF">2022-10-06T12:51:53Z</dcterms:modified>
</cp:coreProperties>
</file>