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6" r:id="rId12"/>
    <p:sldId id="267" r:id="rId13"/>
    <p:sldId id="268" r:id="rId14"/>
    <p:sldId id="265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FF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39E8711-E624-4887-90FA-3E554D00A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5B5B8F3D-26C9-455C-978D-64F6B7DC12B2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39E23460-D017-46C2-B1CF-9BC0C5F1D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1AD6E228-5076-4F6D-AAA6-F4DE01EE8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13E937F8-49D4-4FE2-A4F5-B4D9E7794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FC30B704-B927-47AE-837B-FA099BA3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3D8FBBB6-99D6-48AE-828D-C375C111A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4B915641-B6E5-4057-8848-6528B1A33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B76A04CD-5312-4737-97D4-69D1CD648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6EA490A1-FA00-4A9B-B0CA-6DD7F841F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369EAD6B-A795-4C42-A2BA-D2B60AFC8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0DD8B473-5555-4436-BDCD-C7128B681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D3992D3C-3394-4A2E-ABD6-FD73A7E99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E5C67B24-ECB4-41A3-BE67-677F762CF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AF055A5D-19B0-4945-8046-E486FBF96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4597FAB4-DE5B-4ADF-ACFC-9DBC4179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A8F92DBD-8A9A-432B-922B-298B6ADE9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6142D1E5-B141-4670-8152-487A2CBF8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DCDBEBCD-5A36-49DA-94B1-09D39A014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0A836E46-90C2-4BAA-8C2E-7B857DA4A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007E389A-78AD-4C59-9CD9-97700A71E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2567FFF0-79C1-40F9-A9DE-018619350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0987C856-7A94-4EB0-BC13-3A12D6D54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CF4C8403-77EB-4614-BCF3-F7199E092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D1CFEEDA-3950-46E3-81B7-8374B3F2B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092A2F43-7B6B-467E-9254-596F5F3EB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A3EB4E85-246A-406E-B23C-14D4A0F39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12E1F904-C333-4ABF-9914-DEDC7F694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FF823D4A-749B-498F-8899-7B8AF9A39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BFC8425A-9E73-4A9B-A868-5CBF428FF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6B6E366B-2A86-4E12-81AD-BA4C53677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0F310B36-3C12-45F1-BC10-7C898BAC3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E10AE0BB-0958-493F-ABB4-C5626A051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1107DC64-3AEE-40E6-9584-11DC3F5D3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DE33AF1-13C5-4B51-8845-8943A16D0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37310704-2545-4E3E-BDC1-1483E5883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F8F66EF7-56B9-476A-ADAC-C5E160F493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5948B-D628-404D-8E60-24ACAA5409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67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F4D122-9A67-40AC-88B9-89C778020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3CAD1B3-4CD8-4C86-9AA4-F2B6288106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57A15E1-1736-4E08-AD55-08C4899A5E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8C91A-AB0E-4A0C-A118-9CE9D2E76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16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269675-58DF-4862-9B16-16B06A0B93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C5A2C8-2BA5-4A74-911E-229B90DD44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144E5E7-10BC-4D5B-9B5A-E228A9D131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C7528-14DA-44A0-B801-44B617E34A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84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125484-F4D2-4AE6-BAD7-3C13CC8B30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623BE2-C6D3-432D-9CAC-0E0E5EA15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D06703-1EB5-4B6A-B4A7-774E71345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6C4FE-1893-48C4-B89E-2DF9548B0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37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FF959B-7DEF-459D-9535-2D72580900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ECDD07-7882-410C-8D94-1A25828857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8AD6C55-4574-4AD0-83FA-8338084983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6D346-2881-48E1-8D49-550AD9AC1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42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88D7C2-AE9D-47E0-A6BB-16D31C952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A312ED-6ED6-4C2B-A800-D38B3A11F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FDEB876-4B36-4041-8887-18A6C945B6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C19C1-92A8-4C4B-84B3-F5D8D0ABA4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4F53CF8-68A7-4678-B457-93EB48000B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C4093E3-5791-4632-B90F-0DFFAE092F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1483EB7-51E5-4257-ACD1-137C7352BE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761F-154A-470E-B5DF-F7880F558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33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B3E8E0A-D5C5-403A-80D9-23E858F1B7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FA25013-7ADB-4469-9426-1D5ECC2C40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C4F27D-AAEB-41EB-B8C0-029531064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7BC48-4529-43BB-B02A-1F66E7F51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40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AC03824-49A0-40AC-BE17-B8E7BF4C2D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813335E-9AF2-4EC2-B088-7E509C43CA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EBB919F-6658-47E3-8E64-6FC0B52AB4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9902B-24F4-4701-BBB4-A44C2B4CAB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39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6FDED0-DE09-4239-922C-F361236B19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5F0147-FCFA-443C-B640-C2BC5CBD42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4896F95-8CBB-4201-A2D5-E3DC18C05B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3E539-C7C0-47DF-9D1B-AE69B5A40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547D7A-CF11-4ACB-9E0A-788AFDCD1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87B8FF-3824-4E1D-99EC-BA6A4AA3F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FE338FA-0BC9-43CB-8FD9-3038980DAC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DFCB5-A547-4956-ABA5-4103F611A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46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390FA7D1-C079-4C9A-8400-DE2AF4645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9E1F593-FDBD-4F69-8B6C-7873B21AE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28D30C1-9C63-42AE-B999-DE12AAAB5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653DB068-F424-464D-9A90-6F1BFFBAFB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B1D7B9B4-2BFF-48AD-A554-F854AD913B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144F35A3-1BCD-4757-A53B-24C5B67743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92636583-03F7-48C1-A90D-D4897B51B4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C5006203-EED7-4419-857B-210E3AFDD087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476225C5-E855-4ED1-9B20-FBBD5EDDE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F02AF669-C468-40BC-85AB-805F9187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CE6C12AD-5C26-4DE4-8C11-30535BC5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8807094D-F536-4968-B204-2CC5A2ACD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A6E2FEEA-5AFE-45BF-97D3-D3FAD0A26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DDDE05D6-011C-436A-84F5-82F480A59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72E0F6BF-422E-4AB4-9B33-1D3AC802C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E4BCE192-EC95-49C0-BA8C-5F61D698C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DD4C0CF2-D1AB-4D20-8FE6-EE6FE2B40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88B0FE18-560D-4B16-AE66-099A4D46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E62CB093-EC1B-4FCD-A282-82DB4F045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EB60647C-5026-45C6-A79E-AEDC9329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13979B5C-2905-4900-A683-0AAA1C61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C2DF63E6-A1E3-47E1-AE21-41A4EC25B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73E713E2-4DDF-473E-A0BB-9D23F12D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EF84896B-2DF4-4BB8-A5EF-4564EA76D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DAFB30BA-724C-42D7-8A71-9A6614EF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E56EBBF2-7BA7-4CC6-9E1E-7B2376F70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3C1970B2-BF19-48E0-BF41-0EDDB3481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3C8E8B0F-2410-4198-807F-5CB409549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0FA6C34-C633-45B0-8135-917F88D2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78D74279-D1D1-47BD-8BB8-75E36F075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77DDA25F-6318-40B8-8C3F-0EFFB1157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F5713E8C-E5F4-4A62-A6A0-605345C93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195060FB-1EAB-4AC6-B210-27E20FB7B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841DF23F-EDD0-4697-A86F-1E0181574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BE9F9E1C-3489-43DE-8911-42ACF4D31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DB6F5860-363E-4322-985D-0A662F59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1E109265-4541-46CA-A5D9-7718646B8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48333AC-1689-40D7-8832-B3AE7541A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E702EB8F-6C6C-4221-B058-1553AEAB7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6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41C2C94-E9F3-4510-A191-1DA09348A8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Swept AABB collision detection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524206D-16E7-4BB2-9E00-2155BBFBA6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C2B5E7-ECC4-4398-AD06-14D3D6673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Applying for 2 dimensions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D0CCF-8298-4CD6-BCCB-019073911D92}"/>
              </a:ext>
            </a:extLst>
          </p:cNvPr>
          <p:cNvSpPr/>
          <p:nvPr/>
        </p:nvSpPr>
        <p:spPr>
          <a:xfrm>
            <a:off x="4572000" y="3987886"/>
            <a:ext cx="2976820" cy="13103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A5B9B2-D372-448A-9DF6-E396381A2AC7}"/>
              </a:ext>
            </a:extLst>
          </p:cNvPr>
          <p:cNvSpPr/>
          <p:nvPr/>
        </p:nvSpPr>
        <p:spPr>
          <a:xfrm>
            <a:off x="1151580" y="3987886"/>
            <a:ext cx="2613111" cy="1310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B06E292F-92B6-4ED1-80BB-EB4AA9C2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34" y="4182161"/>
            <a:ext cx="704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/>
              <a:t>tx</a:t>
            </a:r>
            <a:r>
              <a:rPr lang="en-US" altLang="en-US" baseline="-25000" dirty="0" err="1"/>
              <a:t>entry</a:t>
            </a:r>
            <a:endParaRPr lang="en-US" altLang="en-US" baseline="-25000" dirty="0"/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00D78F2C-0CE2-4803-9FF2-51420A0F5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458" y="4176497"/>
            <a:ext cx="7056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/>
              <a:t>ty</a:t>
            </a:r>
            <a:r>
              <a:rPr lang="en-US" altLang="en-US" baseline="-25000" dirty="0" err="1"/>
              <a:t>entry</a:t>
            </a:r>
            <a:endParaRPr lang="en-US" altLang="en-US" baseline="-25000" dirty="0"/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DAE8161E-1BDF-4BD4-B3A6-637236459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196" y="4182161"/>
            <a:ext cx="60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/>
              <a:t>tx</a:t>
            </a:r>
            <a:r>
              <a:rPr lang="en-US" altLang="en-US" baseline="-25000" dirty="0" err="1"/>
              <a:t>exit</a:t>
            </a:r>
            <a:endParaRPr lang="en-US" altLang="en-US" baseline="-25000" dirty="0"/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BEFF4B87-4F2D-4B79-ADEC-C98631C96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353" y="4181129"/>
            <a:ext cx="60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/>
              <a:t>ty</a:t>
            </a:r>
            <a:r>
              <a:rPr lang="en-US" altLang="en-US" baseline="-25000" dirty="0" err="1"/>
              <a:t>exit</a:t>
            </a:r>
            <a:endParaRPr lang="en-US" altLang="en-US" baseline="-25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DA265D-7915-470A-BBB9-DEF660FDC97F}"/>
              </a:ext>
            </a:extLst>
          </p:cNvPr>
          <p:cNvCxnSpPr/>
          <p:nvPr/>
        </p:nvCxnSpPr>
        <p:spPr bwMode="auto">
          <a:xfrm flipV="1">
            <a:off x="114171" y="4045464"/>
            <a:ext cx="8528050" cy="793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C422B44C-B800-49E6-AA9E-95ECED3C2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458" y="4911209"/>
            <a:ext cx="704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/>
              <a:t>tx</a:t>
            </a:r>
            <a:r>
              <a:rPr lang="en-US" altLang="en-US" baseline="-25000" dirty="0" err="1"/>
              <a:t>entry</a:t>
            </a:r>
            <a:endParaRPr lang="en-US" altLang="en-US" baseline="-25000" dirty="0"/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21AE7E4-002A-4356-9E9A-CCC5265F8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42" y="4911209"/>
            <a:ext cx="7056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/>
              <a:t>ty</a:t>
            </a:r>
            <a:r>
              <a:rPr lang="en-US" altLang="en-US" baseline="-25000" dirty="0" err="1"/>
              <a:t>entry</a:t>
            </a:r>
            <a:endParaRPr lang="en-US" altLang="en-US" baseline="-25000" dirty="0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CECCC9D2-C4E2-428E-8315-85B2E46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353" y="4854313"/>
            <a:ext cx="60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/>
              <a:t>tx</a:t>
            </a:r>
            <a:r>
              <a:rPr lang="en-US" altLang="en-US" baseline="-25000" dirty="0" err="1"/>
              <a:t>exit</a:t>
            </a:r>
            <a:endParaRPr lang="en-US" altLang="en-US" baseline="-25000" dirty="0"/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B5BBC22D-C54D-48FD-9ECC-C1859305D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196" y="4911209"/>
            <a:ext cx="60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/>
              <a:t>ty</a:t>
            </a:r>
            <a:r>
              <a:rPr lang="en-US" altLang="en-US" baseline="-25000" dirty="0" err="1"/>
              <a:t>exit</a:t>
            </a:r>
            <a:endParaRPr lang="en-US" altLang="en-US" baseline="-25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8FE255-9518-42C8-BEEC-14537080E769}"/>
              </a:ext>
            </a:extLst>
          </p:cNvPr>
          <p:cNvCxnSpPr/>
          <p:nvPr/>
        </p:nvCxnSpPr>
        <p:spPr bwMode="auto">
          <a:xfrm>
            <a:off x="3764691" y="3167835"/>
            <a:ext cx="0" cy="252571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AAEC1D-73B1-4F93-9181-DDD52CADF1ED}"/>
              </a:ext>
            </a:extLst>
          </p:cNvPr>
          <p:cNvCxnSpPr/>
          <p:nvPr/>
        </p:nvCxnSpPr>
        <p:spPr bwMode="auto">
          <a:xfrm>
            <a:off x="4572000" y="3167835"/>
            <a:ext cx="0" cy="252571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896A7A4-2B0D-44B8-BE78-06659DBA149F}"/>
              </a:ext>
            </a:extLst>
          </p:cNvPr>
          <p:cNvSpPr/>
          <p:nvPr/>
        </p:nvSpPr>
        <p:spPr>
          <a:xfrm>
            <a:off x="3764691" y="2669744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>
                <a:solidFill>
                  <a:srgbClr val="FFFF00"/>
                </a:solidFill>
              </a:rPr>
              <a:t>min</a:t>
            </a:r>
            <a:r>
              <a:rPr lang="en-US" altLang="en-US" dirty="0"/>
              <a:t>(</a:t>
            </a:r>
            <a:r>
              <a:rPr lang="en-US" altLang="en-US" dirty="0" err="1"/>
              <a:t>tx</a:t>
            </a:r>
            <a:r>
              <a:rPr lang="en-US" altLang="en-US" baseline="-25000" dirty="0" err="1"/>
              <a:t>exit</a:t>
            </a:r>
            <a:r>
              <a:rPr lang="en-US" altLang="en-US" dirty="0"/>
              <a:t>, </a:t>
            </a:r>
            <a:r>
              <a:rPr lang="en-US" altLang="en-US" dirty="0" err="1"/>
              <a:t>ty</a:t>
            </a:r>
            <a:r>
              <a:rPr lang="en-US" altLang="en-US" baseline="-25000" dirty="0" err="1"/>
              <a:t>exit</a:t>
            </a:r>
            <a:r>
              <a:rPr lang="en-US" alt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2EF466-6DBC-48DB-8459-0F22936AE58A}"/>
              </a:ext>
            </a:extLst>
          </p:cNvPr>
          <p:cNvSpPr/>
          <p:nvPr/>
        </p:nvSpPr>
        <p:spPr>
          <a:xfrm>
            <a:off x="1743400" y="2675408"/>
            <a:ext cx="239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>
                <a:solidFill>
                  <a:srgbClr val="FFFF00"/>
                </a:solidFill>
              </a:rPr>
              <a:t>max</a:t>
            </a:r>
            <a:r>
              <a:rPr lang="en-US" altLang="en-US" dirty="0"/>
              <a:t>(</a:t>
            </a:r>
            <a:r>
              <a:rPr lang="en-US" altLang="en-US" dirty="0" err="1"/>
              <a:t>tx</a:t>
            </a:r>
            <a:r>
              <a:rPr lang="en-US" altLang="en-US" baseline="-25000" dirty="0" err="1"/>
              <a:t>entry</a:t>
            </a:r>
            <a:r>
              <a:rPr lang="en-US" altLang="en-US" dirty="0"/>
              <a:t>, </a:t>
            </a:r>
            <a:r>
              <a:rPr lang="en-US" altLang="en-US" dirty="0" err="1"/>
              <a:t>ty</a:t>
            </a:r>
            <a:r>
              <a:rPr lang="en-US" altLang="en-US" baseline="-25000" dirty="0" err="1"/>
              <a:t>entry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363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21AB0E4-263B-4D2A-AB95-CECFCBB15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Collision direction</a:t>
            </a:r>
          </a:p>
        </p:txBody>
      </p:sp>
      <p:sp>
        <p:nvSpPr>
          <p:cNvPr id="12291" name="Content Placeholder 26">
            <a:extLst>
              <a:ext uri="{FF2B5EF4-FFF2-40B4-BE49-F238E27FC236}">
                <a16:creationId xmlns:a16="http://schemas.microsoft.com/office/drawing/2014/main" id="{4DA45906-7E38-4B8D-AD27-41D103376A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3735388" cy="51387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txEntry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tyEntry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dxEntry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0.0f)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1.0f;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0.0f;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-1.0f;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0.0f;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dyEntry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0.0f)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1.0f;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normaly</a:t>
            </a:r>
            <a:r>
              <a:rPr lang="en-US" alt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-1.0f;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EFB106-3D1C-4F63-AC98-3E83C4EBAC6A}"/>
              </a:ext>
            </a:extLst>
          </p:cNvPr>
          <p:cNvSpPr/>
          <p:nvPr/>
        </p:nvSpPr>
        <p:spPr>
          <a:xfrm>
            <a:off x="5340350" y="2492375"/>
            <a:ext cx="844550" cy="84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39D143-7451-4091-98F4-BBD42457FBBD}"/>
              </a:ext>
            </a:extLst>
          </p:cNvPr>
          <p:cNvSpPr/>
          <p:nvPr/>
        </p:nvSpPr>
        <p:spPr>
          <a:xfrm>
            <a:off x="4483100" y="3922713"/>
            <a:ext cx="865188" cy="86518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62DD0-ED0D-4007-AFC8-11B4EE139F13}"/>
              </a:ext>
            </a:extLst>
          </p:cNvPr>
          <p:cNvSpPr/>
          <p:nvPr/>
        </p:nvSpPr>
        <p:spPr>
          <a:xfrm>
            <a:off x="6938963" y="2478088"/>
            <a:ext cx="865187" cy="86677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72E5E5-CAA5-437F-B4DD-1C7FEA7DDF99}"/>
              </a:ext>
            </a:extLst>
          </p:cNvPr>
          <p:cNvSpPr/>
          <p:nvPr/>
        </p:nvSpPr>
        <p:spPr>
          <a:xfrm>
            <a:off x="4324350" y="3998312"/>
            <a:ext cx="865188" cy="86518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9C0F4D-3E3E-4E92-A5BB-712B7867FE4B}"/>
              </a:ext>
            </a:extLst>
          </p:cNvPr>
          <p:cNvCxnSpPr/>
          <p:nvPr/>
        </p:nvCxnSpPr>
        <p:spPr>
          <a:xfrm flipV="1">
            <a:off x="5216525" y="3355975"/>
            <a:ext cx="2590800" cy="1514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7E7E601-7216-4AC2-AE6A-A2A1DAD070DE}"/>
              </a:ext>
            </a:extLst>
          </p:cNvPr>
          <p:cNvSpPr/>
          <p:nvPr/>
        </p:nvSpPr>
        <p:spPr>
          <a:xfrm>
            <a:off x="5464175" y="3341688"/>
            <a:ext cx="865188" cy="86518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98E13A-B295-4C08-9E5A-520F0110C07B}"/>
              </a:ext>
            </a:extLst>
          </p:cNvPr>
          <p:cNvCxnSpPr/>
          <p:nvPr/>
        </p:nvCxnSpPr>
        <p:spPr>
          <a:xfrm>
            <a:off x="4287838" y="3346450"/>
            <a:ext cx="4494212" cy="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C9D4E3-608E-472A-BAF2-F08A1E18BA98}"/>
              </a:ext>
            </a:extLst>
          </p:cNvPr>
          <p:cNvCxnSpPr/>
          <p:nvPr/>
        </p:nvCxnSpPr>
        <p:spPr>
          <a:xfrm flipV="1">
            <a:off x="5316538" y="1552575"/>
            <a:ext cx="23812" cy="3459163"/>
          </a:xfrm>
          <a:prstGeom prst="line">
            <a:avLst/>
          </a:prstGeom>
          <a:ln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1A8527-F09F-446A-9F7E-C4717DD805F8}"/>
              </a:ext>
            </a:extLst>
          </p:cNvPr>
          <p:cNvCxnSpPr/>
          <p:nvPr/>
        </p:nvCxnSpPr>
        <p:spPr>
          <a:xfrm flipV="1">
            <a:off x="4330700" y="2476500"/>
            <a:ext cx="2587625" cy="153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CF5A27-7EC5-48B5-B41B-BCB757EA6D81}"/>
              </a:ext>
            </a:extLst>
          </p:cNvPr>
          <p:cNvCxnSpPr/>
          <p:nvPr/>
        </p:nvCxnSpPr>
        <p:spPr>
          <a:xfrm>
            <a:off x="5719763" y="3355975"/>
            <a:ext cx="0" cy="301625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DDB453-481C-4D5D-850E-25B0642886C2}"/>
              </a:ext>
            </a:extLst>
          </p:cNvPr>
          <p:cNvCxnSpPr/>
          <p:nvPr/>
        </p:nvCxnSpPr>
        <p:spPr>
          <a:xfrm flipH="1">
            <a:off x="4943475" y="2903538"/>
            <a:ext cx="384175" cy="3175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E6B230-3D13-4D64-A8D6-92DAB7895901}"/>
              </a:ext>
            </a:extLst>
          </p:cNvPr>
          <p:cNvCxnSpPr/>
          <p:nvPr/>
        </p:nvCxnSpPr>
        <p:spPr>
          <a:xfrm flipV="1">
            <a:off x="5734050" y="2087563"/>
            <a:ext cx="3175" cy="390525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7288E0-143B-4354-87A1-09DE61C5CD2E}"/>
              </a:ext>
            </a:extLst>
          </p:cNvPr>
          <p:cNvCxnSpPr/>
          <p:nvPr/>
        </p:nvCxnSpPr>
        <p:spPr>
          <a:xfrm flipV="1">
            <a:off x="6170613" y="2916238"/>
            <a:ext cx="376237" cy="1587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7CB1743-73A0-4C67-AAB5-3B323F8E6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6425" y="1857375"/>
            <a:ext cx="7543800" cy="1992313"/>
          </a:xfrm>
        </p:spPr>
        <p:txBody>
          <a:bodyPr/>
          <a:lstStyle/>
          <a:p>
            <a:pPr eaLnBrk="1" hangingPunct="1"/>
            <a:r>
              <a:rPr lang="en-US" altLang="en-US" dirty="0"/>
              <a:t>Swept AABB will </a:t>
            </a:r>
            <a:r>
              <a:rPr lang="en-US" altLang="en-US" dirty="0">
                <a:solidFill>
                  <a:srgbClr val="FFFF00"/>
                </a:solidFill>
              </a:rPr>
              <a:t>not</a:t>
            </a:r>
            <a:r>
              <a:rPr lang="en-US" altLang="en-US" dirty="0"/>
              <a:t> work if M and S are already overlapped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32030-3818-4E74-BAE9-5B68D69D253C}"/>
              </a:ext>
            </a:extLst>
          </p:cNvPr>
          <p:cNvSpPr/>
          <p:nvPr/>
        </p:nvSpPr>
        <p:spPr>
          <a:xfrm>
            <a:off x="3957638" y="4176713"/>
            <a:ext cx="1248676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4DD9F-360A-4274-A805-BFEA06146FB9}"/>
              </a:ext>
            </a:extLst>
          </p:cNvPr>
          <p:cNvSpPr/>
          <p:nvPr/>
        </p:nvSpPr>
        <p:spPr>
          <a:xfrm>
            <a:off x="3625850" y="4382659"/>
            <a:ext cx="663575" cy="66357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672F05-4A74-425B-9F65-86C210AE2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Broad phase test first!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781B83-0430-4B5C-A7BC-F392E60B5000}"/>
              </a:ext>
            </a:extLst>
          </p:cNvPr>
          <p:cNvCxnSpPr/>
          <p:nvPr/>
        </p:nvCxnSpPr>
        <p:spPr>
          <a:xfrm flipV="1">
            <a:off x="581025" y="3330575"/>
            <a:ext cx="4137025" cy="131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E42AF-5A58-4EE8-87C8-EF888BCE6DE3}"/>
              </a:ext>
            </a:extLst>
          </p:cNvPr>
          <p:cNvSpPr/>
          <p:nvPr/>
        </p:nvSpPr>
        <p:spPr>
          <a:xfrm>
            <a:off x="1793361" y="2106613"/>
            <a:ext cx="1886980" cy="73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7B32F8-2FE8-4EDA-9409-7DAB79BAD255}"/>
              </a:ext>
            </a:extLst>
          </p:cNvPr>
          <p:cNvSpPr/>
          <p:nvPr/>
        </p:nvSpPr>
        <p:spPr>
          <a:xfrm>
            <a:off x="577850" y="3328987"/>
            <a:ext cx="4838700" cy="197961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0EEA98-3F97-4A62-803C-CEE839D42FB3}"/>
              </a:ext>
            </a:extLst>
          </p:cNvPr>
          <p:cNvSpPr/>
          <p:nvPr/>
        </p:nvSpPr>
        <p:spPr>
          <a:xfrm>
            <a:off x="4748213" y="3341688"/>
            <a:ext cx="663575" cy="66357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06BCF4-B529-4F1E-A596-084F78978246}"/>
              </a:ext>
            </a:extLst>
          </p:cNvPr>
          <p:cNvSpPr/>
          <p:nvPr/>
        </p:nvSpPr>
        <p:spPr>
          <a:xfrm>
            <a:off x="577850" y="4643438"/>
            <a:ext cx="663575" cy="66357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E7BEC7-68E6-44BF-B89B-AD3BC6CE4B63}"/>
              </a:ext>
            </a:extLst>
          </p:cNvPr>
          <p:cNvCxnSpPr/>
          <p:nvPr/>
        </p:nvCxnSpPr>
        <p:spPr>
          <a:xfrm flipV="1">
            <a:off x="1260475" y="4019550"/>
            <a:ext cx="4157663" cy="1281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391FFE4-6DD0-40B7-921F-6A59F4374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Collision between 2 moving objects?</a:t>
            </a:r>
          </a:p>
        </p:txBody>
      </p:sp>
      <p:sp>
        <p:nvSpPr>
          <p:cNvPr id="15363" name="Content Placeholder 19">
            <a:extLst>
              <a:ext uri="{FF2B5EF4-FFF2-40B4-BE49-F238E27FC236}">
                <a16:creationId xmlns:a16="http://schemas.microsoft.com/office/drawing/2014/main" id="{28CD7EC7-1165-4B9C-9411-8AB47F9BB7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Well, moving is relative!</a:t>
            </a:r>
          </a:p>
          <a:p>
            <a:r>
              <a:rPr lang="en-US" altLang="en-US" dirty="0"/>
              <a:t>Select one object and make it static</a:t>
            </a:r>
          </a:p>
          <a:p>
            <a:r>
              <a:rPr lang="en-US" altLang="en-US" dirty="0"/>
              <a:t>Change moving object velocity</a:t>
            </a:r>
          </a:p>
          <a:p>
            <a:pPr lvl="1"/>
            <a:r>
              <a:rPr lang="en-US" altLang="en-US" dirty="0"/>
              <a:t>M’</a:t>
            </a:r>
            <a:r>
              <a:rPr lang="en-US" altLang="en-US" baseline="-25000" dirty="0"/>
              <a:t>V</a:t>
            </a:r>
            <a:r>
              <a:rPr lang="en-US" altLang="en-US" dirty="0"/>
              <a:t> = M</a:t>
            </a:r>
            <a:r>
              <a:rPr lang="en-US" altLang="en-US" baseline="-25000" dirty="0"/>
              <a:t>V </a:t>
            </a:r>
            <a:r>
              <a:rPr lang="en-US" altLang="en-US" dirty="0"/>
              <a:t>– S</a:t>
            </a:r>
            <a:r>
              <a:rPr lang="en-US" altLang="en-US" baseline="-25000" dirty="0"/>
              <a:t>V</a:t>
            </a:r>
          </a:p>
          <a:p>
            <a:r>
              <a:rPr lang="en-US" altLang="en-US" sz="2400" i="1" dirty="0"/>
              <a:t>Changing velocity of one object is only for the sake of collision detection. DO NOT change the actual velocity of the object. </a:t>
            </a:r>
            <a:r>
              <a:rPr lang="en-US" altLang="en-US" sz="2400" dirty="0">
                <a:sym typeface="Wingdings" panose="05000000000000000000" pitchFamily="2" charset="2"/>
              </a:rPr>
              <a:t></a:t>
            </a:r>
          </a:p>
          <a:p>
            <a:endParaRPr lang="en-US" altLang="en-US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8E2303-FC0A-420D-B0AC-E79E25344018}"/>
              </a:ext>
            </a:extLst>
          </p:cNvPr>
          <p:cNvCxnSpPr/>
          <p:nvPr/>
        </p:nvCxnSpPr>
        <p:spPr>
          <a:xfrm>
            <a:off x="1168400" y="3335338"/>
            <a:ext cx="406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2E2C5E-4AE7-46F5-87A0-F784CD8A732A}"/>
              </a:ext>
            </a:extLst>
          </p:cNvPr>
          <p:cNvCxnSpPr/>
          <p:nvPr/>
        </p:nvCxnSpPr>
        <p:spPr>
          <a:xfrm>
            <a:off x="2112963" y="3352800"/>
            <a:ext cx="404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0DF989-4D81-47D5-8F26-A35C7BDD5524}"/>
              </a:ext>
            </a:extLst>
          </p:cNvPr>
          <p:cNvCxnSpPr/>
          <p:nvPr/>
        </p:nvCxnSpPr>
        <p:spPr>
          <a:xfrm>
            <a:off x="2868613" y="3376613"/>
            <a:ext cx="406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EFBD323-21BF-4ED2-961D-1899D0DF5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Gravity &amp; platform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7FE42-9A8C-4DA5-8E83-60CFB697652C}"/>
              </a:ext>
            </a:extLst>
          </p:cNvPr>
          <p:cNvSpPr/>
          <p:nvPr/>
        </p:nvSpPr>
        <p:spPr>
          <a:xfrm>
            <a:off x="714375" y="4525963"/>
            <a:ext cx="1227138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0A11A-5931-4653-B792-A36C6562445D}"/>
              </a:ext>
            </a:extLst>
          </p:cNvPr>
          <p:cNvSpPr/>
          <p:nvPr/>
        </p:nvSpPr>
        <p:spPr>
          <a:xfrm>
            <a:off x="717550" y="3506788"/>
            <a:ext cx="663575" cy="99218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410BF-6604-4A6A-85EE-1779FF9D50FC}"/>
              </a:ext>
            </a:extLst>
          </p:cNvPr>
          <p:cNvSpPr/>
          <p:nvPr/>
        </p:nvSpPr>
        <p:spPr>
          <a:xfrm>
            <a:off x="708025" y="3767138"/>
            <a:ext cx="663575" cy="993775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03828-DC7D-4B51-9237-FB67676D03EB}"/>
              </a:ext>
            </a:extLst>
          </p:cNvPr>
          <p:cNvSpPr/>
          <p:nvPr/>
        </p:nvSpPr>
        <p:spPr>
          <a:xfrm>
            <a:off x="2281238" y="4525963"/>
            <a:ext cx="1227137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37369-04B1-45D8-BE5F-73229BDE27A7}"/>
              </a:ext>
            </a:extLst>
          </p:cNvPr>
          <p:cNvSpPr/>
          <p:nvPr/>
        </p:nvSpPr>
        <p:spPr>
          <a:xfrm>
            <a:off x="2281238" y="3511550"/>
            <a:ext cx="663575" cy="99218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FBFDE-97A1-4EC1-ABF2-A5A7883A527C}"/>
              </a:ext>
            </a:extLst>
          </p:cNvPr>
          <p:cNvSpPr/>
          <p:nvPr/>
        </p:nvSpPr>
        <p:spPr>
          <a:xfrm>
            <a:off x="4229100" y="4525963"/>
            <a:ext cx="197326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280A9F-EB62-41C7-AE3B-AFB62C0047AC}"/>
              </a:ext>
            </a:extLst>
          </p:cNvPr>
          <p:cNvSpPr/>
          <p:nvPr/>
        </p:nvSpPr>
        <p:spPr>
          <a:xfrm>
            <a:off x="4229100" y="3511550"/>
            <a:ext cx="663575" cy="99218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734F9-2F60-49DC-BD5B-10E10CBAF210}"/>
              </a:ext>
            </a:extLst>
          </p:cNvPr>
          <p:cNvSpPr/>
          <p:nvPr/>
        </p:nvSpPr>
        <p:spPr>
          <a:xfrm>
            <a:off x="5200650" y="3767138"/>
            <a:ext cx="663575" cy="993775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1AF6E-07EF-45C2-962C-56FC5E77B3B2}"/>
              </a:ext>
            </a:extLst>
          </p:cNvPr>
          <p:cNvSpPr/>
          <p:nvPr/>
        </p:nvSpPr>
        <p:spPr>
          <a:xfrm>
            <a:off x="6537325" y="4525963"/>
            <a:ext cx="197326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4270D3-4852-404D-A4AF-CA22260ADB52}"/>
              </a:ext>
            </a:extLst>
          </p:cNvPr>
          <p:cNvSpPr/>
          <p:nvPr/>
        </p:nvSpPr>
        <p:spPr>
          <a:xfrm>
            <a:off x="6537325" y="3511550"/>
            <a:ext cx="663575" cy="99218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33479C-8FBD-4807-A744-99AF854F1ABF}"/>
              </a:ext>
            </a:extLst>
          </p:cNvPr>
          <p:cNvSpPr/>
          <p:nvPr/>
        </p:nvSpPr>
        <p:spPr>
          <a:xfrm>
            <a:off x="7489825" y="3767138"/>
            <a:ext cx="663575" cy="993775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6C1B28-C134-47B9-8D75-62CEF4B19B80}"/>
              </a:ext>
            </a:extLst>
          </p:cNvPr>
          <p:cNvSpPr/>
          <p:nvPr/>
        </p:nvSpPr>
        <p:spPr>
          <a:xfrm>
            <a:off x="7497763" y="3511550"/>
            <a:ext cx="663575" cy="99218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56B87F-1DB4-4937-8207-1422B2898AC0}"/>
              </a:ext>
            </a:extLst>
          </p:cNvPr>
          <p:cNvCxnSpPr>
            <a:cxnSpLocks/>
          </p:cNvCxnSpPr>
          <p:nvPr/>
        </p:nvCxnSpPr>
        <p:spPr>
          <a:xfrm>
            <a:off x="4572000" y="3695700"/>
            <a:ext cx="960438" cy="385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69E4824-7AE4-4309-AD1B-3E76F093E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Filtering collisions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08A6D7-1C8B-4936-91D5-13A6D4418679}"/>
              </a:ext>
            </a:extLst>
          </p:cNvPr>
          <p:cNvSpPr/>
          <p:nvPr/>
        </p:nvSpPr>
        <p:spPr>
          <a:xfrm>
            <a:off x="2056909" y="2977356"/>
            <a:ext cx="1000125" cy="9032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F0A262-4780-4A0C-8E86-5312949F5F34}"/>
              </a:ext>
            </a:extLst>
          </p:cNvPr>
          <p:cNvSpPr/>
          <p:nvPr/>
        </p:nvSpPr>
        <p:spPr>
          <a:xfrm>
            <a:off x="6631806" y="4889386"/>
            <a:ext cx="663575" cy="992187"/>
          </a:xfrm>
          <a:prstGeom prst="rect">
            <a:avLst/>
          </a:prstGeom>
          <a:solidFill>
            <a:srgbClr val="FFFF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B7588-84D7-4EA6-8AE1-48A1DC9EDCE5}"/>
              </a:ext>
            </a:extLst>
          </p:cNvPr>
          <p:cNvSpPr/>
          <p:nvPr/>
        </p:nvSpPr>
        <p:spPr>
          <a:xfrm>
            <a:off x="2056909" y="3979069"/>
            <a:ext cx="1000125" cy="90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204DCF-DE75-40CB-BF4A-073C9E66A8C2}"/>
              </a:ext>
            </a:extLst>
          </p:cNvPr>
          <p:cNvSpPr/>
          <p:nvPr/>
        </p:nvSpPr>
        <p:spPr>
          <a:xfrm>
            <a:off x="944071" y="3979069"/>
            <a:ext cx="1000125" cy="903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2289CF-5734-444C-AC3E-F5A2EAFE49B1}"/>
              </a:ext>
            </a:extLst>
          </p:cNvPr>
          <p:cNvSpPr/>
          <p:nvPr/>
        </p:nvSpPr>
        <p:spPr>
          <a:xfrm>
            <a:off x="7374756" y="4870336"/>
            <a:ext cx="998537" cy="1011237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00631C-0EAA-4854-8237-BD3623B459BD}"/>
              </a:ext>
            </a:extLst>
          </p:cNvPr>
          <p:cNvSpPr/>
          <p:nvPr/>
        </p:nvSpPr>
        <p:spPr>
          <a:xfrm>
            <a:off x="3161671" y="3967049"/>
            <a:ext cx="998537" cy="90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ED03A4-7361-4C4D-AC99-99B735ACC845}"/>
              </a:ext>
            </a:extLst>
          </p:cNvPr>
          <p:cNvSpPr/>
          <p:nvPr/>
        </p:nvSpPr>
        <p:spPr>
          <a:xfrm>
            <a:off x="1057060" y="2831757"/>
            <a:ext cx="663575" cy="99377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3F2D71-4E3B-423C-8EA9-B8346A7AE31F}"/>
              </a:ext>
            </a:extLst>
          </p:cNvPr>
          <p:cNvSpPr/>
          <p:nvPr/>
        </p:nvSpPr>
        <p:spPr>
          <a:xfrm>
            <a:off x="2056909" y="4979194"/>
            <a:ext cx="1000125" cy="90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319303-D9E2-4B28-BE50-333D28B08340}"/>
              </a:ext>
            </a:extLst>
          </p:cNvPr>
          <p:cNvSpPr/>
          <p:nvPr/>
        </p:nvSpPr>
        <p:spPr>
          <a:xfrm>
            <a:off x="3190384" y="4979194"/>
            <a:ext cx="998537" cy="90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43CFC1-409A-4EE2-B4D9-85DAF85629D2}"/>
              </a:ext>
            </a:extLst>
          </p:cNvPr>
          <p:cNvCxnSpPr>
            <a:cxnSpLocks/>
          </p:cNvCxnSpPr>
          <p:nvPr/>
        </p:nvCxnSpPr>
        <p:spPr>
          <a:xfrm flipH="1" flipV="1">
            <a:off x="6963593" y="5376748"/>
            <a:ext cx="411163" cy="793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43BEAA-6C0F-4F41-98E7-0292A1E332F5}"/>
              </a:ext>
            </a:extLst>
          </p:cNvPr>
          <p:cNvCxnSpPr>
            <a:cxnSpLocks/>
          </p:cNvCxnSpPr>
          <p:nvPr/>
        </p:nvCxnSpPr>
        <p:spPr>
          <a:xfrm>
            <a:off x="1552877" y="3445669"/>
            <a:ext cx="836096" cy="531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D3EEB0-B31C-42A7-AC0C-A578D33E16E1}"/>
              </a:ext>
            </a:extLst>
          </p:cNvPr>
          <p:cNvSpPr/>
          <p:nvPr/>
        </p:nvSpPr>
        <p:spPr>
          <a:xfrm>
            <a:off x="2274535" y="3528616"/>
            <a:ext cx="663575" cy="99377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78C5C-27FB-4ACE-8826-A0506BFF67E8}"/>
              </a:ext>
            </a:extLst>
          </p:cNvPr>
          <p:cNvSpPr/>
          <p:nvPr/>
        </p:nvSpPr>
        <p:spPr>
          <a:xfrm>
            <a:off x="6631806" y="1978462"/>
            <a:ext cx="663575" cy="992187"/>
          </a:xfrm>
          <a:prstGeom prst="rect">
            <a:avLst/>
          </a:prstGeom>
          <a:solidFill>
            <a:srgbClr val="FFFF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2E21B-F57D-4111-8147-01A381B4BAE4}"/>
              </a:ext>
            </a:extLst>
          </p:cNvPr>
          <p:cNvSpPr/>
          <p:nvPr/>
        </p:nvSpPr>
        <p:spPr>
          <a:xfrm>
            <a:off x="7329979" y="1953092"/>
            <a:ext cx="998537" cy="1011237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675DBA-080C-4539-AB8C-CB6B5307F967}"/>
              </a:ext>
            </a:extLst>
          </p:cNvPr>
          <p:cNvCxnSpPr>
            <a:cxnSpLocks/>
          </p:cNvCxnSpPr>
          <p:nvPr/>
        </p:nvCxnSpPr>
        <p:spPr>
          <a:xfrm flipH="1" flipV="1">
            <a:off x="6918816" y="2459504"/>
            <a:ext cx="411163" cy="793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3">
            <a:extLst>
              <a:ext uri="{FF2B5EF4-FFF2-40B4-BE49-F238E27FC236}">
                <a16:creationId xmlns:a16="http://schemas.microsoft.com/office/drawing/2014/main" id="{CFC7ADEC-3C10-41E2-BE76-1DC8EF9D2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1232" y="3105834"/>
            <a:ext cx="29882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without </a:t>
            </a:r>
            <a:r>
              <a:rPr lang="en-US" altLang="en-US" sz="1800" b="1" dirty="0">
                <a:solidFill>
                  <a:srgbClr val="FFFF00"/>
                </a:solidFill>
              </a:rPr>
              <a:t>0.4f</a:t>
            </a:r>
            <a:r>
              <a:rPr lang="en-US" altLang="en-US" sz="1800" b="1" dirty="0"/>
              <a:t> pushback </a:t>
            </a:r>
            <a:r>
              <a:rPr lang="en-US" altLang="en-US" sz="1800" b="1" dirty="0" err="1"/>
              <a:t>d</a:t>
            </a:r>
            <a:r>
              <a:rPr lang="en-US" altLang="en-US" sz="1800" b="1" baseline="-25000" dirty="0" err="1"/>
              <a:t>entry</a:t>
            </a:r>
            <a:r>
              <a:rPr lang="en-US" altLang="en-US" sz="1800" b="1" dirty="0"/>
              <a:t> will be 0 </a:t>
            </a:r>
            <a:r>
              <a:rPr lang="en-US" altLang="en-US" sz="1800" b="1" dirty="0">
                <a:solidFill>
                  <a:srgbClr val="FFFF00"/>
                </a:solidFill>
              </a:rPr>
              <a:t>next frame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16E7BD5-0FA8-48A5-9997-0C8332ABD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Camera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C910BE-A8F9-49C3-940D-6CD0301CBD41}"/>
              </a:ext>
            </a:extLst>
          </p:cNvPr>
          <p:cNvCxnSpPr/>
          <p:nvPr/>
        </p:nvCxnSpPr>
        <p:spPr>
          <a:xfrm>
            <a:off x="1404938" y="2330450"/>
            <a:ext cx="0" cy="348773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EC287B-E086-4667-9011-B4286B3E8746}"/>
              </a:ext>
            </a:extLst>
          </p:cNvPr>
          <p:cNvCxnSpPr>
            <a:cxnSpLocks/>
          </p:cNvCxnSpPr>
          <p:nvPr/>
        </p:nvCxnSpPr>
        <p:spPr>
          <a:xfrm>
            <a:off x="1404938" y="2330450"/>
            <a:ext cx="6443662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7281863-7178-4B69-96D9-C6D38FFFE694}"/>
              </a:ext>
            </a:extLst>
          </p:cNvPr>
          <p:cNvSpPr/>
          <p:nvPr/>
        </p:nvSpPr>
        <p:spPr>
          <a:xfrm>
            <a:off x="3121025" y="3184525"/>
            <a:ext cx="3665538" cy="2403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4E1378-E77A-4158-9080-5227831B240E}"/>
              </a:ext>
            </a:extLst>
          </p:cNvPr>
          <p:cNvSpPr/>
          <p:nvPr/>
        </p:nvSpPr>
        <p:spPr>
          <a:xfrm>
            <a:off x="4383088" y="4167188"/>
            <a:ext cx="227012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4D6FB5-3D86-47ED-8530-F4BDF3DABF9C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487863" y="2330450"/>
            <a:ext cx="7937" cy="18367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7CAFD-ED12-4160-B556-143BFA5CDC91}"/>
              </a:ext>
            </a:extLst>
          </p:cNvPr>
          <p:cNvCxnSpPr>
            <a:stCxn id="6" idx="2"/>
          </p:cNvCxnSpPr>
          <p:nvPr/>
        </p:nvCxnSpPr>
        <p:spPr>
          <a:xfrm flipH="1">
            <a:off x="1404938" y="4279900"/>
            <a:ext cx="2978150" cy="2857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TextBox 11">
            <a:extLst>
              <a:ext uri="{FF2B5EF4-FFF2-40B4-BE49-F238E27FC236}">
                <a16:creationId xmlns:a16="http://schemas.microsoft.com/office/drawing/2014/main" id="{8DFF4F3F-414E-42C7-B270-B0FF9A87F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191135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9466" name="TextBox 28">
            <a:extLst>
              <a:ext uri="{FF2B5EF4-FFF2-40B4-BE49-F238E27FC236}">
                <a16:creationId xmlns:a16="http://schemas.microsoft.com/office/drawing/2014/main" id="{DDF96F9D-DF7C-4D02-8F6C-120F437A9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095750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19467" name="TextBox 29">
            <a:extLst>
              <a:ext uri="{FF2B5EF4-FFF2-40B4-BE49-F238E27FC236}">
                <a16:creationId xmlns:a16="http://schemas.microsoft.com/office/drawing/2014/main" id="{B3AB608D-A263-43B9-BD8D-D4F90BCCB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2782888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x'</a:t>
            </a:r>
          </a:p>
        </p:txBody>
      </p:sp>
      <p:sp>
        <p:nvSpPr>
          <p:cNvPr id="19468" name="TextBox 30">
            <a:extLst>
              <a:ext uri="{FF2B5EF4-FFF2-40B4-BE49-F238E27FC236}">
                <a16:creationId xmlns:a16="http://schemas.microsoft.com/office/drawing/2014/main" id="{29E1640B-2F0D-487E-B8A7-9C7474EC8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975100"/>
            <a:ext cx="34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y'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386C11-90B2-45B2-9E5D-918AD790EEB4}"/>
              </a:ext>
            </a:extLst>
          </p:cNvPr>
          <p:cNvCxnSpPr>
            <a:cxnSpLocks/>
          </p:cNvCxnSpPr>
          <p:nvPr/>
        </p:nvCxnSpPr>
        <p:spPr>
          <a:xfrm>
            <a:off x="3121025" y="3163888"/>
            <a:ext cx="495776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4417D7-6F00-41E8-AE7D-A1DCA689941F}"/>
              </a:ext>
            </a:extLst>
          </p:cNvPr>
          <p:cNvCxnSpPr>
            <a:cxnSpLocks/>
          </p:cNvCxnSpPr>
          <p:nvPr/>
        </p:nvCxnSpPr>
        <p:spPr>
          <a:xfrm>
            <a:off x="3140075" y="3152775"/>
            <a:ext cx="0" cy="31813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0920AF5-1FB3-424B-B2D9-32B7BB85E08A}"/>
              </a:ext>
            </a:extLst>
          </p:cNvPr>
          <p:cNvSpPr/>
          <p:nvPr/>
        </p:nvSpPr>
        <p:spPr>
          <a:xfrm>
            <a:off x="3027363" y="3038475"/>
            <a:ext cx="225425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8459BB-9C03-4F0A-AEED-875634AA83BB}"/>
              </a:ext>
            </a:extLst>
          </p:cNvPr>
          <p:cNvCxnSpPr>
            <a:cxnSpLocks/>
            <a:stCxn id="34" idx="4"/>
          </p:cNvCxnSpPr>
          <p:nvPr/>
        </p:nvCxnSpPr>
        <p:spPr>
          <a:xfrm flipH="1" flipV="1">
            <a:off x="3138488" y="2308225"/>
            <a:ext cx="1587" cy="95726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35">
            <a:extLst>
              <a:ext uri="{FF2B5EF4-FFF2-40B4-BE49-F238E27FC236}">
                <a16:creationId xmlns:a16="http://schemas.microsoft.com/office/drawing/2014/main" id="{67F6927B-A954-49BA-9D48-9F5754F93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63" y="1876425"/>
            <a:ext cx="67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x</a:t>
            </a:r>
            <a:r>
              <a:rPr lang="en-US" altLang="en-US" baseline="-25000"/>
              <a:t>cam</a:t>
            </a:r>
          </a:p>
        </p:txBody>
      </p:sp>
      <p:sp>
        <p:nvSpPr>
          <p:cNvPr id="19474" name="TextBox 36">
            <a:extLst>
              <a:ext uri="{FF2B5EF4-FFF2-40B4-BE49-F238E27FC236}">
                <a16:creationId xmlns:a16="http://schemas.microsoft.com/office/drawing/2014/main" id="{82DF6B95-1B9B-4CFA-A497-EDFCB8EED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860675"/>
            <a:ext cx="619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y</a:t>
            </a:r>
            <a:r>
              <a:rPr lang="en-US" altLang="en-US" baseline="-25000"/>
              <a:t>cam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0CCE6D-504F-4C58-93A8-95E136468DD3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352550" y="3152775"/>
            <a:ext cx="1674813" cy="63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6939AB-0FC5-424A-9259-822651C31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C3F2AAE-089B-4641-B9E8-05CCC69BA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 swept AABB algorithm to test collision between a moving object and a static object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7897791-1139-4803-8D28-2522CFD5D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Naïve approach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E42AF-5A58-4EE8-87C8-EF888BCE6DE3}"/>
              </a:ext>
            </a:extLst>
          </p:cNvPr>
          <p:cNvSpPr/>
          <p:nvPr/>
        </p:nvSpPr>
        <p:spPr>
          <a:xfrm>
            <a:off x="3432175" y="2253005"/>
            <a:ext cx="647700" cy="3176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0EEA98-3F97-4A62-803C-CEE839D42FB3}"/>
              </a:ext>
            </a:extLst>
          </p:cNvPr>
          <p:cNvSpPr/>
          <p:nvPr/>
        </p:nvSpPr>
        <p:spPr>
          <a:xfrm>
            <a:off x="5691188" y="2632619"/>
            <a:ext cx="663575" cy="66357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06BCF4-B529-4F1E-A596-084F78978246}"/>
              </a:ext>
            </a:extLst>
          </p:cNvPr>
          <p:cNvSpPr/>
          <p:nvPr/>
        </p:nvSpPr>
        <p:spPr>
          <a:xfrm>
            <a:off x="1524000" y="3933032"/>
            <a:ext cx="663575" cy="66357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E7BEC7-68E6-44BF-B89B-AD3BC6CE4B63}"/>
              </a:ext>
            </a:extLst>
          </p:cNvPr>
          <p:cNvCxnSpPr/>
          <p:nvPr/>
        </p:nvCxnSpPr>
        <p:spPr>
          <a:xfrm flipV="1">
            <a:off x="2203450" y="3313113"/>
            <a:ext cx="4157663" cy="128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781B83-0430-4B5C-A7BC-F392E60B5000}"/>
              </a:ext>
            </a:extLst>
          </p:cNvPr>
          <p:cNvCxnSpPr/>
          <p:nvPr/>
        </p:nvCxnSpPr>
        <p:spPr>
          <a:xfrm flipV="1">
            <a:off x="1524000" y="2624138"/>
            <a:ext cx="4137025" cy="131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3">
            <a:extLst>
              <a:ext uri="{FF2B5EF4-FFF2-40B4-BE49-F238E27FC236}">
                <a16:creationId xmlns:a16="http://schemas.microsoft.com/office/drawing/2014/main" id="{F3D1B698-90E2-4635-82DF-D070FB989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986" y="4957247"/>
            <a:ext cx="14036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Last frame</a:t>
            </a:r>
            <a:endParaRPr lang="en-US" altLang="en-US" sz="1800" b="1" baseline="-25000" dirty="0"/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5A998892-A403-49B2-970F-DF36D98C3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51" y="5838325"/>
            <a:ext cx="86131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baseline="-25000" dirty="0"/>
              <a:t>Check intersection at current frame sometimes won’t work if, at current frame, object does not intersect with target object. In fact, </a:t>
            </a:r>
            <a:r>
              <a:rPr lang="en-US" altLang="en-US" sz="2400" b="1" baseline="-25000" dirty="0">
                <a:solidFill>
                  <a:srgbClr val="FFFF00"/>
                </a:solidFill>
              </a:rPr>
              <a:t>they collided in the PAST</a:t>
            </a:r>
            <a:r>
              <a:rPr lang="en-US" altLang="en-US" sz="2400" b="1" baseline="-25000" dirty="0"/>
              <a:t> </a:t>
            </a:r>
          </a:p>
        </p:txBody>
      </p:sp>
      <p:sp>
        <p:nvSpPr>
          <p:cNvPr id="11" name="TextBox 43">
            <a:extLst>
              <a:ext uri="{FF2B5EF4-FFF2-40B4-BE49-F238E27FC236}">
                <a16:creationId xmlns:a16="http://schemas.microsoft.com/office/drawing/2014/main" id="{692D7A8D-423C-4401-9944-84AEA4C98E5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93502" y="3536618"/>
            <a:ext cx="725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Wall</a:t>
            </a:r>
            <a:endParaRPr lang="en-US" altLang="en-US" sz="1800" b="1" baseline="-25000" dirty="0"/>
          </a:p>
        </p:txBody>
      </p:sp>
      <p:sp>
        <p:nvSpPr>
          <p:cNvPr id="12" name="TextBox 43">
            <a:extLst>
              <a:ext uri="{FF2B5EF4-FFF2-40B4-BE49-F238E27FC236}">
                <a16:creationId xmlns:a16="http://schemas.microsoft.com/office/drawing/2014/main" id="{2E7C4A91-402C-4510-920A-4F9818BEF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250" y="4994847"/>
            <a:ext cx="1765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Current frame</a:t>
            </a:r>
            <a:endParaRPr lang="en-US" altLang="en-US" sz="1800" b="1" baseline="-25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9EB4C7-6D18-46D2-8FC0-5C821AE30B1D}"/>
              </a:ext>
            </a:extLst>
          </p:cNvPr>
          <p:cNvCxnSpPr/>
          <p:nvPr/>
        </p:nvCxnSpPr>
        <p:spPr>
          <a:xfrm>
            <a:off x="620713" y="3511550"/>
            <a:ext cx="70056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" name="Rectangle 2">
            <a:extLst>
              <a:ext uri="{FF2B5EF4-FFF2-40B4-BE49-F238E27FC236}">
                <a16:creationId xmlns:a16="http://schemas.microsoft.com/office/drawing/2014/main" id="{0B0C8E72-CDF6-41B3-8B7E-DF0A585D8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dimension thinking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0C473-5294-4A30-85DA-CC286DB8BF2E}"/>
              </a:ext>
            </a:extLst>
          </p:cNvPr>
          <p:cNvSpPr/>
          <p:nvPr/>
        </p:nvSpPr>
        <p:spPr>
          <a:xfrm>
            <a:off x="4164013" y="3424238"/>
            <a:ext cx="1517650" cy="155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971204-83DC-42C2-BC77-A175758FA475}"/>
              </a:ext>
            </a:extLst>
          </p:cNvPr>
          <p:cNvCxnSpPr/>
          <p:nvPr/>
        </p:nvCxnSpPr>
        <p:spPr>
          <a:xfrm>
            <a:off x="1406525" y="3148013"/>
            <a:ext cx="681038" cy="0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50" name="TextBox 8">
            <a:extLst>
              <a:ext uri="{FF2B5EF4-FFF2-40B4-BE49-F238E27FC236}">
                <a16:creationId xmlns:a16="http://schemas.microsoft.com/office/drawing/2014/main" id="{DFE0919C-EFB9-4070-8F74-CF43F1C44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2708275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d</a:t>
            </a:r>
            <a:endParaRPr lang="en-US" altLang="en-US" sz="1800" b="1" baseline="-25000" dirty="0"/>
          </a:p>
        </p:txBody>
      </p:sp>
      <p:sp>
        <p:nvSpPr>
          <p:cNvPr id="6151" name="TextBox 13">
            <a:extLst>
              <a:ext uri="{FF2B5EF4-FFF2-40B4-BE49-F238E27FC236}">
                <a16:creationId xmlns:a16="http://schemas.microsoft.com/office/drawing/2014/main" id="{9E9B16A4-3FD9-4C42-B20E-7AC3B17F7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35500"/>
            <a:ext cx="76596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V : object velocity</a:t>
            </a:r>
            <a:endParaRPr lang="en-US" altLang="en-US" sz="2400" dirty="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V * dt   ( distance M actually moves in a frame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dt = </a:t>
            </a:r>
            <a:r>
              <a:rPr lang="en-US" altLang="en-US" sz="2400" dirty="0" err="1"/>
              <a:t>t</a:t>
            </a:r>
            <a:r>
              <a:rPr lang="en-US" altLang="en-US" sz="2400" baseline="-25000" dirty="0" err="1"/>
              <a:t>this</a:t>
            </a:r>
            <a:r>
              <a:rPr lang="en-US" altLang="en-US" sz="2400" baseline="-25000" dirty="0"/>
              <a:t> frame</a:t>
            </a:r>
            <a:r>
              <a:rPr lang="en-US" altLang="en-US" sz="2400" dirty="0"/>
              <a:t> – </a:t>
            </a:r>
            <a:r>
              <a:rPr lang="en-US" altLang="en-US" sz="2400" dirty="0" err="1"/>
              <a:t>t</a:t>
            </a:r>
            <a:r>
              <a:rPr lang="en-US" altLang="en-US" sz="2400" baseline="-25000" dirty="0" err="1"/>
              <a:t>last</a:t>
            </a:r>
            <a:r>
              <a:rPr lang="en-US" altLang="en-US" sz="2400" baseline="-25000" dirty="0"/>
              <a:t> frame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485A2B-77B7-4E0C-9011-4BE739EA243C}"/>
              </a:ext>
            </a:extLst>
          </p:cNvPr>
          <p:cNvSpPr/>
          <p:nvPr/>
        </p:nvSpPr>
        <p:spPr>
          <a:xfrm>
            <a:off x="952500" y="3433763"/>
            <a:ext cx="1517650" cy="155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53" name="TextBox 18">
            <a:extLst>
              <a:ext uri="{FF2B5EF4-FFF2-40B4-BE49-F238E27FC236}">
                <a16:creationId xmlns:a16="http://schemas.microsoft.com/office/drawing/2014/main" id="{F37430AF-373E-4E23-83C9-194CC239B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3576638"/>
            <a:ext cx="37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M</a:t>
            </a:r>
            <a:endParaRPr lang="en-US" altLang="en-US" sz="1800" b="1" baseline="-25000" dirty="0"/>
          </a:p>
        </p:txBody>
      </p:sp>
      <p:sp>
        <p:nvSpPr>
          <p:cNvPr id="6154" name="TextBox 19">
            <a:extLst>
              <a:ext uri="{FF2B5EF4-FFF2-40B4-BE49-F238E27FC236}">
                <a16:creationId xmlns:a16="http://schemas.microsoft.com/office/drawing/2014/main" id="{997E83A9-55C4-4B24-89D8-A12DE3DBC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225" y="3557588"/>
            <a:ext cx="33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S</a:t>
            </a:r>
            <a:endParaRPr lang="en-US" altLang="en-US" sz="1800" b="1" baseline="-25000"/>
          </a:p>
        </p:txBody>
      </p:sp>
      <p:sp>
        <p:nvSpPr>
          <p:cNvPr id="6155" name="Rectangle 1">
            <a:extLst>
              <a:ext uri="{FF2B5EF4-FFF2-40B4-BE49-F238E27FC236}">
                <a16:creationId xmlns:a16="http://schemas.microsoft.com/office/drawing/2014/main" id="{5120423D-C7D6-4A1E-9B62-382A5E7F4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211" y="5929313"/>
            <a:ext cx="5110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IMPORTANT: d is </a:t>
            </a:r>
            <a:r>
              <a:rPr lang="en-US" altLang="en-US" dirty="0">
                <a:solidFill>
                  <a:srgbClr val="FFFF00"/>
                </a:solidFill>
              </a:rPr>
              <a:t>negative</a:t>
            </a:r>
            <a:r>
              <a:rPr lang="en-US" altLang="en-US" dirty="0"/>
              <a:t> if moving right to left</a:t>
            </a:r>
          </a:p>
        </p:txBody>
      </p:sp>
      <p:sp>
        <p:nvSpPr>
          <p:cNvPr id="6156" name="TextBox 1">
            <a:extLst>
              <a:ext uri="{FF2B5EF4-FFF2-40B4-BE49-F238E27FC236}">
                <a16:creationId xmlns:a16="http://schemas.microsoft.com/office/drawing/2014/main" id="{B482F6C1-20FC-4ED1-943A-84CB9031A8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65188" y="1755775"/>
            <a:ext cx="3706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M: moving object</a:t>
            </a:r>
          </a:p>
          <a:p>
            <a:r>
              <a:rPr lang="en-US" altLang="en-US" dirty="0"/>
              <a:t>S: static object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9D5430-902E-4D8C-91A0-4594D4328B00}"/>
              </a:ext>
            </a:extLst>
          </p:cNvPr>
          <p:cNvCxnSpPr/>
          <p:nvPr/>
        </p:nvCxnSpPr>
        <p:spPr>
          <a:xfrm>
            <a:off x="457200" y="4635500"/>
            <a:ext cx="3346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7E6353-155F-4A4E-BBEE-9125B4658F95}"/>
              </a:ext>
            </a:extLst>
          </p:cNvPr>
          <p:cNvCxnSpPr>
            <a:cxnSpLocks/>
          </p:cNvCxnSpPr>
          <p:nvPr/>
        </p:nvCxnSpPr>
        <p:spPr>
          <a:xfrm>
            <a:off x="952500" y="5391216"/>
            <a:ext cx="3346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39E0CC-B4D9-48DF-B717-7D801E5E84DE}"/>
              </a:ext>
            </a:extLst>
          </p:cNvPr>
          <p:cNvCxnSpPr>
            <a:cxnSpLocks/>
          </p:cNvCxnSpPr>
          <p:nvPr/>
        </p:nvCxnSpPr>
        <p:spPr>
          <a:xfrm>
            <a:off x="453387" y="5391216"/>
            <a:ext cx="3346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A3C87F9-61FF-4942-B70B-8B0D8F50D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dimension thinking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6F4B91-403F-4374-AA24-10A9288B9956}"/>
              </a:ext>
            </a:extLst>
          </p:cNvPr>
          <p:cNvCxnSpPr/>
          <p:nvPr/>
        </p:nvCxnSpPr>
        <p:spPr>
          <a:xfrm>
            <a:off x="482600" y="2889250"/>
            <a:ext cx="7988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787BC33-B0DD-40CA-9C77-03B599925D99}"/>
              </a:ext>
            </a:extLst>
          </p:cNvPr>
          <p:cNvSpPr/>
          <p:nvPr/>
        </p:nvSpPr>
        <p:spPr>
          <a:xfrm>
            <a:off x="4214813" y="2803525"/>
            <a:ext cx="1519237" cy="155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096DE2-501D-4769-8821-16F411F08378}"/>
              </a:ext>
            </a:extLst>
          </p:cNvPr>
          <p:cNvCxnSpPr>
            <a:cxnSpLocks/>
          </p:cNvCxnSpPr>
          <p:nvPr/>
        </p:nvCxnSpPr>
        <p:spPr>
          <a:xfrm flipH="1">
            <a:off x="1286003" y="2500313"/>
            <a:ext cx="666493" cy="0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74" name="TextBox 32">
            <a:extLst>
              <a:ext uri="{FF2B5EF4-FFF2-40B4-BE49-F238E27FC236}">
                <a16:creationId xmlns:a16="http://schemas.microsoft.com/office/drawing/2014/main" id="{7F4EE192-ACDD-438D-9D6A-62FE0852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213042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d</a:t>
            </a:r>
            <a:endParaRPr lang="en-US" altLang="en-US" sz="1800" b="1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045C09-C27B-4700-ADE8-C345E47C3457}"/>
              </a:ext>
            </a:extLst>
          </p:cNvPr>
          <p:cNvSpPr/>
          <p:nvPr/>
        </p:nvSpPr>
        <p:spPr>
          <a:xfrm>
            <a:off x="997700" y="2801937"/>
            <a:ext cx="1519238" cy="1539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176" name="TextBox 34">
            <a:extLst>
              <a:ext uri="{FF2B5EF4-FFF2-40B4-BE49-F238E27FC236}">
                <a16:creationId xmlns:a16="http://schemas.microsoft.com/office/drawing/2014/main" id="{47281476-4321-41D5-B55A-D13D2AF4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955925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M</a:t>
            </a:r>
            <a:endParaRPr lang="en-US" altLang="en-US" sz="1800" b="1" baseline="-25000"/>
          </a:p>
        </p:txBody>
      </p:sp>
      <p:sp>
        <p:nvSpPr>
          <p:cNvPr id="7177" name="TextBox 35">
            <a:extLst>
              <a:ext uri="{FF2B5EF4-FFF2-40B4-BE49-F238E27FC236}">
                <a16:creationId xmlns:a16="http://schemas.microsoft.com/office/drawing/2014/main" id="{F6EB2CDA-C7F1-4859-A6D0-2EF29CF9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2935288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S</a:t>
            </a:r>
            <a:endParaRPr lang="en-US" altLang="en-US" sz="1800" b="1" baseline="-250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CB9DBD-46A6-4C82-8B88-85E4478946C7}"/>
              </a:ext>
            </a:extLst>
          </p:cNvPr>
          <p:cNvCxnSpPr/>
          <p:nvPr/>
        </p:nvCxnSpPr>
        <p:spPr>
          <a:xfrm>
            <a:off x="2536825" y="2251075"/>
            <a:ext cx="0" cy="144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C1BE35-5395-4089-A9B6-B71D4D6D5F32}"/>
              </a:ext>
            </a:extLst>
          </p:cNvPr>
          <p:cNvCxnSpPr/>
          <p:nvPr/>
        </p:nvCxnSpPr>
        <p:spPr>
          <a:xfrm>
            <a:off x="4206875" y="2395538"/>
            <a:ext cx="0" cy="129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849070-4B96-4AB5-9A54-5D020E2C17D9}"/>
              </a:ext>
            </a:extLst>
          </p:cNvPr>
          <p:cNvCxnSpPr/>
          <p:nvPr/>
        </p:nvCxnSpPr>
        <p:spPr>
          <a:xfrm>
            <a:off x="2544763" y="3482975"/>
            <a:ext cx="1665287" cy="0"/>
          </a:xfrm>
          <a:prstGeom prst="line">
            <a:avLst/>
          </a:prstGeom>
          <a:ln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43">
            <a:extLst>
              <a:ext uri="{FF2B5EF4-FFF2-40B4-BE49-F238E27FC236}">
                <a16:creationId xmlns:a16="http://schemas.microsoft.com/office/drawing/2014/main" id="{602587E3-B2F7-41D6-87FE-E0A8521E3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3513138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/>
              <a:t>d</a:t>
            </a:r>
            <a:r>
              <a:rPr lang="en-US" altLang="en-US" sz="1800" b="1" baseline="-25000" dirty="0" err="1"/>
              <a:t>entry</a:t>
            </a:r>
            <a:endParaRPr lang="en-US" altLang="en-US" sz="1800" b="1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E8B61-04E1-416B-AE45-804E37EE1C0C}"/>
              </a:ext>
            </a:extLst>
          </p:cNvPr>
          <p:cNvSpPr/>
          <p:nvPr/>
        </p:nvSpPr>
        <p:spPr>
          <a:xfrm>
            <a:off x="5770563" y="2806700"/>
            <a:ext cx="1519237" cy="15557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F17D45-3434-47FA-A98A-8019926F370B}"/>
              </a:ext>
            </a:extLst>
          </p:cNvPr>
          <p:cNvCxnSpPr/>
          <p:nvPr/>
        </p:nvCxnSpPr>
        <p:spPr>
          <a:xfrm>
            <a:off x="989013" y="2370138"/>
            <a:ext cx="0" cy="209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7BA60E-7729-4815-8456-773A88CFBBFC}"/>
              </a:ext>
            </a:extLst>
          </p:cNvPr>
          <p:cNvCxnSpPr/>
          <p:nvPr/>
        </p:nvCxnSpPr>
        <p:spPr>
          <a:xfrm>
            <a:off x="5765800" y="2263775"/>
            <a:ext cx="0" cy="209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0AD38F-FBFE-45BB-BF82-F94465EF5239}"/>
              </a:ext>
            </a:extLst>
          </p:cNvPr>
          <p:cNvCxnSpPr/>
          <p:nvPr/>
        </p:nvCxnSpPr>
        <p:spPr>
          <a:xfrm>
            <a:off x="998538" y="4100513"/>
            <a:ext cx="4764087" cy="0"/>
          </a:xfrm>
          <a:prstGeom prst="line">
            <a:avLst/>
          </a:prstGeom>
          <a:ln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6" name="TextBox 19">
            <a:extLst>
              <a:ext uri="{FF2B5EF4-FFF2-40B4-BE49-F238E27FC236}">
                <a16:creationId xmlns:a16="http://schemas.microsoft.com/office/drawing/2014/main" id="{571EA2ED-551F-4D88-9265-358C954A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8" y="4132263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/>
              <a:t>d</a:t>
            </a:r>
            <a:r>
              <a:rPr lang="en-US" altLang="en-US" sz="1800" b="1" baseline="-25000" dirty="0" err="1"/>
              <a:t>exit</a:t>
            </a:r>
            <a:endParaRPr lang="en-US" altLang="en-US" sz="1800" b="1" baseline="-25000" dirty="0"/>
          </a:p>
        </p:txBody>
      </p:sp>
      <p:sp>
        <p:nvSpPr>
          <p:cNvPr id="7187" name="TextBox 20">
            <a:extLst>
              <a:ext uri="{FF2B5EF4-FFF2-40B4-BE49-F238E27FC236}">
                <a16:creationId xmlns:a16="http://schemas.microsoft.com/office/drawing/2014/main" id="{8563F241-A4AE-4EA2-AB08-82B9351F4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2927350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M</a:t>
            </a:r>
            <a:endParaRPr lang="en-US" altLang="en-US" sz="1800" b="1" baseline="-25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E0225-2F16-48B0-A61D-1B025E530E56}"/>
              </a:ext>
            </a:extLst>
          </p:cNvPr>
          <p:cNvSpPr/>
          <p:nvPr/>
        </p:nvSpPr>
        <p:spPr>
          <a:xfrm>
            <a:off x="2487612" y="5510896"/>
            <a:ext cx="6359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IMPORTANT: BOTH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endy</a:t>
            </a:r>
            <a:r>
              <a:rPr lang="en-US" altLang="en-US" dirty="0"/>
              <a:t> and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exit</a:t>
            </a:r>
            <a:r>
              <a:rPr lang="en-US" altLang="en-US" dirty="0"/>
              <a:t> can be </a:t>
            </a:r>
            <a:r>
              <a:rPr lang="en-US" altLang="en-US" dirty="0">
                <a:solidFill>
                  <a:srgbClr val="FFFF00"/>
                </a:solidFill>
              </a:rPr>
              <a:t>negative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4936151-7DCD-42E4-813A-58E52E7C2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dimension thinking</a:t>
            </a:r>
          </a:p>
        </p:txBody>
      </p:sp>
      <p:sp>
        <p:nvSpPr>
          <p:cNvPr id="7171" name="TextBox 23">
            <a:extLst>
              <a:ext uri="{FF2B5EF4-FFF2-40B4-BE49-F238E27FC236}">
                <a16:creationId xmlns:a16="http://schemas.microsoft.com/office/drawing/2014/main" id="{CAA997FE-0075-4FDC-873E-1BFE9498C49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46112" y="4024854"/>
            <a:ext cx="7661275" cy="3139642"/>
          </a:xfrm>
          <a:prstGeom prst="rect">
            <a:avLst/>
          </a:prstGeom>
          <a:blipFill>
            <a:blip r:embed="rId2"/>
            <a:stretch>
              <a:fillRect l="-127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0D8A2B-50BC-4E51-8384-3032CB36C5F4}"/>
              </a:ext>
            </a:extLst>
          </p:cNvPr>
          <p:cNvCxnSpPr/>
          <p:nvPr/>
        </p:nvCxnSpPr>
        <p:spPr bwMode="auto">
          <a:xfrm>
            <a:off x="482600" y="2466975"/>
            <a:ext cx="7988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5FEB0FE-10AE-4DD8-803F-F045A82F0B00}"/>
              </a:ext>
            </a:extLst>
          </p:cNvPr>
          <p:cNvSpPr/>
          <p:nvPr/>
        </p:nvSpPr>
        <p:spPr bwMode="auto">
          <a:xfrm>
            <a:off x="4214813" y="2381250"/>
            <a:ext cx="1519237" cy="155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313EC1-2D0D-48C7-B946-5E835A018732}"/>
              </a:ext>
            </a:extLst>
          </p:cNvPr>
          <p:cNvCxnSpPr/>
          <p:nvPr/>
        </p:nvCxnSpPr>
        <p:spPr bwMode="auto">
          <a:xfrm>
            <a:off x="1457325" y="2105025"/>
            <a:ext cx="681038" cy="0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99" name="TextBox 32">
            <a:extLst>
              <a:ext uri="{FF2B5EF4-FFF2-40B4-BE49-F238E27FC236}">
                <a16:creationId xmlns:a16="http://schemas.microsoft.com/office/drawing/2014/main" id="{67678780-7630-49AC-9762-4A97B3E16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1708150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FAB3A0-B300-4CE2-AC38-06D1689ECBB0}"/>
              </a:ext>
            </a:extLst>
          </p:cNvPr>
          <p:cNvSpPr/>
          <p:nvPr/>
        </p:nvSpPr>
        <p:spPr bwMode="auto">
          <a:xfrm>
            <a:off x="1003300" y="2386013"/>
            <a:ext cx="1517650" cy="155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01" name="TextBox 34">
            <a:extLst>
              <a:ext uri="{FF2B5EF4-FFF2-40B4-BE49-F238E27FC236}">
                <a16:creationId xmlns:a16="http://schemas.microsoft.com/office/drawing/2014/main" id="{5051D5E6-E873-438B-A836-0F46260C7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2533650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M</a:t>
            </a:r>
            <a:endParaRPr lang="en-US" altLang="en-US" sz="1800" b="1" baseline="-25000"/>
          </a:p>
        </p:txBody>
      </p:sp>
      <p:sp>
        <p:nvSpPr>
          <p:cNvPr id="8202" name="TextBox 35">
            <a:extLst>
              <a:ext uri="{FF2B5EF4-FFF2-40B4-BE49-F238E27FC236}">
                <a16:creationId xmlns:a16="http://schemas.microsoft.com/office/drawing/2014/main" id="{475EBB8C-E0A2-4805-80FA-50FF366E3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2513013"/>
            <a:ext cx="33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S</a:t>
            </a:r>
            <a:endParaRPr lang="en-US" altLang="en-US" sz="1800" b="1" baseline="-250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33A250-713A-4593-BF40-E9E0BEFC891C}"/>
              </a:ext>
            </a:extLst>
          </p:cNvPr>
          <p:cNvCxnSpPr/>
          <p:nvPr/>
        </p:nvCxnSpPr>
        <p:spPr bwMode="auto">
          <a:xfrm>
            <a:off x="2535238" y="1828800"/>
            <a:ext cx="0" cy="1439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2B8F5-2CD3-4FE1-AF66-DB56565DD97C}"/>
              </a:ext>
            </a:extLst>
          </p:cNvPr>
          <p:cNvCxnSpPr/>
          <p:nvPr/>
        </p:nvCxnSpPr>
        <p:spPr bwMode="auto">
          <a:xfrm>
            <a:off x="4206875" y="1973263"/>
            <a:ext cx="0" cy="129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71C780-68EE-4CB0-847D-393292DA8B70}"/>
              </a:ext>
            </a:extLst>
          </p:cNvPr>
          <p:cNvCxnSpPr/>
          <p:nvPr/>
        </p:nvCxnSpPr>
        <p:spPr bwMode="auto">
          <a:xfrm>
            <a:off x="2544763" y="3059113"/>
            <a:ext cx="1665287" cy="0"/>
          </a:xfrm>
          <a:prstGeom prst="line">
            <a:avLst/>
          </a:prstGeom>
          <a:ln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6" name="TextBox 43">
            <a:extLst>
              <a:ext uri="{FF2B5EF4-FFF2-40B4-BE49-F238E27FC236}">
                <a16:creationId xmlns:a16="http://schemas.microsoft.com/office/drawing/2014/main" id="{2135D94D-C19D-4F22-85D5-A155A43B6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88" y="3090863"/>
            <a:ext cx="955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</a:t>
            </a:r>
            <a:r>
              <a:rPr lang="en-US" altLang="en-US" sz="1800" b="1" baseline="-25000"/>
              <a:t>entry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301D3E-D251-4A3D-9862-EA4F94C6741C}"/>
              </a:ext>
            </a:extLst>
          </p:cNvPr>
          <p:cNvSpPr/>
          <p:nvPr/>
        </p:nvSpPr>
        <p:spPr bwMode="auto">
          <a:xfrm>
            <a:off x="2303463" y="2119313"/>
            <a:ext cx="1517650" cy="15557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35DF01-FCFB-4243-BD79-7ABA4B1B6858}"/>
              </a:ext>
            </a:extLst>
          </p:cNvPr>
          <p:cNvCxnSpPr/>
          <p:nvPr/>
        </p:nvCxnSpPr>
        <p:spPr bwMode="auto">
          <a:xfrm>
            <a:off x="989013" y="1946275"/>
            <a:ext cx="0" cy="209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99674C-9BE2-4A60-BC22-B681130054DE}"/>
              </a:ext>
            </a:extLst>
          </p:cNvPr>
          <p:cNvCxnSpPr/>
          <p:nvPr/>
        </p:nvCxnSpPr>
        <p:spPr bwMode="auto">
          <a:xfrm>
            <a:off x="5764213" y="1839913"/>
            <a:ext cx="0" cy="209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15FBA7-7759-4505-B612-5FDA7EA3A2EC}"/>
              </a:ext>
            </a:extLst>
          </p:cNvPr>
          <p:cNvCxnSpPr/>
          <p:nvPr/>
        </p:nvCxnSpPr>
        <p:spPr bwMode="auto">
          <a:xfrm>
            <a:off x="996950" y="3676650"/>
            <a:ext cx="4765675" cy="0"/>
          </a:xfrm>
          <a:prstGeom prst="line">
            <a:avLst/>
          </a:prstGeom>
          <a:ln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1" name="TextBox 19">
            <a:extLst>
              <a:ext uri="{FF2B5EF4-FFF2-40B4-BE49-F238E27FC236}">
                <a16:creationId xmlns:a16="http://schemas.microsoft.com/office/drawing/2014/main" id="{4D73D1F5-7679-4872-86A7-23E61EE19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8" y="3708400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</a:t>
            </a:r>
            <a:r>
              <a:rPr lang="en-US" altLang="en-US" sz="1800" b="1" baseline="-25000"/>
              <a:t>exit</a:t>
            </a:r>
          </a:p>
        </p:txBody>
      </p:sp>
      <p:sp>
        <p:nvSpPr>
          <p:cNvPr id="8212" name="TextBox 20">
            <a:extLst>
              <a:ext uri="{FF2B5EF4-FFF2-40B4-BE49-F238E27FC236}">
                <a16:creationId xmlns:a16="http://schemas.microsoft.com/office/drawing/2014/main" id="{3F627E69-B35C-4732-A9C5-2EE6ABA56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2505075"/>
            <a:ext cx="376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M</a:t>
            </a:r>
            <a:endParaRPr lang="en-US" altLang="en-US" sz="1800" b="1" baseline="-25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293999-99D0-4AAF-BCDB-1E6D72AD13D6}"/>
              </a:ext>
            </a:extLst>
          </p:cNvPr>
          <p:cNvSpPr/>
          <p:nvPr/>
        </p:nvSpPr>
        <p:spPr bwMode="auto">
          <a:xfrm>
            <a:off x="4008438" y="2119313"/>
            <a:ext cx="1517650" cy="15557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571082-9744-4FF8-8D87-17D39C11507F}"/>
              </a:ext>
            </a:extLst>
          </p:cNvPr>
          <p:cNvSpPr/>
          <p:nvPr/>
        </p:nvSpPr>
        <p:spPr bwMode="auto">
          <a:xfrm>
            <a:off x="5834063" y="2119313"/>
            <a:ext cx="1517650" cy="15557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CE502-671A-4D7C-9EE7-D0E03D75C49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04033" y="4108967"/>
            <a:ext cx="1630030" cy="624273"/>
          </a:xfrm>
          <a:prstGeom prst="rect">
            <a:avLst/>
          </a:prstGeom>
          <a:blipFill>
            <a:blip r:embed="rId3"/>
            <a:stretch>
              <a:fillRect l="-5993" b="-882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282246B-41CD-4A39-B2C6-AB38F0935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dimension thinking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ADDAE-D5BC-44D2-AFD3-8C945152AD00}"/>
              </a:ext>
            </a:extLst>
          </p:cNvPr>
          <p:cNvCxnSpPr/>
          <p:nvPr/>
        </p:nvCxnSpPr>
        <p:spPr>
          <a:xfrm>
            <a:off x="482600" y="2889250"/>
            <a:ext cx="7988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35D0338-63A4-4866-B027-432694545948}"/>
              </a:ext>
            </a:extLst>
          </p:cNvPr>
          <p:cNvSpPr/>
          <p:nvPr/>
        </p:nvSpPr>
        <p:spPr>
          <a:xfrm>
            <a:off x="4214813" y="2803525"/>
            <a:ext cx="1519237" cy="1555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68D9DC-72A2-40BF-A6E9-326418D7D0E1}"/>
              </a:ext>
            </a:extLst>
          </p:cNvPr>
          <p:cNvCxnSpPr/>
          <p:nvPr/>
        </p:nvCxnSpPr>
        <p:spPr>
          <a:xfrm>
            <a:off x="4692650" y="2406650"/>
            <a:ext cx="681038" cy="0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22" name="TextBox 32">
            <a:extLst>
              <a:ext uri="{FF2B5EF4-FFF2-40B4-BE49-F238E27FC236}">
                <a16:creationId xmlns:a16="http://schemas.microsoft.com/office/drawing/2014/main" id="{FB7029EF-C6A5-4ECD-A9A3-BCF1E6FA8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0193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</a:t>
            </a:r>
            <a:endParaRPr lang="en-US" altLang="en-US" sz="1800" b="1" baseline="-25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DAF31B-758B-40C2-BD33-36478B4097F4}"/>
              </a:ext>
            </a:extLst>
          </p:cNvPr>
          <p:cNvSpPr/>
          <p:nvPr/>
        </p:nvSpPr>
        <p:spPr>
          <a:xfrm>
            <a:off x="1003300" y="2809875"/>
            <a:ext cx="1519238" cy="153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24" name="TextBox 34">
            <a:extLst>
              <a:ext uri="{FF2B5EF4-FFF2-40B4-BE49-F238E27FC236}">
                <a16:creationId xmlns:a16="http://schemas.microsoft.com/office/drawing/2014/main" id="{DFA9867B-9E74-4AA5-BB8A-FF2FA6C7B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95592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S</a:t>
            </a:r>
            <a:endParaRPr lang="en-US" altLang="en-US" sz="1800" b="1" baseline="-25000"/>
          </a:p>
        </p:txBody>
      </p:sp>
      <p:sp>
        <p:nvSpPr>
          <p:cNvPr id="9225" name="TextBox 35">
            <a:extLst>
              <a:ext uri="{FF2B5EF4-FFF2-40B4-BE49-F238E27FC236}">
                <a16:creationId xmlns:a16="http://schemas.microsoft.com/office/drawing/2014/main" id="{D4FE9BFA-D6F0-4F74-84E2-1D90930E7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2935288"/>
            <a:ext cx="37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M</a:t>
            </a:r>
            <a:endParaRPr lang="en-US" altLang="en-US" sz="1800" b="1" baseline="-250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6A03B2-6FCC-403D-A2A2-7D1A5B22F401}"/>
              </a:ext>
            </a:extLst>
          </p:cNvPr>
          <p:cNvCxnSpPr/>
          <p:nvPr/>
        </p:nvCxnSpPr>
        <p:spPr>
          <a:xfrm>
            <a:off x="2536825" y="2338388"/>
            <a:ext cx="0" cy="2095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276637-0CF5-428D-A4F3-156FD2C9D8C6}"/>
              </a:ext>
            </a:extLst>
          </p:cNvPr>
          <p:cNvCxnSpPr/>
          <p:nvPr/>
        </p:nvCxnSpPr>
        <p:spPr>
          <a:xfrm>
            <a:off x="4206875" y="2395538"/>
            <a:ext cx="0" cy="203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A63A85-5DBF-4516-A329-BAA7C1E7F8FA}"/>
              </a:ext>
            </a:extLst>
          </p:cNvPr>
          <p:cNvCxnSpPr/>
          <p:nvPr/>
        </p:nvCxnSpPr>
        <p:spPr>
          <a:xfrm>
            <a:off x="989013" y="3506788"/>
            <a:ext cx="4778375" cy="0"/>
          </a:xfrm>
          <a:prstGeom prst="line">
            <a:avLst/>
          </a:prstGeom>
          <a:ln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9" name="TextBox 43">
            <a:extLst>
              <a:ext uri="{FF2B5EF4-FFF2-40B4-BE49-F238E27FC236}">
                <a16:creationId xmlns:a16="http://schemas.microsoft.com/office/drawing/2014/main" id="{C837377C-35BE-4BA0-8C61-AFEFB3D1E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315" y="4077495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/>
              <a:t>d</a:t>
            </a:r>
            <a:r>
              <a:rPr lang="en-US" altLang="en-US" sz="1800" b="1" baseline="-25000" dirty="0" err="1"/>
              <a:t>entry</a:t>
            </a:r>
            <a:endParaRPr lang="en-US" altLang="en-US" sz="1800" b="1" baseline="-25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633E1A-52B2-441A-BF14-373210F512F6}"/>
              </a:ext>
            </a:extLst>
          </p:cNvPr>
          <p:cNvCxnSpPr/>
          <p:nvPr/>
        </p:nvCxnSpPr>
        <p:spPr>
          <a:xfrm>
            <a:off x="989013" y="2370138"/>
            <a:ext cx="0" cy="209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D19476-6EAE-45D0-A05E-A0811B297177}"/>
              </a:ext>
            </a:extLst>
          </p:cNvPr>
          <p:cNvCxnSpPr/>
          <p:nvPr/>
        </p:nvCxnSpPr>
        <p:spPr>
          <a:xfrm>
            <a:off x="5765800" y="2263775"/>
            <a:ext cx="0" cy="209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05E211-0EC7-403B-B9E8-6F0F47EF8E44}"/>
              </a:ext>
            </a:extLst>
          </p:cNvPr>
          <p:cNvCxnSpPr/>
          <p:nvPr/>
        </p:nvCxnSpPr>
        <p:spPr>
          <a:xfrm>
            <a:off x="2544763" y="4100513"/>
            <a:ext cx="1655762" cy="0"/>
          </a:xfrm>
          <a:prstGeom prst="line">
            <a:avLst/>
          </a:prstGeom>
          <a:ln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3" name="TextBox 19">
            <a:extLst>
              <a:ext uri="{FF2B5EF4-FFF2-40B4-BE49-F238E27FC236}">
                <a16:creationId xmlns:a16="http://schemas.microsoft.com/office/drawing/2014/main" id="{EF4F2247-AE9E-4B17-80F7-8BFEBBFA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99" y="3508978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/>
              <a:t>d</a:t>
            </a:r>
            <a:r>
              <a:rPr lang="en-US" altLang="en-US" sz="1800" b="1" baseline="-25000" dirty="0" err="1"/>
              <a:t>exit</a:t>
            </a:r>
            <a:r>
              <a:rPr lang="en-US" altLang="en-US" sz="1800" b="1" baseline="-25000" dirty="0"/>
              <a:t> </a:t>
            </a:r>
          </a:p>
        </p:txBody>
      </p:sp>
      <p:sp>
        <p:nvSpPr>
          <p:cNvPr id="9234" name="TextBox 23">
            <a:extLst>
              <a:ext uri="{FF2B5EF4-FFF2-40B4-BE49-F238E27FC236}">
                <a16:creationId xmlns:a16="http://schemas.microsoft.com/office/drawing/2014/main" id="{CEAB7D66-3CDD-43D1-BEF1-AF3A3F08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902200"/>
            <a:ext cx="76596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M moves in opposite direction (</a:t>
            </a:r>
            <a:r>
              <a:rPr lang="en-US" altLang="en-US" sz="1800" dirty="0">
                <a:solidFill>
                  <a:srgbClr val="FFFF00"/>
                </a:solidFill>
              </a:rPr>
              <a:t>trivial no collision</a:t>
            </a:r>
            <a:r>
              <a:rPr lang="en-US" altLang="en-US" sz="18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d</a:t>
            </a:r>
            <a:r>
              <a:rPr lang="en-US" altLang="en-US" sz="1800" baseline="-25000" dirty="0" err="1"/>
              <a:t>entry</a:t>
            </a:r>
            <a:r>
              <a:rPr lang="en-US" altLang="en-US" sz="1800" dirty="0"/>
              <a:t> &lt; 0  AND d &gt; 0	</a:t>
            </a:r>
            <a:r>
              <a:rPr lang="en-US" altLang="en-US" sz="1800" dirty="0">
                <a:sym typeface="Symbol" panose="05050102010706020507" pitchFamily="18" charset="2"/>
              </a:rPr>
              <a:t>	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entry</a:t>
            </a:r>
            <a:r>
              <a:rPr lang="en-US" altLang="en-US" sz="1800" dirty="0"/>
              <a:t> &lt;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Collision :    0 &lt;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entry</a:t>
            </a:r>
            <a:r>
              <a:rPr lang="en-US" altLang="en-US" sz="1800" dirty="0"/>
              <a:t> ≤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F67F65E-0F18-4240-9C06-549C24060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Applying for 2 dimensions</a:t>
            </a:r>
          </a:p>
        </p:txBody>
      </p:sp>
      <p:sp>
        <p:nvSpPr>
          <p:cNvPr id="10243" name="Content Placeholder 21">
            <a:extLst>
              <a:ext uri="{FF2B5EF4-FFF2-40B4-BE49-F238E27FC236}">
                <a16:creationId xmlns:a16="http://schemas.microsoft.com/office/drawing/2014/main" id="{95E766FC-A214-48A7-A8B6-328B38DBE1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2438400"/>
          </a:xfrm>
        </p:spPr>
        <p:txBody>
          <a:bodyPr/>
          <a:lstStyle/>
          <a:p>
            <a:r>
              <a:rPr lang="en-US" altLang="en-US" dirty="0" err="1"/>
              <a:t>dx</a:t>
            </a:r>
            <a:r>
              <a:rPr lang="en-US" altLang="en-US" baseline="-25000" dirty="0" err="1"/>
              <a:t>entry</a:t>
            </a:r>
            <a:r>
              <a:rPr lang="en-US" altLang="en-US" dirty="0"/>
              <a:t>, </a:t>
            </a:r>
            <a:r>
              <a:rPr lang="en-US" altLang="en-US" dirty="0" err="1"/>
              <a:t>dx</a:t>
            </a:r>
            <a:r>
              <a:rPr lang="en-US" altLang="en-US" baseline="-25000" dirty="0" err="1"/>
              <a:t>exit</a:t>
            </a:r>
            <a:r>
              <a:rPr lang="en-US" altLang="en-US" dirty="0"/>
              <a:t>, </a:t>
            </a:r>
            <a:r>
              <a:rPr lang="en-US" altLang="en-US" dirty="0" err="1"/>
              <a:t>tx</a:t>
            </a:r>
            <a:r>
              <a:rPr lang="en-US" altLang="en-US" baseline="-25000" dirty="0" err="1"/>
              <a:t>entry</a:t>
            </a:r>
            <a:r>
              <a:rPr lang="en-US" altLang="en-US" dirty="0"/>
              <a:t>, </a:t>
            </a:r>
            <a:r>
              <a:rPr lang="en-US" altLang="en-US" dirty="0" err="1"/>
              <a:t>tx</a:t>
            </a:r>
            <a:r>
              <a:rPr lang="en-US" altLang="en-US" baseline="-25000" dirty="0" err="1"/>
              <a:t>exit</a:t>
            </a:r>
            <a:r>
              <a:rPr lang="en-US" altLang="en-US" dirty="0"/>
              <a:t>, </a:t>
            </a:r>
            <a:endParaRPr lang="en-US" altLang="en-US" baseline="-25000" dirty="0"/>
          </a:p>
          <a:p>
            <a:r>
              <a:rPr lang="en-US" altLang="en-US" dirty="0" err="1"/>
              <a:t>dy</a:t>
            </a:r>
            <a:r>
              <a:rPr lang="en-US" altLang="en-US" baseline="-25000" dirty="0" err="1"/>
              <a:t>entry</a:t>
            </a:r>
            <a:r>
              <a:rPr lang="en-US" altLang="en-US" dirty="0"/>
              <a:t>, </a:t>
            </a:r>
            <a:r>
              <a:rPr lang="en-US" altLang="en-US" dirty="0" err="1"/>
              <a:t>dy</a:t>
            </a:r>
            <a:r>
              <a:rPr lang="en-US" altLang="en-US" baseline="-25000" dirty="0" err="1"/>
              <a:t>exit</a:t>
            </a:r>
            <a:r>
              <a:rPr lang="en-US" altLang="en-US" baseline="-25000" dirty="0"/>
              <a:t> 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dirty="0" err="1"/>
              <a:t>ty</a:t>
            </a:r>
            <a:r>
              <a:rPr lang="en-US" altLang="en-US" baseline="-25000" dirty="0" err="1"/>
              <a:t>entry</a:t>
            </a:r>
            <a:r>
              <a:rPr lang="en-US" altLang="en-US" dirty="0"/>
              <a:t>, </a:t>
            </a:r>
            <a:r>
              <a:rPr lang="en-US" altLang="en-US" dirty="0" err="1"/>
              <a:t>ty</a:t>
            </a:r>
            <a:r>
              <a:rPr lang="en-US" altLang="en-US" baseline="-25000" dirty="0" err="1"/>
              <a:t>exit</a:t>
            </a:r>
            <a:r>
              <a:rPr lang="en-US" altLang="en-US" dirty="0"/>
              <a:t>, </a:t>
            </a:r>
            <a:endParaRPr lang="en-US" altLang="en-US" baseline="-25000" dirty="0"/>
          </a:p>
          <a:p>
            <a:r>
              <a:rPr lang="en-US" altLang="en-US" dirty="0"/>
              <a:t>Collide = collide on </a:t>
            </a:r>
            <a:r>
              <a:rPr lang="en-US" altLang="en-US" dirty="0">
                <a:solidFill>
                  <a:srgbClr val="FFFF00"/>
                </a:solidFill>
              </a:rPr>
              <a:t>both</a:t>
            </a:r>
            <a:r>
              <a:rPr lang="en-US" altLang="en-US" dirty="0"/>
              <a:t> axis</a:t>
            </a:r>
          </a:p>
          <a:p>
            <a:pPr lvl="1"/>
            <a:r>
              <a:rPr lang="en-US" altLang="en-US" dirty="0" err="1"/>
              <a:t>t</a:t>
            </a:r>
            <a:r>
              <a:rPr lang="en-US" altLang="en-US" baseline="-25000" dirty="0" err="1"/>
              <a:t>entry</a:t>
            </a:r>
            <a:r>
              <a:rPr lang="en-US" altLang="en-US" dirty="0"/>
              <a:t> = Collide “time” = </a:t>
            </a:r>
            <a:r>
              <a:rPr lang="en-US" altLang="en-US" dirty="0">
                <a:solidFill>
                  <a:srgbClr val="FFFF00"/>
                </a:solidFill>
              </a:rPr>
              <a:t>max</a:t>
            </a:r>
            <a:r>
              <a:rPr lang="en-US" altLang="en-US" dirty="0"/>
              <a:t>(</a:t>
            </a:r>
            <a:r>
              <a:rPr lang="en-US" altLang="en-US" dirty="0" err="1"/>
              <a:t>tx</a:t>
            </a:r>
            <a:r>
              <a:rPr lang="en-US" altLang="en-US" baseline="-25000" dirty="0" err="1"/>
              <a:t>entry</a:t>
            </a:r>
            <a:r>
              <a:rPr lang="en-US" altLang="en-US" dirty="0"/>
              <a:t>, </a:t>
            </a:r>
            <a:r>
              <a:rPr lang="en-US" altLang="en-US" dirty="0" err="1"/>
              <a:t>ty</a:t>
            </a:r>
            <a:r>
              <a:rPr lang="en-US" altLang="en-US" baseline="-25000" dirty="0" err="1"/>
              <a:t>entry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endParaRPr lang="en-US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E48DBF-896E-4DB9-A114-D334A2051BC9}"/>
              </a:ext>
            </a:extLst>
          </p:cNvPr>
          <p:cNvSpPr/>
          <p:nvPr/>
        </p:nvSpPr>
        <p:spPr bwMode="auto">
          <a:xfrm>
            <a:off x="3268663" y="4338638"/>
            <a:ext cx="846137" cy="84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B662AB-82E5-411D-AFE8-9518380130CC}"/>
              </a:ext>
            </a:extLst>
          </p:cNvPr>
          <p:cNvSpPr/>
          <p:nvPr/>
        </p:nvSpPr>
        <p:spPr bwMode="auto">
          <a:xfrm>
            <a:off x="2411413" y="5768975"/>
            <a:ext cx="866775" cy="86518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C91F7F-8956-418C-AEED-89985233332C}"/>
              </a:ext>
            </a:extLst>
          </p:cNvPr>
          <p:cNvSpPr/>
          <p:nvPr/>
        </p:nvSpPr>
        <p:spPr bwMode="auto">
          <a:xfrm>
            <a:off x="4867275" y="4324350"/>
            <a:ext cx="866775" cy="86677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371577-CC74-45F9-9C30-16976924B758}"/>
              </a:ext>
            </a:extLst>
          </p:cNvPr>
          <p:cNvSpPr/>
          <p:nvPr/>
        </p:nvSpPr>
        <p:spPr bwMode="auto">
          <a:xfrm>
            <a:off x="2270125" y="5862638"/>
            <a:ext cx="865188" cy="86518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1CCBCE-2B6A-4625-AFCA-B1928AB498BE}"/>
              </a:ext>
            </a:extLst>
          </p:cNvPr>
          <p:cNvCxnSpPr/>
          <p:nvPr/>
        </p:nvCxnSpPr>
        <p:spPr bwMode="auto">
          <a:xfrm flipV="1">
            <a:off x="3144838" y="5202238"/>
            <a:ext cx="2590800" cy="1514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8A6C64E-3E5C-4543-99E2-30F7A5C4D2B1}"/>
              </a:ext>
            </a:extLst>
          </p:cNvPr>
          <p:cNvSpPr/>
          <p:nvPr/>
        </p:nvSpPr>
        <p:spPr bwMode="auto">
          <a:xfrm>
            <a:off x="3392488" y="5187950"/>
            <a:ext cx="865187" cy="86518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547F3E-857F-4A7E-B9C5-DD2AB44C072E}"/>
              </a:ext>
            </a:extLst>
          </p:cNvPr>
          <p:cNvCxnSpPr/>
          <p:nvPr/>
        </p:nvCxnSpPr>
        <p:spPr bwMode="auto">
          <a:xfrm>
            <a:off x="1000125" y="5192713"/>
            <a:ext cx="681513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3C8A91-5CB6-44E6-A7F7-36F0F491EC14}"/>
              </a:ext>
            </a:extLst>
          </p:cNvPr>
          <p:cNvCxnSpPr/>
          <p:nvPr/>
        </p:nvCxnSpPr>
        <p:spPr bwMode="auto">
          <a:xfrm flipV="1">
            <a:off x="3246438" y="3951288"/>
            <a:ext cx="22225" cy="290671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6BE0F9-4FDE-4979-A0B1-C9811123EB88}"/>
              </a:ext>
            </a:extLst>
          </p:cNvPr>
          <p:cNvCxnSpPr/>
          <p:nvPr/>
        </p:nvCxnSpPr>
        <p:spPr bwMode="auto">
          <a:xfrm flipV="1">
            <a:off x="2259013" y="4322763"/>
            <a:ext cx="2589212" cy="1535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1">
            <a:extLst>
              <a:ext uri="{FF2B5EF4-FFF2-40B4-BE49-F238E27FC236}">
                <a16:creationId xmlns:a16="http://schemas.microsoft.com/office/drawing/2014/main" id="{C442AB3F-A499-49B3-9A65-F60CD3507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045" y="5212615"/>
            <a:ext cx="2589213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800" kern="0" dirty="0"/>
              <a:t>x += v*dt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800" kern="0" dirty="0"/>
              <a:t>x’ = x + v*dt*t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800" kern="0" dirty="0"/>
              <a:t>t = dt’ / dt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C2B5E7-ECC4-4398-AD06-14D3D6673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Applying for 2 dimensions</a:t>
            </a:r>
          </a:p>
        </p:txBody>
      </p:sp>
      <p:sp>
        <p:nvSpPr>
          <p:cNvPr id="11267" name="Content Placeholder 21">
            <a:extLst>
              <a:ext uri="{FF2B5EF4-FFF2-40B4-BE49-F238E27FC236}">
                <a16:creationId xmlns:a16="http://schemas.microsoft.com/office/drawing/2014/main" id="{03638625-3641-446D-BDEB-944402F23D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2101850"/>
          </a:xfrm>
        </p:spPr>
        <p:txBody>
          <a:bodyPr/>
          <a:lstStyle/>
          <a:p>
            <a:r>
              <a:rPr lang="en-US" altLang="en-US" dirty="0"/>
              <a:t>Collide = collide on </a:t>
            </a:r>
            <a:r>
              <a:rPr lang="en-US" altLang="en-US" dirty="0">
                <a:solidFill>
                  <a:srgbClr val="FFFF00"/>
                </a:solidFill>
              </a:rPr>
              <a:t>both</a:t>
            </a:r>
            <a:r>
              <a:rPr lang="en-US" altLang="en-US" dirty="0"/>
              <a:t> axis</a:t>
            </a:r>
          </a:p>
          <a:p>
            <a:pPr lvl="1"/>
            <a:r>
              <a:rPr lang="en-US" altLang="en-US" dirty="0" err="1"/>
              <a:t>t</a:t>
            </a:r>
            <a:r>
              <a:rPr lang="en-US" altLang="en-US" baseline="-25000" dirty="0" err="1"/>
              <a:t>entry</a:t>
            </a:r>
            <a:r>
              <a:rPr lang="en-US" altLang="en-US" dirty="0"/>
              <a:t> = Collide “time” = </a:t>
            </a:r>
            <a:r>
              <a:rPr lang="en-US" altLang="en-US" dirty="0">
                <a:solidFill>
                  <a:srgbClr val="FFFF00"/>
                </a:solidFill>
              </a:rPr>
              <a:t>max</a:t>
            </a:r>
            <a:r>
              <a:rPr lang="en-US" altLang="en-US" dirty="0"/>
              <a:t>(</a:t>
            </a:r>
            <a:r>
              <a:rPr lang="en-US" altLang="en-US" dirty="0" err="1"/>
              <a:t>tx</a:t>
            </a:r>
            <a:r>
              <a:rPr lang="en-US" altLang="en-US" baseline="-25000" dirty="0" err="1"/>
              <a:t>entry</a:t>
            </a:r>
            <a:r>
              <a:rPr lang="en-US" altLang="en-US" dirty="0"/>
              <a:t>, </a:t>
            </a:r>
            <a:r>
              <a:rPr lang="en-US" altLang="en-US" dirty="0" err="1"/>
              <a:t>ty</a:t>
            </a:r>
            <a:r>
              <a:rPr lang="en-US" altLang="en-US" baseline="-25000" dirty="0" err="1"/>
              <a:t>entry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t</a:t>
            </a:r>
            <a:r>
              <a:rPr lang="en-US" altLang="en-US" baseline="-25000" dirty="0" err="1"/>
              <a:t>exit</a:t>
            </a:r>
            <a:r>
              <a:rPr lang="en-US" altLang="en-US" baseline="-25000" dirty="0"/>
              <a:t> </a:t>
            </a:r>
            <a:r>
              <a:rPr lang="en-US" altLang="en-US" dirty="0"/>
              <a:t>= Exit “time” = </a:t>
            </a:r>
            <a:r>
              <a:rPr lang="en-US" altLang="en-US" dirty="0">
                <a:solidFill>
                  <a:srgbClr val="FFFF00"/>
                </a:solidFill>
              </a:rPr>
              <a:t>min</a:t>
            </a:r>
            <a:r>
              <a:rPr lang="en-US" altLang="en-US" dirty="0"/>
              <a:t>(</a:t>
            </a:r>
            <a:r>
              <a:rPr lang="en-US" altLang="en-US" dirty="0" err="1"/>
              <a:t>tx</a:t>
            </a:r>
            <a:r>
              <a:rPr lang="en-US" altLang="en-US" baseline="-25000" dirty="0" err="1"/>
              <a:t>exit</a:t>
            </a:r>
            <a:r>
              <a:rPr lang="en-US" altLang="en-US" dirty="0"/>
              <a:t>, </a:t>
            </a:r>
            <a:r>
              <a:rPr lang="en-US" altLang="en-US" dirty="0" err="1"/>
              <a:t>ty</a:t>
            </a:r>
            <a:r>
              <a:rPr lang="en-US" altLang="en-US" baseline="-25000" dirty="0" err="1"/>
              <a:t>exit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t</a:t>
            </a:r>
            <a:r>
              <a:rPr lang="en-US" altLang="en-US" baseline="-25000" dirty="0" err="1"/>
              <a:t>entry</a:t>
            </a:r>
            <a:r>
              <a:rPr lang="en-US" altLang="en-US" dirty="0"/>
              <a:t> &lt;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exit</a:t>
            </a:r>
            <a:endParaRPr lang="en-US" altLang="en-US" baseline="-25000" dirty="0"/>
          </a:p>
          <a:p>
            <a:pPr lvl="1"/>
            <a:endParaRPr lang="en-US" alt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D55CCD-280E-4F9C-8DE9-DB4A3AC7FE2E}"/>
              </a:ext>
            </a:extLst>
          </p:cNvPr>
          <p:cNvCxnSpPr/>
          <p:nvPr/>
        </p:nvCxnSpPr>
        <p:spPr bwMode="auto">
          <a:xfrm flipV="1">
            <a:off x="719138" y="3592513"/>
            <a:ext cx="7292975" cy="233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7AE892-139C-4153-9438-72759BF98AA3}"/>
              </a:ext>
            </a:extLst>
          </p:cNvPr>
          <p:cNvSpPr/>
          <p:nvPr/>
        </p:nvSpPr>
        <p:spPr bwMode="auto">
          <a:xfrm>
            <a:off x="1903413" y="4279900"/>
            <a:ext cx="6477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C46ED1-5CB2-416C-B6C0-B2380FD7A6B0}"/>
              </a:ext>
            </a:extLst>
          </p:cNvPr>
          <p:cNvSpPr/>
          <p:nvPr/>
        </p:nvSpPr>
        <p:spPr bwMode="auto">
          <a:xfrm>
            <a:off x="1227138" y="5759450"/>
            <a:ext cx="663575" cy="66198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CF0469-1A5D-44A9-9A56-302C78AB8A02}"/>
              </a:ext>
            </a:extLst>
          </p:cNvPr>
          <p:cNvSpPr/>
          <p:nvPr/>
        </p:nvSpPr>
        <p:spPr bwMode="auto">
          <a:xfrm>
            <a:off x="4886325" y="4625975"/>
            <a:ext cx="663575" cy="66357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74F21D-AAC1-47C2-ACF1-BA125DB488F7}"/>
              </a:ext>
            </a:extLst>
          </p:cNvPr>
          <p:cNvSpPr/>
          <p:nvPr/>
        </p:nvSpPr>
        <p:spPr bwMode="auto">
          <a:xfrm>
            <a:off x="715963" y="5927725"/>
            <a:ext cx="663575" cy="66357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793EAE-91DC-4002-93BD-CBF8BB4ED7DD}"/>
              </a:ext>
            </a:extLst>
          </p:cNvPr>
          <p:cNvCxnSpPr/>
          <p:nvPr/>
        </p:nvCxnSpPr>
        <p:spPr bwMode="auto">
          <a:xfrm flipV="1">
            <a:off x="1398588" y="4279900"/>
            <a:ext cx="7248525" cy="2305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6C57E85-E566-42E2-970B-80CC21F50404}"/>
              </a:ext>
            </a:extLst>
          </p:cNvPr>
          <p:cNvSpPr/>
          <p:nvPr/>
        </p:nvSpPr>
        <p:spPr bwMode="auto">
          <a:xfrm>
            <a:off x="2562225" y="5343525"/>
            <a:ext cx="663575" cy="6635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ADD975-8C18-4CDB-87E6-9EBD2AAAA447}"/>
              </a:ext>
            </a:extLst>
          </p:cNvPr>
          <p:cNvCxnSpPr/>
          <p:nvPr/>
        </p:nvCxnSpPr>
        <p:spPr bwMode="auto">
          <a:xfrm>
            <a:off x="1897063" y="4081463"/>
            <a:ext cx="0" cy="252571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5DB773-B02E-4857-A7A1-6B7036D30AC2}"/>
              </a:ext>
            </a:extLst>
          </p:cNvPr>
          <p:cNvCxnSpPr/>
          <p:nvPr/>
        </p:nvCxnSpPr>
        <p:spPr bwMode="auto">
          <a:xfrm>
            <a:off x="2562225" y="4052888"/>
            <a:ext cx="0" cy="252571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9CE447-AAF6-49FC-954C-70CC0E86836E}"/>
              </a:ext>
            </a:extLst>
          </p:cNvPr>
          <p:cNvCxnSpPr/>
          <p:nvPr/>
        </p:nvCxnSpPr>
        <p:spPr bwMode="auto">
          <a:xfrm>
            <a:off x="138113" y="4938713"/>
            <a:ext cx="8686800" cy="95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693940B-01D7-4EC6-A271-3D64BE659BA3}"/>
              </a:ext>
            </a:extLst>
          </p:cNvPr>
          <p:cNvSpPr/>
          <p:nvPr/>
        </p:nvSpPr>
        <p:spPr bwMode="auto">
          <a:xfrm>
            <a:off x="3867150" y="4954588"/>
            <a:ext cx="663575" cy="6635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D3A6CA-3156-4652-BF5E-FDA6404D8454}"/>
              </a:ext>
            </a:extLst>
          </p:cNvPr>
          <p:cNvCxnSpPr/>
          <p:nvPr/>
        </p:nvCxnSpPr>
        <p:spPr bwMode="auto">
          <a:xfrm flipV="1">
            <a:off x="138113" y="4273550"/>
            <a:ext cx="8528050" cy="793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8277E0D-A387-4CA6-A334-48DFEBEF0DDF}"/>
              </a:ext>
            </a:extLst>
          </p:cNvPr>
          <p:cNvSpPr/>
          <p:nvPr/>
        </p:nvSpPr>
        <p:spPr bwMode="auto">
          <a:xfrm>
            <a:off x="7991475" y="3603625"/>
            <a:ext cx="663575" cy="6635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281" name="TextBox 1">
            <a:extLst>
              <a:ext uri="{FF2B5EF4-FFF2-40B4-BE49-F238E27FC236}">
                <a16:creationId xmlns:a16="http://schemas.microsoft.com/office/drawing/2014/main" id="{F62033A2-F8DA-41DB-8646-7D3C5C72C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6035675"/>
            <a:ext cx="704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/>
              <a:t>tx</a:t>
            </a:r>
            <a:r>
              <a:rPr lang="en-US" altLang="en-US" baseline="-25000" dirty="0" err="1"/>
              <a:t>entry</a:t>
            </a:r>
            <a:endParaRPr lang="en-US" altLang="en-US" baseline="-25000" dirty="0"/>
          </a:p>
        </p:txBody>
      </p:sp>
      <p:sp>
        <p:nvSpPr>
          <p:cNvPr id="11282" name="TextBox 19">
            <a:extLst>
              <a:ext uri="{FF2B5EF4-FFF2-40B4-BE49-F238E27FC236}">
                <a16:creationId xmlns:a16="http://schemas.microsoft.com/office/drawing/2014/main" id="{F1B24050-8B3C-4B7B-9756-A25BBB830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6040438"/>
            <a:ext cx="60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tx</a:t>
            </a:r>
            <a:r>
              <a:rPr lang="en-US" altLang="en-US" baseline="-25000"/>
              <a:t>exit</a:t>
            </a:r>
          </a:p>
        </p:txBody>
      </p:sp>
      <p:sp>
        <p:nvSpPr>
          <p:cNvPr id="11283" name="TextBox 21">
            <a:extLst>
              <a:ext uri="{FF2B5EF4-FFF2-40B4-BE49-F238E27FC236}">
                <a16:creationId xmlns:a16="http://schemas.microsoft.com/office/drawing/2014/main" id="{00055424-90A0-4CC3-B493-AC7A4B77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6075363"/>
            <a:ext cx="704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ty</a:t>
            </a:r>
            <a:r>
              <a:rPr lang="en-US" altLang="en-US" baseline="-25000"/>
              <a:t>entry</a:t>
            </a:r>
          </a:p>
        </p:txBody>
      </p:sp>
      <p:sp>
        <p:nvSpPr>
          <p:cNvPr id="11284" name="TextBox 23">
            <a:extLst>
              <a:ext uri="{FF2B5EF4-FFF2-40B4-BE49-F238E27FC236}">
                <a16:creationId xmlns:a16="http://schemas.microsoft.com/office/drawing/2014/main" id="{F495484E-4AA7-4EF8-8273-BCBD40E64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6051550"/>
            <a:ext cx="603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ty</a:t>
            </a:r>
            <a:r>
              <a:rPr lang="en-US" altLang="en-US" baseline="-25000"/>
              <a:t>exit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">
      <a:dk1>
        <a:srgbClr val="4F747B"/>
      </a:dk1>
      <a:lt1>
        <a:srgbClr val="FFFFFF"/>
      </a:lt1>
      <a:dk2>
        <a:srgbClr val="000000"/>
      </a:dk2>
      <a:lt2>
        <a:srgbClr val="C0C0C0"/>
      </a:lt2>
      <a:accent1>
        <a:srgbClr val="859868"/>
      </a:accent1>
      <a:accent2>
        <a:srgbClr val="5F5F5F"/>
      </a:accent2>
      <a:accent3>
        <a:srgbClr val="AAAAAA"/>
      </a:accent3>
      <a:accent4>
        <a:srgbClr val="DADADA"/>
      </a:accent4>
      <a:accent5>
        <a:srgbClr val="C2CAB9"/>
      </a:accent5>
      <a:accent6>
        <a:srgbClr val="555555"/>
      </a:accent6>
      <a:hlink>
        <a:srgbClr val="5F5F5F"/>
      </a:hlink>
      <a:folHlink>
        <a:srgbClr val="BA1212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4323</TotalTime>
  <Words>481</Words>
  <Application>Microsoft Office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Wingdings</vt:lpstr>
      <vt:lpstr>Network</vt:lpstr>
      <vt:lpstr>Swept AABB collision detection</vt:lpstr>
      <vt:lpstr>Objectives</vt:lpstr>
      <vt:lpstr>Naïve approach </vt:lpstr>
      <vt:lpstr>One dimension thinking</vt:lpstr>
      <vt:lpstr>One dimension thinking</vt:lpstr>
      <vt:lpstr>One dimension thinking</vt:lpstr>
      <vt:lpstr>One dimension thinking</vt:lpstr>
      <vt:lpstr>Applying for 2 dimensions</vt:lpstr>
      <vt:lpstr>Applying for 2 dimensions</vt:lpstr>
      <vt:lpstr>Applying for 2 dimensions</vt:lpstr>
      <vt:lpstr>Collision direction</vt:lpstr>
      <vt:lpstr>Swept AABB will not work if M and S are already overlapped</vt:lpstr>
      <vt:lpstr>Broad phase test first!</vt:lpstr>
      <vt:lpstr>Collision between 2 moving objects?</vt:lpstr>
      <vt:lpstr>Gravity &amp; platform</vt:lpstr>
      <vt:lpstr>Filtering collisions</vt:lpstr>
      <vt:lpstr>Camera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Đinh Nguyễn Anh Dũng</cp:lastModifiedBy>
  <cp:revision>856</cp:revision>
  <cp:lastPrinted>1601-01-01T00:00:00Z</cp:lastPrinted>
  <dcterms:created xsi:type="dcterms:W3CDTF">1601-01-01T00:00:00Z</dcterms:created>
  <dcterms:modified xsi:type="dcterms:W3CDTF">2021-05-10T08:01:41Z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