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4"/>
  </p:notesMasterIdLst>
  <p:sldIdLst>
    <p:sldId id="271" r:id="rId3"/>
    <p:sldId id="260" r:id="rId4"/>
    <p:sldId id="261" r:id="rId5"/>
    <p:sldId id="262" r:id="rId6"/>
    <p:sldId id="264" r:id="rId7"/>
    <p:sldId id="265" r:id="rId8"/>
    <p:sldId id="266" r:id="rId9"/>
    <p:sldId id="267" r:id="rId10"/>
    <p:sldId id="268" r:id="rId11"/>
    <p:sldId id="269"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9698" autoAdjust="0"/>
  </p:normalViewPr>
  <p:slideViewPr>
    <p:cSldViewPr>
      <p:cViewPr varScale="1">
        <p:scale>
          <a:sx n="67" d="100"/>
          <a:sy n="67" d="100"/>
        </p:scale>
        <p:origin x="147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14EB08-E52C-442E-9941-F9E2C1861FB0}" type="datetimeFigureOut">
              <a:rPr lang="en-US" smtClean="0"/>
              <a:t>12/29/2015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1EBE95-E91F-4D69-842C-1AF5E26EFE4F}" type="slidenum">
              <a:rPr lang="en-US" smtClean="0"/>
              <a:t>‹#›</a:t>
            </a:fld>
            <a:endParaRPr lang="en-US"/>
          </a:p>
        </p:txBody>
      </p:sp>
    </p:spTree>
    <p:extLst>
      <p:ext uri="{BB962C8B-B14F-4D97-AF65-F5344CB8AC3E}">
        <p14:creationId xmlns:p14="http://schemas.microsoft.com/office/powerpoint/2010/main" val="46467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smtClean="0">
                <a:solidFill>
                  <a:schemeClr val="tx1"/>
                </a:solidFill>
                <a:effectLst/>
                <a:latin typeface="+mn-lt"/>
                <a:ea typeface="+mn-ea"/>
                <a:cs typeface="+mn-cs"/>
              </a:rPr>
              <a:t>Thư viện được chia ra thành các nhánh. Thông tin về mỗi nhánh gồm có mã nhánh, tên nhánh và địa chỉ.</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Mỗi cuốn sách trong thư viện có các thông tin về mã sách, tên sách, loại sách, nhà xuất bản và tác giả…</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Một tác giả có thể viết nhiều cuốn sách. Một cuốn sách có thể có nhiều tác giả viết.</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Một nhà xuất bản xuất bản nhiều cuốn sách. Một cuốn sách do một nhà xuất bản xuất bản. Thông tin về nhà xuất bản gồm có tên, địa chỉ, số điện thoại.</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Một cuốn sách có thể có nhiều bản sao được lưu trữ tại các nhánh với số lượng khác nhau.</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Thư viện có những người mượn sách. Thông tin về những người mượn sách gồm có số thẻ, nơi làm thẻ (chi nhánh), họ tên, ngày sinh, giới tính, địa chỉvà số điện thoại.</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Sách được cho các người mượn mượn tại các nhánh. Thông tin về một lần mượn gồm có ngày mượn và ngày trả.</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1EBE95-E91F-4D69-842C-1AF5E26EFE4F}" type="slidenum">
              <a:rPr lang="en-US" smtClean="0"/>
              <a:t>3</a:t>
            </a:fld>
            <a:endParaRPr lang="en-US"/>
          </a:p>
        </p:txBody>
      </p:sp>
    </p:spTree>
    <p:extLst>
      <p:ext uri="{BB962C8B-B14F-4D97-AF65-F5344CB8AC3E}">
        <p14:creationId xmlns:p14="http://schemas.microsoft.com/office/powerpoint/2010/main" val="409254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R</a:t>
            </a:r>
            <a:r>
              <a:rPr lang="fr-FR" sz="1200" kern="1200" baseline="-25000" dirty="0" smtClean="0">
                <a:solidFill>
                  <a:schemeClr val="tx1"/>
                </a:solidFill>
                <a:effectLst/>
                <a:latin typeface="+mn-lt"/>
                <a:ea typeface="+mn-ea"/>
                <a:cs typeface="+mn-cs"/>
              </a:rPr>
              <a:t>0</a:t>
            </a:r>
            <a:r>
              <a:rPr lang="fr-FR" sz="1200" kern="1200" dirty="0" smtClean="0">
                <a:solidFill>
                  <a:schemeClr val="tx1"/>
                </a:solidFill>
                <a:effectLst/>
                <a:latin typeface="+mn-lt"/>
                <a:ea typeface="+mn-ea"/>
                <a:cs typeface="+mn-cs"/>
              </a:rPr>
              <a:t> – </a:t>
            </a:r>
            <a:r>
              <a:rPr lang="fr-FR" sz="1200" kern="1200" dirty="0" err="1" smtClean="0">
                <a:solidFill>
                  <a:schemeClr val="tx1"/>
                </a:solidFill>
                <a:effectLst/>
                <a:latin typeface="+mn-lt"/>
                <a:ea typeface="+mn-ea"/>
                <a:cs typeface="+mn-cs"/>
              </a:rPr>
              <a:t>Gồm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bảng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Thể</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loại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Nhà</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xuất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bản</a:t>
            </a:r>
            <a:r>
              <a:rPr lang="fr-F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a:t>
            </a:r>
            <a:r>
              <a:rPr lang="fr-FR" sz="1200" kern="1200" baseline="-25000" dirty="0" smtClean="0">
                <a:solidFill>
                  <a:schemeClr val="tx1"/>
                </a:solidFill>
                <a:effectLst/>
                <a:latin typeface="+mn-lt"/>
                <a:ea typeface="+mn-ea"/>
                <a:cs typeface="+mn-cs"/>
              </a:rPr>
              <a:t>1</a:t>
            </a:r>
            <a:r>
              <a:rPr lang="fr-FR" sz="1200" kern="1200" dirty="0" smtClean="0">
                <a:solidFill>
                  <a:schemeClr val="tx1"/>
                </a:solidFill>
                <a:effectLst/>
                <a:latin typeface="+mn-lt"/>
                <a:ea typeface="+mn-ea"/>
                <a:cs typeface="+mn-cs"/>
              </a:rPr>
              <a:t> – Là </a:t>
            </a:r>
            <a:r>
              <a:rPr lang="fr-FR" sz="1200" kern="1200" dirty="0" err="1" smtClean="0">
                <a:solidFill>
                  <a:schemeClr val="tx1"/>
                </a:solidFill>
                <a:effectLst/>
                <a:latin typeface="+mn-lt"/>
                <a:ea typeface="+mn-ea"/>
                <a:cs typeface="+mn-cs"/>
              </a:rPr>
              <a:t>những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bảng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Người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mượn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Phiếu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mượn</a:t>
            </a:r>
            <a:r>
              <a:rPr lang="fr-FR" sz="1200" kern="1200" dirty="0" smtClean="0">
                <a:solidFill>
                  <a:schemeClr val="tx1"/>
                </a:solidFill>
                <a:effectLst/>
                <a:latin typeface="+mn-lt"/>
                <a:ea typeface="+mn-ea"/>
                <a:cs typeface="+mn-cs"/>
              </a:rPr>
              <a:t>”, “Chi </a:t>
            </a:r>
            <a:r>
              <a:rPr lang="fr-FR" sz="1200" kern="1200" dirty="0" err="1" smtClean="0">
                <a:solidFill>
                  <a:schemeClr val="tx1"/>
                </a:solidFill>
                <a:effectLst/>
                <a:latin typeface="+mn-lt"/>
                <a:ea typeface="+mn-ea"/>
                <a:cs typeface="+mn-cs"/>
              </a:rPr>
              <a:t>tiết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“Chi </a:t>
            </a:r>
            <a:r>
              <a:rPr lang="fr-FR" sz="1200" kern="1200" dirty="0" err="1" smtClean="0">
                <a:solidFill>
                  <a:schemeClr val="tx1"/>
                </a:solidFill>
                <a:effectLst/>
                <a:latin typeface="+mn-lt"/>
                <a:ea typeface="+mn-ea"/>
                <a:cs typeface="+mn-cs"/>
              </a:rPr>
              <a:t>Nhánh</a:t>
            </a:r>
            <a:r>
              <a:rPr lang="fr-FR" sz="1200" kern="1200" dirty="0" smtClean="0">
                <a:solidFill>
                  <a:schemeClr val="tx1"/>
                </a:solidFill>
                <a:effectLst/>
                <a:latin typeface="+mn-lt"/>
                <a:ea typeface="+mn-ea"/>
                <a:cs typeface="+mn-cs"/>
              </a:rPr>
              <a:t>” ở </a:t>
            </a:r>
            <a:r>
              <a:rPr lang="fr-FR" sz="1200" kern="1200" dirty="0" err="1" smtClean="0">
                <a:solidFill>
                  <a:schemeClr val="tx1"/>
                </a:solidFill>
                <a:effectLst/>
                <a:latin typeface="+mn-lt"/>
                <a:ea typeface="+mn-ea"/>
                <a:cs typeface="+mn-cs"/>
              </a:rPr>
              <a:t>phía</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bắc</a:t>
            </a:r>
            <a:r>
              <a:rPr lang="fr-F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a:t>
            </a:r>
            <a:r>
              <a:rPr lang="fr-FR" sz="1200" kern="1200" baseline="-25000" dirty="0" smtClean="0">
                <a:solidFill>
                  <a:schemeClr val="tx1"/>
                </a:solidFill>
                <a:effectLst/>
                <a:latin typeface="+mn-lt"/>
                <a:ea typeface="+mn-ea"/>
                <a:cs typeface="+mn-cs"/>
              </a:rPr>
              <a:t>2</a:t>
            </a:r>
            <a:r>
              <a:rPr lang="fr-FR" sz="1200" kern="1200" dirty="0" smtClean="0">
                <a:solidFill>
                  <a:schemeClr val="tx1"/>
                </a:solidFill>
                <a:effectLst/>
                <a:latin typeface="+mn-lt"/>
                <a:ea typeface="+mn-ea"/>
                <a:cs typeface="+mn-cs"/>
              </a:rPr>
              <a:t> – Là </a:t>
            </a:r>
            <a:r>
              <a:rPr lang="fr-FR" sz="1200" kern="1200" dirty="0" err="1" smtClean="0">
                <a:solidFill>
                  <a:schemeClr val="tx1"/>
                </a:solidFill>
                <a:effectLst/>
                <a:latin typeface="+mn-lt"/>
                <a:ea typeface="+mn-ea"/>
                <a:cs typeface="+mn-cs"/>
              </a:rPr>
              <a:t>những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Người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mượn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Phiếu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mượn</a:t>
            </a:r>
            <a:r>
              <a:rPr lang="fr-FR" sz="1200" kern="1200" dirty="0" smtClean="0">
                <a:solidFill>
                  <a:schemeClr val="tx1"/>
                </a:solidFill>
                <a:effectLst/>
                <a:latin typeface="+mn-lt"/>
                <a:ea typeface="+mn-ea"/>
                <a:cs typeface="+mn-cs"/>
              </a:rPr>
              <a:t>”, “Chi </a:t>
            </a:r>
            <a:r>
              <a:rPr lang="fr-FR" sz="1200" kern="1200" dirty="0" err="1" smtClean="0">
                <a:solidFill>
                  <a:schemeClr val="tx1"/>
                </a:solidFill>
                <a:effectLst/>
                <a:latin typeface="+mn-lt"/>
                <a:ea typeface="+mn-ea"/>
                <a:cs typeface="+mn-cs"/>
              </a:rPr>
              <a:t>tiết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“Chi </a:t>
            </a:r>
            <a:r>
              <a:rPr lang="fr-FR" sz="1200" kern="1200" dirty="0" err="1" smtClean="0">
                <a:solidFill>
                  <a:schemeClr val="tx1"/>
                </a:solidFill>
                <a:effectLst/>
                <a:latin typeface="+mn-lt"/>
                <a:ea typeface="+mn-ea"/>
                <a:cs typeface="+mn-cs"/>
              </a:rPr>
              <a:t>Nhánh</a:t>
            </a:r>
            <a:r>
              <a:rPr lang="fr-FR" sz="1200" kern="1200" dirty="0" smtClean="0">
                <a:solidFill>
                  <a:schemeClr val="tx1"/>
                </a:solidFill>
                <a:effectLst/>
                <a:latin typeface="+mn-lt"/>
                <a:ea typeface="+mn-ea"/>
                <a:cs typeface="+mn-cs"/>
              </a:rPr>
              <a:t>” ở </a:t>
            </a:r>
            <a:r>
              <a:rPr lang="fr-FR" sz="1200" kern="1200" dirty="0" err="1" smtClean="0">
                <a:solidFill>
                  <a:schemeClr val="tx1"/>
                </a:solidFill>
                <a:effectLst/>
                <a:latin typeface="+mn-lt"/>
                <a:ea typeface="+mn-ea"/>
                <a:cs typeface="+mn-cs"/>
              </a:rPr>
              <a:t>miền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trung</a:t>
            </a:r>
            <a:r>
              <a:rPr lang="fr-F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R</a:t>
            </a:r>
            <a:r>
              <a:rPr lang="fr-FR" sz="1200" kern="1200" baseline="-25000" dirty="0" smtClean="0">
                <a:solidFill>
                  <a:schemeClr val="tx1"/>
                </a:solidFill>
                <a:effectLst/>
                <a:latin typeface="+mn-lt"/>
                <a:ea typeface="+mn-ea"/>
                <a:cs typeface="+mn-cs"/>
              </a:rPr>
              <a:t>3</a:t>
            </a:r>
            <a:r>
              <a:rPr lang="fr-FR" sz="1200" kern="1200" dirty="0" smtClean="0">
                <a:solidFill>
                  <a:schemeClr val="tx1"/>
                </a:solidFill>
                <a:effectLst/>
                <a:latin typeface="+mn-lt"/>
                <a:ea typeface="+mn-ea"/>
                <a:cs typeface="+mn-cs"/>
              </a:rPr>
              <a:t> – Là </a:t>
            </a:r>
            <a:r>
              <a:rPr lang="fr-FR" sz="1200" kern="1200" dirty="0" err="1" smtClean="0">
                <a:solidFill>
                  <a:schemeClr val="tx1"/>
                </a:solidFill>
                <a:effectLst/>
                <a:latin typeface="+mn-lt"/>
                <a:ea typeface="+mn-ea"/>
                <a:cs typeface="+mn-cs"/>
              </a:rPr>
              <a:t>những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Người</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mượn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Phiếu</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mượn</a:t>
            </a:r>
            <a:r>
              <a:rPr lang="fr-FR" sz="1200" kern="1200" dirty="0" smtClean="0">
                <a:solidFill>
                  <a:schemeClr val="tx1"/>
                </a:solidFill>
                <a:effectLst/>
                <a:latin typeface="+mn-lt"/>
                <a:ea typeface="+mn-ea"/>
                <a:cs typeface="+mn-cs"/>
              </a:rPr>
              <a:t>”, “Chi </a:t>
            </a:r>
            <a:r>
              <a:rPr lang="fr-FR" sz="1200" kern="1200" dirty="0" err="1" smtClean="0">
                <a:solidFill>
                  <a:schemeClr val="tx1"/>
                </a:solidFill>
                <a:effectLst/>
                <a:latin typeface="+mn-lt"/>
                <a:ea typeface="+mn-ea"/>
                <a:cs typeface="+mn-cs"/>
              </a:rPr>
              <a:t>tiết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sách</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và</a:t>
            </a:r>
            <a:r>
              <a:rPr lang="fr-FR" sz="1200" kern="1200" dirty="0" smtClean="0">
                <a:solidFill>
                  <a:schemeClr val="tx1"/>
                </a:solidFill>
                <a:effectLst/>
                <a:latin typeface="+mn-lt"/>
                <a:ea typeface="+mn-ea"/>
                <a:cs typeface="+mn-cs"/>
              </a:rPr>
              <a:t> “Chi </a:t>
            </a:r>
            <a:r>
              <a:rPr lang="fr-FR" sz="1200" kern="1200" dirty="0" err="1" smtClean="0">
                <a:solidFill>
                  <a:schemeClr val="tx1"/>
                </a:solidFill>
                <a:effectLst/>
                <a:latin typeface="+mn-lt"/>
                <a:ea typeface="+mn-ea"/>
                <a:cs typeface="+mn-cs"/>
              </a:rPr>
              <a:t>Nhánh</a:t>
            </a:r>
            <a:r>
              <a:rPr lang="fr-FR" sz="1200" kern="1200" dirty="0" smtClean="0">
                <a:solidFill>
                  <a:schemeClr val="tx1"/>
                </a:solidFill>
                <a:effectLst/>
                <a:latin typeface="+mn-lt"/>
                <a:ea typeface="+mn-ea"/>
                <a:cs typeface="+mn-cs"/>
              </a:rPr>
              <a:t>” ở </a:t>
            </a:r>
            <a:r>
              <a:rPr lang="fr-FR" sz="1200" kern="1200" dirty="0" err="1" smtClean="0">
                <a:solidFill>
                  <a:schemeClr val="tx1"/>
                </a:solidFill>
                <a:effectLst/>
                <a:latin typeface="+mn-lt"/>
                <a:ea typeface="+mn-ea"/>
                <a:cs typeface="+mn-cs"/>
              </a:rPr>
              <a:t>phía</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nam</a:t>
            </a:r>
            <a:r>
              <a:rPr lang="fr-F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1EBE95-E91F-4D69-842C-1AF5E26EFE4F}" type="slidenum">
              <a:rPr lang="en-US" smtClean="0"/>
              <a:t>8</a:t>
            </a:fld>
            <a:endParaRPr lang="en-US"/>
          </a:p>
        </p:txBody>
      </p:sp>
    </p:spTree>
    <p:extLst>
      <p:ext uri="{BB962C8B-B14F-4D97-AF65-F5344CB8AC3E}">
        <p14:creationId xmlns:p14="http://schemas.microsoft.com/office/powerpoint/2010/main" val="102196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A4501-7738-480D-8B13-9C61CEB7197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8194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smtClean="0"/>
              <a:t>Bấm &amp; sửa kiểu tiêu đề</a:t>
            </a:r>
            <a:endParaRPr lang="en-US" noProof="0" smtClean="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smtClean="0"/>
              <a:t>Bấm &amp; sửa kiểu phụ đề</a:t>
            </a:r>
            <a:endParaRPr lang="en-US" noProof="0" smtClean="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287596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586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83334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smtClean="0"/>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smtClean="0"/>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795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smtClean="0"/>
              <a:t>Bấm &amp; sửa kiểu tiêu đề</a:t>
            </a:r>
            <a:endParaRPr lang="en-US" noProof="0" smtClean="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smtClean="0"/>
              <a:t>Bấm &amp; sửa kiểu phụ đề</a:t>
            </a:r>
            <a:endParaRPr lang="en-US" noProof="0" smtClean="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2565078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876970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692554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409647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Chân trang 6"/>
          <p:cNvSpPr>
            <a:spLocks noGrp="1"/>
          </p:cNvSpPr>
          <p:nvPr>
            <p:ph type="ftr" sz="quarter" idx="10"/>
          </p:nvPr>
        </p:nvSpPr>
        <p:spPr/>
        <p:txBody>
          <a:bodyPr/>
          <a:lstStyle>
            <a:lvl1pPr>
              <a:defRPr/>
            </a:lvl1pPr>
          </a:lstStyle>
          <a:p>
            <a:r>
              <a:rPr lang="en-US">
                <a:solidFill>
                  <a:srgbClr val="000066"/>
                </a:solidFill>
              </a:rPr>
              <a:t>www.themegallery.com</a:t>
            </a: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7793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r>
              <a:rPr lang="en-US">
                <a:solidFill>
                  <a:srgbClr val="000066"/>
                </a:solidFill>
              </a:rPr>
              <a:t>www.themegallery.com</a:t>
            </a: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841830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r>
              <a:rPr lang="en-US">
                <a:solidFill>
                  <a:srgbClr val="000066"/>
                </a:solidFill>
              </a:rPr>
              <a:t>www.themegallery.com</a:t>
            </a: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27421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561612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2717617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063548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483081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512271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smtClean="0"/>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smtClean="0"/>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14396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24669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5414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Chân trang 6"/>
          <p:cNvSpPr>
            <a:spLocks noGrp="1"/>
          </p:cNvSpPr>
          <p:nvPr>
            <p:ph type="ftr" sz="quarter" idx="10"/>
          </p:nvPr>
        </p:nvSpPr>
        <p:spPr/>
        <p:txBody>
          <a:bodyPr/>
          <a:lstStyle>
            <a:lvl1pPr>
              <a:defRPr/>
            </a:lvl1pPr>
          </a:lstStyle>
          <a:p>
            <a:r>
              <a:rPr lang="en-US">
                <a:solidFill>
                  <a:srgbClr val="000066"/>
                </a:solidFill>
              </a:rPr>
              <a:t>www.themegallery.com</a:t>
            </a: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69712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r>
              <a:rPr lang="en-US">
                <a:solidFill>
                  <a:srgbClr val="000066"/>
                </a:solidFill>
              </a:rPr>
              <a:t>www.themegallery.com</a:t>
            </a: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63918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r>
              <a:rPr lang="en-US">
                <a:solidFill>
                  <a:srgbClr val="000066"/>
                </a:solidFill>
              </a:rPr>
              <a:t>www.themegallery.com</a:t>
            </a: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65793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45896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44331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smtClean="0"/>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r>
              <a:rPr lang="en-US">
                <a:solidFill>
                  <a:srgbClr val="000066"/>
                </a:solidFill>
              </a:rPr>
              <a:t>www.themegallery.com</a:t>
            </a: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smtClean="0"/>
              <a:t>Bấm &amp; sửa kiểu tiêu đề</a:t>
            </a:r>
            <a:endParaRPr lang="en-US" smtClean="0"/>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401715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smtClean="0"/>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r>
              <a:rPr lang="en-US">
                <a:solidFill>
                  <a:srgbClr val="000066"/>
                </a:solidFill>
              </a:rPr>
              <a:t>www.themegallery.com</a:t>
            </a: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smtClean="0"/>
              <a:t>Bấm &amp; sửa kiểu tiêu đề</a:t>
            </a:r>
            <a:endParaRPr lang="en-US" smtClean="0"/>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7821109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1143000"/>
            <a:ext cx="6019800" cy="1015663"/>
          </a:xfrm>
          <a:prstGeom prst="rect">
            <a:avLst/>
          </a:prstGeom>
          <a:noFill/>
          <a:ln>
            <a:solidFill>
              <a:schemeClr val="tx2">
                <a:lumMod val="75000"/>
              </a:schemeClr>
            </a:solidFill>
          </a:ln>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Bài</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tập</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lớn:cơ</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sở</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dữ</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liệu</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nâng</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 </a:t>
            </a:r>
            <a:r>
              <a:rPr lang="en-US" sz="3000" b="1" cap="all" dirty="0" err="1"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cao</a:t>
            </a:r>
            <a:r>
              <a:rPr lang="en-US" sz="3000" b="1" cap="all" dirty="0" smtClean="0">
                <a:ln w="0"/>
                <a:solidFill>
                  <a:srgbClr val="FF0000"/>
                </a:solidFill>
                <a:effectLst>
                  <a:reflection blurRad="12700" stA="50000" endPos="50000" dist="5000" dir="5400000" sy="-100000" rotWithShape="0"/>
                </a:effectLst>
                <a:latin typeface="Times New Roman" pitchFamily="18" charset="0"/>
                <a:cs typeface="Times New Roman" pitchFamily="18" charset="0"/>
              </a:rPr>
              <a:t>.</a:t>
            </a:r>
            <a:endParaRPr lang="en-US" sz="3000" b="1" cap="all" dirty="0">
              <a:ln w="0"/>
              <a:solidFill>
                <a:srgbClr val="FF0000"/>
              </a:solidFill>
              <a:effectLst>
                <a:reflection blurRad="12700" stA="50000" endPos="50000" dist="5000" dir="5400000" sy="-100000" rotWithShape="0"/>
              </a:effectLst>
              <a:latin typeface="Times New Roman" pitchFamily="18" charset="0"/>
              <a:cs typeface="Times New Roman" pitchFamily="18" charset="0"/>
            </a:endParaRPr>
          </a:p>
        </p:txBody>
      </p:sp>
      <p:pic>
        <p:nvPicPr>
          <p:cNvPr id="6" name="Picture 2" descr="C:\Users\phieudieu\Desktop\L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973516" cy="1752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9600" y="2456795"/>
            <a:ext cx="8382000" cy="440120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Tên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tài</a:t>
            </a:r>
            <a:r>
              <a:rPr lang="en-US" sz="2400" dirty="0" smtClean="0">
                <a:latin typeface="Times New Roman" pitchFamily="18" charset="0"/>
                <a:cs typeface="Times New Roman" pitchFamily="18" charset="0"/>
              </a:rPr>
              <a:t>:</a:t>
            </a:r>
            <a:r>
              <a:rPr lang="en-US" dirty="0" smtClean="0"/>
              <a:t>	</a:t>
            </a:r>
            <a:r>
              <a:rPr lang="vi-VN" sz="3000" dirty="0" smtClean="0">
                <a:latin typeface="Times New Roman" pitchFamily="18" charset="0"/>
                <a:cs typeface="Times New Roman" pitchFamily="18" charset="0"/>
              </a:rPr>
              <a:t>Thiết </a:t>
            </a:r>
            <a:r>
              <a:rPr lang="vi-VN" sz="3000" dirty="0">
                <a:latin typeface="Times New Roman" pitchFamily="18" charset="0"/>
                <a:cs typeface="Times New Roman" pitchFamily="18" charset="0"/>
              </a:rPr>
              <a:t>kế và xây dựng cơ sở dữ liệu </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phân tán cho bài</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toán </a:t>
            </a:r>
            <a:r>
              <a:rPr lang="vi-VN" sz="3000" dirty="0">
                <a:latin typeface="Times New Roman" pitchFamily="18" charset="0"/>
                <a:cs typeface="Times New Roman" pitchFamily="18" charset="0"/>
              </a:rPr>
              <a:t>quản </a:t>
            </a:r>
            <a:r>
              <a:rPr lang="vi-VN" sz="3000" dirty="0" smtClean="0">
                <a:latin typeface="Times New Roman" pitchFamily="18" charset="0"/>
                <a:cs typeface="Times New Roman" pitchFamily="18" charset="0"/>
              </a:rPr>
              <a:t>lý </a:t>
            </a:r>
            <a:r>
              <a:rPr lang="vi-VN" sz="3000" dirty="0">
                <a:latin typeface="Times New Roman" pitchFamily="18" charset="0"/>
                <a:cs typeface="Times New Roman" pitchFamily="18" charset="0"/>
              </a:rPr>
              <a:t>thư viện</a:t>
            </a:r>
            <a:r>
              <a:rPr lang="vi-VN"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Sv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Phạm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Mỵ</a:t>
            </a:r>
            <a:r>
              <a:rPr lang="en-US" sz="3000" dirty="0" smtClean="0">
                <a:latin typeface="Times New Roman" pitchFamily="18" charset="0"/>
                <a:cs typeface="Times New Roman" pitchFamily="18" charset="0"/>
              </a:rPr>
              <a:t>.</a:t>
            </a:r>
          </a:p>
          <a:p>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Nguyễn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Tuyến</a:t>
            </a:r>
            <a:r>
              <a:rPr lang="en-US" sz="2800" dirty="0" smtClean="0"/>
              <a:t>.</a:t>
            </a:r>
          </a:p>
          <a:p>
            <a:endParaRPr lang="en-US" sz="2800" dirty="0" smtClean="0"/>
          </a:p>
          <a:p>
            <a:r>
              <a:rPr lang="en-US" sz="2400" dirty="0" err="1" smtClean="0">
                <a:latin typeface="Times New Roman" pitchFamily="18" charset="0"/>
                <a:cs typeface="Times New Roman" pitchFamily="18" charset="0"/>
              </a:rPr>
              <a:t>Giảng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800" dirty="0" smtClean="0"/>
              <a:t>:  </a:t>
            </a:r>
            <a:r>
              <a:rPr lang="en-US" sz="3000" dirty="0" err="1" smtClean="0">
                <a:latin typeface="Times New Roman" pitchFamily="18" charset="0"/>
                <a:cs typeface="Times New Roman" pitchFamily="18" charset="0"/>
              </a:rPr>
              <a:t>Nguyễn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Thị</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Hữu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Phương</a:t>
            </a:r>
            <a:r>
              <a:rPr lang="en-US" sz="30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169992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m</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lang="fr-FR"/>
                  <a:t>Bảng </a:t>
                </a:r>
                <a:r>
                  <a:rPr lang="en-US"/>
                  <a:t>“PhieuMuon” thành:</a:t>
                </a:r>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fr-FR" i="1">
                              <a:latin typeface="Cambria Math" panose="02040503050406030204" pitchFamily="18" charset="0"/>
                            </a:rPr>
                            <m:t>𝑃h𝑖𝑒𝑢𝑀𝑢𝑜𝑛</m:t>
                          </m:r>
                        </m:e>
                        <m:sub>
                          <m:r>
                            <a:rPr lang="fr-FR" i="1">
                              <a:latin typeface="Cambria Math" panose="02040503050406030204" pitchFamily="18" charset="0"/>
                            </a:rPr>
                            <m:t>1</m:t>
                          </m:r>
                        </m:sub>
                      </m:sSub>
                      <m:r>
                        <a:rPr lang="fr-FR" i="1">
                          <a:latin typeface="Cambria Math" panose="02040503050406030204" pitchFamily="18" charset="0"/>
                        </a:rPr>
                        <m:t>=</m:t>
                      </m:r>
                      <m:sSub>
                        <m:sSubPr>
                          <m:ctrlPr>
                            <a:rPr lang="vi-VN" i="1">
                              <a:latin typeface="Cambria Math" panose="02040503050406030204" pitchFamily="18" charset="0"/>
                            </a:rPr>
                          </m:ctrlPr>
                        </m:sSubPr>
                        <m:e>
                          <m:r>
                            <a:rPr lang="fr-FR" i="1">
                              <a:latin typeface="Cambria Math" panose="02040503050406030204" pitchFamily="18" charset="0"/>
                            </a:rPr>
                            <m:t>𝐶h𝑖𝑁h𝑎𝑛h</m:t>
                          </m:r>
                        </m:e>
                        <m:sub>
                          <m:r>
                            <a:rPr lang="fr-FR" i="1">
                              <a:latin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rPr>
                        <m:t>𝑃h𝑖𝑒𝑢𝑀𝑢𝑜𝑛</m:t>
                      </m:r>
                    </m:oMath>
                  </m:oMathPara>
                </a14:m>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fr-FR" i="1">
                              <a:latin typeface="Cambria Math" panose="02040503050406030204" pitchFamily="18" charset="0"/>
                            </a:rPr>
                            <m:t>𝑃h𝑖𝑒𝑢𝑀𝑢𝑜𝑛</m:t>
                          </m:r>
                        </m:e>
                        <m:sub>
                          <m:r>
                            <a:rPr lang="fr-FR" i="1">
                              <a:latin typeface="Cambria Math" panose="02040503050406030204" pitchFamily="18" charset="0"/>
                            </a:rPr>
                            <m:t>2</m:t>
                          </m:r>
                        </m:sub>
                      </m:sSub>
                      <m:r>
                        <a:rPr lang="fr-FR" i="1">
                          <a:latin typeface="Cambria Math" panose="02040503050406030204" pitchFamily="18" charset="0"/>
                        </a:rPr>
                        <m:t>=</m:t>
                      </m:r>
                      <m:sSub>
                        <m:sSubPr>
                          <m:ctrlPr>
                            <a:rPr lang="vi-VN" i="1">
                              <a:latin typeface="Cambria Math" panose="02040503050406030204" pitchFamily="18" charset="0"/>
                            </a:rPr>
                          </m:ctrlPr>
                        </m:sSubPr>
                        <m:e>
                          <m:r>
                            <a:rPr lang="fr-FR" i="1">
                              <a:latin typeface="Cambria Math" panose="02040503050406030204" pitchFamily="18" charset="0"/>
                            </a:rPr>
                            <m:t>𝐶h𝑖𝑁h𝑎𝑛h</m:t>
                          </m:r>
                        </m:e>
                        <m:sub>
                          <m:r>
                            <a:rPr lang="fr-FR" i="1">
                              <a:latin typeface="Cambria Math" panose="02040503050406030204" pitchFamily="18" charset="0"/>
                            </a:rPr>
                            <m:t>2</m:t>
                          </m:r>
                        </m:sub>
                      </m:sSub>
                      <m:r>
                        <a:rPr lang="fr-FR" i="1">
                          <a:latin typeface="Cambria Math" panose="02040503050406030204" pitchFamily="18" charset="0"/>
                        </a:rPr>
                        <m:t>∗</m:t>
                      </m:r>
                      <m:r>
                        <a:rPr lang="fr-FR" i="1">
                          <a:latin typeface="Cambria Math" panose="02040503050406030204" pitchFamily="18" charset="0"/>
                        </a:rPr>
                        <m:t>𝑃h𝑖𝑒𝑢𝑀𝑢𝑜𝑛</m:t>
                      </m:r>
                    </m:oMath>
                  </m:oMathPara>
                </a14:m>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fr-FR" i="1">
                              <a:latin typeface="Cambria Math" panose="02040503050406030204" pitchFamily="18" charset="0"/>
                            </a:rPr>
                            <m:t>𝑃h𝑖𝑒𝑢𝑀𝑢𝑜𝑛</m:t>
                          </m:r>
                        </m:e>
                        <m:sub>
                          <m:r>
                            <a:rPr lang="fr-FR" i="1">
                              <a:latin typeface="Cambria Math" panose="02040503050406030204" pitchFamily="18" charset="0"/>
                            </a:rPr>
                            <m:t>3</m:t>
                          </m:r>
                        </m:sub>
                      </m:sSub>
                      <m:r>
                        <a:rPr lang="fr-FR" i="1">
                          <a:latin typeface="Cambria Math" panose="02040503050406030204" pitchFamily="18" charset="0"/>
                        </a:rPr>
                        <m:t>=</m:t>
                      </m:r>
                      <m:sSub>
                        <m:sSubPr>
                          <m:ctrlPr>
                            <a:rPr lang="vi-VN" i="1">
                              <a:latin typeface="Cambria Math" panose="02040503050406030204" pitchFamily="18" charset="0"/>
                            </a:rPr>
                          </m:ctrlPr>
                        </m:sSubPr>
                        <m:e>
                          <m:r>
                            <a:rPr lang="fr-FR" i="1">
                              <a:latin typeface="Cambria Math" panose="02040503050406030204" pitchFamily="18" charset="0"/>
                            </a:rPr>
                            <m:t>𝐶h𝑖𝑁h𝑎𝑛h</m:t>
                          </m:r>
                        </m:e>
                        <m:sub>
                          <m:r>
                            <a:rPr lang="fr-FR" i="1">
                              <a:latin typeface="Cambria Math" panose="02040503050406030204" pitchFamily="18" charset="0"/>
                            </a:rPr>
                            <m:t>3</m:t>
                          </m:r>
                        </m:sub>
                      </m:sSub>
                      <m:r>
                        <a:rPr lang="fr-FR" i="1">
                          <a:latin typeface="Cambria Math" panose="02040503050406030204" pitchFamily="18" charset="0"/>
                        </a:rPr>
                        <m:t>∗</m:t>
                      </m:r>
                      <m:r>
                        <a:rPr lang="fr-FR" i="1">
                          <a:latin typeface="Cambria Math" panose="02040503050406030204" pitchFamily="18" charset="0"/>
                        </a:rPr>
                        <m:t>𝑃h𝑖𝑒𝑢𝑀𝑢𝑜𝑛</m:t>
                      </m:r>
                    </m:oMath>
                  </m:oMathPara>
                </a14:m>
                <a:r>
                  <a:rPr lang="fr-FR"/>
                  <a:t/>
                </a:r>
                <a:br>
                  <a:rPr lang="fr-FR"/>
                </a:br>
                <a:r>
                  <a:rPr lang="fr-FR"/>
                  <a:t> </a:t>
                </a:r>
                <a:endParaRPr lang="vi-VN"/>
              </a:p>
              <a:p>
                <a:pPr lvl="0"/>
                <a:r>
                  <a:rPr lang="fr-FR"/>
                  <a:t>Bảng </a:t>
                </a:r>
                <a:r>
                  <a:rPr lang="en-US"/>
                  <a:t>“ChiTietSach” thành:</a:t>
                </a:r>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fr-FR" i="1">
                              <a:latin typeface="Cambria Math" panose="02040503050406030204" pitchFamily="18" charset="0"/>
                            </a:rPr>
                            <m:t>𝐶h𝑖𝑇𝑖𝑒𝑡𝑆𝑎𝑐h</m:t>
                          </m:r>
                        </m:e>
                        <m:sub>
                          <m:r>
                            <a:rPr lang="fr-FR" i="1">
                              <a:latin typeface="Cambria Math" panose="02040503050406030204" pitchFamily="18" charset="0"/>
                            </a:rPr>
                            <m:t>1</m:t>
                          </m:r>
                        </m:sub>
                      </m:sSub>
                      <m:r>
                        <a:rPr lang="fr-FR" i="1">
                          <a:latin typeface="Cambria Math" panose="02040503050406030204" pitchFamily="18" charset="0"/>
                        </a:rPr>
                        <m:t>=</m:t>
                      </m:r>
                      <m:sSub>
                        <m:sSubPr>
                          <m:ctrlPr>
                            <a:rPr lang="vi-VN" i="1">
                              <a:latin typeface="Cambria Math" panose="02040503050406030204" pitchFamily="18" charset="0"/>
                            </a:rPr>
                          </m:ctrlPr>
                        </m:sSubPr>
                        <m:e>
                          <m:r>
                            <a:rPr lang="fr-FR" i="1">
                              <a:latin typeface="Cambria Math" panose="02040503050406030204" pitchFamily="18" charset="0"/>
                            </a:rPr>
                            <m:t>𝐶h𝑖𝑁h𝑎𝑛h</m:t>
                          </m:r>
                        </m:e>
                        <m:sub>
                          <m:r>
                            <a:rPr lang="fr-FR" i="1">
                              <a:latin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rPr>
                        <m:t>𝐶h𝑖𝑇𝑖𝑒𝑡𝑆𝑎𝑐h</m:t>
                      </m:r>
                    </m:oMath>
                  </m:oMathPara>
                </a14:m>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r>
                            <a:rPr lang="fr-FR" i="1">
                              <a:latin typeface="Cambria Math" panose="02040503050406030204" pitchFamily="18" charset="0"/>
                            </a:rPr>
                            <m:t>𝐶h𝑖𝑇𝑖𝑒𝑡𝑆𝑎𝑐h</m:t>
                          </m:r>
                        </m:e>
                        <m:sub>
                          <m:r>
                            <a:rPr lang="fr-FR" i="1">
                              <a:latin typeface="Cambria Math" panose="02040503050406030204" pitchFamily="18" charset="0"/>
                            </a:rPr>
                            <m:t>2</m:t>
                          </m:r>
                        </m:sub>
                      </m:sSub>
                      <m:r>
                        <a:rPr lang="fr-FR" i="1">
                          <a:latin typeface="Cambria Math" panose="02040503050406030204" pitchFamily="18" charset="0"/>
                        </a:rPr>
                        <m:t>=</m:t>
                      </m:r>
                      <m:sSub>
                        <m:sSubPr>
                          <m:ctrlPr>
                            <a:rPr lang="vi-VN" i="1">
                              <a:latin typeface="Cambria Math" panose="02040503050406030204" pitchFamily="18" charset="0"/>
                            </a:rPr>
                          </m:ctrlPr>
                        </m:sSubPr>
                        <m:e>
                          <m:r>
                            <a:rPr lang="fr-FR" i="1">
                              <a:latin typeface="Cambria Math" panose="02040503050406030204" pitchFamily="18" charset="0"/>
                            </a:rPr>
                            <m:t>𝐶h𝑖𝑁h𝑎𝑛h</m:t>
                          </m:r>
                        </m:e>
                        <m:sub>
                          <m:r>
                            <a:rPr lang="fr-FR" i="1">
                              <a:latin typeface="Cambria Math" panose="02040503050406030204" pitchFamily="18" charset="0"/>
                            </a:rPr>
                            <m:t>2</m:t>
                          </m:r>
                        </m:sub>
                      </m:sSub>
                      <m:r>
                        <a:rPr lang="fr-FR" i="1">
                          <a:latin typeface="Cambria Math" panose="02040503050406030204" pitchFamily="18" charset="0"/>
                        </a:rPr>
                        <m:t>∗</m:t>
                      </m:r>
                      <m:r>
                        <a:rPr lang="fr-FR" i="1">
                          <a:latin typeface="Cambria Math" panose="02040503050406030204" pitchFamily="18" charset="0"/>
                        </a:rPr>
                        <m:t>𝐶h𝑖𝑇𝑖𝑒𝑡𝑆𝑎𝑐h</m:t>
                      </m:r>
                    </m:oMath>
                  </m:oMathPara>
                </a14:m>
                <a:endParaRPr lang="vi-VN"/>
              </a:p>
              <a:p>
                <a:pPr marL="0" lvl="0" indent="0">
                  <a:buNone/>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fr-FR" i="1">
                              <a:latin typeface="Cambria Math" panose="02040503050406030204" pitchFamily="18" charset="0"/>
                            </a:rPr>
                            <m:t>𝐶h𝑖𝑇𝑖𝑒𝑡𝑆𝑎𝑐h</m:t>
                          </m:r>
                        </m:e>
                        <m:sub>
                          <m:r>
                            <a:rPr lang="fr-FR" i="1">
                              <a:latin typeface="Cambria Math" panose="02040503050406030204" pitchFamily="18" charset="0"/>
                            </a:rPr>
                            <m:t>3</m:t>
                          </m:r>
                        </m:sub>
                      </m:sSub>
                      <m:r>
                        <a:rPr lang="fr-FR" i="1">
                          <a:latin typeface="Cambria Math" panose="02040503050406030204" pitchFamily="18" charset="0"/>
                        </a:rPr>
                        <m:t>=</m:t>
                      </m:r>
                      <m:sSub>
                        <m:sSubPr>
                          <m:ctrlPr>
                            <a:rPr lang="vi-VN" i="1">
                              <a:latin typeface="Cambria Math" panose="02040503050406030204" pitchFamily="18" charset="0"/>
                            </a:rPr>
                          </m:ctrlPr>
                        </m:sSubPr>
                        <m:e>
                          <m:r>
                            <a:rPr lang="fr-FR" i="1">
                              <a:latin typeface="Cambria Math" panose="02040503050406030204" pitchFamily="18" charset="0"/>
                            </a:rPr>
                            <m:t>𝐶h𝑖𝑁h𝑎𝑛h</m:t>
                          </m:r>
                        </m:e>
                        <m:sub>
                          <m:r>
                            <a:rPr lang="fr-FR" i="1">
                              <a:latin typeface="Cambria Math" panose="02040503050406030204" pitchFamily="18" charset="0"/>
                            </a:rPr>
                            <m:t>3</m:t>
                          </m:r>
                        </m:sub>
                      </m:sSub>
                      <m:r>
                        <a:rPr lang="fr-FR" i="1">
                          <a:latin typeface="Cambria Math" panose="02040503050406030204" pitchFamily="18" charset="0"/>
                        </a:rPr>
                        <m:t>∗</m:t>
                      </m:r>
                      <m:r>
                        <a:rPr lang="fr-FR" i="1">
                          <a:latin typeface="Cambria Math" panose="02040503050406030204" pitchFamily="18" charset="0"/>
                        </a:rPr>
                        <m:t>𝐶h𝑖𝑇𝑖𝑒𝑡𝑆𝑎𝑐h</m:t>
                      </m:r>
                    </m:oMath>
                  </m:oMathPara>
                </a14:m>
                <a:endParaRPr lang="vi-VN"/>
              </a:p>
              <a:p>
                <a:pPr marL="0" indent="0">
                  <a:buNone/>
                </a:pP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29"/>
                </a:stretch>
              </a:blipFill>
            </p:spPr>
            <p:txBody>
              <a:bodyPr/>
              <a:lstStyle/>
              <a:p>
                <a:r>
                  <a:rPr lang="vi-VN">
                    <a:noFill/>
                  </a:rPr>
                  <a:t> </a:t>
                </a:r>
              </a:p>
            </p:txBody>
          </p:sp>
        </mc:Fallback>
      </mc:AlternateContent>
      <p:sp>
        <p:nvSpPr>
          <p:cNvPr id="4" name="Footer Placeholder 3"/>
          <p:cNvSpPr>
            <a:spLocks noGrp="1"/>
          </p:cNvSpPr>
          <p:nvPr>
            <p:ph type="ftr" sz="quarter" idx="10"/>
          </p:nvPr>
        </p:nvSpPr>
        <p:spPr/>
        <p:txBody>
          <a:bodyPr/>
          <a:lstStyle/>
          <a:p>
            <a:r>
              <a:rPr lang="en-US" smtClean="0">
                <a:solidFill>
                  <a:srgbClr val="000066"/>
                </a:solidFill>
              </a:rPr>
              <a:t>www.themegallery.com</a:t>
            </a:r>
            <a:endParaRPr lang="en-US">
              <a:solidFill>
                <a:srgbClr val="000066"/>
              </a:solidFill>
            </a:endParaRPr>
          </a:p>
        </p:txBody>
      </p:sp>
    </p:spTree>
    <p:extLst>
      <p:ext uri="{BB962C8B-B14F-4D97-AF65-F5344CB8AC3E}">
        <p14:creationId xmlns:p14="http://schemas.microsoft.com/office/powerpoint/2010/main" val="332918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1050" y="2777835"/>
            <a:ext cx="5092700" cy="717550"/>
          </a:xfrm>
          <a:prstGeom prst="rect">
            <a:avLst/>
          </a:prstGeom>
        </p:spPr>
        <p:txBody>
          <a:bodyPr wrap="none" fromWordArt="1">
            <a:prstTxWarp prst="textPlain">
              <a:avLst/>
            </a:prstTxWarp>
            <a:scene3d>
              <a:camera prst="orthographicFront"/>
              <a:lightRig rig="threePt" dir="t"/>
            </a:scene3d>
            <a:sp3d extrusionH="57150">
              <a:bevelT w="38100" h="38100"/>
            </a:sp3d>
          </a:bodyPr>
          <a:lstStyle/>
          <a:p>
            <a:pPr algn="ctr" fontAlgn="base">
              <a:spcBef>
                <a:spcPct val="0"/>
              </a:spcBef>
              <a:spcAft>
                <a:spcPct val="0"/>
              </a:spcAft>
            </a:pPr>
            <a:r>
              <a:rPr lang="en-US" sz="3600" b="1" kern="10" dirty="0">
                <a:ln w="19050">
                  <a:solidFill>
                    <a:srgbClr val="FFFFFF"/>
                  </a:solidFill>
                  <a:round/>
                  <a:headEnd/>
                  <a:tailEnd/>
                </a:ln>
                <a:gradFill rotWithShape="1">
                  <a:gsLst>
                    <a:gs pos="0">
                      <a:srgbClr val="35BBE5"/>
                    </a:gs>
                    <a:gs pos="50000">
                      <a:srgbClr val="35BBE5">
                        <a:gamma/>
                        <a:tint val="0"/>
                        <a:invGamma/>
                      </a:srgbClr>
                    </a:gs>
                    <a:gs pos="100000">
                      <a:srgbClr val="35BBE5"/>
                    </a:gs>
                  </a:gsLst>
                  <a:lin ang="0" scaled="1"/>
                </a:gradFill>
                <a:effectLst>
                  <a:outerShdw dist="63500" dir="2212194" algn="ctr" rotWithShape="0">
                    <a:srgbClr val="868686">
                      <a:alpha val="50000"/>
                    </a:srgbClr>
                  </a:outerShdw>
                </a:effectLst>
                <a:latin typeface="Arial"/>
                <a:cs typeface="Arial"/>
              </a:rPr>
              <a:t>Thank you!</a:t>
            </a:r>
          </a:p>
        </p:txBody>
      </p:sp>
    </p:spTree>
    <p:extLst>
      <p:ext uri="{BB962C8B-B14F-4D97-AF65-F5344CB8AC3E}">
        <p14:creationId xmlns:p14="http://schemas.microsoft.com/office/powerpoint/2010/main" val="7186103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solidFill>
                  <a:srgbClr val="000066"/>
                </a:solidFill>
              </a:rPr>
              <a:t>www.themegallery.com</a:t>
            </a:r>
            <a:endParaRPr lang="en-US">
              <a:solidFill>
                <a:srgbClr val="000066"/>
              </a:solidFill>
            </a:endParaRPr>
          </a:p>
        </p:txBody>
      </p:sp>
      <p:sp>
        <p:nvSpPr>
          <p:cNvPr id="5"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4F81BD"/>
              </a:solidFill>
              <a:effectLst/>
              <a:uLnTx/>
              <a:uFillTx/>
              <a:latin typeface="Times New Roman" pitchFamily="18" charset="0"/>
              <a:ea typeface="+mj-ea"/>
              <a:cs typeface="Times New Roman" pitchFamily="18" charset="0"/>
            </a:endParaRPr>
          </a:p>
        </p:txBody>
      </p:sp>
      <p:grpSp>
        <p:nvGrpSpPr>
          <p:cNvPr id="6" name="Group 88"/>
          <p:cNvGrpSpPr>
            <a:grpSpLocks/>
          </p:cNvGrpSpPr>
          <p:nvPr/>
        </p:nvGrpSpPr>
        <p:grpSpPr bwMode="auto">
          <a:xfrm>
            <a:off x="1965962" y="1808568"/>
            <a:ext cx="5172075" cy="739775"/>
            <a:chOff x="1728" y="1680"/>
            <a:chExt cx="4560" cy="653"/>
          </a:xfrm>
        </p:grpSpPr>
        <p:sp>
          <p:nvSpPr>
            <p:cNvPr id="7" name="AutoShape 62"/>
            <p:cNvSpPr>
              <a:spLocks noChangeArrowheads="1"/>
            </p:cNvSpPr>
            <p:nvPr/>
          </p:nvSpPr>
          <p:spPr bwMode="gray">
            <a:xfrm>
              <a:off x="2096" y="1793"/>
              <a:ext cx="4192" cy="436"/>
            </a:xfrm>
            <a:prstGeom prst="roundRect">
              <a:avLst>
                <a:gd name="adj" fmla="val 16667"/>
              </a:avLst>
            </a:prstGeom>
            <a:solidFill>
              <a:srgbClr val="C0504D"/>
            </a:solidFill>
            <a:ln w="12700" algn="ctr">
              <a:solidFill>
                <a:sysClr val="window" lastClr="FFFFFF"/>
              </a:solidFill>
              <a:round/>
              <a:headEnd/>
              <a:tailEnd/>
            </a:ln>
            <a:effectLst>
              <a:outerShdw dist="99190" dir="238833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900" b="0" i="0" u="none" strike="noStrike" kern="0" cap="none" spc="0" normalizeH="0" baseline="0" noProof="0">
                <a:ln>
                  <a:noFill/>
                </a:ln>
                <a:solidFill>
                  <a:srgbClr val="000066"/>
                </a:solidFill>
                <a:effectLst/>
                <a:uLnTx/>
                <a:uFillTx/>
                <a:latin typeface="Arial" charset="0"/>
              </a:endParaRPr>
            </a:p>
          </p:txBody>
        </p:sp>
        <p:sp>
          <p:nvSpPr>
            <p:cNvPr id="8" name="AutoShape 63"/>
            <p:cNvSpPr>
              <a:spLocks noChangeArrowheads="1"/>
            </p:cNvSpPr>
            <p:nvPr/>
          </p:nvSpPr>
          <p:spPr bwMode="gray">
            <a:xfrm>
              <a:off x="1728" y="1680"/>
              <a:ext cx="662" cy="653"/>
            </a:xfrm>
            <a:prstGeom prst="diamond">
              <a:avLst/>
            </a:prstGeom>
            <a:solidFill>
              <a:srgbClr val="C0504D"/>
            </a:solidFill>
            <a:ln w="25400" algn="ctr">
              <a:solidFill>
                <a:sysClr val="window" lastClr="FFFFFF"/>
              </a:solidFill>
              <a:miter lim="800000"/>
              <a:headEnd/>
              <a:tailEnd/>
            </a:ln>
            <a:effectLst>
              <a:outerShdw dist="63500" dir="221219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900" b="0" i="0" u="none" strike="noStrike" kern="0" cap="none" spc="0" normalizeH="0" baseline="0" noProof="0">
                <a:ln>
                  <a:noFill/>
                </a:ln>
                <a:solidFill>
                  <a:srgbClr val="000066"/>
                </a:solidFill>
                <a:effectLst/>
                <a:uLnTx/>
                <a:uFillTx/>
                <a:latin typeface="Arial" charset="0"/>
              </a:endParaRPr>
            </a:p>
          </p:txBody>
        </p:sp>
        <p:sp>
          <p:nvSpPr>
            <p:cNvPr id="9" name="Text Box 64"/>
            <p:cNvSpPr txBox="1">
              <a:spLocks noChangeArrowheads="1"/>
            </p:cNvSpPr>
            <p:nvPr/>
          </p:nvSpPr>
          <p:spPr bwMode="gray">
            <a:xfrm>
              <a:off x="2316" y="1846"/>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0" marR="0" lvl="0" indent="0" algn="ctr" defTabSz="684213"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err="1" smtClean="0">
                  <a:ln>
                    <a:noFill/>
                  </a:ln>
                  <a:solidFill>
                    <a:srgbClr val="FFFFFF"/>
                  </a:solidFill>
                  <a:effectLst/>
                  <a:uLnTx/>
                  <a:uFillTx/>
                  <a:latin typeface="Arial" charset="0"/>
                </a:rPr>
                <a:t>Phân</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tích</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cơ</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sở</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dữ</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liệu</a:t>
              </a:r>
              <a:endParaRPr kumimoji="0" lang="en-US" sz="1800" b="1" i="0" u="none" strike="noStrike" kern="0" cap="none" spc="0" normalizeH="0" baseline="0" noProof="0" dirty="0">
                <a:ln>
                  <a:noFill/>
                </a:ln>
                <a:solidFill>
                  <a:srgbClr val="FFFFFF"/>
                </a:solidFill>
                <a:effectLst/>
                <a:uLnTx/>
                <a:uFillTx/>
                <a:latin typeface="Arial" charset="0"/>
              </a:endParaRPr>
            </a:p>
          </p:txBody>
        </p:sp>
        <p:sp>
          <p:nvSpPr>
            <p:cNvPr id="10" name="Text Box 65"/>
            <p:cNvSpPr txBox="1">
              <a:spLocks noChangeArrowheads="1"/>
            </p:cNvSpPr>
            <p:nvPr/>
          </p:nvSpPr>
          <p:spPr bwMode="gray">
            <a:xfrm>
              <a:off x="1919" y="18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0" marR="0" lvl="0" indent="0" algn="ctr" defTabSz="684213"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charset="0"/>
                </a:rPr>
                <a:t>1</a:t>
              </a:r>
            </a:p>
          </p:txBody>
        </p:sp>
      </p:grpSp>
      <p:grpSp>
        <p:nvGrpSpPr>
          <p:cNvPr id="11" name="Group 87"/>
          <p:cNvGrpSpPr>
            <a:grpSpLocks/>
          </p:cNvGrpSpPr>
          <p:nvPr/>
        </p:nvGrpSpPr>
        <p:grpSpPr bwMode="auto">
          <a:xfrm>
            <a:off x="1958975" y="2809875"/>
            <a:ext cx="5172075" cy="739775"/>
            <a:chOff x="1728" y="2478"/>
            <a:chExt cx="4560" cy="653"/>
          </a:xfrm>
        </p:grpSpPr>
        <p:sp>
          <p:nvSpPr>
            <p:cNvPr id="12" name="AutoShape 67"/>
            <p:cNvSpPr>
              <a:spLocks noChangeArrowheads="1"/>
            </p:cNvSpPr>
            <p:nvPr/>
          </p:nvSpPr>
          <p:spPr bwMode="gray">
            <a:xfrm>
              <a:off x="2096" y="2591"/>
              <a:ext cx="4192" cy="436"/>
            </a:xfrm>
            <a:prstGeom prst="roundRect">
              <a:avLst>
                <a:gd name="adj" fmla="val 16667"/>
              </a:avLst>
            </a:prstGeom>
            <a:solidFill>
              <a:srgbClr val="4F81BD"/>
            </a:solidFill>
            <a:ln w="12700" algn="ctr">
              <a:solidFill>
                <a:sysClr val="window" lastClr="FFFFFF"/>
              </a:solidFill>
              <a:round/>
              <a:headEnd/>
              <a:tailEnd/>
            </a:ln>
            <a:effectLst>
              <a:outerShdw dist="99190" dir="238833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900" b="0" i="0" u="none" strike="noStrike" kern="0" cap="none" spc="0" normalizeH="0" baseline="0" noProof="0">
                <a:ln>
                  <a:noFill/>
                </a:ln>
                <a:solidFill>
                  <a:srgbClr val="000066"/>
                </a:solidFill>
                <a:effectLst/>
                <a:uLnTx/>
                <a:uFillTx/>
                <a:latin typeface="Arial" charset="0"/>
              </a:endParaRPr>
            </a:p>
          </p:txBody>
        </p:sp>
        <p:sp>
          <p:nvSpPr>
            <p:cNvPr id="13" name="AutoShape 68"/>
            <p:cNvSpPr>
              <a:spLocks noChangeArrowheads="1"/>
            </p:cNvSpPr>
            <p:nvPr/>
          </p:nvSpPr>
          <p:spPr bwMode="gray">
            <a:xfrm>
              <a:off x="1728" y="2478"/>
              <a:ext cx="662" cy="653"/>
            </a:xfrm>
            <a:prstGeom prst="diamond">
              <a:avLst/>
            </a:prstGeom>
            <a:solidFill>
              <a:srgbClr val="4F81BD"/>
            </a:solidFill>
            <a:ln w="25400" algn="ctr">
              <a:solidFill>
                <a:sysClr val="window" lastClr="FFFFFF"/>
              </a:solidFill>
              <a:miter lim="800000"/>
              <a:headEnd/>
              <a:tailEnd/>
            </a:ln>
            <a:effectLst>
              <a:outerShdw dist="63500" dir="221219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900" b="0" i="0" u="none" strike="noStrike" kern="0" cap="none" spc="0" normalizeH="0" baseline="0" noProof="0">
                <a:ln>
                  <a:noFill/>
                </a:ln>
                <a:solidFill>
                  <a:srgbClr val="000066"/>
                </a:solidFill>
                <a:effectLst/>
                <a:uLnTx/>
                <a:uFillTx/>
                <a:latin typeface="Arial" charset="0"/>
              </a:endParaRPr>
            </a:p>
          </p:txBody>
        </p:sp>
        <p:sp>
          <p:nvSpPr>
            <p:cNvPr id="14"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0" marR="0" lvl="0" indent="0" algn="ctr" defTabSz="684213"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err="1" smtClean="0">
                  <a:ln>
                    <a:noFill/>
                  </a:ln>
                  <a:solidFill>
                    <a:srgbClr val="FFFFFF"/>
                  </a:solidFill>
                  <a:effectLst/>
                  <a:uLnTx/>
                  <a:uFillTx/>
                  <a:latin typeface="Arial" charset="0"/>
                </a:rPr>
                <a:t>Thiết</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kế</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cơ</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sở</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dữ</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liệu</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quan</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hệ</a:t>
              </a:r>
              <a:endParaRPr kumimoji="0" lang="en-US" sz="1800" b="1" i="0" u="none" strike="noStrike" kern="0" cap="none" spc="0" normalizeH="0" baseline="0" noProof="0" dirty="0">
                <a:ln>
                  <a:noFill/>
                </a:ln>
                <a:solidFill>
                  <a:srgbClr val="FFFFFF"/>
                </a:solidFill>
                <a:effectLst/>
                <a:uLnTx/>
                <a:uFillTx/>
                <a:latin typeface="Arial" charset="0"/>
              </a:endParaRPr>
            </a:p>
          </p:txBody>
        </p:sp>
        <p:sp>
          <p:nvSpPr>
            <p:cNvPr id="15" name="Text Box 82"/>
            <p:cNvSpPr txBox="1">
              <a:spLocks noChangeArrowheads="1"/>
            </p:cNvSpPr>
            <p:nvPr/>
          </p:nvSpPr>
          <p:spPr bwMode="gray">
            <a:xfrm>
              <a:off x="1920"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0" marR="0" lvl="0" indent="0" algn="ctr" defTabSz="684213"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Arial" charset="0"/>
                </a:rPr>
                <a:t>2</a:t>
              </a:r>
            </a:p>
          </p:txBody>
        </p:sp>
      </p:grpSp>
      <p:grpSp>
        <p:nvGrpSpPr>
          <p:cNvPr id="16" name="Group 86"/>
          <p:cNvGrpSpPr>
            <a:grpSpLocks/>
          </p:cNvGrpSpPr>
          <p:nvPr/>
        </p:nvGrpSpPr>
        <p:grpSpPr bwMode="auto">
          <a:xfrm>
            <a:off x="1917007" y="3701155"/>
            <a:ext cx="5172075" cy="739775"/>
            <a:chOff x="1728" y="3276"/>
            <a:chExt cx="4560" cy="653"/>
          </a:xfrm>
        </p:grpSpPr>
        <p:sp>
          <p:nvSpPr>
            <p:cNvPr id="17" name="AutoShape 72"/>
            <p:cNvSpPr>
              <a:spLocks noChangeArrowheads="1"/>
            </p:cNvSpPr>
            <p:nvPr/>
          </p:nvSpPr>
          <p:spPr bwMode="gray">
            <a:xfrm>
              <a:off x="2096" y="3389"/>
              <a:ext cx="4192" cy="436"/>
            </a:xfrm>
            <a:prstGeom prst="roundRect">
              <a:avLst>
                <a:gd name="adj" fmla="val 16667"/>
              </a:avLst>
            </a:prstGeom>
            <a:solidFill>
              <a:srgbClr val="0000FF"/>
            </a:solidFill>
            <a:ln w="12700" algn="ctr">
              <a:solidFill>
                <a:sysClr val="window" lastClr="FFFFFF"/>
              </a:solidFill>
              <a:round/>
              <a:headEnd/>
              <a:tailEnd/>
            </a:ln>
            <a:effectLst>
              <a:outerShdw dist="99190" dir="238833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900" b="0" i="0" u="none" strike="noStrike" kern="0" cap="none" spc="0" normalizeH="0" baseline="0" noProof="0">
                <a:ln>
                  <a:noFill/>
                </a:ln>
                <a:solidFill>
                  <a:srgbClr val="000066"/>
                </a:solidFill>
                <a:effectLst/>
                <a:uLnTx/>
                <a:uFillTx/>
                <a:latin typeface="Arial" charset="0"/>
              </a:endParaRPr>
            </a:p>
          </p:txBody>
        </p:sp>
        <p:sp>
          <p:nvSpPr>
            <p:cNvPr id="18" name="AutoShape 73"/>
            <p:cNvSpPr>
              <a:spLocks noChangeArrowheads="1"/>
            </p:cNvSpPr>
            <p:nvPr/>
          </p:nvSpPr>
          <p:spPr bwMode="gray">
            <a:xfrm>
              <a:off x="1728" y="3276"/>
              <a:ext cx="662" cy="653"/>
            </a:xfrm>
            <a:prstGeom prst="diamond">
              <a:avLst/>
            </a:prstGeom>
            <a:solidFill>
              <a:srgbClr val="0000FF"/>
            </a:solidFill>
            <a:ln w="25400" algn="ctr">
              <a:solidFill>
                <a:sysClr val="window" lastClr="FFFFFF"/>
              </a:solidFill>
              <a:miter lim="800000"/>
              <a:headEnd/>
              <a:tailEnd/>
            </a:ln>
            <a:effectLst>
              <a:outerShdw dist="63500" dir="221219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900" b="0" i="0" u="none" strike="noStrike" kern="0" cap="none" spc="0" normalizeH="0" baseline="0" noProof="0">
                <a:ln>
                  <a:noFill/>
                </a:ln>
                <a:solidFill>
                  <a:srgbClr val="000066"/>
                </a:solidFill>
                <a:effectLst/>
                <a:uLnTx/>
                <a:uFillTx/>
                <a:latin typeface="Arial" charset="0"/>
              </a:endParaRPr>
            </a:p>
          </p:txBody>
        </p:sp>
        <p:sp>
          <p:nvSpPr>
            <p:cNvPr id="19" name="Text Box 74"/>
            <p:cNvSpPr txBox="1">
              <a:spLocks noChangeArrowheads="1"/>
            </p:cNvSpPr>
            <p:nvPr/>
          </p:nvSpPr>
          <p:spPr bwMode="gray">
            <a:xfrm>
              <a:off x="2316" y="3442"/>
              <a:ext cx="3310" cy="30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0" marR="0" lvl="0" indent="0" algn="ctr" defTabSz="684213"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err="1" smtClean="0">
                  <a:ln>
                    <a:noFill/>
                  </a:ln>
                  <a:solidFill>
                    <a:srgbClr val="FFFFFF"/>
                  </a:solidFill>
                  <a:effectLst/>
                  <a:uLnTx/>
                  <a:uFillTx/>
                  <a:latin typeface="Arial" charset="0"/>
                </a:rPr>
                <a:t>Mô</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tả</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thiết</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kế</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dữ</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liệu</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phân</a:t>
              </a:r>
              <a:r>
                <a:rPr kumimoji="0" lang="en-US" sz="1800" b="1" i="0" u="none" strike="noStrike" kern="0" cap="none" spc="0" normalizeH="0" noProof="0" dirty="0" smtClean="0">
                  <a:ln>
                    <a:noFill/>
                  </a:ln>
                  <a:solidFill>
                    <a:srgbClr val="FFFFFF"/>
                  </a:solidFill>
                  <a:effectLst/>
                  <a:uLnTx/>
                  <a:uFillTx/>
                  <a:latin typeface="Arial" charset="0"/>
                </a:rPr>
                <a:t> </a:t>
              </a:r>
              <a:r>
                <a:rPr kumimoji="0" lang="en-US" sz="1800" b="1" i="0" u="none" strike="noStrike" kern="0" cap="none" spc="0" normalizeH="0" noProof="0" dirty="0" err="1" smtClean="0">
                  <a:ln>
                    <a:noFill/>
                  </a:ln>
                  <a:solidFill>
                    <a:srgbClr val="FFFFFF"/>
                  </a:solidFill>
                  <a:effectLst/>
                  <a:uLnTx/>
                  <a:uFillTx/>
                  <a:latin typeface="Arial" charset="0"/>
                </a:rPr>
                <a:t>tán</a:t>
              </a:r>
              <a:r>
                <a:rPr kumimoji="0" lang="en-US" sz="1800" b="1" i="0" u="none" strike="noStrike" kern="0" cap="none" spc="0" normalizeH="0" noProof="0" dirty="0" smtClean="0">
                  <a:ln>
                    <a:noFill/>
                  </a:ln>
                  <a:solidFill>
                    <a:srgbClr val="FFFFFF"/>
                  </a:solidFill>
                  <a:effectLst/>
                  <a:uLnTx/>
                  <a:uFillTx/>
                  <a:latin typeface="Arial" charset="0"/>
                </a:rPr>
                <a:t>.</a:t>
              </a:r>
              <a:endParaRPr kumimoji="0" lang="en-US" sz="1800" b="1" i="0" u="none" strike="noStrike" kern="0" cap="none" spc="0" normalizeH="0" baseline="0" noProof="0" dirty="0">
                <a:ln>
                  <a:noFill/>
                </a:ln>
                <a:solidFill>
                  <a:srgbClr val="FFFFFF"/>
                </a:solidFill>
                <a:effectLst/>
                <a:uLnTx/>
                <a:uFillTx/>
                <a:latin typeface="Arial" charset="0"/>
              </a:endParaRPr>
            </a:p>
          </p:txBody>
        </p:sp>
        <p:sp>
          <p:nvSpPr>
            <p:cNvPr id="20" name="Text Box 83"/>
            <p:cNvSpPr txBox="1">
              <a:spLocks noChangeArrowheads="1"/>
            </p:cNvSpPr>
            <p:nvPr/>
          </p:nvSpPr>
          <p:spPr bwMode="gray">
            <a:xfrm>
              <a:off x="1920" y="340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marL="0" marR="0" lvl="0" indent="0" algn="ctr" defTabSz="684213"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Arial" charset="0"/>
                </a:rPr>
                <a:t>3</a:t>
              </a:r>
            </a:p>
          </p:txBody>
        </p:sp>
      </p:grpSp>
    </p:spTree>
    <p:extLst>
      <p:ext uri="{BB962C8B-B14F-4D97-AF65-F5344CB8AC3E}">
        <p14:creationId xmlns:p14="http://schemas.microsoft.com/office/powerpoint/2010/main" val="332918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latin typeface="Times New Roman" pitchFamily="18" charset="0"/>
                <a:cs typeface="Times New Roman" pitchFamily="18" charset="0"/>
              </a:rPr>
              <a:t>Phân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tích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cơ</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sở</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dữ</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liệu</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6325"/>
            <a:ext cx="8229600" cy="1057275"/>
          </a:xfrm>
        </p:spPr>
        <p:txBody>
          <a:bodyPr/>
          <a:lstStyle/>
          <a:p>
            <a:r>
              <a:rPr lang="en-US" sz="2800" dirty="0" err="1" smtClean="0">
                <a:latin typeface="Times New Roman" pitchFamily="18" charset="0"/>
                <a:cs typeface="Times New Roman" pitchFamily="18" charset="0"/>
              </a:rPr>
              <a:t>Bài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toán</a:t>
            </a:r>
            <a:r>
              <a:rPr lang="en-US" sz="2800" dirty="0" smtClean="0">
                <a:latin typeface="Times New Roman" pitchFamily="18" charset="0"/>
                <a:cs typeface="Times New Roman" pitchFamily="18" charset="0"/>
              </a:rPr>
              <a:t>:</a:t>
            </a:r>
            <a:r>
              <a:rPr lang="vi-VN" sz="2800" b="0" dirty="0">
                <a:latin typeface="Times New Roman" pitchFamily="18" charset="0"/>
                <a:cs typeface="Times New Roman" pitchFamily="18" charset="0"/>
              </a:rPr>
              <a:t>Thiết kế CSDL phân tán cho hệ thống thư viện quốc </a:t>
            </a:r>
            <a:r>
              <a:rPr lang="vi-VN" sz="2800" b="0" dirty="0" smtClean="0">
                <a:latin typeface="Times New Roman" pitchFamily="18" charset="0"/>
                <a:cs typeface="Times New Roman" pitchFamily="18" charset="0"/>
              </a:rPr>
              <a:t>gia</a:t>
            </a:r>
            <a:r>
              <a:rPr lang="en-US" sz="2800" b="0" dirty="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có</a:t>
            </a:r>
            <a:r>
              <a:rPr lang="en-US" sz="2800" b="0" dirty="0" smtClean="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các</a:t>
            </a:r>
            <a:r>
              <a:rPr lang="en-US" sz="2800" b="0" dirty="0" smtClean="0">
                <a:latin typeface="Times New Roman" pitchFamily="18" charset="0"/>
                <a:cs typeface="Times New Roman" pitchFamily="18" charset="0"/>
              </a:rPr>
              <a:t> </a:t>
            </a:r>
            <a:r>
              <a:rPr lang="en-US" sz="2800" b="0" dirty="0" err="1" smtClean="0">
                <a:latin typeface="Times New Roman" pitchFamily="18" charset="0"/>
                <a:cs typeface="Times New Roman" pitchFamily="18" charset="0"/>
              </a:rPr>
              <a:t>thông</a:t>
            </a:r>
            <a:r>
              <a:rPr lang="en-US" sz="2800" b="0" dirty="0" smtClean="0">
                <a:latin typeface="Times New Roman" pitchFamily="18" charset="0"/>
                <a:cs typeface="Times New Roman" pitchFamily="18" charset="0"/>
              </a:rPr>
              <a:t> tin </a:t>
            </a:r>
            <a:r>
              <a:rPr lang="en-US" sz="2800" b="0" dirty="0" err="1" smtClean="0">
                <a:latin typeface="Times New Roman" pitchFamily="18" charset="0"/>
                <a:cs typeface="Times New Roman" pitchFamily="18" charset="0"/>
              </a:rPr>
              <a:t>về</a:t>
            </a:r>
            <a:r>
              <a:rPr lang="en-US" sz="2800" b="0" dirty="0" smtClean="0">
                <a:latin typeface="Times New Roman" pitchFamily="18" charset="0"/>
                <a:cs typeface="Times New Roman" pitchFamily="18" charset="0"/>
              </a:rPr>
              <a:t>:</a:t>
            </a:r>
          </a:p>
          <a:p>
            <a:pPr marL="957262" lvl="2" indent="0">
              <a:buNone/>
            </a:pPr>
            <a:endParaRPr lang="en-US" dirty="0" smtClean="0">
              <a:latin typeface="Times New Roman" pitchFamily="18" charset="0"/>
              <a:cs typeface="Times New Roman" pitchFamily="18" charset="0"/>
            </a:endParaRPr>
          </a:p>
          <a:p>
            <a:pPr lvl="1">
              <a:buFont typeface="Wingdings" pitchFamily="2" charset="2"/>
              <a:buChar char="Ø"/>
            </a:pPr>
            <a:endParaRPr lang="en-US" dirty="0" smtClean="0">
              <a:latin typeface="Times New Roman" pitchFamily="18" charset="0"/>
              <a:cs typeface="Times New Roman" pitchFamily="18" charset="0"/>
            </a:endParaRPr>
          </a:p>
          <a:p>
            <a:pPr marL="479425" lvl="1"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479425" lvl="1" indent="0">
              <a:buNone/>
            </a:pPr>
            <a:r>
              <a:rPr lang="en-US" b="0" dirty="0" smtClean="0">
                <a:latin typeface="Times New Roman" pitchFamily="18" charset="0"/>
                <a:cs typeface="Times New Roman" pitchFamily="18" charset="0"/>
              </a:rPr>
              <a:t>	</a:t>
            </a:r>
            <a:endParaRPr lang="en-US" b="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endParaRPr lang="en-US" dirty="0">
              <a:solidFill>
                <a:srgbClr val="000066"/>
              </a:solidFill>
            </a:endParaRPr>
          </a:p>
        </p:txBody>
      </p:sp>
      <p:sp>
        <p:nvSpPr>
          <p:cNvPr id="5" name="TextBox 4"/>
          <p:cNvSpPr txBox="1"/>
          <p:nvPr/>
        </p:nvSpPr>
        <p:spPr>
          <a:xfrm>
            <a:off x="547687" y="2133600"/>
            <a:ext cx="8458200" cy="3539430"/>
          </a:xfrm>
          <a:prstGeom prst="rect">
            <a:avLst/>
          </a:prstGeom>
          <a:noFill/>
        </p:spPr>
        <p:txBody>
          <a:bodyPr wrap="square" rtlCol="0">
            <a:spAutoFit/>
          </a:bodyPr>
          <a:lstStyle/>
          <a:p>
            <a:pPr marL="457200" indent="-457200">
              <a:buFont typeface="Wingdings" panose="05000000000000000000" pitchFamily="2" charset="2"/>
              <a:buChar char="v"/>
            </a:pPr>
            <a:r>
              <a:rPr lang="en-US" sz="2800">
                <a:latin typeface="Times New Roman" pitchFamily="18" charset="0"/>
                <a:cs typeface="Times New Roman" pitchFamily="18" charset="0"/>
              </a:rPr>
              <a:t>Mô hình hóa dữ liệu:</a:t>
            </a:r>
          </a:p>
          <a:p>
            <a:pPr lvl="1">
              <a:buFont typeface="Wingdings" pitchFamily="2" charset="2"/>
              <a:buChar char="Ø"/>
            </a:pPr>
            <a:r>
              <a:rPr lang="en-US" sz="2800">
                <a:latin typeface="Times New Roman" pitchFamily="18" charset="0"/>
                <a:cs typeface="Times New Roman" pitchFamily="18" charset="0"/>
              </a:rPr>
              <a:t>Gồm các kiểu thực thể: </a:t>
            </a:r>
          </a:p>
          <a:p>
            <a:pPr lvl="2">
              <a:buFont typeface="Wingdings" pitchFamily="2" charset="2"/>
              <a:buChar char="ü"/>
            </a:pPr>
            <a:r>
              <a:rPr lang="en-US" sz="2800">
                <a:latin typeface="Times New Roman" pitchFamily="18" charset="0"/>
                <a:cs typeface="Times New Roman" pitchFamily="18" charset="0"/>
              </a:rPr>
              <a:t>thể loại:</a:t>
            </a:r>
          </a:p>
          <a:p>
            <a:pPr lvl="2">
              <a:buFont typeface="Wingdings" pitchFamily="2" charset="2"/>
              <a:buChar char="ü"/>
            </a:pPr>
            <a:r>
              <a:rPr lang="en-US" sz="2800">
                <a:latin typeface="Times New Roman" pitchFamily="18" charset="0"/>
                <a:cs typeface="Times New Roman" pitchFamily="18" charset="0"/>
              </a:rPr>
              <a:t>Sách:</a:t>
            </a:r>
          </a:p>
          <a:p>
            <a:pPr lvl="2">
              <a:buFont typeface="Wingdings" pitchFamily="2" charset="2"/>
              <a:buChar char="ü"/>
            </a:pPr>
            <a:r>
              <a:rPr lang="en-US" sz="2800">
                <a:latin typeface="Times New Roman" pitchFamily="18" charset="0"/>
                <a:cs typeface="Times New Roman" pitchFamily="18" charset="0"/>
              </a:rPr>
              <a:t>Nhà xuất bản:</a:t>
            </a:r>
          </a:p>
          <a:p>
            <a:pPr lvl="2">
              <a:buFont typeface="Wingdings" pitchFamily="2" charset="2"/>
              <a:buChar char="ü"/>
            </a:pPr>
            <a:r>
              <a:rPr lang="en-US" sz="2800">
                <a:latin typeface="Times New Roman" pitchFamily="18" charset="0"/>
                <a:cs typeface="Times New Roman" pitchFamily="18" charset="0"/>
              </a:rPr>
              <a:t>Chi nhánh:</a:t>
            </a:r>
          </a:p>
          <a:p>
            <a:pPr lvl="2">
              <a:buFont typeface="Wingdings" pitchFamily="2" charset="2"/>
              <a:buChar char="ü"/>
            </a:pPr>
            <a:r>
              <a:rPr lang="en-US" sz="2800">
                <a:latin typeface="Times New Roman" pitchFamily="18" charset="0"/>
                <a:cs typeface="Times New Roman" pitchFamily="18" charset="0"/>
              </a:rPr>
              <a:t>Người mượn:</a:t>
            </a:r>
          </a:p>
          <a:p>
            <a:pPr lvl="2">
              <a:buFont typeface="Wingdings" pitchFamily="2" charset="2"/>
              <a:buChar char="ü"/>
            </a:pPr>
            <a:r>
              <a:rPr lang="en-US" sz="2800">
                <a:latin typeface="Times New Roman" pitchFamily="18" charset="0"/>
                <a:cs typeface="Times New Roman" pitchFamily="18" charset="0"/>
              </a:rPr>
              <a:t>Phiếu mượn: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2918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endParaRPr lang="en-US" dirty="0"/>
          </a:p>
        </p:txBody>
      </p:sp>
      <p:sp>
        <p:nvSpPr>
          <p:cNvPr id="4" name="Footer Placeholder 3"/>
          <p:cNvSpPr>
            <a:spLocks noGrp="1"/>
          </p:cNvSpPr>
          <p:nvPr>
            <p:ph type="ftr" sz="quarter" idx="10"/>
          </p:nvPr>
        </p:nvSpPr>
        <p:spPr/>
        <p:txBody>
          <a:bodyPr/>
          <a:lstStyle/>
          <a:p>
            <a:endParaRPr lang="en-US" dirty="0">
              <a:solidFill>
                <a:srgbClr val="000066"/>
              </a:solidFill>
            </a:endParaRP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838200"/>
            <a:ext cx="6400800" cy="5600501"/>
          </a:xfrm>
        </p:spPr>
      </p:pic>
    </p:spTree>
    <p:extLst>
      <p:ext uri="{BB962C8B-B14F-4D97-AF65-F5344CB8AC3E}">
        <p14:creationId xmlns:p14="http://schemas.microsoft.com/office/powerpoint/2010/main" val="332918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a:t>
            </a:r>
            <a:r>
              <a:rPr lang="en-US" dirty="0" err="1" smtClean="0"/>
              <a:t>hóa</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a:xfrm>
            <a:off x="457200" y="1076325"/>
            <a:ext cx="8382000" cy="5248275"/>
          </a:xfrm>
        </p:spPr>
        <p:txBody>
          <a:bodyPr/>
          <a:lstStyle/>
          <a:p>
            <a:pPr marL="0" indent="0">
              <a:buNone/>
            </a:pPr>
            <a:r>
              <a:rPr lang="en-US" b="0" dirty="0"/>
              <a:t> </a:t>
            </a:r>
            <a:r>
              <a:rPr lang="en-US" b="0" dirty="0" err="1"/>
              <a:t>Từ</a:t>
            </a:r>
            <a:r>
              <a:rPr lang="en-US" b="0" dirty="0"/>
              <a:t> </a:t>
            </a:r>
            <a:r>
              <a:rPr lang="en-US" b="0" dirty="0" err="1"/>
              <a:t>mô</a:t>
            </a:r>
            <a:r>
              <a:rPr lang="en-US" b="0" dirty="0"/>
              <a:t> </a:t>
            </a:r>
            <a:r>
              <a:rPr lang="en-US" b="0" dirty="0" err="1"/>
              <a:t>hình</a:t>
            </a:r>
            <a:r>
              <a:rPr lang="en-US" b="0" dirty="0"/>
              <a:t> E –R ở </a:t>
            </a:r>
            <a:r>
              <a:rPr lang="en-US" b="0" dirty="0" err="1"/>
              <a:t>trên</a:t>
            </a:r>
            <a:r>
              <a:rPr lang="en-US" b="0" dirty="0"/>
              <a:t> ta </a:t>
            </a:r>
            <a:r>
              <a:rPr lang="en-US" b="0" dirty="0" err="1"/>
              <a:t>xây</a:t>
            </a:r>
            <a:r>
              <a:rPr lang="en-US" b="0" dirty="0"/>
              <a:t> </a:t>
            </a:r>
            <a:r>
              <a:rPr lang="en-US" b="0" dirty="0" err="1"/>
              <a:t>dựng</a:t>
            </a:r>
            <a:r>
              <a:rPr lang="en-US" b="0" dirty="0"/>
              <a:t> </a:t>
            </a:r>
            <a:r>
              <a:rPr lang="en-US" b="0" dirty="0" err="1"/>
              <a:t>được</a:t>
            </a:r>
            <a:r>
              <a:rPr lang="en-US" b="0" dirty="0"/>
              <a:t> </a:t>
            </a:r>
            <a:r>
              <a:rPr lang="en-US" b="0" dirty="0" err="1"/>
              <a:t>các</a:t>
            </a:r>
            <a:r>
              <a:rPr lang="en-US" b="0" dirty="0"/>
              <a:t> </a:t>
            </a:r>
            <a:r>
              <a:rPr lang="en-US" b="0" dirty="0" err="1"/>
              <a:t>quan</a:t>
            </a:r>
            <a:r>
              <a:rPr lang="en-US" b="0" dirty="0"/>
              <a:t> </a:t>
            </a:r>
            <a:r>
              <a:rPr lang="en-US" b="0" dirty="0" err="1"/>
              <a:t>hệ</a:t>
            </a:r>
            <a:r>
              <a:rPr lang="en-US" b="0" dirty="0"/>
              <a:t> </a:t>
            </a:r>
            <a:r>
              <a:rPr lang="en-US" b="0" dirty="0" err="1"/>
              <a:t>sau</a:t>
            </a:r>
            <a:r>
              <a:rPr lang="en-US" b="0" dirty="0"/>
              <a:t>:</a:t>
            </a:r>
          </a:p>
          <a:p>
            <a:pPr lvl="0"/>
            <a:r>
              <a:rPr lang="en-US" b="0" dirty="0" err="1"/>
              <a:t>NhaXuatBan</a:t>
            </a:r>
            <a:r>
              <a:rPr lang="en-US" b="0" dirty="0"/>
              <a:t> (</a:t>
            </a:r>
            <a:r>
              <a:rPr lang="en-US" b="0" dirty="0" err="1"/>
              <a:t>MaNXB</a:t>
            </a:r>
            <a:r>
              <a:rPr lang="en-US" b="0" dirty="0"/>
              <a:t>, </a:t>
            </a:r>
            <a:r>
              <a:rPr lang="en-US" b="0" dirty="0" err="1"/>
              <a:t>TenNXB</a:t>
            </a:r>
            <a:r>
              <a:rPr lang="en-US" b="0" dirty="0"/>
              <a:t>, </a:t>
            </a:r>
            <a:r>
              <a:rPr lang="en-US" b="0" dirty="0" err="1"/>
              <a:t>DiaChi</a:t>
            </a:r>
            <a:r>
              <a:rPr lang="en-US" b="0" dirty="0"/>
              <a:t>, </a:t>
            </a:r>
            <a:r>
              <a:rPr lang="en-US" b="0" dirty="0" err="1"/>
              <a:t>SoDT</a:t>
            </a:r>
            <a:r>
              <a:rPr lang="en-US" b="0" dirty="0"/>
              <a:t>)</a:t>
            </a:r>
          </a:p>
          <a:p>
            <a:pPr lvl="0"/>
            <a:r>
              <a:rPr lang="en-US" b="0" dirty="0" err="1"/>
              <a:t>Sach</a:t>
            </a:r>
            <a:r>
              <a:rPr lang="en-US" b="0" dirty="0"/>
              <a:t> (</a:t>
            </a:r>
            <a:r>
              <a:rPr lang="en-US" b="0" dirty="0" err="1"/>
              <a:t>MaSach</a:t>
            </a:r>
            <a:r>
              <a:rPr lang="en-US" b="0" dirty="0"/>
              <a:t>, </a:t>
            </a:r>
            <a:r>
              <a:rPr lang="en-US" b="0" dirty="0" err="1"/>
              <a:t>TenSach</a:t>
            </a:r>
            <a:r>
              <a:rPr lang="en-US" b="0" dirty="0"/>
              <a:t>, </a:t>
            </a:r>
            <a:r>
              <a:rPr lang="en-US" b="0" dirty="0" err="1"/>
              <a:t>MaLoai</a:t>
            </a:r>
            <a:r>
              <a:rPr lang="en-US" b="0" dirty="0"/>
              <a:t>, </a:t>
            </a:r>
            <a:r>
              <a:rPr lang="en-US" b="0" dirty="0" err="1"/>
              <a:t>TacGia</a:t>
            </a:r>
            <a:r>
              <a:rPr lang="en-US" b="0" dirty="0"/>
              <a:t>, </a:t>
            </a:r>
            <a:r>
              <a:rPr lang="en-US" b="0" dirty="0" err="1"/>
              <a:t>MaNXB</a:t>
            </a:r>
            <a:r>
              <a:rPr lang="en-US" b="0" dirty="0"/>
              <a:t>).</a:t>
            </a:r>
          </a:p>
          <a:p>
            <a:pPr lvl="0"/>
            <a:r>
              <a:rPr lang="en-US" b="0" dirty="0" err="1"/>
              <a:t>TheLoai</a:t>
            </a:r>
            <a:r>
              <a:rPr lang="en-US" b="0" dirty="0"/>
              <a:t> (</a:t>
            </a:r>
            <a:r>
              <a:rPr lang="en-US" b="0" dirty="0" err="1"/>
              <a:t>MaLoai</a:t>
            </a:r>
            <a:r>
              <a:rPr lang="en-US" b="0" dirty="0"/>
              <a:t>, </a:t>
            </a:r>
            <a:r>
              <a:rPr lang="en-US" b="0" dirty="0" err="1"/>
              <a:t>Loai</a:t>
            </a:r>
            <a:r>
              <a:rPr lang="en-US" b="0" dirty="0"/>
              <a:t>).</a:t>
            </a:r>
          </a:p>
          <a:p>
            <a:pPr lvl="0"/>
            <a:r>
              <a:rPr lang="en-US" b="0" dirty="0" err="1"/>
              <a:t>NguoiMuon</a:t>
            </a:r>
            <a:r>
              <a:rPr lang="en-US" b="0" dirty="0"/>
              <a:t> (</a:t>
            </a:r>
            <a:r>
              <a:rPr lang="en-US" b="0" dirty="0" err="1"/>
              <a:t>MaNM</a:t>
            </a:r>
            <a:r>
              <a:rPr lang="en-US" b="0" dirty="0"/>
              <a:t>, </a:t>
            </a:r>
            <a:r>
              <a:rPr lang="en-US" b="0" dirty="0" err="1"/>
              <a:t>MaCN</a:t>
            </a:r>
            <a:r>
              <a:rPr lang="en-US" b="0" dirty="0"/>
              <a:t>, Ten, </a:t>
            </a:r>
            <a:r>
              <a:rPr lang="en-US" b="0" dirty="0" err="1"/>
              <a:t>NgaySinh</a:t>
            </a:r>
            <a:r>
              <a:rPr lang="en-US" b="0" dirty="0"/>
              <a:t>, </a:t>
            </a:r>
            <a:r>
              <a:rPr lang="en-US" b="0" dirty="0" err="1"/>
              <a:t>GioiTinh</a:t>
            </a:r>
            <a:r>
              <a:rPr lang="en-US" b="0" dirty="0"/>
              <a:t>, </a:t>
            </a:r>
            <a:r>
              <a:rPr lang="en-US" b="0" dirty="0" err="1"/>
              <a:t>DiaChi</a:t>
            </a:r>
            <a:r>
              <a:rPr lang="en-US" b="0" dirty="0"/>
              <a:t>, </a:t>
            </a:r>
            <a:r>
              <a:rPr lang="en-US" b="0" dirty="0" err="1"/>
              <a:t>SoDT</a:t>
            </a:r>
            <a:r>
              <a:rPr lang="en-US" b="0" dirty="0"/>
              <a:t>).</a:t>
            </a:r>
          </a:p>
          <a:p>
            <a:pPr lvl="0"/>
            <a:r>
              <a:rPr lang="fr-FR" b="0" dirty="0" err="1"/>
              <a:t>ChiNhanh</a:t>
            </a:r>
            <a:r>
              <a:rPr lang="fr-FR" b="0" dirty="0"/>
              <a:t> (</a:t>
            </a:r>
            <a:r>
              <a:rPr lang="fr-FR" b="0" dirty="0" err="1"/>
              <a:t>MaCN</a:t>
            </a:r>
            <a:r>
              <a:rPr lang="fr-FR" b="0" dirty="0"/>
              <a:t>, </a:t>
            </a:r>
            <a:r>
              <a:rPr lang="fr-FR" b="0" dirty="0" err="1"/>
              <a:t>TenCN</a:t>
            </a:r>
            <a:r>
              <a:rPr lang="fr-FR" b="0" dirty="0"/>
              <a:t>, </a:t>
            </a:r>
            <a:r>
              <a:rPr lang="fr-FR" b="0" dirty="0" err="1"/>
              <a:t>DiaChi</a:t>
            </a:r>
            <a:r>
              <a:rPr lang="fr-FR" b="0" dirty="0"/>
              <a:t>).</a:t>
            </a:r>
            <a:endParaRPr lang="en-US" b="0" dirty="0"/>
          </a:p>
          <a:p>
            <a:pPr lvl="0"/>
            <a:r>
              <a:rPr lang="fr-FR" b="0" dirty="0" err="1"/>
              <a:t>ChiTietSach</a:t>
            </a:r>
            <a:r>
              <a:rPr lang="fr-FR" b="0" dirty="0"/>
              <a:t> (</a:t>
            </a:r>
            <a:r>
              <a:rPr lang="fr-FR" b="0" dirty="0" err="1"/>
              <a:t>MaCN</a:t>
            </a:r>
            <a:r>
              <a:rPr lang="fr-FR" b="0" dirty="0"/>
              <a:t>, </a:t>
            </a:r>
            <a:r>
              <a:rPr lang="fr-FR" b="0" dirty="0" err="1"/>
              <a:t>MaSach</a:t>
            </a:r>
            <a:r>
              <a:rPr lang="fr-FR" b="0" dirty="0"/>
              <a:t>, </a:t>
            </a:r>
            <a:r>
              <a:rPr lang="fr-FR" b="0" dirty="0" err="1"/>
              <a:t>SoLuong</a:t>
            </a:r>
            <a:r>
              <a:rPr lang="fr-FR" b="0" dirty="0"/>
              <a:t>).</a:t>
            </a:r>
            <a:endParaRPr lang="en-US" b="0" dirty="0"/>
          </a:p>
          <a:p>
            <a:pPr lvl="0"/>
            <a:r>
              <a:rPr lang="fr-FR" b="0" dirty="0" err="1"/>
              <a:t>PhieuMuon</a:t>
            </a:r>
            <a:r>
              <a:rPr lang="fr-FR" b="0" dirty="0"/>
              <a:t> (</a:t>
            </a:r>
            <a:r>
              <a:rPr lang="fr-FR" b="0" dirty="0" err="1"/>
              <a:t>MaPhieu</a:t>
            </a:r>
            <a:r>
              <a:rPr lang="fr-FR" b="0" dirty="0"/>
              <a:t>, </a:t>
            </a:r>
            <a:r>
              <a:rPr lang="fr-FR" b="0" dirty="0" err="1"/>
              <a:t>MaCN</a:t>
            </a:r>
            <a:r>
              <a:rPr lang="fr-FR" b="0" dirty="0"/>
              <a:t>, </a:t>
            </a:r>
            <a:r>
              <a:rPr lang="fr-FR" b="0" dirty="0" err="1"/>
              <a:t>MaNM</a:t>
            </a:r>
            <a:r>
              <a:rPr lang="fr-FR" b="0" dirty="0"/>
              <a:t>, </a:t>
            </a:r>
            <a:r>
              <a:rPr lang="fr-FR" b="0" dirty="0" err="1"/>
              <a:t>MaSach</a:t>
            </a:r>
            <a:r>
              <a:rPr lang="fr-FR" b="0" dirty="0"/>
              <a:t>, </a:t>
            </a:r>
            <a:r>
              <a:rPr lang="fr-FR" b="0" dirty="0" err="1"/>
              <a:t>NgayMuon</a:t>
            </a:r>
            <a:r>
              <a:rPr lang="fr-FR" b="0" dirty="0"/>
              <a:t>, </a:t>
            </a:r>
            <a:r>
              <a:rPr lang="fr-FR" b="0" dirty="0" err="1"/>
              <a:t>NgayTra</a:t>
            </a:r>
            <a:r>
              <a:rPr lang="fr-FR" b="0" dirty="0"/>
              <a:t>)</a:t>
            </a:r>
            <a:endParaRPr lang="en-US" b="0" dirty="0"/>
          </a:p>
        </p:txBody>
      </p:sp>
      <p:sp>
        <p:nvSpPr>
          <p:cNvPr id="4" name="Footer Placeholder 3"/>
          <p:cNvSpPr>
            <a:spLocks noGrp="1"/>
          </p:cNvSpPr>
          <p:nvPr>
            <p:ph type="ftr" sz="quarter" idx="10"/>
          </p:nvPr>
        </p:nvSpPr>
        <p:spPr/>
        <p:txBody>
          <a:bodyPr/>
          <a:lstStyle/>
          <a:p>
            <a:endParaRPr lang="en-US" dirty="0">
              <a:solidFill>
                <a:srgbClr val="000066"/>
              </a:solidFill>
            </a:endParaRPr>
          </a:p>
        </p:txBody>
      </p:sp>
    </p:spTree>
    <p:extLst>
      <p:ext uri="{BB962C8B-B14F-4D97-AF65-F5344CB8AC3E}">
        <p14:creationId xmlns:p14="http://schemas.microsoft.com/office/powerpoint/2010/main" val="332918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CSDL </a:t>
            </a:r>
            <a:r>
              <a:rPr lang="en-US" dirty="0" err="1" smtClean="0"/>
              <a:t>trên</a:t>
            </a:r>
            <a:r>
              <a:rPr lang="en-US" dirty="0" smtClean="0"/>
              <a:t> SQL</a:t>
            </a:r>
            <a:endParaRPr lang="en-US" dirty="0"/>
          </a:p>
        </p:txBody>
      </p:sp>
      <p:sp>
        <p:nvSpPr>
          <p:cNvPr id="4" name="Footer Placeholder 3"/>
          <p:cNvSpPr>
            <a:spLocks noGrp="1"/>
          </p:cNvSpPr>
          <p:nvPr>
            <p:ph type="ftr" sz="quarter" idx="10"/>
          </p:nvPr>
        </p:nvSpPr>
        <p:spPr/>
        <p:txBody>
          <a:bodyPr/>
          <a:lstStyle/>
          <a:p>
            <a:endParaRPr lang="en-US" dirty="0">
              <a:solidFill>
                <a:srgbClr val="000066"/>
              </a:solidFill>
            </a:endParaRPr>
          </a:p>
        </p:txBody>
      </p:sp>
      <p:sp>
        <p:nvSpPr>
          <p:cNvPr id="6" name="Content Placeholder 5"/>
          <p:cNvSpPr>
            <a:spLocks noGrp="1"/>
          </p:cNvSpPr>
          <p:nvPr>
            <p:ph idx="1"/>
          </p:nvPr>
        </p:nvSpPr>
        <p:spPr/>
        <p:txBody>
          <a:bodyPr/>
          <a:lstStyle/>
          <a:p>
            <a:r>
              <a:rPr lang="en-US" b="0" dirty="0" err="1" smtClean="0"/>
              <a:t>Gồm</a:t>
            </a:r>
            <a:r>
              <a:rPr lang="en-US" b="0" dirty="0" smtClean="0"/>
              <a:t> </a:t>
            </a:r>
            <a:r>
              <a:rPr lang="en-US" b="0" dirty="0" err="1" smtClean="0"/>
              <a:t>các</a:t>
            </a:r>
            <a:r>
              <a:rPr lang="en-US" b="0" dirty="0" smtClean="0"/>
              <a:t> </a:t>
            </a:r>
            <a:r>
              <a:rPr lang="en-US" b="0" dirty="0" err="1" smtClean="0"/>
              <a:t>bảng</a:t>
            </a:r>
            <a:r>
              <a:rPr lang="en-US" b="0" dirty="0" smtClean="0"/>
              <a:t>:</a:t>
            </a:r>
            <a:endParaRPr lang="en-US" b="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143000"/>
            <a:ext cx="3657600" cy="5048955"/>
          </a:xfrm>
          <a:prstGeom prst="rect">
            <a:avLst/>
          </a:prstGeom>
        </p:spPr>
      </p:pic>
    </p:spTree>
    <p:extLst>
      <p:ext uri="{BB962C8B-B14F-4D97-AF65-F5344CB8AC3E}">
        <p14:creationId xmlns:p14="http://schemas.microsoft.com/office/powerpoint/2010/main" val="33291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0600"/>
            <a:ext cx="7010400" cy="5238750"/>
          </a:xfrm>
        </p:spPr>
      </p:pic>
      <p:sp>
        <p:nvSpPr>
          <p:cNvPr id="4" name="Footer Placeholder 3"/>
          <p:cNvSpPr>
            <a:spLocks noGrp="1"/>
          </p:cNvSpPr>
          <p:nvPr>
            <p:ph type="ftr" sz="quarter" idx="10"/>
          </p:nvPr>
        </p:nvSpPr>
        <p:spPr/>
        <p:txBody>
          <a:bodyPr/>
          <a:lstStyle/>
          <a:p>
            <a:endParaRPr lang="en-US" dirty="0">
              <a:solidFill>
                <a:srgbClr val="000066"/>
              </a:solidFill>
            </a:endParaRPr>
          </a:p>
        </p:txBody>
      </p:sp>
    </p:spTree>
    <p:extLst>
      <p:ext uri="{BB962C8B-B14F-4D97-AF65-F5344CB8AC3E}">
        <p14:creationId xmlns:p14="http://schemas.microsoft.com/office/powerpoint/2010/main" val="332918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hướng</a:t>
            </a:r>
            <a:r>
              <a:rPr lang="en-US" dirty="0" smtClean="0"/>
              <a:t> </a:t>
            </a:r>
            <a:r>
              <a:rPr lang="en-US" dirty="0" err="1" smtClean="0"/>
              <a:t>phân</a:t>
            </a:r>
            <a:r>
              <a:rPr lang="en-US" dirty="0" smtClean="0"/>
              <a:t> </a:t>
            </a:r>
            <a:r>
              <a:rPr lang="en-US" dirty="0" err="1" smtClean="0"/>
              <a:t>tán</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066800"/>
            <a:ext cx="6705600" cy="5400554"/>
          </a:xfrm>
        </p:spPr>
      </p:pic>
      <p:sp>
        <p:nvSpPr>
          <p:cNvPr id="4" name="Footer Placeholder 3"/>
          <p:cNvSpPr>
            <a:spLocks noGrp="1"/>
          </p:cNvSpPr>
          <p:nvPr>
            <p:ph type="ftr" sz="quarter" idx="10"/>
          </p:nvPr>
        </p:nvSpPr>
        <p:spPr/>
        <p:txBody>
          <a:bodyPr/>
          <a:lstStyle/>
          <a:p>
            <a:endParaRPr lang="en-US" dirty="0">
              <a:solidFill>
                <a:srgbClr val="000066"/>
              </a:solidFill>
            </a:endParaRPr>
          </a:p>
        </p:txBody>
      </p:sp>
    </p:spTree>
    <p:extLst>
      <p:ext uri="{BB962C8B-B14F-4D97-AF65-F5344CB8AC3E}">
        <p14:creationId xmlns:p14="http://schemas.microsoft.com/office/powerpoint/2010/main" val="332918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mảnh CSDL</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lang="en-US"/>
                  <a:t>Bảng “ChiNhanh” thành:</a:t>
                </a:r>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m:ctrlPr>
                        </m:sSubPr>
                        <m:e>
                          <m:r>
                            <a:rPr lang="fr-FR" i="1"/>
                            <m:t>𝐶</m:t>
                          </m:r>
                          <m:r>
                            <a:rPr lang="en-US" i="1"/>
                            <m:t>h</m:t>
                          </m:r>
                          <m:r>
                            <a:rPr lang="fr-FR" i="1"/>
                            <m:t>𝑖𝑁</m:t>
                          </m:r>
                          <m:r>
                            <a:rPr lang="en-US" i="1"/>
                            <m:t>h</m:t>
                          </m:r>
                          <m:r>
                            <a:rPr lang="fr-FR" i="1"/>
                            <m:t>𝑎𝑛</m:t>
                          </m:r>
                          <m:r>
                            <a:rPr lang="en-US" i="1"/>
                            <m:t>h</m:t>
                          </m:r>
                        </m:e>
                        <m:sub>
                          <m:r>
                            <a:rPr lang="en-US" i="1"/>
                            <m:t>1</m:t>
                          </m:r>
                        </m:sub>
                      </m:sSub>
                      <m:r>
                        <a:rPr lang="en-US" i="1"/>
                        <m:t>=</m:t>
                      </m:r>
                      <m:sSub>
                        <m:sSubPr>
                          <m:ctrlPr>
                            <a:rPr lang="vi-VN" i="1"/>
                          </m:ctrlPr>
                        </m:sSubPr>
                        <m:e>
                          <m:r>
                            <a:rPr lang="fr-FR" i="1"/>
                            <m:t>𝜎</m:t>
                          </m:r>
                        </m:e>
                        <m:sub>
                          <m:r>
                            <a:rPr lang="fr-FR" i="1"/>
                            <m:t>𝑀𝑎𝐶𝑁</m:t>
                          </m:r>
                          <m:sSup>
                            <m:sSupPr>
                              <m:ctrlPr>
                                <a:rPr lang="vi-VN" i="1"/>
                              </m:ctrlPr>
                            </m:sSupPr>
                            <m:e>
                              <m:r>
                                <a:rPr lang="en-US" i="1"/>
                                <m:t>=</m:t>
                              </m:r>
                            </m:e>
                            <m:sup>
                              <m:r>
                                <a:rPr lang="en-US" i="1"/>
                                <m:t>′</m:t>
                              </m:r>
                            </m:sup>
                          </m:sSup>
                          <m:r>
                            <a:rPr lang="fr-FR" i="1"/>
                            <m:t>𝐶𝑁</m:t>
                          </m:r>
                          <m:sSup>
                            <m:sSupPr>
                              <m:ctrlPr>
                                <a:rPr lang="vi-VN" i="1"/>
                              </m:ctrlPr>
                            </m:sSupPr>
                            <m:e>
                              <m:r>
                                <a:rPr lang="en-US" i="1"/>
                                <m:t>01</m:t>
                              </m:r>
                            </m:e>
                            <m:sup>
                              <m:r>
                                <a:rPr lang="en-US" i="1"/>
                                <m:t>′</m:t>
                              </m:r>
                            </m:sup>
                          </m:sSup>
                        </m:sub>
                      </m:sSub>
                      <m:r>
                        <a:rPr lang="en-US" i="1"/>
                        <m:t>(</m:t>
                      </m:r>
                      <m:r>
                        <a:rPr lang="fr-FR" i="1"/>
                        <m:t>𝐶</m:t>
                      </m:r>
                      <m:r>
                        <a:rPr lang="en-US" i="1"/>
                        <m:t>h</m:t>
                      </m:r>
                      <m:r>
                        <a:rPr lang="fr-FR" i="1"/>
                        <m:t>𝑖𝑁</m:t>
                      </m:r>
                      <m:r>
                        <a:rPr lang="en-US" i="1"/>
                        <m:t>h</m:t>
                      </m:r>
                      <m:r>
                        <a:rPr lang="fr-FR" i="1"/>
                        <m:t>𝑎𝑛</m:t>
                      </m:r>
                      <m:r>
                        <a:rPr lang="en-US" i="1"/>
                        <m:t>h</m:t>
                      </m:r>
                      <m:r>
                        <a:rPr lang="en-US" i="1"/>
                        <m:t>)</m:t>
                      </m:r>
                    </m:oMath>
                  </m:oMathPara>
                </a14:m>
                <a:endParaRPr lang="vi-VN" smtClean="0"/>
              </a:p>
              <a:p>
                <a:pPr marL="0" indent="0">
                  <a:buNone/>
                </a:pPr>
                <a14:m>
                  <m:oMathPara xmlns:m="http://schemas.openxmlformats.org/officeDocument/2006/math">
                    <m:oMathParaPr>
                      <m:jc m:val="centerGroup"/>
                    </m:oMathParaPr>
                    <m:oMath xmlns:m="http://schemas.openxmlformats.org/officeDocument/2006/math">
                      <m:sSub>
                        <m:sSubPr>
                          <m:ctrlPr>
                            <a:rPr lang="vi-VN" i="1"/>
                          </m:ctrlPr>
                        </m:sSubPr>
                        <m:e>
                          <m:r>
                            <a:rPr lang="fr-FR" i="1"/>
                            <m:t>𝐶h𝑖𝑁h𝑎𝑛h</m:t>
                          </m:r>
                        </m:e>
                        <m:sub>
                          <m:r>
                            <a:rPr lang="fr-FR" i="1"/>
                            <m:t>2</m:t>
                          </m:r>
                        </m:sub>
                      </m:sSub>
                      <m:r>
                        <a:rPr lang="fr-FR" i="1"/>
                        <m:t>=</m:t>
                      </m:r>
                      <m:sSub>
                        <m:sSubPr>
                          <m:ctrlPr>
                            <a:rPr lang="vi-VN" i="1"/>
                          </m:ctrlPr>
                        </m:sSubPr>
                        <m:e>
                          <m:r>
                            <a:rPr lang="fr-FR" i="1"/>
                            <m:t>𝜎</m:t>
                          </m:r>
                        </m:e>
                        <m:sub>
                          <m:r>
                            <a:rPr lang="fr-FR" i="1"/>
                            <m:t>𝑀𝑎𝐶𝑁</m:t>
                          </m:r>
                          <m:sSup>
                            <m:sSupPr>
                              <m:ctrlPr>
                                <a:rPr lang="vi-VN" i="1"/>
                              </m:ctrlPr>
                            </m:sSupPr>
                            <m:e>
                              <m:r>
                                <a:rPr lang="fr-FR" i="1"/>
                                <m:t>=</m:t>
                              </m:r>
                            </m:e>
                            <m:sup>
                              <m:r>
                                <a:rPr lang="fr-FR" i="1"/>
                                <m:t>′</m:t>
                              </m:r>
                            </m:sup>
                          </m:sSup>
                          <m:r>
                            <a:rPr lang="fr-FR" i="1"/>
                            <m:t>𝐶𝑁</m:t>
                          </m:r>
                          <m:sSup>
                            <m:sSupPr>
                              <m:ctrlPr>
                                <a:rPr lang="vi-VN" i="1"/>
                              </m:ctrlPr>
                            </m:sSupPr>
                            <m:e>
                              <m:r>
                                <a:rPr lang="fr-FR" i="1"/>
                                <m:t>02</m:t>
                              </m:r>
                            </m:e>
                            <m:sup>
                              <m:r>
                                <a:rPr lang="fr-FR" i="1"/>
                                <m:t>′</m:t>
                              </m:r>
                            </m:sup>
                          </m:sSup>
                        </m:sub>
                      </m:sSub>
                      <m:r>
                        <a:rPr lang="fr-FR" i="1"/>
                        <m:t>(</m:t>
                      </m:r>
                      <m:r>
                        <a:rPr lang="fr-FR" i="1"/>
                        <m:t>𝐶h𝑖𝑁h𝑎𝑛h</m:t>
                      </m:r>
                      <m:r>
                        <a:rPr lang="fr-FR" i="1"/>
                        <m:t>)</m:t>
                      </m:r>
                    </m:oMath>
                  </m:oMathPara>
                </a14:m>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smtClean="0"/>
                          </m:ctrlPr>
                        </m:sSubPr>
                        <m:e>
                          <m:r>
                            <a:rPr lang="fr-FR" i="1"/>
                            <m:t>𝐶h𝑖𝑁h𝑎𝑛h</m:t>
                          </m:r>
                        </m:e>
                        <m:sub>
                          <m:r>
                            <a:rPr lang="fr-FR" i="1"/>
                            <m:t>3</m:t>
                          </m:r>
                        </m:sub>
                      </m:sSub>
                      <m:r>
                        <a:rPr lang="fr-FR" i="1"/>
                        <m:t>=</m:t>
                      </m:r>
                      <m:sSub>
                        <m:sSubPr>
                          <m:ctrlPr>
                            <a:rPr lang="vi-VN" i="1"/>
                          </m:ctrlPr>
                        </m:sSubPr>
                        <m:e>
                          <m:r>
                            <a:rPr lang="fr-FR" i="1"/>
                            <m:t>𝜎</m:t>
                          </m:r>
                        </m:e>
                        <m:sub>
                          <m:r>
                            <a:rPr lang="fr-FR" i="1"/>
                            <m:t>𝑀𝑎𝐶𝑁</m:t>
                          </m:r>
                          <m:sSup>
                            <m:sSupPr>
                              <m:ctrlPr>
                                <a:rPr lang="vi-VN" i="1"/>
                              </m:ctrlPr>
                            </m:sSupPr>
                            <m:e>
                              <m:r>
                                <a:rPr lang="fr-FR" i="1"/>
                                <m:t>=</m:t>
                              </m:r>
                            </m:e>
                            <m:sup>
                              <m:r>
                                <a:rPr lang="fr-FR" i="1"/>
                                <m:t>′</m:t>
                              </m:r>
                            </m:sup>
                          </m:sSup>
                          <m:r>
                            <a:rPr lang="fr-FR" i="1"/>
                            <m:t>𝐶𝑁</m:t>
                          </m:r>
                          <m:sSup>
                            <m:sSupPr>
                              <m:ctrlPr>
                                <a:rPr lang="vi-VN" i="1"/>
                              </m:ctrlPr>
                            </m:sSupPr>
                            <m:e>
                              <m:r>
                                <a:rPr lang="fr-FR" i="1"/>
                                <m:t>03</m:t>
                              </m:r>
                            </m:e>
                            <m:sup>
                              <m:r>
                                <a:rPr lang="fr-FR" i="1"/>
                                <m:t>′</m:t>
                              </m:r>
                            </m:sup>
                          </m:sSup>
                        </m:sub>
                      </m:sSub>
                      <m:r>
                        <a:rPr lang="fr-FR" i="1"/>
                        <m:t>(</m:t>
                      </m:r>
                      <m:r>
                        <a:rPr lang="fr-FR" i="1"/>
                        <m:t>𝐶h𝑖𝑁h𝑎𝑛h</m:t>
                      </m:r>
                      <m:r>
                        <a:rPr lang="fr-FR" i="1"/>
                        <m:t>)</m:t>
                      </m:r>
                    </m:oMath>
                  </m:oMathPara>
                </a14:m>
                <a:endParaRPr lang="vi-VN"/>
              </a:p>
              <a:p>
                <a:pPr lvl="0"/>
                <a:r>
                  <a:rPr lang="fr-FR"/>
                  <a:t>Bảng </a:t>
                </a:r>
                <a:r>
                  <a:rPr lang="en-US"/>
                  <a:t>“NguoiMuon” thành:</a:t>
                </a:r>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m:ctrlPr>
                        </m:sSubPr>
                        <m:e>
                          <m:r>
                            <a:rPr lang="en-US" i="1"/>
                            <m:t>𝑁𝑔𝑢𝑜𝑖𝑀𝑢𝑜𝑛</m:t>
                          </m:r>
                        </m:e>
                        <m:sub>
                          <m:r>
                            <a:rPr lang="en-US" i="1"/>
                            <m:t>1</m:t>
                          </m:r>
                        </m:sub>
                      </m:sSub>
                      <m:r>
                        <a:rPr lang="en-US" i="1"/>
                        <m:t>=</m:t>
                      </m:r>
                      <m:sSub>
                        <m:sSubPr>
                          <m:ctrlPr>
                            <a:rPr lang="vi-VN" i="1"/>
                          </m:ctrlPr>
                        </m:sSubPr>
                        <m:e>
                          <m:r>
                            <a:rPr lang="en-US" i="1"/>
                            <m:t>𝐶h𝑖𝑁h𝑎𝑛h</m:t>
                          </m:r>
                        </m:e>
                        <m:sub>
                          <m:r>
                            <a:rPr lang="en-US" i="1"/>
                            <m:t>1</m:t>
                          </m:r>
                        </m:sub>
                      </m:sSub>
                      <m:r>
                        <a:rPr lang="en-US" i="1"/>
                        <m:t>∗</m:t>
                      </m:r>
                      <m:r>
                        <a:rPr lang="en-US" i="1"/>
                        <m:t>𝑁𝑔𝑢𝑜𝑖𝑀𝑢𝑜𝑛</m:t>
                      </m:r>
                    </m:oMath>
                  </m:oMathPara>
                </a14:m>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m:ctrlPr>
                        </m:sSubPr>
                        <m:e>
                          <m:r>
                            <a:rPr lang="en-US" i="1"/>
                            <m:t>𝑁𝑔𝑢𝑜𝑖𝑀𝑢𝑜𝑛</m:t>
                          </m:r>
                        </m:e>
                        <m:sub>
                          <m:r>
                            <a:rPr lang="en-US" i="1"/>
                            <m:t>2</m:t>
                          </m:r>
                        </m:sub>
                      </m:sSub>
                      <m:r>
                        <a:rPr lang="en-US" i="1"/>
                        <m:t>=</m:t>
                      </m:r>
                      <m:sSub>
                        <m:sSubPr>
                          <m:ctrlPr>
                            <a:rPr lang="vi-VN" i="1"/>
                          </m:ctrlPr>
                        </m:sSubPr>
                        <m:e>
                          <m:r>
                            <a:rPr lang="en-US" i="1"/>
                            <m:t>𝐶h𝑖𝑁h𝑎𝑛h</m:t>
                          </m:r>
                        </m:e>
                        <m:sub>
                          <m:r>
                            <a:rPr lang="en-US" i="1"/>
                            <m:t>2</m:t>
                          </m:r>
                        </m:sub>
                      </m:sSub>
                      <m:r>
                        <a:rPr lang="en-US" i="1"/>
                        <m:t>∗</m:t>
                      </m:r>
                      <m:r>
                        <a:rPr lang="en-US" i="1"/>
                        <m:t>𝑁𝑔𝑢𝑜𝑖𝑀𝑢𝑜𝑛</m:t>
                      </m:r>
                    </m:oMath>
                  </m:oMathPara>
                </a14:m>
                <a:endParaRPr lang="vi-VN"/>
              </a:p>
              <a:p>
                <a:pPr marL="0" indent="0">
                  <a:buNone/>
                </a:pPr>
                <a14:m>
                  <m:oMathPara xmlns:m="http://schemas.openxmlformats.org/officeDocument/2006/math">
                    <m:oMathParaPr>
                      <m:jc m:val="centerGroup"/>
                    </m:oMathParaPr>
                    <m:oMath xmlns:m="http://schemas.openxmlformats.org/officeDocument/2006/math">
                      <m:sSub>
                        <m:sSubPr>
                          <m:ctrlPr>
                            <a:rPr lang="vi-VN" i="1"/>
                          </m:ctrlPr>
                        </m:sSubPr>
                        <m:e>
                          <m:r>
                            <a:rPr lang="en-US" i="1"/>
                            <m:t>𝑁𝑔𝑢𝑜𝑖𝑀𝑢𝑜𝑛</m:t>
                          </m:r>
                        </m:e>
                        <m:sub>
                          <m:r>
                            <a:rPr lang="en-US" i="1"/>
                            <m:t>3</m:t>
                          </m:r>
                        </m:sub>
                      </m:sSub>
                      <m:r>
                        <a:rPr lang="en-US" i="1"/>
                        <m:t>=</m:t>
                      </m:r>
                      <m:sSub>
                        <m:sSubPr>
                          <m:ctrlPr>
                            <a:rPr lang="vi-VN" i="1"/>
                          </m:ctrlPr>
                        </m:sSubPr>
                        <m:e>
                          <m:r>
                            <a:rPr lang="en-US" i="1"/>
                            <m:t>𝐶h𝑖𝑁h𝑎𝑛h</m:t>
                          </m:r>
                        </m:e>
                        <m:sub>
                          <m:r>
                            <a:rPr lang="en-US" i="1"/>
                            <m:t>3</m:t>
                          </m:r>
                        </m:sub>
                      </m:sSub>
                      <m:r>
                        <a:rPr lang="en-US" i="1"/>
                        <m:t>∗</m:t>
                      </m:r>
                      <m:r>
                        <a:rPr lang="en-US" i="1"/>
                        <m:t>𝑁𝑔𝑢𝑜𝑖𝑀𝑢𝑜𝑛</m:t>
                      </m:r>
                    </m:oMath>
                  </m:oMathPara>
                </a14:m>
                <a:endParaRPr lang="vi-VN"/>
              </a:p>
              <a:p>
                <a:pPr marL="0" indent="0">
                  <a:buNone/>
                </a:pPr>
                <a:r>
                  <a:rPr lang="en-US"/>
                  <a:t> </a:t>
                </a:r>
                <a:endParaRPr lang="vi-VN"/>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929"/>
                </a:stretch>
              </a:blipFill>
            </p:spPr>
            <p:txBody>
              <a:bodyPr/>
              <a:lstStyle/>
              <a:p>
                <a:r>
                  <a:rPr lang="vi-VN">
                    <a:noFill/>
                  </a:rPr>
                  <a:t> </a:t>
                </a:r>
              </a:p>
            </p:txBody>
          </p:sp>
        </mc:Fallback>
      </mc:AlternateContent>
      <p:sp>
        <p:nvSpPr>
          <p:cNvPr id="4" name="Footer Placeholder 3"/>
          <p:cNvSpPr>
            <a:spLocks noGrp="1"/>
          </p:cNvSpPr>
          <p:nvPr>
            <p:ph type="ftr" sz="quarter" idx="10"/>
          </p:nvPr>
        </p:nvSpPr>
        <p:spPr/>
        <p:txBody>
          <a:bodyPr/>
          <a:lstStyle/>
          <a:p>
            <a:r>
              <a:rPr lang="en-US" smtClean="0">
                <a:solidFill>
                  <a:srgbClr val="000066"/>
                </a:solidFill>
              </a:rPr>
              <a:t>www.themegallery.com</a:t>
            </a:r>
            <a:endParaRPr lang="en-US">
              <a:solidFill>
                <a:srgbClr val="000066"/>
              </a:solidFill>
            </a:endParaRPr>
          </a:p>
        </p:txBody>
      </p:sp>
    </p:spTree>
    <p:extLst>
      <p:ext uri="{BB962C8B-B14F-4D97-AF65-F5344CB8AC3E}">
        <p14:creationId xmlns:p14="http://schemas.microsoft.com/office/powerpoint/2010/main" val="3329181528"/>
      </p:ext>
    </p:extLst>
  </p:cSld>
  <p:clrMapOvr>
    <a:masterClrMapping/>
  </p:clrMapOvr>
</p:sld>
</file>

<file path=ppt/theme/theme1.xml><?xml version="1.0" encoding="utf-8"?>
<a:theme xmlns:a="http://schemas.openxmlformats.org/drawingml/2006/main" name="cdb2004c019l">
  <a:themeElements>
    <a:clrScheme name="Custom 1">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539</Words>
  <Application>Microsoft Office PowerPoint</Application>
  <PresentationFormat>On-screen Show (4:3)</PresentationFormat>
  <Paragraphs>80</Paragraphs>
  <Slides>11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Cambria Math</vt:lpstr>
      <vt:lpstr>Times New Roman</vt:lpstr>
      <vt:lpstr>Verdana</vt:lpstr>
      <vt:lpstr>Wingdings</vt:lpstr>
      <vt:lpstr>cdb2004c019l</vt:lpstr>
      <vt:lpstr>1_cdb2004c019l</vt:lpstr>
      <vt:lpstr>PowerPoint Presentation</vt:lpstr>
      <vt:lpstr>Nội dung</vt:lpstr>
      <vt:lpstr>Phân tích cơ sở dữ liệu</vt:lpstr>
      <vt:lpstr>Mô hình hóa dữ liệu</vt:lpstr>
      <vt:lpstr>Chuẩn hóa cơ sở dữ liệu</vt:lpstr>
      <vt:lpstr>Xây dựng  CSDL trên SQL</vt:lpstr>
      <vt:lpstr>Lược đồ quan hệ</vt:lpstr>
      <vt:lpstr>Định hướng phân tán</vt:lpstr>
      <vt:lpstr>Phân mảnh CSDL</vt:lpstr>
      <vt:lpstr>Phân 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phieudieu</dc:creator>
  <cp:lastModifiedBy>admin</cp:lastModifiedBy>
  <cp:revision>10</cp:revision>
  <dcterms:created xsi:type="dcterms:W3CDTF">2015-12-29T13:43:53Z</dcterms:created>
  <dcterms:modified xsi:type="dcterms:W3CDTF">2015-12-29T15:42:56Z</dcterms:modified>
</cp:coreProperties>
</file>